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56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3EEE-6781-461F-A301-771BBAAE5CB0}" type="datetimeFigureOut">
              <a:rPr lang="de-DE" smtClean="0"/>
              <a:pPr/>
              <a:t>11.05.2014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6485-BA0D-40C9-8355-0CBACD8042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67544" y="1196752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de-DE" dirty="0" smtClean="0"/>
          </a:p>
          <a:p>
            <a:pPr algn="just"/>
            <a:r>
              <a:rPr lang="de-DE" b="1" dirty="0" smtClean="0"/>
              <a:t>Finde </a:t>
            </a:r>
            <a:r>
              <a:rPr lang="de-DE" b="1" dirty="0"/>
              <a:t>alle möglichen Lösungen und begründe die Lösungsschritte anhand des PSE.</a:t>
            </a:r>
          </a:p>
          <a:p>
            <a:pPr algn="just">
              <a:lnSpc>
                <a:spcPct val="120000"/>
              </a:lnSpc>
            </a:pPr>
            <a:endParaRPr lang="de-DE" i="1" dirty="0" smtClean="0"/>
          </a:p>
          <a:p>
            <a:pPr algn="just">
              <a:lnSpc>
                <a:spcPct val="120000"/>
              </a:lnSpc>
            </a:pPr>
            <a:r>
              <a:rPr lang="de-DE" i="1" dirty="0" smtClean="0"/>
              <a:t>Zwei </a:t>
            </a:r>
            <a:r>
              <a:rPr lang="de-DE" i="1" dirty="0"/>
              <a:t>Atomsorten A und B aus den ersten vier Perioden reagieren miteinander zu Ionen. </a:t>
            </a:r>
            <a:r>
              <a:rPr lang="de-DE" i="1" dirty="0" smtClean="0"/>
              <a:t>Das </a:t>
            </a:r>
            <a:r>
              <a:rPr lang="de-DE" i="1" dirty="0" smtClean="0"/>
              <a:t>Atom A verändert dabei seine Elektronenanzahl um 1. </a:t>
            </a:r>
            <a:r>
              <a:rPr lang="de-DE" i="1" dirty="0" smtClean="0"/>
              <a:t>Im </a:t>
            </a:r>
            <a:r>
              <a:rPr lang="de-DE" i="1" dirty="0" smtClean="0"/>
              <a:t>Ionengitter liegt die eine Ionensorte doppelt so häufig wie die andere </a:t>
            </a:r>
            <a:r>
              <a:rPr lang="de-DE" i="1" dirty="0" smtClean="0"/>
              <a:t>vor. Nur </a:t>
            </a:r>
            <a:r>
              <a:rPr lang="de-DE" i="1" dirty="0" smtClean="0"/>
              <a:t>eines der beteiligten Ionen hat eine Argon-Hülle.</a:t>
            </a:r>
            <a:endParaRPr lang="de-DE" dirty="0" smtClean="0"/>
          </a:p>
          <a:p>
            <a:endParaRPr lang="de-DE" i="1" dirty="0" smtClean="0"/>
          </a:p>
          <a:p>
            <a:endParaRPr lang="de-DE" i="1" dirty="0" smtClean="0"/>
          </a:p>
          <a:p>
            <a:endParaRPr lang="de-DE" i="1" dirty="0" smtClean="0"/>
          </a:p>
          <a:p>
            <a:endParaRPr lang="de-DE" i="1" dirty="0" smtClean="0"/>
          </a:p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792088"/>
          </a:xfr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Ü3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Teilchendetektive</a:t>
            </a:r>
            <a:endParaRPr lang="de-DE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187624" y="1916832"/>
          <a:ext cx="6504384" cy="3352541"/>
        </p:xfrm>
        <a:graphic>
          <a:graphicData uri="http://schemas.openxmlformats.org/drawingml/2006/table">
            <a:tbl>
              <a:tblPr/>
              <a:tblGrid>
                <a:gridCol w="1902445"/>
                <a:gridCol w="4601939"/>
              </a:tblGrid>
              <a:tr h="64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TIPP 1: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Was 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gilt, </a:t>
                      </a: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wenn B das Metall-Atom ist? Was wenn A das Metall-Atom ist?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TIPP 2: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Auf welche Arten kann sich die Elektronenanzahl um 1 verändern?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TIPP 3</a:t>
                      </a: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Bestimme die Ionenladung von B aus der Verhältnisformel.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TIPP 4</a:t>
                      </a: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Schreibe 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mögliche Ionen auf und markiere diejenigen mit einer Argon-Hülle. </a:t>
                      </a: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Verwende dazu das 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PSE. 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TIPP 5</a:t>
                      </a: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Welche Ionen kannst Du 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kombinieren, </a:t>
                      </a: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wenn nur eines der beteiligten Ionen eine Argon-Hülle haben darf?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el 1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Ü3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Teilchendetektive – Gerüsthilfen </a:t>
            </a:r>
            <a:endParaRPr kumimoji="0" lang="de-DE" sz="32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Ü3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de-DE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Teilchendetektive – Teilergebnisse </a:t>
            </a:r>
            <a:endParaRPr kumimoji="0" lang="de-DE" sz="32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71600" y="1397001"/>
          <a:ext cx="7776864" cy="4826679"/>
        </p:xfrm>
        <a:graphic>
          <a:graphicData uri="http://schemas.openxmlformats.org/drawingml/2006/table">
            <a:tbl>
              <a:tblPr/>
              <a:tblGrid>
                <a:gridCol w="1800200"/>
                <a:gridCol w="5976664"/>
              </a:tblGrid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i="1" dirty="0">
                          <a:latin typeface="Calibri"/>
                          <a:ea typeface="Calibri"/>
                          <a:cs typeface="Times New Roman"/>
                        </a:rPr>
                        <a:t>Teil 1: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Nur Alkalimetall-Atome oder Halogen-Atome kommen </a:t>
                      </a:r>
                      <a:r>
                        <a:rPr lang="de-DE" sz="1400" i="1" dirty="0" smtClean="0">
                          <a:latin typeface="Calibri"/>
                          <a:ea typeface="Calibri"/>
                          <a:cs typeface="Times New Roman"/>
                        </a:rPr>
                        <a:t>für A in 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Frage.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i="1" dirty="0">
                          <a:latin typeface="Calibri"/>
                          <a:ea typeface="Calibri"/>
                          <a:cs typeface="Times New Roman"/>
                        </a:rPr>
                        <a:t>Teil 2: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Wenn A ein Halogen-Atom ist, dann folgt aus der Verhältnisformel, dass B zu einem zweifach positiv geladenen Ion reagiert. Es muss ein Erdalkalimetall-Ion sein.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i="1" dirty="0">
                          <a:latin typeface="Calibri"/>
                          <a:ea typeface="Calibri"/>
                          <a:cs typeface="Times New Roman"/>
                        </a:rPr>
                        <a:t>Teil 3: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Wenn A ein Alkalimetall-Atom ist, dann folgt aus der Verhältnisformel, dass B zu einem zweifach negativ geladenen Ion reagiert. Es muss ein Ion eines Atoms der VI. Hauptgruppe sein.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i="1" dirty="0">
                          <a:latin typeface="Calibri"/>
                          <a:ea typeface="Calibri"/>
                          <a:cs typeface="Times New Roman"/>
                        </a:rPr>
                        <a:t>Teil 4: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Das Atom B kann seine Elektronenanzahl nicht um 1 ändern, da sich aufgrund der Verhältnisformel sonst eine Ladung von 0,5 für das Ion A ergeben würde.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i="1" dirty="0">
                          <a:latin typeface="Calibri"/>
                          <a:ea typeface="Calibri"/>
                          <a:cs typeface="Times New Roman"/>
                        </a:rPr>
                        <a:t>Teil 5: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Nur eines der beiden Ionen darf eine Argon-Hülle haben: Wenn A </a:t>
                      </a:r>
                      <a:r>
                        <a:rPr lang="de-DE" sz="1400" i="1" dirty="0" smtClean="0">
                          <a:latin typeface="Calibri"/>
                          <a:ea typeface="Calibri"/>
                          <a:cs typeface="Times New Roman"/>
                        </a:rPr>
                        <a:t>dieses 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Ion bildet muss es entweder K</a:t>
                      </a:r>
                      <a:r>
                        <a:rPr lang="de-DE" sz="1400" i="1" baseline="300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 oder Cl</a:t>
                      </a:r>
                      <a:r>
                        <a:rPr lang="de-DE" sz="1400" i="1" baseline="300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  sein.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Teil 6</a:t>
                      </a:r>
                      <a:r>
                        <a:rPr lang="de-DE" sz="2000" b="1" i="1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Wenn Cl</a:t>
                      </a:r>
                      <a:r>
                        <a:rPr lang="de-DE" sz="1400" i="1" baseline="30000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 das eine Ion ist, dann ergeben sich folgende Lösungen: BeCl</a:t>
                      </a:r>
                      <a:r>
                        <a:rPr lang="de-DE" sz="1400" i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, MgCl</a:t>
                      </a:r>
                      <a:r>
                        <a:rPr lang="de-DE" sz="1400" i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. Die Lösung CaCl</a:t>
                      </a:r>
                      <a:r>
                        <a:rPr lang="de-DE" sz="1400" i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 schließen wir aus  - hier hätten beide Ionen eine Argon-Hülle.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Teil 7:</a:t>
                      </a:r>
                      <a:endParaRPr lang="de-D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Wenn K</a:t>
                      </a:r>
                      <a:r>
                        <a:rPr lang="de-DE" sz="1400" i="1" baseline="30000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das eine Ion ist, dann ergeben sich K</a:t>
                      </a:r>
                      <a:r>
                        <a:rPr lang="de-DE" sz="1400" i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O, K</a:t>
                      </a:r>
                      <a:r>
                        <a:rPr lang="de-DE" sz="1400" i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Se. Die Verbindung K</a:t>
                      </a:r>
                      <a:r>
                        <a:rPr lang="de-DE" sz="1400" i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400" i="1" dirty="0">
                          <a:latin typeface="Calibri"/>
                          <a:ea typeface="Calibri"/>
                          <a:cs typeface="Times New Roman"/>
                        </a:rPr>
                        <a:t>S schließen wir aus - hier hätten beide Ionen eine Argon-Hülle.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33" marR="61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hule-bw.de/unterricht/faecher/chemie/material/nuetzliches/pse_pics/PSE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4181475" cy="4038601"/>
          </a:xfrm>
          <a:prstGeom prst="rect">
            <a:avLst/>
          </a:prstGeom>
          <a:noFill/>
        </p:spPr>
      </p:pic>
      <p:pic>
        <p:nvPicPr>
          <p:cNvPr id="23" name="Picture 2" descr="http://www.schule-bw.de/unterricht/faecher/chemie/material/nuetzliches/pse_pics/PSEf1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788024" y="1124744"/>
            <a:ext cx="4181475" cy="4038601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4139952" y="6627366"/>
            <a:ext cx="50040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/>
              <a:t>Quelle PSE: http://www.schule-bw.de/unterricht/faecher/chemie/material/nuetzliches/pse/</a:t>
            </a:r>
            <a:endParaRPr lang="de-DE" sz="900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196752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b="1" dirty="0" smtClean="0"/>
              <a:t>Finde </a:t>
            </a:r>
            <a:r>
              <a:rPr lang="de-DE" b="1" dirty="0"/>
              <a:t>alle möglichen Lösungen und begründe die Lösungsschritte anhand des PSE.</a:t>
            </a:r>
          </a:p>
          <a:p>
            <a:endParaRPr lang="de-DE" i="1" dirty="0" smtClean="0"/>
          </a:p>
          <a:p>
            <a:r>
              <a:rPr lang="de-DE" i="1" dirty="0" smtClean="0"/>
              <a:t>Zwei </a:t>
            </a:r>
            <a:r>
              <a:rPr lang="de-DE" i="1" dirty="0"/>
              <a:t>Atomsorten A und B aus den ersten vier Perioden reagieren miteinander zu Ionen. </a:t>
            </a:r>
            <a:endParaRPr lang="de-DE" i="1" dirty="0" smtClean="0"/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67544" y="3429000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i="1" dirty="0" smtClean="0"/>
          </a:p>
          <a:p>
            <a:r>
              <a:rPr lang="de-DE" i="1" dirty="0" smtClean="0"/>
              <a:t>Das Atom A verändert dabei seine Elektronenanzahl um 1. </a:t>
            </a:r>
          </a:p>
          <a:p>
            <a:endParaRPr lang="de-DE" i="1" dirty="0" smtClean="0"/>
          </a:p>
        </p:txBody>
      </p:sp>
      <p:sp>
        <p:nvSpPr>
          <p:cNvPr id="9" name="Rechteck 8"/>
          <p:cNvSpPr/>
          <p:nvPr/>
        </p:nvSpPr>
        <p:spPr>
          <a:xfrm>
            <a:off x="467544" y="4509120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 smtClean="0"/>
              <a:t>Im Ionengitter liegt die eine Ionensorte doppelt so häufig wie die andere </a:t>
            </a:r>
            <a:r>
              <a:rPr lang="de-DE" i="1" dirty="0" smtClean="0"/>
              <a:t>vor.</a:t>
            </a:r>
            <a:endParaRPr lang="de-DE" i="1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7544" y="5661248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 smtClean="0"/>
              <a:t>Nur eines der beteiligten Ionen hat eine Argon-Hülle.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792088"/>
          </a:xfr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Ü3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Teilchendetektive</a:t>
            </a:r>
            <a:endParaRPr lang="de-DE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4788024" y="1700808"/>
            <a:ext cx="4201800" cy="3528392"/>
            <a:chOff x="4788024" y="1700808"/>
            <a:chExt cx="4201800" cy="3528392"/>
          </a:xfrm>
        </p:grpSpPr>
        <p:sp>
          <p:nvSpPr>
            <p:cNvPr id="7" name="Rechteck 6"/>
            <p:cNvSpPr/>
            <p:nvPr/>
          </p:nvSpPr>
          <p:spPr>
            <a:xfrm>
              <a:off x="4788024" y="3573016"/>
              <a:ext cx="4176464" cy="1656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8306256" y="1700808"/>
              <a:ext cx="683568" cy="3024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076056" y="1700808"/>
            <a:ext cx="3224664" cy="1872208"/>
            <a:chOff x="5076056" y="1700808"/>
            <a:chExt cx="3224664" cy="1872208"/>
          </a:xfrm>
        </p:grpSpPr>
        <p:sp>
          <p:nvSpPr>
            <p:cNvPr id="14" name="Rechteck 13"/>
            <p:cNvSpPr/>
            <p:nvPr/>
          </p:nvSpPr>
          <p:spPr>
            <a:xfrm>
              <a:off x="5076056" y="2420888"/>
              <a:ext cx="461144" cy="1152128"/>
            </a:xfrm>
            <a:prstGeom prst="rect">
              <a:avLst/>
            </a:prstGeom>
            <a:solidFill>
              <a:srgbClr val="FFFF00">
                <a:alpha val="52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7842840" y="1700808"/>
              <a:ext cx="457880" cy="1872208"/>
            </a:xfrm>
            <a:prstGeom prst="rect">
              <a:avLst/>
            </a:prstGeom>
            <a:solidFill>
              <a:srgbClr val="FFFF00">
                <a:alpha val="52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537696" y="1700808"/>
            <a:ext cx="2305144" cy="1872208"/>
            <a:chOff x="5537696" y="1700808"/>
            <a:chExt cx="2305144" cy="1872208"/>
          </a:xfrm>
        </p:grpSpPr>
        <p:sp>
          <p:nvSpPr>
            <p:cNvPr id="18" name="Rechteck 17"/>
            <p:cNvSpPr/>
            <p:nvPr/>
          </p:nvSpPr>
          <p:spPr>
            <a:xfrm>
              <a:off x="7410792" y="1700808"/>
              <a:ext cx="432048" cy="1872208"/>
            </a:xfrm>
            <a:prstGeom prst="rect">
              <a:avLst/>
            </a:prstGeom>
            <a:solidFill>
              <a:srgbClr val="00B0F0">
                <a:alpha val="44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5537696" y="1700808"/>
              <a:ext cx="474464" cy="1872208"/>
            </a:xfrm>
            <a:prstGeom prst="rect">
              <a:avLst/>
            </a:prstGeom>
            <a:solidFill>
              <a:srgbClr val="00B0F0">
                <a:alpha val="44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0" name="Picture 2" descr="http://www.schule-bw.de/unterricht/faecher/chemie/material/nuetzliches/pse_pics/PSEf1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84181" t="41725" r="2888" b="48501"/>
          <a:stretch>
            <a:fillRect/>
          </a:stretch>
        </p:blipFill>
        <p:spPr bwMode="auto">
          <a:xfrm>
            <a:off x="8316416" y="2809506"/>
            <a:ext cx="540693" cy="394717"/>
          </a:xfrm>
          <a:prstGeom prst="rect">
            <a:avLst/>
          </a:prstGeom>
          <a:noFill/>
        </p:spPr>
      </p:pic>
      <p:sp>
        <p:nvSpPr>
          <p:cNvPr id="22" name="Rechteck 21"/>
          <p:cNvSpPr/>
          <p:nvPr/>
        </p:nvSpPr>
        <p:spPr>
          <a:xfrm>
            <a:off x="4355976" y="4005064"/>
            <a:ext cx="4536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A:</a:t>
            </a:r>
            <a:r>
              <a:rPr lang="de-DE" sz="2000" dirty="0"/>
              <a:t>     Li</a:t>
            </a:r>
            <a:r>
              <a:rPr lang="de-DE" sz="2000" baseline="30000" dirty="0"/>
              <a:t>+</a:t>
            </a:r>
            <a:r>
              <a:rPr lang="de-DE" sz="2000" dirty="0"/>
              <a:t>   Na</a:t>
            </a:r>
            <a:r>
              <a:rPr lang="de-DE" sz="2000" baseline="30000" dirty="0"/>
              <a:t>+</a:t>
            </a:r>
            <a:r>
              <a:rPr lang="de-DE" sz="2000" dirty="0"/>
              <a:t>  </a:t>
            </a:r>
            <a:r>
              <a:rPr lang="de-DE" sz="2000" b="1" dirty="0"/>
              <a:t>K</a:t>
            </a:r>
            <a:r>
              <a:rPr lang="de-DE" sz="2000" b="1" baseline="30000" dirty="0"/>
              <a:t>+</a:t>
            </a:r>
            <a:r>
              <a:rPr lang="de-DE" sz="2000" b="1" dirty="0"/>
              <a:t> 	</a:t>
            </a:r>
            <a:r>
              <a:rPr lang="de-DE" sz="2000" b="1" dirty="0" smtClean="0"/>
              <a:t>	</a:t>
            </a:r>
            <a:r>
              <a:rPr lang="de-DE" sz="2000" dirty="0" smtClean="0"/>
              <a:t>F</a:t>
            </a:r>
            <a:r>
              <a:rPr lang="de-DE" sz="2000" baseline="30000" dirty="0"/>
              <a:t>–</a:t>
            </a:r>
            <a:r>
              <a:rPr lang="de-DE" sz="2000" dirty="0"/>
              <a:t>   </a:t>
            </a:r>
            <a:r>
              <a:rPr lang="de-DE" sz="2000" dirty="0" smtClean="0"/>
              <a:t>   </a:t>
            </a:r>
            <a:r>
              <a:rPr lang="de-DE" sz="2000" b="1" dirty="0"/>
              <a:t>Cl</a:t>
            </a:r>
            <a:r>
              <a:rPr lang="de-DE" sz="2000" b="1" baseline="30000" dirty="0"/>
              <a:t>–</a:t>
            </a:r>
            <a:r>
              <a:rPr lang="de-DE" sz="2000" dirty="0"/>
              <a:t> </a:t>
            </a:r>
            <a:r>
              <a:rPr lang="de-DE" sz="2000" dirty="0" smtClean="0"/>
              <a:t>  </a:t>
            </a:r>
            <a:r>
              <a:rPr lang="de-DE" sz="2000" dirty="0" err="1" smtClean="0"/>
              <a:t>Br</a:t>
            </a:r>
            <a:r>
              <a:rPr lang="de-DE" sz="2000" baseline="30000" dirty="0"/>
              <a:t>–</a:t>
            </a:r>
            <a:endParaRPr lang="de-DE" sz="2000" dirty="0"/>
          </a:p>
          <a:p>
            <a:r>
              <a:rPr lang="de-DE" sz="2000" b="1" dirty="0"/>
              <a:t>B:    </a:t>
            </a:r>
            <a:r>
              <a:rPr lang="de-DE" sz="2000" b="1" dirty="0" smtClean="0"/>
              <a:t> </a:t>
            </a:r>
            <a:r>
              <a:rPr lang="de-DE" sz="2000" dirty="0" smtClean="0"/>
              <a:t>O</a:t>
            </a:r>
            <a:r>
              <a:rPr lang="de-DE" sz="2000" baseline="30000" dirty="0" smtClean="0"/>
              <a:t>2</a:t>
            </a:r>
            <a:r>
              <a:rPr lang="de-DE" sz="2000" baseline="30000" dirty="0"/>
              <a:t>–</a:t>
            </a:r>
            <a:r>
              <a:rPr lang="de-DE" sz="2000" dirty="0"/>
              <a:t>  </a:t>
            </a:r>
            <a:r>
              <a:rPr lang="de-DE" sz="2000" b="1" dirty="0"/>
              <a:t>S</a:t>
            </a:r>
            <a:r>
              <a:rPr lang="de-DE" sz="2000" b="1" baseline="30000" dirty="0"/>
              <a:t>2</a:t>
            </a:r>
            <a:r>
              <a:rPr lang="de-DE" sz="2000" baseline="30000" dirty="0"/>
              <a:t>–</a:t>
            </a:r>
            <a:r>
              <a:rPr lang="de-DE" sz="2000" dirty="0"/>
              <a:t>   Se</a:t>
            </a:r>
            <a:r>
              <a:rPr lang="de-DE" sz="2000" baseline="30000" dirty="0"/>
              <a:t>2–	 </a:t>
            </a:r>
            <a:r>
              <a:rPr lang="de-DE" sz="2000" baseline="30000" dirty="0" smtClean="0"/>
              <a:t> </a:t>
            </a:r>
            <a:r>
              <a:rPr lang="de-DE" sz="2000" dirty="0" smtClean="0"/>
              <a:t>            Be</a:t>
            </a:r>
            <a:r>
              <a:rPr lang="de-DE" sz="2000" baseline="30000" dirty="0" smtClean="0"/>
              <a:t>2</a:t>
            </a:r>
            <a:r>
              <a:rPr lang="de-DE" sz="2000" baseline="30000" dirty="0"/>
              <a:t>+</a:t>
            </a:r>
            <a:r>
              <a:rPr lang="de-DE" sz="2000" dirty="0"/>
              <a:t>   Mg</a:t>
            </a:r>
            <a:r>
              <a:rPr lang="de-DE" sz="2000" baseline="30000" dirty="0"/>
              <a:t>2+</a:t>
            </a:r>
            <a:r>
              <a:rPr lang="de-DE" sz="2000" dirty="0"/>
              <a:t>   </a:t>
            </a:r>
            <a:r>
              <a:rPr lang="de-DE" sz="2000" b="1" dirty="0"/>
              <a:t>Ca</a:t>
            </a:r>
            <a:r>
              <a:rPr lang="de-DE" sz="2000" b="1" baseline="30000" dirty="0"/>
              <a:t>2+</a:t>
            </a:r>
            <a:r>
              <a:rPr lang="de-DE" sz="2000" dirty="0"/>
              <a:t>       </a:t>
            </a:r>
          </a:p>
          <a:p>
            <a:endParaRPr lang="de-DE" sz="2000" b="1" i="1" dirty="0" smtClean="0">
              <a:ea typeface="Calibri"/>
              <a:cs typeface="Times New Roman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427984" y="5013176"/>
            <a:ext cx="3168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i="1" dirty="0" smtClean="0">
                <a:ea typeface="Calibri"/>
                <a:cs typeface="Times New Roman"/>
              </a:rPr>
              <a:t>Lösungen: </a:t>
            </a:r>
          </a:p>
          <a:p>
            <a:pPr marL="266700"/>
            <a:r>
              <a:rPr lang="de-DE" sz="2000" i="1" dirty="0" smtClean="0"/>
              <a:t>BeCl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 , MgCl</a:t>
            </a:r>
            <a:r>
              <a:rPr lang="de-DE" sz="2000" i="1" baseline="-25000" dirty="0" smtClean="0"/>
              <a:t>2  </a:t>
            </a:r>
            <a:r>
              <a:rPr lang="de-DE" sz="2000" i="1" dirty="0" smtClean="0"/>
              <a:t>,CaF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, CaBr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 </a:t>
            </a:r>
            <a:endParaRPr lang="de-DE" sz="2000" dirty="0" smtClean="0"/>
          </a:p>
          <a:p>
            <a:pPr marL="266700"/>
            <a:r>
              <a:rPr lang="de-DE" sz="2000" i="1" dirty="0" smtClean="0"/>
              <a:t>K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O, K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Se, Li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S, Na</a:t>
            </a:r>
            <a:r>
              <a:rPr lang="de-DE" sz="2000" i="1" baseline="-25000" dirty="0" smtClean="0"/>
              <a:t>2</a:t>
            </a:r>
            <a:r>
              <a:rPr lang="de-DE" sz="2000" i="1" dirty="0" smtClean="0"/>
              <a:t>S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22" grpId="0"/>
      <p:bldP spid="25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Bildschirmpräsentation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  Ü3:   Teilchendetektive</vt:lpstr>
      <vt:lpstr>Folie 3</vt:lpstr>
      <vt:lpstr>Folie 4</vt:lpstr>
      <vt:lpstr>  Ü3:   Teilchendetektive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Ü3:   Teilchendetektive</dc:title>
  <dc:creator>+++</dc:creator>
  <cp:lastModifiedBy>bbb</cp:lastModifiedBy>
  <cp:revision>15</cp:revision>
  <dcterms:created xsi:type="dcterms:W3CDTF">2014-05-03T07:58:55Z</dcterms:created>
  <dcterms:modified xsi:type="dcterms:W3CDTF">2014-05-11T13:44:16Z</dcterms:modified>
</cp:coreProperties>
</file>