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3" r:id="rId2"/>
    <p:sldId id="281" r:id="rId3"/>
    <p:sldId id="280" r:id="rId4"/>
    <p:sldId id="282" r:id="rId5"/>
    <p:sldId id="284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A32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09" autoAdjust="0"/>
  </p:normalViewPr>
  <p:slideViewPr>
    <p:cSldViewPr>
      <p:cViewPr varScale="1">
        <p:scale>
          <a:sx n="65" d="100"/>
          <a:sy n="65" d="100"/>
        </p:scale>
        <p:origin x="132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378CB-36EF-4310-83ED-88D8FA8C9204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66D9-BA69-4DB4-8ED3-7E3F39B4A2B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8821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7EACC-5A49-431C-8187-D9214D9250FC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591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7EACC-5A49-431C-8187-D9214D9250FC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0431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7EACC-5A49-431C-8187-D9214D9250FC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66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56F46-C28C-4301-AAB4-AF9F3027E10B}" type="datetimeFigureOut">
              <a:rPr lang="de-DE" smtClean="0"/>
              <a:pPr/>
              <a:t>21.04.2014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792088"/>
          </a:xfrm>
          <a:solidFill>
            <a:srgbClr val="C00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de-DE" sz="4000" b="1" dirty="0" smtClean="0"/>
              <a:t>  </a:t>
            </a:r>
            <a:r>
              <a:rPr lang="de-DE" sz="4000" b="1" dirty="0" smtClean="0">
                <a:solidFill>
                  <a:schemeClr val="bg1"/>
                </a:solidFill>
              </a:rPr>
              <a:t>W2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Griff in die Methodenkiste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268527" y="6266899"/>
            <a:ext cx="1335622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200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StD‘in</a:t>
            </a:r>
            <a:r>
              <a:rPr lang="de-DE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 </a:t>
            </a:r>
            <a:r>
              <a:rPr lang="de-DE" sz="1200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Weyrauther</a:t>
            </a:r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95536" y="1412776"/>
            <a:ext cx="835292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de-DE" sz="2400" b="1" dirty="0"/>
              <a:t>Kennenlernen, </a:t>
            </a:r>
            <a:r>
              <a:rPr lang="de-DE" sz="2400" b="1" dirty="0" smtClean="0"/>
              <a:t>ausprobieren, </a:t>
            </a:r>
            <a:r>
              <a:rPr lang="de-DE" sz="2400" b="1" dirty="0"/>
              <a:t>herstellen verschiedener </a:t>
            </a:r>
            <a:r>
              <a:rPr lang="de-DE" sz="2400" b="1" dirty="0" smtClean="0"/>
              <a:t>Übungen</a:t>
            </a:r>
            <a:endParaRPr lang="de-DE" sz="2400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de-DE" sz="2400" dirty="0"/>
              <a:t>In diesem Workshop lernen Sie verschiedene Methoden (wieder) kennen und entwerfen Übungen mit Blick auf die Merkmale des sinnvollen Übens und der Übungsformate. </a:t>
            </a:r>
          </a:p>
          <a:p>
            <a:pPr marL="895350" indent="-4476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de-DE" sz="2400" dirty="0" smtClean="0"/>
              <a:t>Welche Merkmale des sinnvollen </a:t>
            </a:r>
            <a:r>
              <a:rPr lang="de-DE" sz="2400" dirty="0"/>
              <a:t>Ü</a:t>
            </a:r>
            <a:r>
              <a:rPr lang="de-DE" sz="2400" dirty="0" smtClean="0"/>
              <a:t>bens kennzeichnen eine Übung(</a:t>
            </a:r>
            <a:r>
              <a:rPr lang="de-DE" sz="2400" dirty="0" err="1" smtClean="0"/>
              <a:t>smethode</a:t>
            </a:r>
            <a:r>
              <a:rPr lang="de-DE" sz="2400" dirty="0" smtClean="0"/>
              <a:t>)?</a:t>
            </a:r>
          </a:p>
          <a:p>
            <a:pPr marL="895350" indent="-4476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de-DE" sz="2400" dirty="0" smtClean="0"/>
              <a:t>Welche </a:t>
            </a:r>
            <a:r>
              <a:rPr lang="de-DE" sz="2400" dirty="0"/>
              <a:t>Methode passt zu welchem Übungsformat?</a:t>
            </a:r>
          </a:p>
          <a:p>
            <a:pPr marL="895350" indent="-4476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de-DE" sz="2400" dirty="0"/>
              <a:t>Wie erstelle ich mit einer Methode die passende Übung?</a:t>
            </a:r>
          </a:p>
          <a:p>
            <a:pPr marL="895350" indent="-4476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de-DE" sz="2400" dirty="0"/>
              <a:t>Wie kann ich eine bekannte Methode modifizieren?  </a:t>
            </a: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404864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792088"/>
          </a:xfrm>
          <a:solidFill>
            <a:srgbClr val="C00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de-DE" sz="4000" b="1" dirty="0" smtClean="0"/>
              <a:t>  </a:t>
            </a:r>
            <a:r>
              <a:rPr lang="de-DE" sz="4000" b="1" dirty="0" smtClean="0">
                <a:solidFill>
                  <a:schemeClr val="bg1"/>
                </a:solidFill>
              </a:rPr>
              <a:t>W2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Merkmale sinnvollen Übens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268527" y="6266899"/>
            <a:ext cx="1335622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200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StD‘in</a:t>
            </a:r>
            <a:r>
              <a:rPr lang="de-DE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 </a:t>
            </a:r>
            <a:r>
              <a:rPr lang="de-DE" sz="1200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Weyrauther</a:t>
            </a:r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95536" y="1412776"/>
            <a:ext cx="835292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75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de-DE" sz="2400" b="1" dirty="0" smtClean="0"/>
              <a:t>Transparenz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000" dirty="0" smtClean="0"/>
              <a:t>Dem Schüler ist der Nutzen und das Lernziel bekannt: „Ziel: …“</a:t>
            </a:r>
          </a:p>
          <a:p>
            <a:pPr marL="904875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de-DE" sz="2400" b="1" dirty="0" smtClean="0"/>
              <a:t>Rückmeldung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000" dirty="0" smtClean="0"/>
              <a:t>Der Schüler kann </a:t>
            </a:r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sofort</a:t>
            </a:r>
            <a:r>
              <a:rPr lang="de-D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smtClean="0"/>
              <a:t>(</a:t>
            </a:r>
            <a:r>
              <a:rPr lang="de-DE" sz="2000" dirty="0" smtClean="0">
                <a:solidFill>
                  <a:srgbClr val="C00000"/>
                </a:solidFill>
              </a:rPr>
              <a:t>selbst</a:t>
            </a:r>
            <a:r>
              <a:rPr lang="de-DE" sz="2000" dirty="0" smtClean="0"/>
              <a:t>) kontrollieren und ggf. korrigieren und</a:t>
            </a:r>
            <a:br>
              <a:rPr lang="de-DE" sz="2000" dirty="0" smtClean="0"/>
            </a:br>
            <a:r>
              <a:rPr lang="de-DE" sz="2000" dirty="0" smtClean="0"/>
              <a:t>hat Erfolgserlebnisse, seine Leistung wird durch den Lehrer gewürdigt</a:t>
            </a:r>
            <a:endParaRPr lang="de-DE" sz="2400" dirty="0" smtClean="0"/>
          </a:p>
          <a:p>
            <a:pPr marL="904875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de-DE" sz="2400" b="1" dirty="0" smtClean="0"/>
              <a:t>Umfang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000" dirty="0" smtClean="0"/>
              <a:t>Der Schüler übt regelmäßig, in „sinnvollen Häppchen“</a:t>
            </a:r>
          </a:p>
          <a:p>
            <a:pPr marL="904875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de-DE" sz="2400" b="1" dirty="0" smtClean="0"/>
              <a:t>Qualität</a:t>
            </a:r>
            <a:r>
              <a:rPr lang="de-DE" sz="2400" dirty="0" smtClean="0"/>
              <a:t> der Aufgaben</a:t>
            </a:r>
            <a:br>
              <a:rPr lang="de-DE" sz="2400" dirty="0" smtClean="0"/>
            </a:br>
            <a:r>
              <a:rPr lang="de-DE" sz="2000" dirty="0" smtClean="0"/>
              <a:t>Der Schüler übt passgenau zum Lerngegenstand und knüpft dabei an Bekanntes an</a:t>
            </a:r>
          </a:p>
          <a:p>
            <a:pPr marL="904875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de-DE" sz="2400" b="1" dirty="0" smtClean="0"/>
              <a:t>Strukturierung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000" dirty="0" smtClean="0"/>
              <a:t>Der Schüler überwacht die eigenen Lern- und Arbeitsprozesse und strukturiert sein Wissen durch geeignete Methoden</a:t>
            </a:r>
            <a:r>
              <a:rPr lang="de-DE" sz="2400" dirty="0" smtClean="0"/>
              <a:t/>
            </a:r>
            <a:br>
              <a:rPr lang="de-DE" sz="2400" dirty="0" smtClean="0"/>
            </a:b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127604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298884"/>
              </p:ext>
            </p:extLst>
          </p:nvPr>
        </p:nvGraphicFramePr>
        <p:xfrm>
          <a:off x="457200" y="1600200"/>
          <a:ext cx="8229600" cy="501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2160240"/>
                <a:gridCol w="2376264"/>
                <a:gridCol w="2458616"/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Ü1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Ü2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Ü3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Die Basis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Aktuelle Inhalte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Vernetzung - Vertiefung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Frequenz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oft, regelmäßig,  sehr geringer Zeitumfang 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nach Bedarf,</a:t>
                      </a:r>
                    </a:p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geringer Zeitumfang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ca. alle 6 Wochen, Doppelstunde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Bereich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AI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 I - AIII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 II - A 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Intention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Wachhalten von Basis- Kenntnissen und Fertigkeiten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Anwendung + Transfer, Bezug zum aktuellen Unterrichtsgeschehen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Vernetzung, Vertiefung, Transfer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Wo?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Hausaufgabe/ Unterricht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Unterricht/</a:t>
                      </a:r>
                      <a:b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</a:b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Hausaufgabe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Unterricht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Wie?</a:t>
                      </a:r>
                    </a:p>
                    <a:p>
                      <a:r>
                        <a:rPr lang="de-DE" sz="1600" dirty="0" smtClean="0">
                          <a:solidFill>
                            <a:schemeClr val="tx1"/>
                          </a:solidFill>
                        </a:rPr>
                        <a:t>(Bsp.)</a:t>
                      </a:r>
                      <a:endParaRPr lang="de-DE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Lernkartei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Think-Pair-Share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mdl. Wiederholen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Mini-Aufgaben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Übungsblätter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Spiel. Übungen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Experiment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Aufgaben + Projekte</a:t>
                      </a:r>
                    </a:p>
                    <a:p>
                      <a:pPr marL="54000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-"/>
                        <a:tabLst/>
                        <a:defRPr/>
                      </a:pPr>
                      <a:r>
                        <a:rPr lang="de-DE" sz="16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kontextorientiert</a:t>
                      </a:r>
                    </a:p>
                    <a:p>
                      <a:pPr marL="54000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-"/>
                        <a:tabLst/>
                        <a:defRPr/>
                      </a:pPr>
                      <a:r>
                        <a:rPr lang="de-DE" sz="16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themenübergreifend</a:t>
                      </a: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Egg-</a:t>
                      </a:r>
                      <a:r>
                        <a:rPr lang="de-DE" sz="1800" kern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Races</a:t>
                      </a:r>
                      <a:endParaRPr lang="de-DE" sz="1800" kern="0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800" kern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wahldiff</a:t>
                      </a:r>
                      <a:r>
                        <a:rPr lang="de-DE" sz="1800" kern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 Aufgaben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" name="Titel 1"/>
          <p:cNvSpPr txBox="1">
            <a:spLocks/>
          </p:cNvSpPr>
          <p:nvPr/>
        </p:nvSpPr>
        <p:spPr>
          <a:xfrm>
            <a:off x="0" y="260648"/>
            <a:ext cx="9144000" cy="792088"/>
          </a:xfrm>
          <a:prstGeom prst="rect">
            <a:avLst/>
          </a:prstGeom>
          <a:solidFill>
            <a:srgbClr val="C00000"/>
          </a:solidFill>
          <a:ln w="381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36000" rIns="91440" bIns="4572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de-DE" sz="4000" b="1" dirty="0" smtClean="0"/>
              <a:t>  </a:t>
            </a:r>
            <a:r>
              <a:rPr lang="de-DE" sz="4000" b="1" dirty="0" smtClean="0">
                <a:solidFill>
                  <a:schemeClr val="bg1"/>
                </a:solidFill>
              </a:rPr>
              <a:t>W2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Übungsformate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743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 txBox="1">
            <a:spLocks/>
          </p:cNvSpPr>
          <p:nvPr/>
        </p:nvSpPr>
        <p:spPr>
          <a:xfrm>
            <a:off x="0" y="260648"/>
            <a:ext cx="9144000" cy="792088"/>
          </a:xfrm>
          <a:prstGeom prst="rect">
            <a:avLst/>
          </a:prstGeom>
          <a:solidFill>
            <a:srgbClr val="C00000"/>
          </a:solidFill>
          <a:ln w="38100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36000" rIns="91440" bIns="4572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de-DE" sz="4000" b="1" dirty="0" smtClean="0"/>
              <a:t>  </a:t>
            </a:r>
            <a:r>
              <a:rPr lang="de-DE" sz="4000" b="1" dirty="0" smtClean="0">
                <a:solidFill>
                  <a:schemeClr val="bg1"/>
                </a:solidFill>
              </a:rPr>
              <a:t>W2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Methodenreichtum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79512" y="173576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ABC</a:t>
            </a:r>
            <a:r>
              <a:rPr lang="de-DE" sz="2000" b="1" dirty="0" smtClean="0"/>
              <a:t>-Methode</a:t>
            </a:r>
            <a:endParaRPr lang="de-DE" sz="2000" b="1" dirty="0"/>
          </a:p>
        </p:txBody>
      </p:sp>
      <p:sp>
        <p:nvSpPr>
          <p:cNvPr id="5" name="Textfeld 4"/>
          <p:cNvSpPr txBox="1"/>
          <p:nvPr/>
        </p:nvSpPr>
        <p:spPr>
          <a:xfrm>
            <a:off x="179512" y="2229738"/>
            <a:ext cx="2188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de-DE" sz="2000" b="1" dirty="0" err="1" smtClean="0"/>
              <a:t>dvance</a:t>
            </a:r>
            <a:r>
              <a:rPr lang="de-DE" sz="2000" b="1" dirty="0" smtClean="0"/>
              <a:t> Organizer</a:t>
            </a:r>
            <a:endParaRPr lang="de-DE" sz="2000" b="1" dirty="0"/>
          </a:p>
        </p:txBody>
      </p:sp>
      <p:sp>
        <p:nvSpPr>
          <p:cNvPr id="7" name="Textfeld 6"/>
          <p:cNvSpPr txBox="1"/>
          <p:nvPr/>
        </p:nvSpPr>
        <p:spPr>
          <a:xfrm>
            <a:off x="179512" y="272371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Anagramme</a:t>
            </a:r>
            <a:endParaRPr lang="de-DE" b="1" dirty="0"/>
          </a:p>
        </p:txBody>
      </p:sp>
      <p:sp>
        <p:nvSpPr>
          <p:cNvPr id="8" name="Textfeld 7"/>
          <p:cNvSpPr txBox="1"/>
          <p:nvPr/>
        </p:nvSpPr>
        <p:spPr>
          <a:xfrm>
            <a:off x="7032475" y="5763762"/>
            <a:ext cx="2148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r>
              <a:rPr lang="de-DE" sz="2000" b="1" dirty="0" smtClean="0"/>
              <a:t>eitungsartikel-</a:t>
            </a:r>
            <a:br>
              <a:rPr lang="de-DE" sz="2000" b="1" dirty="0" smtClean="0"/>
            </a:br>
            <a:r>
              <a:rPr lang="de-DE" sz="2000" b="1" dirty="0" err="1" smtClean="0"/>
              <a:t>analyse</a:t>
            </a:r>
            <a:endParaRPr lang="de-DE" sz="2000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179512" y="3217682"/>
            <a:ext cx="2343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Analyse von Videos</a:t>
            </a:r>
            <a:endParaRPr lang="de-DE" sz="2000" b="1" dirty="0"/>
          </a:p>
        </p:txBody>
      </p:sp>
      <p:sp>
        <p:nvSpPr>
          <p:cNvPr id="10" name="Textfeld 9"/>
          <p:cNvSpPr txBox="1"/>
          <p:nvPr/>
        </p:nvSpPr>
        <p:spPr>
          <a:xfrm>
            <a:off x="179512" y="519357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Buddy Book</a:t>
            </a:r>
            <a:endParaRPr lang="de-DE" sz="20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179512" y="371165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de-DE" sz="2000" b="1" dirty="0" err="1" smtClean="0"/>
              <a:t>andolino</a:t>
            </a:r>
            <a:endParaRPr lang="de-DE" b="1" dirty="0"/>
          </a:p>
        </p:txBody>
      </p:sp>
      <p:sp>
        <p:nvSpPr>
          <p:cNvPr id="12" name="Textfeld 11"/>
          <p:cNvSpPr txBox="1"/>
          <p:nvPr/>
        </p:nvSpPr>
        <p:spPr>
          <a:xfrm>
            <a:off x="179512" y="469959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Blitzlicht</a:t>
            </a:r>
            <a:endParaRPr lang="de-DE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179512" y="420562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Bingo</a:t>
            </a:r>
            <a:endParaRPr lang="de-DE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179512" y="618151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de-DE" sz="2000" b="1" dirty="0" smtClean="0"/>
              <a:t>omino</a:t>
            </a:r>
            <a:endParaRPr lang="de-DE" b="1" dirty="0"/>
          </a:p>
        </p:txBody>
      </p:sp>
      <p:sp>
        <p:nvSpPr>
          <p:cNvPr id="15" name="Textfeld 14"/>
          <p:cNvSpPr txBox="1"/>
          <p:nvPr/>
        </p:nvSpPr>
        <p:spPr>
          <a:xfrm>
            <a:off x="179512" y="568754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de-DE" sz="2000" b="1" dirty="0" err="1" smtClean="0"/>
              <a:t>oncept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Map</a:t>
            </a:r>
            <a:endParaRPr lang="de-DE" sz="2000" b="1" dirty="0"/>
          </a:p>
        </p:txBody>
      </p:sp>
      <p:sp>
        <p:nvSpPr>
          <p:cNvPr id="16" name="Textfeld 15"/>
          <p:cNvSpPr txBox="1"/>
          <p:nvPr/>
        </p:nvSpPr>
        <p:spPr>
          <a:xfrm>
            <a:off x="2483768" y="1735766"/>
            <a:ext cx="2617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de-DE" sz="2000" b="1" dirty="0" smtClean="0"/>
              <a:t>xperiment entwickeln</a:t>
            </a:r>
            <a:endParaRPr lang="de-DE" sz="2000" b="1" dirty="0"/>
          </a:p>
        </p:txBody>
      </p:sp>
      <p:sp>
        <p:nvSpPr>
          <p:cNvPr id="17" name="Textfeld 16"/>
          <p:cNvSpPr txBox="1"/>
          <p:nvPr/>
        </p:nvSpPr>
        <p:spPr>
          <a:xfrm>
            <a:off x="2483768" y="2229738"/>
            <a:ext cx="2450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de-DE" sz="2000" b="1" dirty="0" smtClean="0"/>
              <a:t>achartikel schreiben</a:t>
            </a:r>
            <a:endParaRPr lang="de-DE" sz="2000" b="1" dirty="0"/>
          </a:p>
        </p:txBody>
      </p:sp>
      <p:sp>
        <p:nvSpPr>
          <p:cNvPr id="19" name="Textfeld 18"/>
          <p:cNvSpPr txBox="1"/>
          <p:nvPr/>
        </p:nvSpPr>
        <p:spPr>
          <a:xfrm>
            <a:off x="2483768" y="3217682"/>
            <a:ext cx="2889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de-DE" sz="2000" b="1" dirty="0" smtClean="0"/>
              <a:t>edankliches Netzwerk </a:t>
            </a:r>
            <a:endParaRPr lang="de-DE" sz="2000" b="1" dirty="0"/>
          </a:p>
        </p:txBody>
      </p:sp>
      <p:sp>
        <p:nvSpPr>
          <p:cNvPr id="20" name="Textfeld 19"/>
          <p:cNvSpPr txBox="1"/>
          <p:nvPr/>
        </p:nvSpPr>
        <p:spPr>
          <a:xfrm>
            <a:off x="2483768" y="272371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Filmleiste</a:t>
            </a:r>
            <a:endParaRPr lang="de-DE" b="1" dirty="0"/>
          </a:p>
        </p:txBody>
      </p:sp>
      <p:sp>
        <p:nvSpPr>
          <p:cNvPr id="21" name="Textfeld 20"/>
          <p:cNvSpPr txBox="1"/>
          <p:nvPr/>
        </p:nvSpPr>
        <p:spPr>
          <a:xfrm>
            <a:off x="2483768" y="371165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Gestufte </a:t>
            </a:r>
            <a:r>
              <a:rPr lang="de-DE" sz="2000" b="1" dirty="0"/>
              <a:t>H</a:t>
            </a:r>
            <a:r>
              <a:rPr lang="de-DE" sz="2000" b="1" dirty="0" smtClean="0"/>
              <a:t>ilfen</a:t>
            </a:r>
            <a:endParaRPr lang="de-DE" sz="2000" b="1" dirty="0"/>
          </a:p>
        </p:txBody>
      </p:sp>
      <p:sp>
        <p:nvSpPr>
          <p:cNvPr id="23" name="Textfeld 22"/>
          <p:cNvSpPr txBox="1"/>
          <p:nvPr/>
        </p:nvSpPr>
        <p:spPr>
          <a:xfrm>
            <a:off x="2483768" y="519357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Klammerkarten</a:t>
            </a:r>
            <a:endParaRPr lang="de-DE" b="1" dirty="0"/>
          </a:p>
        </p:txBody>
      </p:sp>
      <p:sp>
        <p:nvSpPr>
          <p:cNvPr id="24" name="Textfeld 23"/>
          <p:cNvSpPr txBox="1"/>
          <p:nvPr/>
        </p:nvSpPr>
        <p:spPr>
          <a:xfrm>
            <a:off x="2483768" y="469959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Kartenspiele</a:t>
            </a:r>
            <a:endParaRPr lang="de-DE" b="1" dirty="0"/>
          </a:p>
        </p:txBody>
      </p:sp>
      <p:sp>
        <p:nvSpPr>
          <p:cNvPr id="25" name="Textfeld 24"/>
          <p:cNvSpPr txBox="1"/>
          <p:nvPr/>
        </p:nvSpPr>
        <p:spPr>
          <a:xfrm>
            <a:off x="2483768" y="5687542"/>
            <a:ext cx="2561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Kooperatives Lernen</a:t>
            </a:r>
            <a:endParaRPr lang="de-DE" sz="2000" b="1" dirty="0"/>
          </a:p>
        </p:txBody>
      </p:sp>
      <p:sp>
        <p:nvSpPr>
          <p:cNvPr id="26" name="Textfeld 25"/>
          <p:cNvSpPr txBox="1"/>
          <p:nvPr/>
        </p:nvSpPr>
        <p:spPr>
          <a:xfrm>
            <a:off x="5167728" y="173576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Lückentext</a:t>
            </a:r>
            <a:endParaRPr lang="de-DE" b="1" dirty="0"/>
          </a:p>
        </p:txBody>
      </p:sp>
      <p:sp>
        <p:nvSpPr>
          <p:cNvPr id="27" name="Textfeld 26"/>
          <p:cNvSpPr txBox="1"/>
          <p:nvPr/>
        </p:nvSpPr>
        <p:spPr>
          <a:xfrm>
            <a:off x="2483768" y="618151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de-DE" sz="2000" b="1" dirty="0" smtClean="0"/>
              <a:t>ehrbuch</a:t>
            </a:r>
            <a:endParaRPr lang="de-DE" b="1" dirty="0"/>
          </a:p>
        </p:txBody>
      </p:sp>
      <p:sp>
        <p:nvSpPr>
          <p:cNvPr id="28" name="Textfeld 27"/>
          <p:cNvSpPr txBox="1"/>
          <p:nvPr/>
        </p:nvSpPr>
        <p:spPr>
          <a:xfrm>
            <a:off x="5167728" y="222973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de-DE" sz="2000" b="1" dirty="0" smtClean="0"/>
              <a:t>emory</a:t>
            </a:r>
            <a:endParaRPr lang="de-DE" b="1" dirty="0"/>
          </a:p>
        </p:txBody>
      </p:sp>
      <p:sp>
        <p:nvSpPr>
          <p:cNvPr id="29" name="Textfeld 28"/>
          <p:cNvSpPr txBox="1"/>
          <p:nvPr/>
        </p:nvSpPr>
        <p:spPr>
          <a:xfrm>
            <a:off x="5167728" y="272371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Mini-Aufgaben</a:t>
            </a:r>
            <a:endParaRPr lang="de-DE" sz="2000" b="1" dirty="0"/>
          </a:p>
        </p:txBody>
      </p:sp>
      <p:sp>
        <p:nvSpPr>
          <p:cNvPr id="30" name="Textfeld 29"/>
          <p:cNvSpPr txBox="1"/>
          <p:nvPr/>
        </p:nvSpPr>
        <p:spPr>
          <a:xfrm>
            <a:off x="5167728" y="321768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Modellarbeit</a:t>
            </a:r>
            <a:endParaRPr lang="de-DE" b="1" dirty="0"/>
          </a:p>
        </p:txBody>
      </p:sp>
      <p:sp>
        <p:nvSpPr>
          <p:cNvPr id="31" name="Textfeld 30"/>
          <p:cNvSpPr txBox="1"/>
          <p:nvPr/>
        </p:nvSpPr>
        <p:spPr>
          <a:xfrm>
            <a:off x="5167728" y="420562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de-DE" sz="2000" b="1" dirty="0" smtClean="0"/>
              <a:t>ach-Denken</a:t>
            </a:r>
            <a:endParaRPr lang="de-DE" sz="2000" b="1" dirty="0"/>
          </a:p>
        </p:txBody>
      </p:sp>
      <p:sp>
        <p:nvSpPr>
          <p:cNvPr id="32" name="Textfeld 31"/>
          <p:cNvSpPr txBox="1"/>
          <p:nvPr/>
        </p:nvSpPr>
        <p:spPr>
          <a:xfrm>
            <a:off x="5167728" y="371165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Multiple Choice</a:t>
            </a:r>
            <a:endParaRPr lang="de-DE" sz="2000" b="1" dirty="0"/>
          </a:p>
        </p:txBody>
      </p:sp>
      <p:sp>
        <p:nvSpPr>
          <p:cNvPr id="33" name="Textfeld 32"/>
          <p:cNvSpPr txBox="1"/>
          <p:nvPr/>
        </p:nvSpPr>
        <p:spPr>
          <a:xfrm>
            <a:off x="5167728" y="618151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de-DE" sz="2000" b="1" dirty="0" smtClean="0"/>
              <a:t>atzfolge</a:t>
            </a:r>
            <a:endParaRPr lang="de-DE" b="1" dirty="0"/>
          </a:p>
        </p:txBody>
      </p:sp>
      <p:sp>
        <p:nvSpPr>
          <p:cNvPr id="34" name="Textfeld 33"/>
          <p:cNvSpPr txBox="1"/>
          <p:nvPr/>
        </p:nvSpPr>
        <p:spPr>
          <a:xfrm>
            <a:off x="7032475" y="173576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Satzmuster</a:t>
            </a:r>
            <a:endParaRPr lang="de-DE" b="1" dirty="0"/>
          </a:p>
        </p:txBody>
      </p:sp>
      <p:sp>
        <p:nvSpPr>
          <p:cNvPr id="35" name="Textfeld 34"/>
          <p:cNvSpPr txBox="1"/>
          <p:nvPr/>
        </p:nvSpPr>
        <p:spPr>
          <a:xfrm>
            <a:off x="7032475" y="2239265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Schiebestreifen</a:t>
            </a:r>
            <a:endParaRPr lang="de-DE" b="1" dirty="0"/>
          </a:p>
        </p:txBody>
      </p:sp>
      <p:sp>
        <p:nvSpPr>
          <p:cNvPr id="36" name="Textfeld 35"/>
          <p:cNvSpPr txBox="1"/>
          <p:nvPr/>
        </p:nvSpPr>
        <p:spPr>
          <a:xfrm>
            <a:off x="5167728" y="469959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de-DE" sz="2000" b="1" dirty="0" smtClean="0"/>
              <a:t>artnerarbeit</a:t>
            </a:r>
            <a:endParaRPr lang="de-DE" b="1" dirty="0"/>
          </a:p>
        </p:txBody>
      </p:sp>
      <p:sp>
        <p:nvSpPr>
          <p:cNvPr id="39" name="Textfeld 38"/>
          <p:cNvSpPr txBox="1"/>
          <p:nvPr/>
        </p:nvSpPr>
        <p:spPr>
          <a:xfrm>
            <a:off x="5167728" y="568754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de-DE" sz="2000" b="1" dirty="0" smtClean="0"/>
              <a:t>ätsel</a:t>
            </a:r>
            <a:endParaRPr lang="de-DE" b="1" dirty="0"/>
          </a:p>
        </p:txBody>
      </p:sp>
      <p:sp>
        <p:nvSpPr>
          <p:cNvPr id="40" name="Textfeld 39"/>
          <p:cNvSpPr txBox="1"/>
          <p:nvPr/>
        </p:nvSpPr>
        <p:spPr>
          <a:xfrm>
            <a:off x="7032475" y="324626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de-DE" sz="2000" b="1" dirty="0" err="1" smtClean="0"/>
              <a:t>rimino</a:t>
            </a:r>
            <a:endParaRPr lang="de-DE" b="1" dirty="0"/>
          </a:p>
        </p:txBody>
      </p:sp>
      <p:sp>
        <p:nvSpPr>
          <p:cNvPr id="41" name="Textfeld 40"/>
          <p:cNvSpPr txBox="1"/>
          <p:nvPr/>
        </p:nvSpPr>
        <p:spPr>
          <a:xfrm>
            <a:off x="7032475" y="274276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Stille Post</a:t>
            </a:r>
            <a:endParaRPr lang="de-DE" sz="2000" b="1" dirty="0"/>
          </a:p>
        </p:txBody>
      </p:sp>
      <p:sp>
        <p:nvSpPr>
          <p:cNvPr id="42" name="Textfeld 41"/>
          <p:cNvSpPr txBox="1"/>
          <p:nvPr/>
        </p:nvSpPr>
        <p:spPr>
          <a:xfrm>
            <a:off x="7032475" y="374976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</a:t>
            </a:r>
            <a:r>
              <a:rPr lang="de-DE" sz="2000" b="1" dirty="0" smtClean="0"/>
              <a:t>bungsblatt</a:t>
            </a:r>
            <a:endParaRPr lang="de-DE" b="1" dirty="0"/>
          </a:p>
        </p:txBody>
      </p:sp>
      <p:sp>
        <p:nvSpPr>
          <p:cNvPr id="43" name="Textfeld 42"/>
          <p:cNvSpPr txBox="1"/>
          <p:nvPr/>
        </p:nvSpPr>
        <p:spPr>
          <a:xfrm>
            <a:off x="7032475" y="425326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Ü-Eier</a:t>
            </a:r>
            <a:endParaRPr lang="de-DE" b="1" dirty="0"/>
          </a:p>
        </p:txBody>
      </p:sp>
      <p:sp>
        <p:nvSpPr>
          <p:cNvPr id="44" name="Textfeld 43"/>
          <p:cNvSpPr txBox="1"/>
          <p:nvPr/>
        </p:nvSpPr>
        <p:spPr>
          <a:xfrm>
            <a:off x="7032475" y="475676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de-DE" sz="2000" b="1" dirty="0" smtClean="0"/>
              <a:t>ortgeländer</a:t>
            </a:r>
            <a:endParaRPr lang="de-DE" b="1" dirty="0"/>
          </a:p>
        </p:txBody>
      </p:sp>
      <p:sp>
        <p:nvSpPr>
          <p:cNvPr id="45" name="Textfeld 44"/>
          <p:cNvSpPr txBox="1"/>
          <p:nvPr/>
        </p:nvSpPr>
        <p:spPr>
          <a:xfrm>
            <a:off x="7032475" y="5260263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Würfeln</a:t>
            </a:r>
            <a:endParaRPr lang="de-DE" b="1" dirty="0"/>
          </a:p>
        </p:txBody>
      </p:sp>
      <p:sp>
        <p:nvSpPr>
          <p:cNvPr id="46" name="Textfeld 45"/>
          <p:cNvSpPr txBox="1"/>
          <p:nvPr/>
        </p:nvSpPr>
        <p:spPr>
          <a:xfrm>
            <a:off x="2483768" y="420562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de-DE" sz="2000" b="1" dirty="0" smtClean="0"/>
              <a:t>artenabfrage</a:t>
            </a:r>
            <a:endParaRPr lang="de-DE" b="1" dirty="0"/>
          </a:p>
        </p:txBody>
      </p:sp>
      <p:sp>
        <p:nvSpPr>
          <p:cNvPr id="47" name="Textfeld 46"/>
          <p:cNvSpPr txBox="1"/>
          <p:nvPr/>
        </p:nvSpPr>
        <p:spPr>
          <a:xfrm>
            <a:off x="5167728" y="519357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de-DE" sz="2000" b="1" dirty="0" smtClean="0"/>
              <a:t>uiz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73137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1" grpId="0"/>
      <p:bldP spid="14" grpId="0"/>
      <p:bldP spid="20" grpId="0"/>
      <p:bldP spid="30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792088"/>
          </a:xfrm>
          <a:solidFill>
            <a:srgbClr val="C00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de-DE" sz="4000" b="1" dirty="0" smtClean="0"/>
              <a:t>  </a:t>
            </a:r>
            <a:r>
              <a:rPr lang="de-DE" sz="4000" b="1" dirty="0" smtClean="0">
                <a:solidFill>
                  <a:schemeClr val="bg1"/>
                </a:solidFill>
              </a:rPr>
              <a:t>W2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de-DE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Griff in die Methodenkiste</a:t>
            </a:r>
            <a:endParaRPr lang="de-DE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268527" y="6266899"/>
            <a:ext cx="1335622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200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StD‘in</a:t>
            </a:r>
            <a:r>
              <a:rPr lang="de-DE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 </a:t>
            </a:r>
            <a:r>
              <a:rPr lang="de-DE" sz="1200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Weyrauther</a:t>
            </a:r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95536" y="1412776"/>
            <a:ext cx="8352928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de-DE" sz="3600" b="1" dirty="0" smtClean="0">
                <a:solidFill>
                  <a:srgbClr val="C00000"/>
                </a:solidFill>
              </a:rPr>
              <a:t>Arbeitsauftrag</a:t>
            </a:r>
            <a:endParaRPr lang="de-DE" sz="2400" b="1" dirty="0" smtClean="0">
              <a:solidFill>
                <a:srgbClr val="C0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b="1" dirty="0" smtClean="0"/>
              <a:t>Lernen </a:t>
            </a:r>
            <a:r>
              <a:rPr lang="de-DE" sz="2400" b="1" dirty="0" smtClean="0"/>
              <a:t>Sie die erstellten Übungen kennen und probieren Sie sie aus. </a:t>
            </a:r>
            <a:endParaRPr lang="de-DE" sz="2400" b="1" dirty="0" smtClean="0"/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b="1" dirty="0" smtClean="0"/>
              <a:t>Überprüfen </a:t>
            </a:r>
            <a:r>
              <a:rPr lang="de-DE" sz="2400" b="1" dirty="0" smtClean="0"/>
              <a:t>Sie die Übungen auf die 5 Merkmale sinnvollen Übens.</a:t>
            </a:r>
            <a:endParaRPr lang="de-DE" sz="2400" b="1" dirty="0" smtClean="0"/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b="1" dirty="0" smtClean="0"/>
              <a:t>Überprüfen Sie die Zuordnung von Methode/Übungsformat bzw. ordnen Sie zu.</a:t>
            </a:r>
            <a:endParaRPr lang="de-DE" sz="2400" b="1" dirty="0" smtClean="0"/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b="1" dirty="0" smtClean="0"/>
              <a:t>Erstellen Sie Übungen durch Modifizieren vorhandener bzw. bekannter Übungen und bekannter Methoden.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b="1" dirty="0"/>
              <a:t>Entwerfen Sie </a:t>
            </a:r>
            <a:r>
              <a:rPr lang="de-DE" sz="2400" b="1" dirty="0" smtClean="0"/>
              <a:t>Übungen </a:t>
            </a:r>
            <a:r>
              <a:rPr lang="de-DE" sz="2400" b="1" dirty="0"/>
              <a:t>neu</a:t>
            </a:r>
            <a:r>
              <a:rPr lang="de-DE" sz="2400" b="1" dirty="0" smtClean="0"/>
              <a:t>.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50949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Bildschirmpräsentation (4:3)</PresentationFormat>
  <Paragraphs>104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Symbol</vt:lpstr>
      <vt:lpstr>Larissa-Design</vt:lpstr>
      <vt:lpstr>  W2    Der Griff in die Methodenkiste</vt:lpstr>
      <vt:lpstr>  W2    5 Merkmale sinnvollen Übens</vt:lpstr>
      <vt:lpstr>PowerPoint-Präsentation</vt:lpstr>
      <vt:lpstr>PowerPoint-Präsentation</vt:lpstr>
      <vt:lpstr>  W2    Der Griff in die Methodenkiste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+++</dc:creator>
  <cp:lastModifiedBy>Ulrike Weyrauther</cp:lastModifiedBy>
  <cp:revision>64</cp:revision>
  <dcterms:created xsi:type="dcterms:W3CDTF">2014-01-04T19:57:24Z</dcterms:created>
  <dcterms:modified xsi:type="dcterms:W3CDTF">2014-04-21T06:17:05Z</dcterms:modified>
</cp:coreProperties>
</file>