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88" r:id="rId2"/>
    <p:sldId id="301" r:id="rId3"/>
    <p:sldId id="313" r:id="rId4"/>
    <p:sldId id="314" r:id="rId5"/>
    <p:sldId id="302" r:id="rId6"/>
    <p:sldId id="258" r:id="rId7"/>
    <p:sldId id="257" r:id="rId8"/>
    <p:sldId id="315" r:id="rId9"/>
    <p:sldId id="303" r:id="rId10"/>
    <p:sldId id="259" r:id="rId11"/>
    <p:sldId id="260" r:id="rId12"/>
    <p:sldId id="323" r:id="rId13"/>
    <p:sldId id="304" r:id="rId14"/>
    <p:sldId id="261" r:id="rId15"/>
    <p:sldId id="262" r:id="rId16"/>
    <p:sldId id="316" r:id="rId17"/>
    <p:sldId id="305" r:id="rId18"/>
    <p:sldId id="263" r:id="rId19"/>
    <p:sldId id="264" r:id="rId20"/>
    <p:sldId id="317" r:id="rId21"/>
    <p:sldId id="306" r:id="rId22"/>
    <p:sldId id="266" r:id="rId23"/>
    <p:sldId id="300" r:id="rId24"/>
    <p:sldId id="318" r:id="rId25"/>
    <p:sldId id="307" r:id="rId26"/>
    <p:sldId id="267" r:id="rId27"/>
    <p:sldId id="268" r:id="rId28"/>
    <p:sldId id="319" r:id="rId29"/>
    <p:sldId id="308" r:id="rId30"/>
    <p:sldId id="269" r:id="rId31"/>
    <p:sldId id="270" r:id="rId32"/>
    <p:sldId id="320" r:id="rId33"/>
    <p:sldId id="309" r:id="rId34"/>
    <p:sldId id="265" r:id="rId35"/>
    <p:sldId id="280" r:id="rId36"/>
    <p:sldId id="321" r:id="rId37"/>
    <p:sldId id="310" r:id="rId38"/>
    <p:sldId id="282" r:id="rId39"/>
    <p:sldId id="283" r:id="rId40"/>
    <p:sldId id="322" r:id="rId41"/>
    <p:sldId id="311" r:id="rId42"/>
    <p:sldId id="285" r:id="rId43"/>
    <p:sldId id="286" r:id="rId44"/>
    <p:sldId id="324" r:id="rId45"/>
    <p:sldId id="299" r:id="rId46"/>
    <p:sldId id="312" r:id="rId47"/>
  </p:sldIdLst>
  <p:sldSz cx="9144000" cy="6858000" type="screen4x3"/>
  <p:notesSz cx="6867525" cy="99949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0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0764" autoAdjust="0"/>
  </p:normalViewPr>
  <p:slideViewPr>
    <p:cSldViewPr>
      <p:cViewPr varScale="1">
        <p:scale>
          <a:sx n="64" d="100"/>
          <a:sy n="64" d="100"/>
        </p:scale>
        <p:origin x="13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4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501481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0008" y="0"/>
            <a:ext cx="2975928" cy="501481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35E112A8-1830-45B4-850B-1CE5373FD90E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3421"/>
            <a:ext cx="2975928" cy="501480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0008" y="9493421"/>
            <a:ext cx="2975928" cy="501480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857533B4-6A80-4064-B794-21A51E486C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974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6575FC29-E66C-40E7-B3C3-FA0D1994E449}" type="datetimeFigureOut">
              <a:rPr lang="de-DE" smtClean="0"/>
              <a:t>10.04.2014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DF261D5C-A3E2-4754-A31D-C7D4C6F0E4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24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61D5C-A3E2-4754-A31D-C7D4C6F0E42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90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8210-C333-461E-ACBC-33FB64D6259F}" type="datetime1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86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A445-BA6D-4D1B-9C19-95FA766C06C6}" type="datetime1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07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09AF-EC26-44F1-81BD-2DDBF0777A5A}" type="datetime1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52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A558-37C3-4C5F-89F7-97376BF91B0F}" type="datetime1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05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1C994-EA00-409D-958F-76956CED7912}" type="datetime1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92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712A-09C3-4690-960B-B35AB466F652}" type="datetime1">
              <a:rPr lang="de-DE" smtClean="0"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14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4ADE-1021-4417-93B7-9EF5B2DEF7C0}" type="datetime1">
              <a:rPr lang="de-DE" smtClean="0"/>
              <a:t>10.04.2014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5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411A-2272-4952-B494-223EBB310EE6}" type="datetime1">
              <a:rPr lang="de-DE" smtClean="0"/>
              <a:t>10.04.2014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78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D293-A9F7-4932-B884-D1224AD92DCC}" type="datetime1">
              <a:rPr lang="de-DE" smtClean="0"/>
              <a:t>10.04.2014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06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75DF-BBD6-4BCD-BB5C-CFDFC3AB07AA}" type="datetime1">
              <a:rPr lang="de-DE" smtClean="0"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59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C9F8-E9ED-4A22-9AE0-A489130DDDF8}" type="datetime1">
              <a:rPr lang="de-DE" smtClean="0"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62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ED24-84DA-406F-A3BF-CB99CFBA5DAD}" type="datetime1">
              <a:rPr lang="de-DE" smtClean="0"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Miniaufgaben_A41_Ue1_Atombau + PSE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567DD-B214-4029-86CA-8F0B729C2A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81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20000" y="54720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Bogen 10"/>
          <p:cNvSpPr/>
          <p:nvPr/>
        </p:nvSpPr>
        <p:spPr>
          <a:xfrm rot="8760805">
            <a:off x="3419872" y="137295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8760805">
            <a:off x="4787113" y="1380588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</a:rPr>
              <a:t>Zzzzzzzzzzz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36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4677869" y="908720"/>
            <a:ext cx="3744416" cy="2592288"/>
          </a:xfrm>
          <a:prstGeom prst="wedgeRoundRectCallout">
            <a:avLst>
              <a:gd name="adj1" fmla="val -35013"/>
              <a:gd name="adj2" fmla="val 619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Die Elementsymbole leiten sich meist von den lateinischen oder griechischen Bezeichnungen der Elemente ab: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758127" y="476672"/>
            <a:ext cx="3528392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Das Periodensystem ist eine tabellarische Übersicht aller bekannten Elemente.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751211" y="4005064"/>
            <a:ext cx="374441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so steht H für Wasserstoff (</a:t>
            </a:r>
            <a:r>
              <a:rPr lang="de-DE" sz="2400" b="1" dirty="0" err="1">
                <a:solidFill>
                  <a:schemeClr val="tx1"/>
                </a:solidFill>
              </a:rPr>
              <a:t>hydrogenium</a:t>
            </a:r>
            <a:r>
              <a:rPr lang="de-DE" sz="2400" b="1" dirty="0">
                <a:solidFill>
                  <a:schemeClr val="tx1"/>
                </a:solidFill>
              </a:rPr>
              <a:t>), Fe für Eisen (</a:t>
            </a:r>
            <a:r>
              <a:rPr lang="de-DE" sz="2400" b="1" dirty="0" err="1">
                <a:solidFill>
                  <a:schemeClr val="tx1"/>
                </a:solidFill>
              </a:rPr>
              <a:t>ferrum</a:t>
            </a:r>
            <a:r>
              <a:rPr lang="de-DE" sz="2400" b="1" dirty="0">
                <a:solidFill>
                  <a:schemeClr val="tx1"/>
                </a:solidFill>
              </a:rPr>
              <a:t>) und </a:t>
            </a:r>
            <a:r>
              <a:rPr lang="de-DE" sz="2400" b="1" dirty="0" err="1">
                <a:solidFill>
                  <a:schemeClr val="tx1"/>
                </a:solidFill>
              </a:rPr>
              <a:t>Pb</a:t>
            </a:r>
            <a:r>
              <a:rPr lang="de-DE" sz="2400" b="1" dirty="0">
                <a:solidFill>
                  <a:schemeClr val="tx1"/>
                </a:solidFill>
              </a:rPr>
              <a:t> für Blei (</a:t>
            </a:r>
            <a:r>
              <a:rPr lang="de-DE" sz="2400" b="1" dirty="0" err="1">
                <a:solidFill>
                  <a:schemeClr val="tx1"/>
                </a:solidFill>
              </a:rPr>
              <a:t>plumbum</a:t>
            </a:r>
            <a:r>
              <a:rPr lang="de-DE" sz="2400" b="1" dirty="0">
                <a:solidFill>
                  <a:schemeClr val="tx1"/>
                </a:solidFill>
              </a:rPr>
              <a:t>).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4967808" y="4005064"/>
            <a:ext cx="3744416" cy="2592288"/>
          </a:xfrm>
          <a:prstGeom prst="wedgeRoundRectCallout">
            <a:avLst>
              <a:gd name="adj1" fmla="val -63213"/>
              <a:gd name="adj2" fmla="val -6317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Wie lauten die </a:t>
            </a:r>
            <a:r>
              <a:rPr lang="de-DE" sz="2400" b="1" dirty="0" smtClean="0">
                <a:solidFill>
                  <a:schemeClr val="tx1"/>
                </a:solidFill>
              </a:rPr>
              <a:t>Element-symbole </a:t>
            </a:r>
            <a:r>
              <a:rPr lang="de-DE" sz="2400" b="1" dirty="0">
                <a:solidFill>
                  <a:schemeClr val="tx1"/>
                </a:solidFill>
              </a:rPr>
              <a:t>für Stickstoff und für Sauerstoff und von welchen lateinischen Namen sind diese abgeleitet?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94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4677869" y="908720"/>
            <a:ext cx="3744416" cy="2592288"/>
          </a:xfrm>
          <a:prstGeom prst="wedgeRoundRectCallout">
            <a:avLst>
              <a:gd name="adj1" fmla="val -35013"/>
              <a:gd name="adj2" fmla="val 619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Die Elementsymbole leiten sich meist von den lateinischen oder griechischen Bezeichnungen der Elemente ab: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758127" y="476672"/>
            <a:ext cx="3528392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Das Periodensystem ist eine tabellarische Übersicht aller bekannten Elemente.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751211" y="4005064"/>
            <a:ext cx="374441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so steht H für Wasserstoff (</a:t>
            </a:r>
            <a:r>
              <a:rPr lang="de-DE" sz="2400" b="1" dirty="0" err="1">
                <a:solidFill>
                  <a:schemeClr val="tx1"/>
                </a:solidFill>
              </a:rPr>
              <a:t>hydrogenium</a:t>
            </a:r>
            <a:r>
              <a:rPr lang="de-DE" sz="2400" b="1" dirty="0">
                <a:solidFill>
                  <a:schemeClr val="tx1"/>
                </a:solidFill>
              </a:rPr>
              <a:t>), Fe für Eisen (</a:t>
            </a:r>
            <a:r>
              <a:rPr lang="de-DE" sz="2400" b="1" dirty="0" err="1">
                <a:solidFill>
                  <a:schemeClr val="tx1"/>
                </a:solidFill>
              </a:rPr>
              <a:t>ferrum</a:t>
            </a:r>
            <a:r>
              <a:rPr lang="de-DE" sz="2400" b="1" dirty="0">
                <a:solidFill>
                  <a:schemeClr val="tx1"/>
                </a:solidFill>
              </a:rPr>
              <a:t>) und </a:t>
            </a:r>
            <a:r>
              <a:rPr lang="de-DE" sz="2400" b="1" dirty="0" err="1">
                <a:solidFill>
                  <a:schemeClr val="tx1"/>
                </a:solidFill>
              </a:rPr>
              <a:t>Pb</a:t>
            </a:r>
            <a:r>
              <a:rPr lang="de-DE" sz="2400" b="1" dirty="0">
                <a:solidFill>
                  <a:schemeClr val="tx1"/>
                </a:solidFill>
              </a:rPr>
              <a:t> für Blei (</a:t>
            </a:r>
            <a:r>
              <a:rPr lang="de-DE" sz="2400" b="1" dirty="0" err="1">
                <a:solidFill>
                  <a:schemeClr val="tx1"/>
                </a:solidFill>
              </a:rPr>
              <a:t>plumbum</a:t>
            </a:r>
            <a:r>
              <a:rPr lang="de-DE" sz="2400" b="1" dirty="0">
                <a:solidFill>
                  <a:schemeClr val="tx1"/>
                </a:solidFill>
              </a:rPr>
              <a:t>).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4967808" y="4005064"/>
            <a:ext cx="3744416" cy="2592288"/>
          </a:xfrm>
          <a:prstGeom prst="wedgeRoundRectCallout">
            <a:avLst>
              <a:gd name="adj1" fmla="val -63213"/>
              <a:gd name="adj2" fmla="val -63177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Stickstoff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de-DE" sz="2400" b="1" dirty="0" smtClean="0">
                <a:solidFill>
                  <a:schemeClr val="tx1"/>
                </a:solidFill>
              </a:rPr>
              <a:t>N - </a:t>
            </a:r>
            <a:r>
              <a:rPr lang="de-DE" sz="2400" b="1" dirty="0" err="1">
                <a:solidFill>
                  <a:schemeClr val="tx1"/>
                </a:solidFill>
              </a:rPr>
              <a:t>nitrogenium</a:t>
            </a:r>
            <a:r>
              <a:rPr lang="de-DE" sz="2400" b="1" dirty="0">
                <a:solidFill>
                  <a:schemeClr val="tx1"/>
                </a:solidFill>
              </a:rPr>
              <a:t> 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Sauerstoff</a:t>
            </a:r>
            <a:r>
              <a:rPr lang="de-DE" sz="2400" b="1" dirty="0">
                <a:solidFill>
                  <a:schemeClr val="tx1"/>
                </a:solidFill>
              </a:rPr>
              <a:t>: </a:t>
            </a: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O - </a:t>
            </a:r>
            <a:r>
              <a:rPr lang="de-DE" sz="2400" b="1" dirty="0" err="1">
                <a:solidFill>
                  <a:schemeClr val="tx1"/>
                </a:solidFill>
              </a:rPr>
              <a:t>oxygenium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9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97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434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71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758126" y="476672"/>
            <a:ext cx="6406161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1919 entdeckte ERNEST RUTHERFORD, der 1908 den Nobelpreis für Chemie erhalten hatte, den positiven „Baustein“ von Atomen.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1547664" y="4005064"/>
            <a:ext cx="6336703" cy="2592288"/>
          </a:xfrm>
          <a:prstGeom prst="wedgeRoundRectCallout">
            <a:avLst>
              <a:gd name="adj1" fmla="val -719"/>
              <a:gd name="adj2" fmla="val -6846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Wie heißt dieser „Baustein“, der in allen Atomen vorkommt und wie heißt das Element, </a:t>
            </a:r>
            <a:r>
              <a:rPr lang="de-DE" sz="2400" b="1" dirty="0" smtClean="0">
                <a:solidFill>
                  <a:schemeClr val="tx1"/>
                </a:solidFill>
              </a:rPr>
              <a:t>dessen </a:t>
            </a:r>
            <a:r>
              <a:rPr lang="de-DE" sz="2400" b="1" dirty="0">
                <a:solidFill>
                  <a:schemeClr val="tx1"/>
                </a:solidFill>
              </a:rPr>
              <a:t>Atomkern i.d.R. nur aus einem dieser Bausteine besteht?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11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758126" y="476672"/>
            <a:ext cx="6406161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1919 entdeckte ERNEST RUTHERFORD, der 1908 den Nobelpreis für Chemie erhalten hatte, den positiven „Baustein“ von Atomen.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1547664" y="4005064"/>
            <a:ext cx="6336703" cy="2592288"/>
          </a:xfrm>
          <a:prstGeom prst="wedgeRoundRectCallout">
            <a:avLst>
              <a:gd name="adj1" fmla="val -719"/>
              <a:gd name="adj2" fmla="val -68468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Proton</a:t>
            </a:r>
          </a:p>
          <a:p>
            <a:pPr algn="ctr"/>
            <a:endParaRPr lang="de-DE" sz="24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Wasserstoff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45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78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4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414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4677868" y="908720"/>
            <a:ext cx="4214611" cy="2592288"/>
          </a:xfrm>
          <a:prstGeom prst="wedgeRoundRectCallout">
            <a:avLst>
              <a:gd name="adj1" fmla="val -35013"/>
              <a:gd name="adj2" fmla="val 619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Das liegt daran, dass zu-</a:t>
            </a:r>
            <a:r>
              <a:rPr lang="de-DE" sz="2400" b="1" dirty="0" err="1" smtClean="0">
                <a:solidFill>
                  <a:schemeClr val="tx1"/>
                </a:solidFill>
              </a:rPr>
              <a:t>sätzlich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>
                <a:solidFill>
                  <a:schemeClr val="tx1"/>
                </a:solidFill>
              </a:rPr>
              <a:t>zu den „normalen“ Wasserstoffatomen auch „andere“ Wasserstoffatome, die so genannten </a:t>
            </a:r>
            <a:r>
              <a:rPr lang="de-DE" sz="2400" b="1" dirty="0" smtClean="0">
                <a:solidFill>
                  <a:schemeClr val="tx1"/>
                </a:solidFill>
              </a:rPr>
              <a:t>Deuterium-atome </a:t>
            </a:r>
            <a:r>
              <a:rPr lang="de-DE" sz="2400" b="1" dirty="0">
                <a:solidFill>
                  <a:schemeClr val="tx1"/>
                </a:solidFill>
              </a:rPr>
              <a:t>enthalten sind.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758127" y="476672"/>
            <a:ext cx="3528392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Die Atommasse von natürlich vorkommenden Wasserstoffatomen beträgt 1,008 </a:t>
            </a:r>
            <a:r>
              <a:rPr lang="de-DE" sz="2400" b="1" dirty="0" smtClean="0">
                <a:solidFill>
                  <a:schemeClr val="tx1"/>
                </a:solidFill>
              </a:rPr>
              <a:t>u.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751211" y="4005064"/>
            <a:ext cx="374441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Wie könnte ein </a:t>
            </a:r>
            <a:r>
              <a:rPr lang="de-DE" sz="2400" b="1" dirty="0" err="1">
                <a:solidFill>
                  <a:schemeClr val="tx1"/>
                </a:solidFill>
              </a:rPr>
              <a:t>Deuteriumatom</a:t>
            </a:r>
            <a:r>
              <a:rPr lang="de-DE" sz="2400" b="1" dirty="0">
                <a:solidFill>
                  <a:schemeClr val="tx1"/>
                </a:solidFill>
              </a:rPr>
              <a:t> aufgebaut sein?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597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4677868" y="908720"/>
            <a:ext cx="4214611" cy="2592288"/>
          </a:xfrm>
          <a:prstGeom prst="wedgeRoundRectCallout">
            <a:avLst>
              <a:gd name="adj1" fmla="val -35013"/>
              <a:gd name="adj2" fmla="val 619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Das liegt daran, dass zu-</a:t>
            </a:r>
            <a:r>
              <a:rPr lang="de-DE" sz="2400" b="1" dirty="0" err="1" smtClean="0">
                <a:solidFill>
                  <a:schemeClr val="tx1"/>
                </a:solidFill>
              </a:rPr>
              <a:t>sätzlich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>
                <a:solidFill>
                  <a:schemeClr val="tx1"/>
                </a:solidFill>
              </a:rPr>
              <a:t>zu den „normalen“ Wasserstoffatomen auch „andere“ Wasserstoffatome, die so genannten </a:t>
            </a:r>
            <a:r>
              <a:rPr lang="de-DE" sz="2400" b="1" dirty="0" smtClean="0">
                <a:solidFill>
                  <a:schemeClr val="tx1"/>
                </a:solidFill>
              </a:rPr>
              <a:t>Deuterium-atome </a:t>
            </a:r>
            <a:r>
              <a:rPr lang="de-DE" sz="2400" b="1" dirty="0">
                <a:solidFill>
                  <a:schemeClr val="tx1"/>
                </a:solidFill>
              </a:rPr>
              <a:t>enthalten sind.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758127" y="476672"/>
            <a:ext cx="3528392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Die Atommasse von natürlich vorkommenden Wasserstoffatomen beträgt 1,008 </a:t>
            </a:r>
            <a:r>
              <a:rPr lang="de-DE" sz="2400" b="1" dirty="0" smtClean="0">
                <a:solidFill>
                  <a:schemeClr val="tx1"/>
                </a:solidFill>
              </a:rPr>
              <a:t>u.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751211" y="4005064"/>
            <a:ext cx="374441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1 p</a:t>
            </a:r>
            <a:r>
              <a:rPr lang="de-DE" sz="2400" b="1" baseline="300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1e</a:t>
            </a:r>
            <a:r>
              <a:rPr lang="de-DE" sz="2400" b="1" baseline="300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≥ </a:t>
            </a:r>
            <a:r>
              <a:rPr lang="de-DE" sz="2400" b="1" dirty="0">
                <a:solidFill>
                  <a:schemeClr val="tx1"/>
                </a:solidFill>
              </a:rPr>
              <a:t>1n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44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0"/>
            <a:ext cx="4248472" cy="4221088"/>
          </a:xfrm>
          <a:prstGeom prst="cloudCallout">
            <a:avLst>
              <a:gd name="adj1" fmla="val -64761"/>
              <a:gd name="adj2" fmla="val 339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Du übst bekannte Fachbegriffe zu Atombau und Periodensystem in </a:t>
            </a:r>
            <a:br>
              <a:rPr lang="de-DE" sz="2400" b="1" dirty="0" smtClean="0">
                <a:solidFill>
                  <a:schemeClr val="tx1"/>
                </a:solidFill>
              </a:rPr>
            </a:br>
            <a:r>
              <a:rPr lang="de-DE" sz="2400" b="1" dirty="0" smtClean="0">
                <a:solidFill>
                  <a:schemeClr val="tx1"/>
                </a:solidFill>
              </a:rPr>
              <a:t>(je nach Kenntnisstand) </a:t>
            </a:r>
            <a:br>
              <a:rPr lang="de-DE" sz="2400" b="1" dirty="0" smtClean="0">
                <a:solidFill>
                  <a:schemeClr val="tx1"/>
                </a:solidFill>
              </a:rPr>
            </a:br>
            <a:r>
              <a:rPr lang="de-DE" sz="2400" b="1" dirty="0" smtClean="0">
                <a:solidFill>
                  <a:schemeClr val="tx1"/>
                </a:solidFill>
              </a:rPr>
              <a:t>neuen Zusammenhängen.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059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141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5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44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 rechteckige Legende 5"/>
          <p:cNvSpPr/>
          <p:nvPr/>
        </p:nvSpPr>
        <p:spPr>
          <a:xfrm>
            <a:off x="611560" y="3573016"/>
            <a:ext cx="6485085" cy="1944216"/>
          </a:xfrm>
          <a:prstGeom prst="wedgeRoundRectCallout">
            <a:avLst>
              <a:gd name="adj1" fmla="val 19949"/>
              <a:gd name="adj2" fmla="val -7023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Welche Gesetzmäßigkeiten gibt es? </a:t>
            </a:r>
            <a:r>
              <a:rPr lang="de-DE" sz="2400" b="1" dirty="0" smtClean="0">
                <a:solidFill>
                  <a:schemeClr val="tx1"/>
                </a:solidFill>
              </a:rPr>
              <a:t>Begründe!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Abgerundete rechteckige Legende 3"/>
          <p:cNvSpPr/>
          <p:nvPr/>
        </p:nvSpPr>
        <p:spPr>
          <a:xfrm>
            <a:off x="323528" y="476672"/>
            <a:ext cx="7848872" cy="187220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Die Radien der Atome, aus denen die verschiedenen Elemente bestehen, sind jeweils unterschiedlich groß.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21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 rechteckige Legende 5"/>
          <p:cNvSpPr/>
          <p:nvPr/>
        </p:nvSpPr>
        <p:spPr>
          <a:xfrm>
            <a:off x="539552" y="3645024"/>
            <a:ext cx="338437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Die Atomradien steigen im PSE in einer Gruppe von oben nach unten, da mehr Elektronenschalen vorhanden sind.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Abgerundete rechteckige Legende 3"/>
          <p:cNvSpPr/>
          <p:nvPr/>
        </p:nvSpPr>
        <p:spPr>
          <a:xfrm>
            <a:off x="4067944" y="3356992"/>
            <a:ext cx="4608512" cy="2880320"/>
          </a:xfrm>
          <a:prstGeom prst="wedgeRoundRectCallout">
            <a:avLst>
              <a:gd name="adj1" fmla="val -46297"/>
              <a:gd name="adj2" fmla="val -72341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Die Atomradien sinken im PSE in einer Periode von links nach rechts, da bei gleicher Anzahl von Elektronenschalen und steigender Kernladungszahl die Anziehungskräfte zwischen Atomkern und –hülle steigen.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323528" y="476672"/>
            <a:ext cx="7848872" cy="187220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Die Radien der Atome, aus denen die verschiedenen Elemente bestehen, sind jeweils unterschiedlich groß.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9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613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893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 rechteckige Legende 5"/>
          <p:cNvSpPr/>
          <p:nvPr/>
        </p:nvSpPr>
        <p:spPr>
          <a:xfrm>
            <a:off x="3275856" y="3140968"/>
            <a:ext cx="5112568" cy="3240360"/>
          </a:xfrm>
          <a:prstGeom prst="wedgeRoundRectCallout">
            <a:avLst>
              <a:gd name="adj1" fmla="val -24955"/>
              <a:gd name="adj2" fmla="val -6670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Welche Gesetzmäßigkeiten gibt es? Unterscheide dabei auch Kationen und </a:t>
            </a:r>
            <a:r>
              <a:rPr lang="de-DE" sz="2400" b="1" dirty="0" smtClean="0">
                <a:solidFill>
                  <a:schemeClr val="tx1"/>
                </a:solidFill>
              </a:rPr>
              <a:t>Anionen.</a:t>
            </a:r>
          </a:p>
          <a:p>
            <a:r>
              <a:rPr lang="de-DE" sz="2400" b="1" dirty="0" smtClean="0">
                <a:solidFill>
                  <a:schemeClr val="tx1"/>
                </a:solidFill>
              </a:rPr>
              <a:t>Begründe</a:t>
            </a:r>
            <a:r>
              <a:rPr lang="de-DE" sz="2400" b="1" dirty="0">
                <a:solidFill>
                  <a:schemeClr val="tx1"/>
                </a:solidFill>
              </a:rPr>
              <a:t>!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Abgerundete rechteckige Legende 3"/>
          <p:cNvSpPr/>
          <p:nvPr/>
        </p:nvSpPr>
        <p:spPr>
          <a:xfrm>
            <a:off x="335556" y="260648"/>
            <a:ext cx="4680520" cy="1728192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Ionenradien </a:t>
            </a:r>
            <a:r>
              <a:rPr lang="de-DE" sz="2400" b="1" dirty="0">
                <a:solidFill>
                  <a:schemeClr val="tx1"/>
                </a:solidFill>
              </a:rPr>
              <a:t>unterscheiden sich von den Radien der Atome, aus denen sie </a:t>
            </a:r>
            <a:r>
              <a:rPr lang="de-DE" sz="2400" b="1" dirty="0" smtClean="0">
                <a:solidFill>
                  <a:schemeClr val="tx1"/>
                </a:solidFill>
              </a:rPr>
              <a:t>entstehen.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19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 rechteckige Legende 5"/>
          <p:cNvSpPr/>
          <p:nvPr/>
        </p:nvSpPr>
        <p:spPr>
          <a:xfrm>
            <a:off x="300336" y="3986768"/>
            <a:ext cx="374441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Kationenradien sind &lt; als die zugehörigen Atomradien, da diese Kationen eine Elektronenschale weniger besitzen als die Atome.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4644008" y="1988840"/>
            <a:ext cx="4068216" cy="4608512"/>
          </a:xfrm>
          <a:prstGeom prst="wedgeRoundRectCallout">
            <a:avLst>
              <a:gd name="adj1" fmla="val -72981"/>
              <a:gd name="adj2" fmla="val -18337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err="1">
                <a:solidFill>
                  <a:schemeClr val="tx1"/>
                </a:solidFill>
              </a:rPr>
              <a:t>Anionenradien</a:t>
            </a:r>
            <a:r>
              <a:rPr lang="de-DE" sz="2400" b="1" dirty="0">
                <a:solidFill>
                  <a:schemeClr val="tx1"/>
                </a:solidFill>
              </a:rPr>
              <a:t> sind &gt; als die zugehörigen Atomradien, da die im Vergleich zur gleichen Kernladungszahl größere Anzahl von Elektronen dieser Anionen bei gleicher Anzahl von Elektronenschalen sich gegenseitig abstoßen und dadurch mehr Platz benötigen.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Abgerundete rechteckige Legende 7"/>
          <p:cNvSpPr/>
          <p:nvPr/>
        </p:nvSpPr>
        <p:spPr>
          <a:xfrm>
            <a:off x="335556" y="260648"/>
            <a:ext cx="4680520" cy="1728192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Ionenradien </a:t>
            </a:r>
            <a:r>
              <a:rPr lang="de-DE" sz="2400" b="1" dirty="0">
                <a:solidFill>
                  <a:schemeClr val="tx1"/>
                </a:solidFill>
              </a:rPr>
              <a:t>unterscheiden sich von den Radien der Atome, aus denen sie </a:t>
            </a:r>
            <a:r>
              <a:rPr lang="de-DE" sz="2400" b="1" dirty="0" smtClean="0">
                <a:solidFill>
                  <a:schemeClr val="tx1"/>
                </a:solidFill>
              </a:rPr>
              <a:t>entstehen.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73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830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7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62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276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323528" y="476672"/>
            <a:ext cx="4464496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Außen- und </a:t>
            </a:r>
            <a:r>
              <a:rPr lang="de-DE" sz="2400" b="1" dirty="0" err="1" smtClean="0">
                <a:solidFill>
                  <a:schemeClr val="tx1"/>
                </a:solidFill>
              </a:rPr>
              <a:t>Valenzektronen</a:t>
            </a:r>
            <a:endParaRPr lang="de-DE" sz="2400" dirty="0">
              <a:solidFill>
                <a:schemeClr val="tx1"/>
              </a:solidFill>
            </a:endParaRPr>
          </a:p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Atomkern und -</a:t>
            </a:r>
            <a:r>
              <a:rPr lang="de-DE" sz="2400" b="1" dirty="0" err="1" smtClean="0">
                <a:solidFill>
                  <a:schemeClr val="tx1"/>
                </a:solidFill>
              </a:rPr>
              <a:t>külle</a:t>
            </a:r>
            <a:endParaRPr lang="de-DE" sz="2400" dirty="0">
              <a:solidFill>
                <a:schemeClr val="tx1"/>
              </a:solidFill>
            </a:endParaRPr>
          </a:p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Nukleonen und Kernbaustein </a:t>
            </a:r>
            <a:endParaRPr lang="de-DE" sz="2400" dirty="0">
              <a:solidFill>
                <a:schemeClr val="tx1"/>
              </a:solidFill>
            </a:endParaRPr>
          </a:p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Gruppe und Periode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Abgerundete rechteckige Legende 7"/>
          <p:cNvSpPr/>
          <p:nvPr/>
        </p:nvSpPr>
        <p:spPr>
          <a:xfrm>
            <a:off x="251520" y="4005064"/>
            <a:ext cx="8100000" cy="2592288"/>
          </a:xfrm>
          <a:prstGeom prst="wedgeRoundRectCallout">
            <a:avLst>
              <a:gd name="adj1" fmla="val -6705"/>
              <a:gd name="adj2" fmla="val -7317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Du hast verschiedene, ähnlich klingende Begriffe kennengelernt: </a:t>
            </a: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grenze </a:t>
            </a:r>
            <a:r>
              <a:rPr lang="de-DE" sz="2400" b="1" dirty="0">
                <a:solidFill>
                  <a:schemeClr val="tx1"/>
                </a:solidFill>
              </a:rPr>
              <a:t>sie gegeneinander ab.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367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323528" y="476672"/>
            <a:ext cx="4464496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Außen- und </a:t>
            </a:r>
            <a:r>
              <a:rPr lang="de-DE" sz="2400" b="1" dirty="0" err="1" smtClean="0">
                <a:solidFill>
                  <a:schemeClr val="tx1"/>
                </a:solidFill>
              </a:rPr>
              <a:t>Valenzektronen</a:t>
            </a:r>
            <a:endParaRPr lang="de-DE" sz="2400" dirty="0">
              <a:solidFill>
                <a:schemeClr val="tx1"/>
              </a:solidFill>
            </a:endParaRPr>
          </a:p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Atomkern und -</a:t>
            </a:r>
            <a:r>
              <a:rPr lang="de-DE" sz="2400" b="1" dirty="0" err="1" smtClean="0">
                <a:solidFill>
                  <a:schemeClr val="tx1"/>
                </a:solidFill>
              </a:rPr>
              <a:t>külle</a:t>
            </a:r>
            <a:endParaRPr lang="de-DE" sz="2400" dirty="0">
              <a:solidFill>
                <a:schemeClr val="tx1"/>
              </a:solidFill>
            </a:endParaRPr>
          </a:p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Nukleonen und Kernbaustein </a:t>
            </a:r>
            <a:endParaRPr lang="de-DE" sz="2400" dirty="0">
              <a:solidFill>
                <a:schemeClr val="tx1"/>
              </a:solidFill>
            </a:endParaRPr>
          </a:p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Gruppe und Periode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251521" y="4005064"/>
            <a:ext cx="8100000" cy="2592288"/>
          </a:xfrm>
          <a:prstGeom prst="wedgeRoundRectCallout">
            <a:avLst>
              <a:gd name="adj1" fmla="val -6705"/>
              <a:gd name="adj2" fmla="val -73172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Außenelektronen sind  </a:t>
            </a:r>
            <a:r>
              <a:rPr lang="de-DE" sz="2400" b="1" dirty="0" err="1" smtClean="0">
                <a:solidFill>
                  <a:schemeClr val="tx1"/>
                </a:solidFill>
              </a:rPr>
              <a:t>Valenzektronen</a:t>
            </a:r>
            <a:r>
              <a:rPr lang="de-DE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de-DE" sz="2400" b="1" dirty="0" smtClean="0">
                <a:solidFill>
                  <a:schemeClr val="tx1"/>
                </a:solidFill>
              </a:rPr>
              <a:t>- Atomkern (innen) </a:t>
            </a:r>
            <a:r>
              <a:rPr lang="de-DE" sz="2400" b="1" dirty="0">
                <a:solidFill>
                  <a:schemeClr val="tx1"/>
                </a:solidFill>
              </a:rPr>
              <a:t>und Atomhülle </a:t>
            </a:r>
            <a:r>
              <a:rPr lang="de-DE" sz="2400" b="1" dirty="0" smtClean="0">
                <a:solidFill>
                  <a:schemeClr val="tx1"/>
                </a:solidFill>
              </a:rPr>
              <a:t>(außen) </a:t>
            </a:r>
            <a:r>
              <a:rPr lang="de-DE" sz="2400" b="1" dirty="0">
                <a:solidFill>
                  <a:schemeClr val="tx1"/>
                </a:solidFill>
              </a:rPr>
              <a:t>bilden das </a:t>
            </a:r>
            <a:r>
              <a:rPr lang="de-DE" sz="2400" b="1" dirty="0" smtClean="0">
                <a:solidFill>
                  <a:schemeClr val="tx1"/>
                </a:solidFill>
              </a:rPr>
              <a:t>Atom.</a:t>
            </a:r>
            <a:endParaRPr lang="de-DE" sz="2400" dirty="0">
              <a:solidFill>
                <a:schemeClr val="tx1"/>
              </a:solidFill>
            </a:endParaRPr>
          </a:p>
          <a:p>
            <a:pPr lvl="0"/>
            <a:r>
              <a:rPr lang="de-DE" sz="2400" b="1" dirty="0" smtClean="0">
                <a:solidFill>
                  <a:schemeClr val="tx1"/>
                </a:solidFill>
              </a:rPr>
              <a:t>- Nukleonen sind Kernbaustein</a:t>
            </a:r>
          </a:p>
          <a:p>
            <a:r>
              <a:rPr lang="de-DE" sz="2400" b="1" dirty="0" smtClean="0">
                <a:solidFill>
                  <a:schemeClr val="tx1"/>
                </a:solidFill>
              </a:rPr>
              <a:t>- PSE</a:t>
            </a:r>
            <a:r>
              <a:rPr lang="de-DE" sz="2400" b="1" dirty="0">
                <a:solidFill>
                  <a:schemeClr val="tx1"/>
                </a:solidFill>
              </a:rPr>
              <a:t>: Gruppe: senkrechte Spalte, Periode: waagrechte </a:t>
            </a:r>
            <a:r>
              <a:rPr lang="de-DE" sz="2400" b="1" dirty="0" smtClean="0">
                <a:solidFill>
                  <a:schemeClr val="tx1"/>
                </a:solidFill>
              </a:rPr>
              <a:t>Reihe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0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743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8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60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323528" y="476672"/>
            <a:ext cx="3962991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Karl </a:t>
            </a:r>
            <a:r>
              <a:rPr lang="de-DE" sz="2400" b="1" dirty="0" err="1">
                <a:solidFill>
                  <a:schemeClr val="tx1"/>
                </a:solidFill>
              </a:rPr>
              <a:t>Achwieschlau</a:t>
            </a:r>
            <a:r>
              <a:rPr lang="de-DE" sz="2400" b="1" dirty="0">
                <a:solidFill>
                  <a:schemeClr val="tx1"/>
                </a:solidFill>
              </a:rPr>
              <a:t> ist unsicher, ob das stimmt, was er im Heft notiert hat: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751211" y="4005064"/>
            <a:ext cx="374441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Alle Elemente mit gleicher Anzahl an besetzten </a:t>
            </a:r>
            <a:r>
              <a:rPr lang="de-DE" sz="2400" b="1" dirty="0" smtClean="0">
                <a:solidFill>
                  <a:schemeClr val="tx1"/>
                </a:solidFill>
              </a:rPr>
              <a:t>Elektronen-schalen </a:t>
            </a:r>
            <a:r>
              <a:rPr lang="de-DE" sz="2400" b="1" dirty="0">
                <a:solidFill>
                  <a:schemeClr val="tx1"/>
                </a:solidFill>
              </a:rPr>
              <a:t>stehen jeweils in einer senkrechten Spalte, der Gruppe.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4967808" y="4005064"/>
            <a:ext cx="3744416" cy="2592288"/>
          </a:xfrm>
          <a:prstGeom prst="wedgeRoundRectCallout">
            <a:avLst>
              <a:gd name="adj1" fmla="val -65655"/>
              <a:gd name="adj2" fmla="val -6301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Ist alles richtig? Verbessere gegebenenfalls.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Abgerundete rechteckige Legende 7"/>
          <p:cNvSpPr/>
          <p:nvPr/>
        </p:nvSpPr>
        <p:spPr>
          <a:xfrm>
            <a:off x="4677868" y="908720"/>
            <a:ext cx="4214611" cy="2592288"/>
          </a:xfrm>
          <a:prstGeom prst="wedgeRoundRectCallout">
            <a:avLst>
              <a:gd name="adj1" fmla="val -35013"/>
              <a:gd name="adj2" fmla="val 619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Im PSE stehen alle Elemente, welche die gleiche Anzahl Außenelektronen besitzen, jeweils in einer waagrechten Reihe, der Periode.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58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323528" y="476672"/>
            <a:ext cx="3962991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Karl </a:t>
            </a:r>
            <a:r>
              <a:rPr lang="de-DE" sz="2400" b="1" dirty="0" err="1">
                <a:solidFill>
                  <a:schemeClr val="tx1"/>
                </a:solidFill>
              </a:rPr>
              <a:t>Achwieschlau</a:t>
            </a:r>
            <a:r>
              <a:rPr lang="de-DE" sz="2400" b="1" dirty="0">
                <a:solidFill>
                  <a:schemeClr val="tx1"/>
                </a:solidFill>
              </a:rPr>
              <a:t> ist unsicher, ob das stimmt, was er im Heft notiert hat: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751211" y="4005064"/>
            <a:ext cx="374441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Alle Elemente mit gleicher Anzahl an besetzten </a:t>
            </a:r>
            <a:r>
              <a:rPr lang="de-DE" sz="2400" b="1" dirty="0" smtClean="0">
                <a:solidFill>
                  <a:schemeClr val="tx1"/>
                </a:solidFill>
              </a:rPr>
              <a:t>Elektronen-schalen </a:t>
            </a:r>
            <a:r>
              <a:rPr lang="de-DE" sz="2400" b="1" dirty="0">
                <a:solidFill>
                  <a:schemeClr val="tx1"/>
                </a:solidFill>
              </a:rPr>
              <a:t>stehen jeweils in einer senkrechten Spalte, der Gruppe.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4967808" y="4005064"/>
            <a:ext cx="3744416" cy="2592288"/>
          </a:xfrm>
          <a:prstGeom prst="wedgeRoundRectCallout">
            <a:avLst>
              <a:gd name="adj1" fmla="val -65655"/>
              <a:gd name="adj2" fmla="val -63017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Senkrecht … </a:t>
            </a:r>
            <a:r>
              <a:rPr lang="de-DE" sz="2400" b="1" dirty="0">
                <a:solidFill>
                  <a:schemeClr val="tx1"/>
                </a:solidFill>
              </a:rPr>
              <a:t>und </a:t>
            </a:r>
            <a:r>
              <a:rPr lang="de-DE" sz="2400" b="1" dirty="0" smtClean="0">
                <a:solidFill>
                  <a:schemeClr val="tx1"/>
                </a:solidFill>
              </a:rPr>
              <a:t>waagrecht … </a:t>
            </a:r>
            <a:r>
              <a:rPr lang="de-DE" sz="2400" b="1" dirty="0">
                <a:solidFill>
                  <a:schemeClr val="tx1"/>
                </a:solidFill>
              </a:rPr>
              <a:t>müssen vertauscht werden.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Abgerundete rechteckige Legende 7"/>
          <p:cNvSpPr/>
          <p:nvPr/>
        </p:nvSpPr>
        <p:spPr>
          <a:xfrm>
            <a:off x="4677868" y="908720"/>
            <a:ext cx="4214611" cy="2592288"/>
          </a:xfrm>
          <a:prstGeom prst="wedgeRoundRectCallout">
            <a:avLst>
              <a:gd name="adj1" fmla="val -35013"/>
              <a:gd name="adj2" fmla="val 619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Im PSE stehen alle Elemente, welche die gleiche Anzahl Außenelektronen besitzen, jeweils in einer waagrechten Reihe, der Periode.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81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3894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9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42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323528" y="476672"/>
            <a:ext cx="3962991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Ein Atom besitzt 8 Elektronen, das andere Atom besitzt 13 Elektronen.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9" name="Abgerundete rechteckige Legende 8"/>
          <p:cNvSpPr/>
          <p:nvPr/>
        </p:nvSpPr>
        <p:spPr>
          <a:xfrm>
            <a:off x="751210" y="4005064"/>
            <a:ext cx="6053038" cy="2592288"/>
          </a:xfrm>
          <a:prstGeom prst="wedgeRoundRectCallout">
            <a:avLst>
              <a:gd name="adj1" fmla="val 10449"/>
              <a:gd name="adj2" fmla="val -7317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Welche Elemente sind jeweils aus diesen Atomen aufgebaut? Nenne Namen und chem. Formel und erkläre diese gegebenenfalls.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08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323528" y="476672"/>
            <a:ext cx="3962991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Ein Atom besitzt 8 Elektronen, das andere Atom besitzt 13 Elektronen.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751210" y="4005064"/>
            <a:ext cx="6053038" cy="2592288"/>
          </a:xfrm>
          <a:prstGeom prst="wedgeRoundRectCallout">
            <a:avLst>
              <a:gd name="adj1" fmla="val 10449"/>
              <a:gd name="adj2" fmla="val -73172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Sauerstoff </a:t>
            </a:r>
            <a:r>
              <a:rPr lang="de-DE" sz="2400" b="1" dirty="0" smtClean="0">
                <a:solidFill>
                  <a:schemeClr val="tx1"/>
                </a:solidFill>
              </a:rPr>
              <a:t>O</a:t>
            </a:r>
            <a:r>
              <a:rPr lang="de-DE" sz="2400" b="1" baseline="-25000" dirty="0" smtClean="0">
                <a:solidFill>
                  <a:schemeClr val="tx1"/>
                </a:solidFill>
              </a:rPr>
              <a:t>2 </a:t>
            </a:r>
            <a:r>
              <a:rPr lang="de-DE" sz="2400" b="1" dirty="0" smtClean="0">
                <a:solidFill>
                  <a:schemeClr val="tx1"/>
                </a:solidFill>
              </a:rPr>
              <a:t>(zweiatomige Moleküle)</a:t>
            </a:r>
          </a:p>
          <a:p>
            <a:endParaRPr lang="de-DE" sz="2400" b="1" dirty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Aluminium </a:t>
            </a:r>
            <a:r>
              <a:rPr lang="de-DE" sz="2400" b="1" dirty="0">
                <a:solidFill>
                  <a:schemeClr val="tx1"/>
                </a:solidFill>
              </a:rPr>
              <a:t>Al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66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30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2936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</a:t>
            </a:r>
            <a:r>
              <a:rPr lang="de-DE" sz="3600" b="1" dirty="0" smtClean="0">
                <a:solidFill>
                  <a:schemeClr val="tx1"/>
                </a:solidFill>
              </a:rPr>
              <a:t>10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841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323528" y="476672"/>
            <a:ext cx="6624736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Viele Elemente sind bei Raumtemperatur fest, manche gasförmig, nur zwei flüssig.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751211" y="4005064"/>
            <a:ext cx="3744416" cy="2304256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Welche Elemente sind bei Raumtemperatur flüssig?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033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 rechteckige Legende 5"/>
          <p:cNvSpPr/>
          <p:nvPr/>
        </p:nvSpPr>
        <p:spPr>
          <a:xfrm>
            <a:off x="751211" y="4005064"/>
            <a:ext cx="3744416" cy="2304000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Brom 	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algn="ctr"/>
            <a:endParaRPr lang="de-DE" sz="2400" b="1" dirty="0">
              <a:solidFill>
                <a:schemeClr val="tx1"/>
              </a:solidFill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Quecksilber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Abgerundete rechteckige Legende 3"/>
          <p:cNvSpPr/>
          <p:nvPr/>
        </p:nvSpPr>
        <p:spPr>
          <a:xfrm>
            <a:off x="323528" y="476672"/>
            <a:ext cx="6624736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chemeClr val="tx1"/>
                </a:solidFill>
              </a:rPr>
              <a:t>Viele Elemente sind bei Raumtemperatur fest, manche gasförmig, nur zwei flüssig.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434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5316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Bogen 10"/>
          <p:cNvSpPr/>
          <p:nvPr/>
        </p:nvSpPr>
        <p:spPr>
          <a:xfrm rot="8760805">
            <a:off x="3419872" y="137295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8760805">
            <a:off x="4787113" y="1380588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Wachhalten!!!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Wolkenförmige Legende 7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solidFill>
                  <a:schemeClr val="tx1"/>
                </a:solidFill>
              </a:rPr>
              <a:t>Zzzzzzzzzzz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3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64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11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63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</a:t>
            </a:r>
            <a:r>
              <a:rPr lang="de-DE" sz="3600" b="1" dirty="0" smtClean="0">
                <a:solidFill>
                  <a:schemeClr val="tx1"/>
                </a:solidFill>
              </a:rPr>
              <a:t>1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294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4677869" y="908720"/>
            <a:ext cx="3744416" cy="2592288"/>
          </a:xfrm>
          <a:prstGeom prst="wedgeRoundRectCallout">
            <a:avLst>
              <a:gd name="adj1" fmla="val -35013"/>
              <a:gd name="adj2" fmla="val 619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Im Periodensystem der Elemente findet man diese Elemente heute jedoch nicht.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758127" y="476672"/>
            <a:ext cx="3528392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Im Altertum dachte man, dass alle Stoffe </a:t>
            </a:r>
            <a:r>
              <a:rPr lang="de-DE" sz="2400" b="1" dirty="0" smtClean="0">
                <a:solidFill>
                  <a:schemeClr val="tx1"/>
                </a:solidFill>
              </a:rPr>
              <a:t>aus </a:t>
            </a:r>
            <a:r>
              <a:rPr lang="de-DE" sz="2400" b="1" dirty="0">
                <a:solidFill>
                  <a:schemeClr val="tx1"/>
                </a:solidFill>
              </a:rPr>
              <a:t>den vier Elementen Erde, Feuer, Wasser und Luft aufgebaut sind</a:t>
            </a:r>
            <a:r>
              <a:rPr lang="de-DE" sz="2400" b="1" dirty="0" smtClean="0">
                <a:solidFill>
                  <a:schemeClr val="tx1"/>
                </a:solidFill>
              </a:rPr>
              <a:t>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1259632" y="4005064"/>
            <a:ext cx="374441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Was versteht man heute allgemein unter einem Element?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9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181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4677869" y="908720"/>
            <a:ext cx="3744416" cy="2592288"/>
          </a:xfrm>
          <a:prstGeom prst="wedgeRoundRectCallout">
            <a:avLst>
              <a:gd name="adj1" fmla="val -35013"/>
              <a:gd name="adj2" fmla="val 619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Im Periodensystem der Elemente findet man diese Elemente heute jedoch nicht.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758127" y="476672"/>
            <a:ext cx="3528392" cy="2592288"/>
          </a:xfrm>
          <a:prstGeom prst="wedgeRoundRectCallout">
            <a:avLst>
              <a:gd name="adj1" fmla="val 23706"/>
              <a:gd name="adj2" fmla="val 636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Im Altertum dachte man, dass alle Stoffe aus den vier Elementen Erde, Feuer, Wasser und Luft aufgebaut sind</a:t>
            </a:r>
            <a:r>
              <a:rPr lang="de-DE" sz="2400" b="1" dirty="0" smtClean="0">
                <a:solidFill>
                  <a:schemeClr val="tx1"/>
                </a:solidFill>
              </a:rPr>
              <a:t>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1259632" y="4005064"/>
            <a:ext cx="3744416" cy="2592288"/>
          </a:xfrm>
          <a:prstGeom prst="wedgeRoundRectCallout">
            <a:avLst>
              <a:gd name="adj1" fmla="val 29584"/>
              <a:gd name="adj2" fmla="val -64941"/>
              <a:gd name="adj3" fmla="val 16667"/>
            </a:avLst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Ein Element ist ein Reinstoff</a:t>
            </a:r>
            <a:r>
              <a:rPr lang="de-DE" sz="2400" b="1" dirty="0">
                <a:solidFill>
                  <a:schemeClr val="tx1"/>
                </a:solidFill>
              </a:rPr>
              <a:t>, der nur aus einer Atomsorte besteht.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9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02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Miniaufgaben_A41_Ue1_Atombau + PSE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0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9772" y="548680"/>
            <a:ext cx="4104456" cy="4176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211960" y="3537012"/>
            <a:ext cx="792088" cy="180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Bogen 11"/>
          <p:cNvSpPr/>
          <p:nvPr/>
        </p:nvSpPr>
        <p:spPr>
          <a:xfrm rot="19423989">
            <a:off x="4643969" y="1947795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olkenförmige Legende 12"/>
          <p:cNvSpPr/>
          <p:nvPr/>
        </p:nvSpPr>
        <p:spPr>
          <a:xfrm>
            <a:off x="5724128" y="2098576"/>
            <a:ext cx="2592288" cy="1584176"/>
          </a:xfrm>
          <a:prstGeom prst="cloudCallout">
            <a:avLst>
              <a:gd name="adj1" fmla="val -75057"/>
              <a:gd name="adj2" fmla="val 384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Miniaufgabe</a:t>
            </a:r>
            <a:r>
              <a:rPr lang="de-DE" sz="3600" b="1" dirty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777825" y="4983311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Wachhalten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ogen 7"/>
          <p:cNvSpPr/>
          <p:nvPr/>
        </p:nvSpPr>
        <p:spPr>
          <a:xfrm rot="19310678">
            <a:off x="3203667" y="1964386"/>
            <a:ext cx="1152128" cy="864096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377973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219891" y="2204864"/>
            <a:ext cx="288213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2014 ZPG III-</a:t>
            </a:r>
            <a:r>
              <a:rPr lang="de-DE" dirty="0" err="1" smtClean="0"/>
              <a:t>Wy</a:t>
            </a:r>
            <a:endParaRPr lang="de-DE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" y="6525344"/>
            <a:ext cx="2895600" cy="365125"/>
          </a:xfrm>
        </p:spPr>
        <p:txBody>
          <a:bodyPr/>
          <a:lstStyle/>
          <a:p>
            <a:r>
              <a:rPr lang="de-DE" dirty="0" smtClean="0"/>
              <a:t>A41_Ue1_Miniaufgaben_Atombau + PSE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037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1144</Words>
  <Application>Microsoft Office PowerPoint</Application>
  <PresentationFormat>Bildschirmpräsentation (4:3)</PresentationFormat>
  <Paragraphs>186</Paragraphs>
  <Slides>46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46</vt:i4>
      </vt:variant>
    </vt:vector>
  </HeadingPairs>
  <TitlesOfParts>
    <vt:vector size="49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Wachhalten</dc:title>
  <dc:creator>Ulrike Weyrauther</dc:creator>
  <cp:lastModifiedBy>Ulrike Weyrauther</cp:lastModifiedBy>
  <cp:revision>26</cp:revision>
  <cp:lastPrinted>2014-04-10T18:12:39Z</cp:lastPrinted>
  <dcterms:created xsi:type="dcterms:W3CDTF">2014-03-04T16:18:31Z</dcterms:created>
  <dcterms:modified xsi:type="dcterms:W3CDTF">2014-04-10T18:14:58Z</dcterms:modified>
</cp:coreProperties>
</file>