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7" r:id="rId2"/>
    <p:sldId id="266" r:id="rId3"/>
    <p:sldId id="268" r:id="rId4"/>
    <p:sldId id="269" r:id="rId5"/>
    <p:sldId id="276" r:id="rId6"/>
    <p:sldId id="270" r:id="rId7"/>
    <p:sldId id="273" r:id="rId8"/>
    <p:sldId id="271" r:id="rId9"/>
    <p:sldId id="275" r:id="rId10"/>
    <p:sldId id="272" r:id="rId11"/>
    <p:sldId id="274" r:id="rId12"/>
  </p:sldIdLst>
  <p:sldSz cx="9144000" cy="6858000" type="screen4x3"/>
  <p:notesSz cx="6867525" cy="99949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39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9375" y="0"/>
            <a:ext cx="29765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3250"/>
            <a:ext cx="29765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9375" y="9493250"/>
            <a:ext cx="29765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AAECA20-CC2B-4D3D-A66D-09AC973102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791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375" y="0"/>
            <a:ext cx="29765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49300"/>
            <a:ext cx="4997450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48213"/>
            <a:ext cx="5492750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Click to edit Master text styles</a:t>
            </a:r>
          </a:p>
          <a:p>
            <a:pPr lvl="1"/>
            <a:r>
              <a:rPr lang="de-DE" noProof="0" smtClean="0"/>
              <a:t>Second level</a:t>
            </a:r>
          </a:p>
          <a:p>
            <a:pPr lvl="2"/>
            <a:r>
              <a:rPr lang="de-DE" noProof="0" smtClean="0"/>
              <a:t>Third level</a:t>
            </a:r>
          </a:p>
          <a:p>
            <a:pPr lvl="3"/>
            <a:r>
              <a:rPr lang="de-DE" noProof="0" smtClean="0"/>
              <a:t>Fourth level</a:t>
            </a:r>
          </a:p>
          <a:p>
            <a:pPr lvl="4"/>
            <a:r>
              <a:rPr lang="de-DE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3250"/>
            <a:ext cx="29765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375" y="9493250"/>
            <a:ext cx="29765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50" tIns="48175" rIns="96350" bIns="4817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BE4D583-5C58-4E44-BAB7-4E02D4DFE8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7584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gelb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4D583-5C58-4E44-BAB7-4E02D4DFE86C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064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1F0096-554F-4F4F-A757-1F77E600DFA2}" type="slidenum">
              <a:rPr lang="de-DE" smtClean="0"/>
              <a:pPr eaLnBrk="1" hangingPunct="1"/>
              <a:t>2</a:t>
            </a:fld>
            <a:endParaRPr lang="de-DE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177536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40625C-A5E6-49B5-B7AF-9EA4445A2B36}" type="slidenum">
              <a:rPr lang="de-DE" smtClean="0"/>
              <a:pPr eaLnBrk="1" hangingPunct="1"/>
              <a:t>4</a:t>
            </a:fld>
            <a:endParaRPr lang="de-DE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828842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E135B3-E04F-407E-804E-8737FFA929A5}" type="slidenum">
              <a:rPr lang="de-DE" smtClean="0"/>
              <a:pPr eaLnBrk="1" hangingPunct="1"/>
              <a:t>6</a:t>
            </a:fld>
            <a:endParaRPr lang="de-DE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837057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5BAF73-885F-4087-8133-BF7B1118EFBA}" type="slidenum">
              <a:rPr lang="de-DE" smtClean="0"/>
              <a:pPr eaLnBrk="1" hangingPunct="1"/>
              <a:t>8</a:t>
            </a:fld>
            <a:endParaRPr lang="de-DE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80423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78F5C9-9E75-4E4B-95DF-92AE2074D75F}" type="slidenum">
              <a:rPr lang="de-DE" smtClean="0"/>
              <a:pPr eaLnBrk="1" hangingPunct="1"/>
              <a:t>10</a:t>
            </a:fld>
            <a:endParaRPr lang="de-DE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545362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E1D25-7BFC-4208-8224-4831935B4A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30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3D90B-5528-427B-A507-FEB480B7CC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9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F912D-C988-48C3-9BDA-BC72ECAB93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91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EA51E-718D-4530-A048-016E48BF360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71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00BE6-8AB5-4E3B-A985-058407EA32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178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0908B-9461-4A07-8723-2BC38A5E7D4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33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6E705-2320-485D-87BC-605AC20ED3C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99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B42AC-F632-4E8D-8738-3F06E66B1C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962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887FF-9F75-4EF4-9DF9-F63AF4690F9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541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C76CE-B155-467C-8673-0C5C7EF702C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15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53580-145B-4DE1-B5E1-7C38725EE44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79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C125F5-1485-40AB-AEF5-F1DC67A02AD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>
                <a:latin typeface="Calibri" pitchFamily="34" charset="0"/>
              </a:rPr>
              <a:t>Trimino</a:t>
            </a:r>
            <a:endParaRPr lang="de-DE" dirty="0" smtClean="0">
              <a:latin typeface="Calibri" pitchFamily="34" charset="0"/>
            </a:endParaRPr>
          </a:p>
        </p:txBody>
      </p:sp>
      <p:sp>
        <p:nvSpPr>
          <p:cNvPr id="2051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63080"/>
          </a:xfrm>
        </p:spPr>
        <p:txBody>
          <a:bodyPr/>
          <a:lstStyle/>
          <a:p>
            <a:r>
              <a:rPr lang="de-DE" dirty="0" smtClean="0">
                <a:latin typeface="Calibri" pitchFamily="34" charset="0"/>
              </a:rPr>
              <a:t>Ordne jedem Elementsymbol eine weitere Angabe so zu, </a:t>
            </a:r>
            <a:br>
              <a:rPr lang="de-DE" dirty="0" smtClean="0">
                <a:latin typeface="Calibri" pitchFamily="34" charset="0"/>
              </a:rPr>
            </a:br>
            <a:r>
              <a:rPr lang="de-DE" dirty="0" smtClean="0">
                <a:latin typeface="Calibri" pitchFamily="34" charset="0"/>
              </a:rPr>
              <a:t>dass insgesamt ein gleichseitiges Dreieck entsteht.</a:t>
            </a:r>
          </a:p>
        </p:txBody>
      </p:sp>
      <p:sp>
        <p:nvSpPr>
          <p:cNvPr id="9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2014 ZPG III-</a:t>
            </a:r>
            <a:r>
              <a:rPr lang="de-DE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Wy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1" name="Fußzeilenplatzhalter 4"/>
          <p:cNvSpPr txBox="1">
            <a:spLocks/>
          </p:cNvSpPr>
          <p:nvPr/>
        </p:nvSpPr>
        <p:spPr>
          <a:xfrm>
            <a:off x="338" y="6525344"/>
            <a:ext cx="234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A42_Ue1_Trimino_Atombau + PSE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371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5"/>
          <p:cNvGrpSpPr>
            <a:grpSpLocks/>
          </p:cNvGrpSpPr>
          <p:nvPr/>
        </p:nvGrpSpPr>
        <p:grpSpPr bwMode="auto">
          <a:xfrm>
            <a:off x="1187450" y="692150"/>
            <a:ext cx="6337300" cy="5473700"/>
            <a:chOff x="748" y="436"/>
            <a:chExt cx="3992" cy="3448"/>
          </a:xfrm>
          <a:solidFill>
            <a:schemeClr val="bg1"/>
          </a:solidFill>
        </p:grpSpPr>
        <p:sp>
          <p:nvSpPr>
            <p:cNvPr id="3179" name="AutoShape 5"/>
            <p:cNvSpPr>
              <a:spLocks noChangeArrowheads="1"/>
            </p:cNvSpPr>
            <p:nvPr/>
          </p:nvSpPr>
          <p:spPr bwMode="auto">
            <a:xfrm>
              <a:off x="748" y="3022"/>
              <a:ext cx="998" cy="862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80" name="AutoShape 6"/>
            <p:cNvSpPr>
              <a:spLocks noChangeArrowheads="1"/>
            </p:cNvSpPr>
            <p:nvPr/>
          </p:nvSpPr>
          <p:spPr bwMode="auto">
            <a:xfrm>
              <a:off x="1746" y="3022"/>
              <a:ext cx="998" cy="862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81" name="AutoShape 7"/>
            <p:cNvSpPr>
              <a:spLocks noChangeArrowheads="1"/>
            </p:cNvSpPr>
            <p:nvPr/>
          </p:nvSpPr>
          <p:spPr bwMode="auto">
            <a:xfrm>
              <a:off x="2744" y="3022"/>
              <a:ext cx="998" cy="862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82" name="AutoShape 8"/>
            <p:cNvSpPr>
              <a:spLocks noChangeArrowheads="1"/>
            </p:cNvSpPr>
            <p:nvPr/>
          </p:nvSpPr>
          <p:spPr bwMode="auto">
            <a:xfrm>
              <a:off x="3742" y="3022"/>
              <a:ext cx="998" cy="862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83" name="AutoShape 9"/>
            <p:cNvSpPr>
              <a:spLocks noChangeArrowheads="1"/>
            </p:cNvSpPr>
            <p:nvPr/>
          </p:nvSpPr>
          <p:spPr bwMode="auto">
            <a:xfrm>
              <a:off x="3243" y="2160"/>
              <a:ext cx="998" cy="862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84" name="AutoShape 10"/>
            <p:cNvSpPr>
              <a:spLocks noChangeArrowheads="1"/>
            </p:cNvSpPr>
            <p:nvPr/>
          </p:nvSpPr>
          <p:spPr bwMode="auto">
            <a:xfrm>
              <a:off x="2245" y="2160"/>
              <a:ext cx="998" cy="862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85" name="AutoShape 11"/>
            <p:cNvSpPr>
              <a:spLocks noChangeArrowheads="1"/>
            </p:cNvSpPr>
            <p:nvPr/>
          </p:nvSpPr>
          <p:spPr bwMode="auto">
            <a:xfrm>
              <a:off x="1247" y="2160"/>
              <a:ext cx="998" cy="862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86" name="AutoShape 12"/>
            <p:cNvSpPr>
              <a:spLocks noChangeArrowheads="1"/>
            </p:cNvSpPr>
            <p:nvPr/>
          </p:nvSpPr>
          <p:spPr bwMode="auto">
            <a:xfrm>
              <a:off x="2744" y="1298"/>
              <a:ext cx="998" cy="862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87" name="AutoShape 13"/>
            <p:cNvSpPr>
              <a:spLocks noChangeArrowheads="1"/>
            </p:cNvSpPr>
            <p:nvPr/>
          </p:nvSpPr>
          <p:spPr bwMode="auto">
            <a:xfrm>
              <a:off x="1746" y="1298"/>
              <a:ext cx="998" cy="862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88" name="AutoShape 14"/>
            <p:cNvSpPr>
              <a:spLocks noChangeArrowheads="1"/>
            </p:cNvSpPr>
            <p:nvPr/>
          </p:nvSpPr>
          <p:spPr bwMode="auto">
            <a:xfrm>
              <a:off x="2245" y="436"/>
              <a:ext cx="998" cy="862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/>
            </a:p>
          </p:txBody>
        </p:sp>
      </p:grpSp>
      <p:sp>
        <p:nvSpPr>
          <p:cNvPr id="3075" name="Rectangle 16"/>
          <p:cNvSpPr>
            <a:spLocks noChangeArrowheads="1"/>
          </p:cNvSpPr>
          <p:nvPr/>
        </p:nvSpPr>
        <p:spPr bwMode="auto">
          <a:xfrm>
            <a:off x="3708400" y="1843088"/>
            <a:ext cx="1223963" cy="2174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de-DE" sz="1200" dirty="0" smtClean="0"/>
              <a:t>Mg</a:t>
            </a:r>
            <a:endParaRPr lang="de-DE" sz="1200" dirty="0"/>
          </a:p>
        </p:txBody>
      </p:sp>
      <p:sp>
        <p:nvSpPr>
          <p:cNvPr id="3076" name="Rectangle 17"/>
          <p:cNvSpPr>
            <a:spLocks noChangeArrowheads="1"/>
          </p:cNvSpPr>
          <p:nvPr/>
        </p:nvSpPr>
        <p:spPr bwMode="auto">
          <a:xfrm>
            <a:off x="3708400" y="2080453"/>
            <a:ext cx="1223963" cy="2174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de-DE" sz="1200" dirty="0" smtClean="0"/>
              <a:t>12 </a:t>
            </a:r>
            <a:r>
              <a:rPr lang="de-DE" sz="1200" dirty="0">
                <a:latin typeface="Calibri" pitchFamily="34" charset="0"/>
              </a:rPr>
              <a:t>e</a:t>
            </a:r>
            <a:r>
              <a:rPr lang="de-DE" sz="1200" baseline="30000" dirty="0">
                <a:latin typeface="Calibri" pitchFamily="34" charset="0"/>
              </a:rPr>
              <a:t>-</a:t>
            </a:r>
            <a:r>
              <a:rPr lang="de-DE" sz="1200" dirty="0">
                <a:latin typeface="Calibri" pitchFamily="34" charset="0"/>
              </a:rPr>
              <a:t> </a:t>
            </a:r>
            <a:endParaRPr lang="de-DE" sz="1200" dirty="0"/>
          </a:p>
        </p:txBody>
      </p:sp>
      <p:sp>
        <p:nvSpPr>
          <p:cNvPr id="3077" name="Rectangle 18"/>
          <p:cNvSpPr>
            <a:spLocks noChangeArrowheads="1"/>
          </p:cNvSpPr>
          <p:nvPr/>
        </p:nvSpPr>
        <p:spPr bwMode="auto">
          <a:xfrm rot="-3600000">
            <a:off x="3271838" y="391795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9</a:t>
            </a:r>
            <a:r>
              <a:rPr lang="de-DE" sz="1200" dirty="0" smtClean="0">
                <a:latin typeface="Calibri" pitchFamily="34" charset="0"/>
              </a:rPr>
              <a:t> </a:t>
            </a:r>
            <a:r>
              <a:rPr lang="de-DE" sz="1200" dirty="0">
                <a:latin typeface="Calibri" pitchFamily="34" charset="0"/>
              </a:rPr>
              <a:t>e</a:t>
            </a:r>
            <a:r>
              <a:rPr lang="de-DE" sz="1200" baseline="30000" dirty="0">
                <a:latin typeface="Calibri" pitchFamily="34" charset="0"/>
              </a:rPr>
              <a:t>-</a:t>
            </a:r>
            <a:endParaRPr lang="de-DE" sz="1200" dirty="0"/>
          </a:p>
        </p:txBody>
      </p:sp>
      <p:sp>
        <p:nvSpPr>
          <p:cNvPr id="3078" name="Rectangle 19"/>
          <p:cNvSpPr>
            <a:spLocks noChangeArrowheads="1"/>
          </p:cNvSpPr>
          <p:nvPr/>
        </p:nvSpPr>
        <p:spPr bwMode="auto">
          <a:xfrm rot="-3600000">
            <a:off x="3476625" y="403066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F</a:t>
            </a:r>
            <a:endParaRPr lang="de-DE" sz="1200" dirty="0"/>
          </a:p>
        </p:txBody>
      </p:sp>
      <p:sp>
        <p:nvSpPr>
          <p:cNvPr id="3079" name="Rectangle 20"/>
          <p:cNvSpPr>
            <a:spLocks noChangeArrowheads="1"/>
          </p:cNvSpPr>
          <p:nvPr/>
        </p:nvSpPr>
        <p:spPr bwMode="auto">
          <a:xfrm rot="-3600000">
            <a:off x="4033838" y="2578100"/>
            <a:ext cx="1223962" cy="2174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de-DE" sz="1200" dirty="0" smtClean="0"/>
              <a:t>9 </a:t>
            </a:r>
            <a:r>
              <a:rPr lang="de-DE" sz="1200" dirty="0"/>
              <a:t>p+</a:t>
            </a:r>
          </a:p>
        </p:txBody>
      </p:sp>
      <p:sp>
        <p:nvSpPr>
          <p:cNvPr id="3080" name="Rectangle 21"/>
          <p:cNvSpPr>
            <a:spLocks noChangeArrowheads="1"/>
          </p:cNvSpPr>
          <p:nvPr/>
        </p:nvSpPr>
        <p:spPr bwMode="auto">
          <a:xfrm rot="-3600000">
            <a:off x="2482850" y="530066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18 </a:t>
            </a:r>
            <a:r>
              <a:rPr lang="de-DE" sz="1200">
                <a:latin typeface="Calibri" pitchFamily="34" charset="0"/>
              </a:rPr>
              <a:t>p</a:t>
            </a:r>
            <a:r>
              <a:rPr lang="de-DE" sz="1200" baseline="30000">
                <a:latin typeface="Calibri" pitchFamily="34" charset="0"/>
              </a:rPr>
              <a:t>+</a:t>
            </a:r>
            <a:endParaRPr lang="de-DE" sz="1200"/>
          </a:p>
        </p:txBody>
      </p:sp>
      <p:sp>
        <p:nvSpPr>
          <p:cNvPr id="3081" name="Rectangle 22"/>
          <p:cNvSpPr>
            <a:spLocks noChangeArrowheads="1"/>
          </p:cNvSpPr>
          <p:nvPr/>
        </p:nvSpPr>
        <p:spPr bwMode="auto">
          <a:xfrm rot="-3600000">
            <a:off x="4787901" y="4003675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Cl</a:t>
            </a:r>
          </a:p>
        </p:txBody>
      </p:sp>
      <p:sp>
        <p:nvSpPr>
          <p:cNvPr id="3082" name="Rectangle 23"/>
          <p:cNvSpPr>
            <a:spLocks noChangeArrowheads="1"/>
          </p:cNvSpPr>
          <p:nvPr/>
        </p:nvSpPr>
        <p:spPr bwMode="auto">
          <a:xfrm rot="-3600000">
            <a:off x="4024313" y="5330825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13 </a:t>
            </a:r>
            <a:r>
              <a:rPr lang="de-DE" sz="1200">
                <a:latin typeface="Calibri" pitchFamily="34" charset="0"/>
              </a:rPr>
              <a:t>p</a:t>
            </a:r>
            <a:r>
              <a:rPr lang="de-DE" sz="1200" baseline="30000">
                <a:latin typeface="Calibri" pitchFamily="34" charset="0"/>
              </a:rPr>
              <a:t>+</a:t>
            </a:r>
            <a:endParaRPr lang="de-DE" sz="1200"/>
          </a:p>
        </p:txBody>
      </p:sp>
      <p:sp>
        <p:nvSpPr>
          <p:cNvPr id="3083" name="Rectangle 24"/>
          <p:cNvSpPr>
            <a:spLocks noChangeArrowheads="1"/>
          </p:cNvSpPr>
          <p:nvPr/>
        </p:nvSpPr>
        <p:spPr bwMode="auto">
          <a:xfrm rot="-3600000">
            <a:off x="5649913" y="531495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12 p</a:t>
            </a:r>
            <a:r>
              <a:rPr lang="de-DE" sz="1200" baseline="30000" dirty="0" smtClean="0"/>
              <a:t>+</a:t>
            </a:r>
            <a:endParaRPr lang="de-DE" sz="1200" baseline="30000" dirty="0"/>
          </a:p>
        </p:txBody>
      </p:sp>
      <p:sp>
        <p:nvSpPr>
          <p:cNvPr id="3084" name="Rectangle 25"/>
          <p:cNvSpPr>
            <a:spLocks noChangeArrowheads="1"/>
          </p:cNvSpPr>
          <p:nvPr/>
        </p:nvSpPr>
        <p:spPr bwMode="auto">
          <a:xfrm rot="-3600000">
            <a:off x="4216400" y="273526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F</a:t>
            </a:r>
            <a:endParaRPr lang="de-DE" sz="1200" dirty="0"/>
          </a:p>
        </p:txBody>
      </p:sp>
      <p:sp>
        <p:nvSpPr>
          <p:cNvPr id="3085" name="Rectangle 26"/>
          <p:cNvSpPr>
            <a:spLocks noChangeArrowheads="1"/>
          </p:cNvSpPr>
          <p:nvPr/>
        </p:nvSpPr>
        <p:spPr bwMode="auto">
          <a:xfrm rot="-3600000">
            <a:off x="2628901" y="5445125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Ar</a:t>
            </a:r>
          </a:p>
        </p:txBody>
      </p:sp>
      <p:sp>
        <p:nvSpPr>
          <p:cNvPr id="3086" name="Rectangle 27"/>
          <p:cNvSpPr>
            <a:spLocks noChangeArrowheads="1"/>
          </p:cNvSpPr>
          <p:nvPr/>
        </p:nvSpPr>
        <p:spPr bwMode="auto">
          <a:xfrm rot="-3600000">
            <a:off x="5005387" y="410686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17 </a:t>
            </a:r>
            <a:r>
              <a:rPr lang="de-DE" sz="1200">
                <a:latin typeface="Calibri" pitchFamily="34" charset="0"/>
              </a:rPr>
              <a:t>e</a:t>
            </a:r>
            <a:r>
              <a:rPr lang="de-DE" sz="1200" baseline="30000">
                <a:latin typeface="Calibri" pitchFamily="34" charset="0"/>
              </a:rPr>
              <a:t>-</a:t>
            </a:r>
            <a:endParaRPr lang="de-DE" sz="1200"/>
          </a:p>
        </p:txBody>
      </p:sp>
      <p:sp>
        <p:nvSpPr>
          <p:cNvPr id="3087" name="Rectangle 28"/>
          <p:cNvSpPr>
            <a:spLocks noChangeArrowheads="1"/>
          </p:cNvSpPr>
          <p:nvPr/>
        </p:nvSpPr>
        <p:spPr bwMode="auto">
          <a:xfrm rot="-3600000">
            <a:off x="4213226" y="5445125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Al</a:t>
            </a:r>
          </a:p>
        </p:txBody>
      </p:sp>
      <p:sp>
        <p:nvSpPr>
          <p:cNvPr id="3088" name="Rectangle 29"/>
          <p:cNvSpPr>
            <a:spLocks noChangeArrowheads="1"/>
          </p:cNvSpPr>
          <p:nvPr/>
        </p:nvSpPr>
        <p:spPr bwMode="auto">
          <a:xfrm rot="-3600000">
            <a:off x="5842000" y="54308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Mg</a:t>
            </a:r>
            <a:endParaRPr lang="de-DE" sz="1200" dirty="0"/>
          </a:p>
        </p:txBody>
      </p:sp>
      <p:sp>
        <p:nvSpPr>
          <p:cNvPr id="3089" name="Rectangle 30"/>
          <p:cNvSpPr>
            <a:spLocks noChangeArrowheads="1"/>
          </p:cNvSpPr>
          <p:nvPr/>
        </p:nvSpPr>
        <p:spPr bwMode="auto">
          <a:xfrm rot="3600000">
            <a:off x="2628900" y="39322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10 n</a:t>
            </a:r>
            <a:endParaRPr lang="de-DE" sz="1200" dirty="0"/>
          </a:p>
        </p:txBody>
      </p:sp>
      <p:sp>
        <p:nvSpPr>
          <p:cNvPr id="3090" name="Rectangle 31"/>
          <p:cNvSpPr>
            <a:spLocks noChangeArrowheads="1"/>
          </p:cNvSpPr>
          <p:nvPr/>
        </p:nvSpPr>
        <p:spPr bwMode="auto">
          <a:xfrm rot="3600000">
            <a:off x="3440940" y="2563813"/>
            <a:ext cx="1223963" cy="2174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de-DE" sz="1200" dirty="0" smtClean="0"/>
              <a:t>1</a:t>
            </a:r>
            <a:r>
              <a:rPr lang="de-DE" sz="1200" dirty="0" smtClean="0">
                <a:latin typeface="Calibri" pitchFamily="34" charset="0"/>
              </a:rPr>
              <a:t> </a:t>
            </a:r>
            <a:r>
              <a:rPr lang="de-DE" sz="1200" dirty="0">
                <a:latin typeface="Calibri" pitchFamily="34" charset="0"/>
              </a:rPr>
              <a:t>e</a:t>
            </a:r>
            <a:r>
              <a:rPr lang="de-DE" sz="1200" baseline="30000" dirty="0">
                <a:latin typeface="Calibri" pitchFamily="34" charset="0"/>
              </a:rPr>
              <a:t>-</a:t>
            </a:r>
            <a:r>
              <a:rPr lang="de-DE" sz="1200" dirty="0"/>
              <a:t> </a:t>
            </a:r>
          </a:p>
        </p:txBody>
      </p:sp>
      <p:sp>
        <p:nvSpPr>
          <p:cNvPr id="3091" name="Rectangle 32"/>
          <p:cNvSpPr>
            <a:spLocks noChangeArrowheads="1"/>
          </p:cNvSpPr>
          <p:nvPr/>
        </p:nvSpPr>
        <p:spPr bwMode="auto">
          <a:xfrm rot="3600000">
            <a:off x="4213225" y="39322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m</a:t>
            </a:r>
            <a:r>
              <a:rPr lang="de-DE" sz="1200" baseline="-25000" dirty="0" smtClean="0"/>
              <a:t>A</a:t>
            </a:r>
            <a:r>
              <a:rPr lang="de-DE" sz="1200" dirty="0" smtClean="0"/>
              <a:t> = 11 u</a:t>
            </a:r>
            <a:endParaRPr lang="de-DE" sz="1200" dirty="0"/>
          </a:p>
        </p:txBody>
      </p:sp>
      <p:sp>
        <p:nvSpPr>
          <p:cNvPr id="3092" name="Rectangle 33"/>
          <p:cNvSpPr>
            <a:spLocks noChangeArrowheads="1"/>
          </p:cNvSpPr>
          <p:nvPr/>
        </p:nvSpPr>
        <p:spPr bwMode="auto">
          <a:xfrm rot="3600000">
            <a:off x="3421062" y="530066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5</a:t>
            </a:r>
            <a:r>
              <a:rPr lang="de-DE" sz="1200">
                <a:latin typeface="Calibri" pitchFamily="34" charset="0"/>
              </a:rPr>
              <a:t> e</a:t>
            </a:r>
            <a:r>
              <a:rPr lang="de-DE" sz="1200" baseline="30000">
                <a:latin typeface="Calibri" pitchFamily="34" charset="0"/>
              </a:rPr>
              <a:t>-</a:t>
            </a:r>
            <a:endParaRPr lang="de-DE" sz="1200"/>
          </a:p>
        </p:txBody>
      </p:sp>
      <p:sp>
        <p:nvSpPr>
          <p:cNvPr id="3093" name="Rectangle 34"/>
          <p:cNvSpPr>
            <a:spLocks noChangeArrowheads="1"/>
          </p:cNvSpPr>
          <p:nvPr/>
        </p:nvSpPr>
        <p:spPr bwMode="auto">
          <a:xfrm rot="3600000">
            <a:off x="5005387" y="530066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11 </a:t>
            </a:r>
            <a:r>
              <a:rPr lang="de-DE" sz="1200" dirty="0">
                <a:latin typeface="Calibri" pitchFamily="34" charset="0"/>
              </a:rPr>
              <a:t>p</a:t>
            </a:r>
            <a:r>
              <a:rPr lang="de-DE" sz="1200" baseline="30000" dirty="0">
                <a:latin typeface="Calibri" pitchFamily="34" charset="0"/>
              </a:rPr>
              <a:t>+ </a:t>
            </a:r>
            <a:endParaRPr lang="de-DE" sz="1200" dirty="0"/>
          </a:p>
        </p:txBody>
      </p:sp>
      <p:sp>
        <p:nvSpPr>
          <p:cNvPr id="3094" name="Rectangle 35"/>
          <p:cNvSpPr>
            <a:spLocks noChangeArrowheads="1"/>
          </p:cNvSpPr>
          <p:nvPr/>
        </p:nvSpPr>
        <p:spPr bwMode="auto">
          <a:xfrm rot="3600000">
            <a:off x="2439988" y="404495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F</a:t>
            </a:r>
            <a:endParaRPr lang="de-DE" sz="1200" dirty="0"/>
          </a:p>
        </p:txBody>
      </p:sp>
      <p:sp>
        <p:nvSpPr>
          <p:cNvPr id="3095" name="Rectangle 36"/>
          <p:cNvSpPr>
            <a:spLocks noChangeArrowheads="1"/>
          </p:cNvSpPr>
          <p:nvPr/>
        </p:nvSpPr>
        <p:spPr bwMode="auto">
          <a:xfrm rot="3600000">
            <a:off x="4022725" y="40592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B</a:t>
            </a:r>
          </a:p>
        </p:txBody>
      </p:sp>
      <p:sp>
        <p:nvSpPr>
          <p:cNvPr id="3096" name="Rectangle 37"/>
          <p:cNvSpPr>
            <a:spLocks noChangeArrowheads="1"/>
          </p:cNvSpPr>
          <p:nvPr/>
        </p:nvSpPr>
        <p:spPr bwMode="auto">
          <a:xfrm rot="3600000">
            <a:off x="1646237" y="5418138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Al</a:t>
            </a:r>
            <a:endParaRPr lang="de-DE" sz="1200" dirty="0"/>
          </a:p>
        </p:txBody>
      </p:sp>
      <p:sp>
        <p:nvSpPr>
          <p:cNvPr id="3097" name="Rectangle 38"/>
          <p:cNvSpPr>
            <a:spLocks noChangeArrowheads="1"/>
          </p:cNvSpPr>
          <p:nvPr/>
        </p:nvSpPr>
        <p:spPr bwMode="auto">
          <a:xfrm rot="3600000">
            <a:off x="1849438" y="5286375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OZ = 13</a:t>
            </a:r>
            <a:endParaRPr lang="de-DE" sz="1200" dirty="0"/>
          </a:p>
        </p:txBody>
      </p:sp>
      <p:sp>
        <p:nvSpPr>
          <p:cNvPr id="3098" name="Rectangle 39"/>
          <p:cNvSpPr>
            <a:spLocks noChangeArrowheads="1"/>
          </p:cNvSpPr>
          <p:nvPr/>
        </p:nvSpPr>
        <p:spPr bwMode="auto">
          <a:xfrm rot="3600000">
            <a:off x="3205163" y="2708275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H</a:t>
            </a:r>
            <a:endParaRPr lang="de-DE" sz="1200" dirty="0"/>
          </a:p>
        </p:txBody>
      </p:sp>
      <p:sp>
        <p:nvSpPr>
          <p:cNvPr id="3099" name="Rectangle 40"/>
          <p:cNvSpPr>
            <a:spLocks noChangeArrowheads="1"/>
          </p:cNvSpPr>
          <p:nvPr/>
        </p:nvSpPr>
        <p:spPr bwMode="auto">
          <a:xfrm rot="3600000">
            <a:off x="4789488" y="53721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Na</a:t>
            </a:r>
            <a:endParaRPr lang="de-DE" sz="1200" dirty="0"/>
          </a:p>
        </p:txBody>
      </p:sp>
      <p:sp>
        <p:nvSpPr>
          <p:cNvPr id="3100" name="Rectangle 41"/>
          <p:cNvSpPr>
            <a:spLocks noChangeArrowheads="1"/>
          </p:cNvSpPr>
          <p:nvPr/>
        </p:nvSpPr>
        <p:spPr bwMode="auto">
          <a:xfrm rot="3600000">
            <a:off x="3203576" y="5372100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B</a:t>
            </a:r>
          </a:p>
        </p:txBody>
      </p:sp>
      <p:sp>
        <p:nvSpPr>
          <p:cNvPr id="3101" name="Rectangle 42"/>
          <p:cNvSpPr>
            <a:spLocks noChangeArrowheads="1"/>
          </p:cNvSpPr>
          <p:nvPr/>
        </p:nvSpPr>
        <p:spPr bwMode="auto">
          <a:xfrm>
            <a:off x="2987675" y="321151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OZ = 18</a:t>
            </a:r>
            <a:endParaRPr lang="de-DE" sz="1200" dirty="0"/>
          </a:p>
        </p:txBody>
      </p:sp>
      <p:sp>
        <p:nvSpPr>
          <p:cNvPr id="3102" name="Rectangle 43"/>
          <p:cNvSpPr>
            <a:spLocks noChangeArrowheads="1"/>
          </p:cNvSpPr>
          <p:nvPr/>
        </p:nvSpPr>
        <p:spPr bwMode="auto">
          <a:xfrm>
            <a:off x="4500563" y="32385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8 Außen-</a:t>
            </a:r>
            <a:r>
              <a:rPr lang="de-DE" sz="1200" dirty="0" smtClean="0">
                <a:latin typeface="Calibri" pitchFamily="34" charset="0"/>
              </a:rPr>
              <a:t>e</a:t>
            </a:r>
            <a:r>
              <a:rPr lang="de-DE" sz="1200" baseline="30000" dirty="0" smtClean="0">
                <a:latin typeface="Calibri" pitchFamily="34" charset="0"/>
              </a:rPr>
              <a:t>-</a:t>
            </a:r>
            <a:r>
              <a:rPr lang="de-DE" sz="1200" dirty="0" smtClean="0"/>
              <a:t> </a:t>
            </a:r>
            <a:endParaRPr lang="de-DE" sz="1200" dirty="0"/>
          </a:p>
        </p:txBody>
      </p:sp>
      <p:sp>
        <p:nvSpPr>
          <p:cNvPr id="3103" name="Rectangle 44"/>
          <p:cNvSpPr>
            <a:spLocks noChangeArrowheads="1"/>
          </p:cNvSpPr>
          <p:nvPr/>
        </p:nvSpPr>
        <p:spPr bwMode="auto">
          <a:xfrm>
            <a:off x="3708400" y="45799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1 </a:t>
            </a:r>
            <a:r>
              <a:rPr lang="de-DE" sz="1200" dirty="0">
                <a:latin typeface="Calibri" pitchFamily="34" charset="0"/>
              </a:rPr>
              <a:t>p</a:t>
            </a:r>
            <a:r>
              <a:rPr lang="de-DE" sz="1200" baseline="30000" dirty="0">
                <a:latin typeface="Calibri" pitchFamily="34" charset="0"/>
              </a:rPr>
              <a:t>+</a:t>
            </a:r>
            <a:endParaRPr lang="de-DE" sz="1200" dirty="0"/>
          </a:p>
        </p:txBody>
      </p:sp>
      <p:sp>
        <p:nvSpPr>
          <p:cNvPr id="3104" name="Rectangle 45"/>
          <p:cNvSpPr>
            <a:spLocks noChangeArrowheads="1"/>
          </p:cNvSpPr>
          <p:nvPr/>
        </p:nvSpPr>
        <p:spPr bwMode="auto">
          <a:xfrm>
            <a:off x="5292725" y="45799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0 n</a:t>
            </a:r>
            <a:endParaRPr lang="de-DE" sz="1200" dirty="0"/>
          </a:p>
        </p:txBody>
      </p:sp>
      <p:sp>
        <p:nvSpPr>
          <p:cNvPr id="3105" name="Rectangle 46"/>
          <p:cNvSpPr>
            <a:spLocks noChangeArrowheads="1"/>
          </p:cNvSpPr>
          <p:nvPr/>
        </p:nvSpPr>
        <p:spPr bwMode="auto">
          <a:xfrm>
            <a:off x="2124075" y="45799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O</a:t>
            </a:r>
          </a:p>
        </p:txBody>
      </p:sp>
      <p:sp>
        <p:nvSpPr>
          <p:cNvPr id="3106" name="Rectangle 47"/>
          <p:cNvSpPr>
            <a:spLocks noChangeArrowheads="1"/>
          </p:cNvSpPr>
          <p:nvPr/>
        </p:nvSpPr>
        <p:spPr bwMode="auto">
          <a:xfrm>
            <a:off x="4500563" y="34290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He</a:t>
            </a:r>
            <a:endParaRPr lang="de-DE" sz="1200" dirty="0"/>
          </a:p>
        </p:txBody>
      </p:sp>
      <p:sp>
        <p:nvSpPr>
          <p:cNvPr id="3107" name="Rectangle 48"/>
          <p:cNvSpPr>
            <a:spLocks noChangeArrowheads="1"/>
          </p:cNvSpPr>
          <p:nvPr/>
        </p:nvSpPr>
        <p:spPr bwMode="auto">
          <a:xfrm>
            <a:off x="2987675" y="3429000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Ar</a:t>
            </a:r>
            <a:r>
              <a:rPr lang="de-DE" sz="1200" dirty="0" smtClean="0">
                <a:latin typeface="Calibri" pitchFamily="34" charset="0"/>
              </a:rPr>
              <a:t> </a:t>
            </a:r>
            <a:endParaRPr lang="de-DE" sz="1200" dirty="0"/>
          </a:p>
        </p:txBody>
      </p:sp>
      <p:sp>
        <p:nvSpPr>
          <p:cNvPr id="3108" name="Rectangle 49"/>
          <p:cNvSpPr>
            <a:spLocks noChangeArrowheads="1"/>
          </p:cNvSpPr>
          <p:nvPr/>
        </p:nvSpPr>
        <p:spPr bwMode="auto">
          <a:xfrm>
            <a:off x="5292725" y="479742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H</a:t>
            </a:r>
            <a:endParaRPr lang="de-DE" sz="1200" dirty="0"/>
          </a:p>
        </p:txBody>
      </p:sp>
      <p:sp>
        <p:nvSpPr>
          <p:cNvPr id="3109" name="Rectangle 50"/>
          <p:cNvSpPr>
            <a:spLocks noChangeArrowheads="1"/>
          </p:cNvSpPr>
          <p:nvPr/>
        </p:nvSpPr>
        <p:spPr bwMode="auto">
          <a:xfrm>
            <a:off x="3708400" y="479742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H</a:t>
            </a:r>
            <a:endParaRPr lang="de-DE" sz="1200" dirty="0"/>
          </a:p>
        </p:txBody>
      </p:sp>
      <p:sp>
        <p:nvSpPr>
          <p:cNvPr id="3110" name="Rectangle 51"/>
          <p:cNvSpPr>
            <a:spLocks noChangeArrowheads="1"/>
          </p:cNvSpPr>
          <p:nvPr/>
        </p:nvSpPr>
        <p:spPr bwMode="auto">
          <a:xfrm>
            <a:off x="2124075" y="479742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Gruppe VI </a:t>
            </a:r>
            <a:endParaRPr lang="de-DE" sz="1200" dirty="0"/>
          </a:p>
        </p:txBody>
      </p:sp>
      <p:sp>
        <p:nvSpPr>
          <p:cNvPr id="53" name="Textfeld 2"/>
          <p:cNvSpPr txBox="1">
            <a:spLocks noChangeArrowheads="1"/>
          </p:cNvSpPr>
          <p:nvPr/>
        </p:nvSpPr>
        <p:spPr bwMode="auto">
          <a:xfrm>
            <a:off x="5796135" y="261938"/>
            <a:ext cx="316847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1600" dirty="0">
                <a:latin typeface="Calibri" pitchFamily="34" charset="0"/>
              </a:rPr>
              <a:t>e</a:t>
            </a:r>
            <a:r>
              <a:rPr lang="de-DE" sz="1600" baseline="30000" dirty="0">
                <a:latin typeface="Calibri" pitchFamily="34" charset="0"/>
              </a:rPr>
              <a:t>-</a:t>
            </a:r>
            <a:r>
              <a:rPr lang="de-DE" sz="1600" dirty="0">
                <a:latin typeface="Calibri" pitchFamily="34" charset="0"/>
              </a:rPr>
              <a:t> = </a:t>
            </a:r>
            <a:r>
              <a:rPr lang="de-DE" sz="1600" dirty="0" smtClean="0">
                <a:latin typeface="Calibri" pitchFamily="34" charset="0"/>
              </a:rPr>
              <a:t>Elektronenanzahl</a:t>
            </a:r>
          </a:p>
          <a:p>
            <a:pPr eaLnBrk="1" hangingPunct="1"/>
            <a:r>
              <a:rPr lang="de-DE" sz="1600" dirty="0" smtClean="0">
                <a:latin typeface="Calibri" pitchFamily="34" charset="0"/>
              </a:rPr>
              <a:t>Außen-e</a:t>
            </a:r>
            <a:r>
              <a:rPr lang="de-DE" sz="1600" baseline="30000" dirty="0" smtClean="0">
                <a:latin typeface="Calibri" pitchFamily="34" charset="0"/>
              </a:rPr>
              <a:t>-</a:t>
            </a:r>
            <a:r>
              <a:rPr lang="de-DE" sz="1600" dirty="0" smtClean="0">
                <a:latin typeface="Calibri" pitchFamily="34" charset="0"/>
              </a:rPr>
              <a:t> = Außenelektronenanzahl</a:t>
            </a:r>
            <a:endParaRPr lang="de-DE" sz="1600" dirty="0">
              <a:latin typeface="Calibri" pitchFamily="34" charset="0"/>
            </a:endParaRPr>
          </a:p>
          <a:p>
            <a:pPr eaLnBrk="1" hangingPunct="1"/>
            <a:r>
              <a:rPr lang="de-DE" sz="1600" dirty="0">
                <a:latin typeface="Calibri" pitchFamily="34" charset="0"/>
              </a:rPr>
              <a:t>p</a:t>
            </a:r>
            <a:r>
              <a:rPr lang="de-DE" sz="1600" baseline="30000" dirty="0">
                <a:latin typeface="Calibri" pitchFamily="34" charset="0"/>
              </a:rPr>
              <a:t>+</a:t>
            </a:r>
            <a:r>
              <a:rPr lang="de-DE" sz="1600" dirty="0">
                <a:latin typeface="Calibri" pitchFamily="34" charset="0"/>
              </a:rPr>
              <a:t> = </a:t>
            </a:r>
            <a:r>
              <a:rPr lang="de-DE" sz="1600" dirty="0" smtClean="0">
                <a:latin typeface="Calibri" pitchFamily="34" charset="0"/>
              </a:rPr>
              <a:t>Protonenanzahl</a:t>
            </a:r>
          </a:p>
          <a:p>
            <a:pPr eaLnBrk="1" hangingPunct="1"/>
            <a:r>
              <a:rPr lang="de-DE" sz="1600" dirty="0" smtClean="0">
                <a:latin typeface="Calibri" pitchFamily="34" charset="0"/>
              </a:rPr>
              <a:t>n = Neutronenanzahl</a:t>
            </a:r>
            <a:endParaRPr lang="de-DE" sz="1600" dirty="0">
              <a:latin typeface="Calibri" pitchFamily="34" charset="0"/>
            </a:endParaRPr>
          </a:p>
          <a:p>
            <a:pPr eaLnBrk="1" hangingPunct="1"/>
            <a:r>
              <a:rPr lang="de-DE" sz="1600" dirty="0">
                <a:latin typeface="Calibri" pitchFamily="34" charset="0"/>
              </a:rPr>
              <a:t>OZ = </a:t>
            </a:r>
            <a:r>
              <a:rPr lang="de-DE" sz="1600" dirty="0" smtClean="0">
                <a:latin typeface="Calibri" pitchFamily="34" charset="0"/>
              </a:rPr>
              <a:t>Ordnungszahl</a:t>
            </a:r>
          </a:p>
          <a:p>
            <a:pPr eaLnBrk="1" hangingPunct="1"/>
            <a:r>
              <a:rPr lang="de-DE" sz="1600" dirty="0" smtClean="0">
                <a:latin typeface="Calibri" pitchFamily="34" charset="0"/>
              </a:rPr>
              <a:t>Gruppe = Gruppe im PSE</a:t>
            </a:r>
          </a:p>
          <a:p>
            <a:pPr eaLnBrk="1" hangingPunct="1"/>
            <a:r>
              <a:rPr lang="de-DE" sz="1600" dirty="0" smtClean="0">
                <a:latin typeface="Calibri" pitchFamily="34" charset="0"/>
              </a:rPr>
              <a:t>m</a:t>
            </a:r>
            <a:r>
              <a:rPr lang="de-DE" sz="1600" baseline="-25000" dirty="0" smtClean="0">
                <a:latin typeface="Calibri" pitchFamily="34" charset="0"/>
              </a:rPr>
              <a:t>A</a:t>
            </a:r>
            <a:r>
              <a:rPr lang="de-DE" sz="1600" dirty="0" smtClean="0">
                <a:latin typeface="Calibri" pitchFamily="34" charset="0"/>
              </a:rPr>
              <a:t> = Atommasse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323528" y="476672"/>
            <a:ext cx="16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solidFill>
                  <a:srgbClr val="FF0000"/>
                </a:solidFill>
              </a:rPr>
              <a:t>Trimino</a:t>
            </a:r>
            <a:r>
              <a:rPr lang="de-DE" b="1" dirty="0" smtClean="0">
                <a:solidFill>
                  <a:srgbClr val="FF0000"/>
                </a:solidFill>
              </a:rPr>
              <a:t> e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54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2014 ZPG III-</a:t>
            </a:r>
            <a:r>
              <a:rPr lang="de-DE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Wy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5" name="Fußzeilenplatzhalter 4"/>
          <p:cNvSpPr txBox="1">
            <a:spLocks/>
          </p:cNvSpPr>
          <p:nvPr/>
        </p:nvSpPr>
        <p:spPr>
          <a:xfrm>
            <a:off x="338" y="6525344"/>
            <a:ext cx="234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A42_Ue1_Trimino_Atombau + PSE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26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</a:rPr>
              <a:t>PSE</a:t>
            </a:r>
            <a:endParaRPr lang="de-DE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30057580"/>
                  </p:ext>
                </p:extLst>
              </p:nvPr>
            </p:nvGraphicFramePr>
            <p:xfrm>
              <a:off x="899592" y="1772816"/>
              <a:ext cx="7272808" cy="216024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881468"/>
                    <a:gridCol w="990740"/>
                    <a:gridCol w="855095"/>
                    <a:gridCol w="909101"/>
                    <a:gridCol w="909101"/>
                    <a:gridCol w="909101"/>
                    <a:gridCol w="909101"/>
                    <a:gridCol w="909101"/>
                  </a:tblGrid>
                  <a:tr h="72008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  </m:t>
                                    </m:r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b="1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n-lt"/>
                            </a:rPr>
                            <a:t> H</a:t>
                          </a:r>
                          <a:endParaRPr lang="de-DE" sz="2000" b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b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He</a:t>
                          </a:r>
                          <a:endParaRPr lang="de-DE" sz="20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</a:tr>
                  <a:tr h="72008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7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 3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Li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4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err="1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Be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𝟓</m:t>
                                    </m:r>
                                  </m:e>
                                </m:mr>
                              </m:m>
                              <m:r>
                                <a:rPr lang="de-DE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b="1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n-lt"/>
                            </a:rPr>
                            <a:t>B</a:t>
                          </a:r>
                          <a:endParaRPr lang="de-DE" sz="2000" b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6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C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7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N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de-DE" sz="2000" b="0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e>
                                </m:mr>
                              </m:m>
                              <m:r>
                                <a:rPr lang="de-DE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b="0" i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O</a:t>
                          </a:r>
                          <a:endParaRPr lang="de-DE" sz="2000" b="0" i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𝟗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𝟗</m:t>
                                    </m:r>
                                  </m:e>
                                </m:mr>
                              </m:m>
                              <m:r>
                                <a:rPr lang="de-DE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b="1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n-lt"/>
                            </a:rPr>
                            <a:t>F</a:t>
                          </a:r>
                          <a:endParaRPr lang="de-DE" sz="2000" b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10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Ne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720080">
                    <a:tc>
                      <a:txBody>
                        <a:bodyPr/>
                        <a:lstStyle/>
                        <a:p>
                          <a:pPr marL="0">
                            <a:spcBef>
                              <a:spcPts val="0"/>
                            </a:spcBef>
                          </a:pPr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11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Na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𝟒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𝟏𝟐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b="1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n-lt"/>
                            </a:rPr>
                            <a:t> Mg</a:t>
                          </a:r>
                          <a:endParaRPr lang="de-DE" sz="2000" b="1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𝟕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𝟏𝟑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b="1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n-lt"/>
                            </a:rPr>
                            <a:t> Al</a:t>
                          </a:r>
                          <a:endParaRPr lang="de-DE" sz="2000" b="1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14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Si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15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P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16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b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S</a:t>
                          </a:r>
                          <a:endParaRPr lang="de-DE" sz="20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17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Cl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𝟒</m:t>
                                    </m:r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𝟏𝟖</m:t>
                                    </m:r>
                                  </m:e>
                                </m:mr>
                              </m:m>
                              <m:r>
                                <a:rPr lang="de-DE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b="1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n-lt"/>
                            </a:rPr>
                            <a:t>Ar</a:t>
                          </a:r>
                          <a:endParaRPr lang="de-DE" sz="2000" b="1" dirty="0">
                            <a:solidFill>
                              <a:srgbClr val="FF0000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81764939"/>
                  </p:ext>
                </p:extLst>
              </p:nvPr>
            </p:nvGraphicFramePr>
            <p:xfrm>
              <a:off x="899592" y="1772816"/>
              <a:ext cx="7272808" cy="216024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881468"/>
                    <a:gridCol w="990740"/>
                    <a:gridCol w="855095"/>
                    <a:gridCol w="909101"/>
                    <a:gridCol w="909101"/>
                    <a:gridCol w="909101"/>
                    <a:gridCol w="909101"/>
                    <a:gridCol w="909101"/>
                  </a:tblGrid>
                  <a:tr h="72008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90" t="-847" r="-723448" b="-2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701342" t="-847" r="-671" b="-200847"/>
                          </a:stretch>
                        </a:blipFill>
                      </a:tcPr>
                    </a:tc>
                  </a:tr>
                  <a:tr h="72008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90" t="-100847" r="-723448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90123" t="-100847" r="-547531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20000" t="-100847" r="-533571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98667" t="-100847" r="-398000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401342" t="-100847" r="-300671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501342" t="-100847" r="-200671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01342" t="-100847" r="-100671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701342" t="-100847" r="-671" b="-100847"/>
                          </a:stretch>
                        </a:blipFill>
                      </a:tcPr>
                    </a:tc>
                  </a:tr>
                  <a:tr h="72008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90" t="-200847" r="-723448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90123" t="-200847" r="-547531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20000" t="-200847" r="-533571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98667" t="-200847" r="-398000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401342" t="-200847" r="-300671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501342" t="-200847" r="-200671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01342" t="-200847" r="-100671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701342" t="-200847" r="-671" b="-84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Textfeld 51"/>
          <p:cNvSpPr txBox="1">
            <a:spLocks noChangeArrowheads="1"/>
          </p:cNvSpPr>
          <p:nvPr/>
        </p:nvSpPr>
        <p:spPr bwMode="auto">
          <a:xfrm>
            <a:off x="827584" y="3933056"/>
            <a:ext cx="7344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2400" dirty="0">
                <a:latin typeface="Calibri" pitchFamily="34" charset="0"/>
              </a:rPr>
              <a:t>Hier kommen nur die </a:t>
            </a:r>
            <a:r>
              <a:rPr lang="de-DE" sz="2400" dirty="0" smtClean="0">
                <a:latin typeface="Calibri" pitchFamily="34" charset="0"/>
              </a:rPr>
              <a:t>grau hinterlegten </a:t>
            </a:r>
            <a:r>
              <a:rPr lang="de-DE" sz="2400" dirty="0">
                <a:latin typeface="Calibri" pitchFamily="34" charset="0"/>
              </a:rPr>
              <a:t>Elemente vor</a:t>
            </a:r>
            <a:r>
              <a:rPr lang="de-DE" sz="2400" dirty="0" smtClean="0">
                <a:latin typeface="Calibri" pitchFamily="34" charset="0"/>
              </a:rPr>
              <a:t>.</a:t>
            </a:r>
            <a:endParaRPr lang="de-DE" sz="2400" dirty="0">
              <a:latin typeface="Calibri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27584" y="4273218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de-D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Diese Elemente sind mehrfach vorhanden.</a:t>
            </a:r>
            <a:endParaRPr lang="de-DE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23528" y="476672"/>
            <a:ext cx="16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solidFill>
                  <a:srgbClr val="FF0000"/>
                </a:solidFill>
              </a:rPr>
              <a:t>Trimino</a:t>
            </a:r>
            <a:r>
              <a:rPr lang="de-DE" b="1" dirty="0" smtClean="0">
                <a:solidFill>
                  <a:srgbClr val="FF0000"/>
                </a:solidFill>
              </a:rPr>
              <a:t> e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0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2014 ZPG III-</a:t>
            </a:r>
            <a:r>
              <a:rPr lang="de-DE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Wy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1" name="Fußzeilenplatzhalter 4"/>
          <p:cNvSpPr txBox="1">
            <a:spLocks/>
          </p:cNvSpPr>
          <p:nvPr/>
        </p:nvSpPr>
        <p:spPr>
          <a:xfrm>
            <a:off x="338" y="6525344"/>
            <a:ext cx="234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A42_Ue1_Trimino_Atombau + PSE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299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5"/>
          <p:cNvGrpSpPr>
            <a:grpSpLocks/>
          </p:cNvGrpSpPr>
          <p:nvPr/>
        </p:nvGrpSpPr>
        <p:grpSpPr bwMode="auto">
          <a:xfrm>
            <a:off x="1187450" y="692150"/>
            <a:ext cx="6337300" cy="5473700"/>
            <a:chOff x="748" y="436"/>
            <a:chExt cx="3992" cy="3448"/>
          </a:xfrm>
        </p:grpSpPr>
        <p:sp>
          <p:nvSpPr>
            <p:cNvPr id="3152" name="AutoShape 5"/>
            <p:cNvSpPr>
              <a:spLocks noChangeArrowheads="1"/>
            </p:cNvSpPr>
            <p:nvPr/>
          </p:nvSpPr>
          <p:spPr bwMode="auto">
            <a:xfrm>
              <a:off x="748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3" name="AutoShape 6"/>
            <p:cNvSpPr>
              <a:spLocks noChangeArrowheads="1"/>
            </p:cNvSpPr>
            <p:nvPr/>
          </p:nvSpPr>
          <p:spPr bwMode="auto">
            <a:xfrm>
              <a:off x="1746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4" name="AutoShape 7"/>
            <p:cNvSpPr>
              <a:spLocks noChangeArrowheads="1"/>
            </p:cNvSpPr>
            <p:nvPr/>
          </p:nvSpPr>
          <p:spPr bwMode="auto">
            <a:xfrm>
              <a:off x="2744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5" name="AutoShape 8"/>
            <p:cNvSpPr>
              <a:spLocks noChangeArrowheads="1"/>
            </p:cNvSpPr>
            <p:nvPr/>
          </p:nvSpPr>
          <p:spPr bwMode="auto">
            <a:xfrm>
              <a:off x="3742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6" name="AutoShape 9"/>
            <p:cNvSpPr>
              <a:spLocks noChangeArrowheads="1"/>
            </p:cNvSpPr>
            <p:nvPr/>
          </p:nvSpPr>
          <p:spPr bwMode="auto">
            <a:xfrm>
              <a:off x="3243" y="2160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7" name="AutoShape 10"/>
            <p:cNvSpPr>
              <a:spLocks noChangeArrowheads="1"/>
            </p:cNvSpPr>
            <p:nvPr/>
          </p:nvSpPr>
          <p:spPr bwMode="auto">
            <a:xfrm>
              <a:off x="2245" y="2160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8" name="AutoShape 11"/>
            <p:cNvSpPr>
              <a:spLocks noChangeArrowheads="1"/>
            </p:cNvSpPr>
            <p:nvPr/>
          </p:nvSpPr>
          <p:spPr bwMode="auto">
            <a:xfrm>
              <a:off x="1247" y="2160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59" name="AutoShape 12"/>
            <p:cNvSpPr>
              <a:spLocks noChangeArrowheads="1"/>
            </p:cNvSpPr>
            <p:nvPr/>
          </p:nvSpPr>
          <p:spPr bwMode="auto">
            <a:xfrm>
              <a:off x="2744" y="1298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60" name="AutoShape 13"/>
            <p:cNvSpPr>
              <a:spLocks noChangeArrowheads="1"/>
            </p:cNvSpPr>
            <p:nvPr/>
          </p:nvSpPr>
          <p:spPr bwMode="auto">
            <a:xfrm>
              <a:off x="1746" y="1298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61" name="AutoShape 14"/>
            <p:cNvSpPr>
              <a:spLocks noChangeArrowheads="1"/>
            </p:cNvSpPr>
            <p:nvPr/>
          </p:nvSpPr>
          <p:spPr bwMode="auto">
            <a:xfrm>
              <a:off x="2245" y="436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/>
            </a:p>
          </p:txBody>
        </p:sp>
      </p:grpSp>
      <p:sp>
        <p:nvSpPr>
          <p:cNvPr id="3075" name="Rectangle 16"/>
          <p:cNvSpPr>
            <a:spLocks noChangeArrowheads="1"/>
          </p:cNvSpPr>
          <p:nvPr/>
        </p:nvSpPr>
        <p:spPr bwMode="auto">
          <a:xfrm>
            <a:off x="3708400" y="184308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N</a:t>
            </a:r>
          </a:p>
        </p:txBody>
      </p:sp>
      <p:sp>
        <p:nvSpPr>
          <p:cNvPr id="3076" name="Rectangle 17"/>
          <p:cNvSpPr>
            <a:spLocks noChangeArrowheads="1"/>
          </p:cNvSpPr>
          <p:nvPr/>
        </p:nvSpPr>
        <p:spPr bwMode="auto">
          <a:xfrm>
            <a:off x="3708400" y="206057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7 </a:t>
            </a:r>
            <a:r>
              <a:rPr lang="de-DE" sz="1200">
                <a:latin typeface="Calibri" pitchFamily="34" charset="0"/>
              </a:rPr>
              <a:t>e</a:t>
            </a:r>
            <a:r>
              <a:rPr lang="de-DE" sz="1200" baseline="30000">
                <a:latin typeface="Calibri" pitchFamily="34" charset="0"/>
              </a:rPr>
              <a:t>-</a:t>
            </a:r>
            <a:r>
              <a:rPr lang="de-DE" sz="1200">
                <a:latin typeface="Calibri" pitchFamily="34" charset="0"/>
              </a:rPr>
              <a:t> </a:t>
            </a:r>
            <a:endParaRPr lang="de-DE" sz="1200"/>
          </a:p>
        </p:txBody>
      </p:sp>
      <p:sp>
        <p:nvSpPr>
          <p:cNvPr id="3077" name="Rectangle 18"/>
          <p:cNvSpPr>
            <a:spLocks noChangeArrowheads="1"/>
          </p:cNvSpPr>
          <p:nvPr/>
        </p:nvSpPr>
        <p:spPr bwMode="auto">
          <a:xfrm rot="-3600000">
            <a:off x="3271838" y="391795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2</a:t>
            </a:r>
            <a:r>
              <a:rPr lang="de-DE" sz="1200">
                <a:latin typeface="Calibri" pitchFamily="34" charset="0"/>
              </a:rPr>
              <a:t> e</a:t>
            </a:r>
            <a:r>
              <a:rPr lang="de-DE" sz="1200" baseline="30000">
                <a:latin typeface="Calibri" pitchFamily="34" charset="0"/>
              </a:rPr>
              <a:t>-</a:t>
            </a:r>
            <a:endParaRPr lang="de-DE" sz="1200"/>
          </a:p>
        </p:txBody>
      </p:sp>
      <p:sp>
        <p:nvSpPr>
          <p:cNvPr id="3078" name="Rectangle 19"/>
          <p:cNvSpPr>
            <a:spLocks noChangeArrowheads="1"/>
          </p:cNvSpPr>
          <p:nvPr/>
        </p:nvSpPr>
        <p:spPr bwMode="auto">
          <a:xfrm rot="-3600000">
            <a:off x="3476625" y="403066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He</a:t>
            </a:r>
          </a:p>
        </p:txBody>
      </p:sp>
      <p:sp>
        <p:nvSpPr>
          <p:cNvPr id="3079" name="Rectangle 20"/>
          <p:cNvSpPr>
            <a:spLocks noChangeArrowheads="1"/>
          </p:cNvSpPr>
          <p:nvPr/>
        </p:nvSpPr>
        <p:spPr bwMode="auto">
          <a:xfrm rot="-3600000">
            <a:off x="4033838" y="25781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4 p+</a:t>
            </a:r>
          </a:p>
        </p:txBody>
      </p:sp>
      <p:sp>
        <p:nvSpPr>
          <p:cNvPr id="3080" name="Rectangle 21"/>
          <p:cNvSpPr>
            <a:spLocks noChangeArrowheads="1"/>
          </p:cNvSpPr>
          <p:nvPr/>
        </p:nvSpPr>
        <p:spPr bwMode="auto">
          <a:xfrm rot="-3600000">
            <a:off x="2482850" y="530066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18 </a:t>
            </a:r>
            <a:r>
              <a:rPr lang="de-DE" sz="1200">
                <a:latin typeface="Calibri" pitchFamily="34" charset="0"/>
              </a:rPr>
              <a:t>p</a:t>
            </a:r>
            <a:r>
              <a:rPr lang="de-DE" sz="1200" baseline="30000">
                <a:latin typeface="Calibri" pitchFamily="34" charset="0"/>
              </a:rPr>
              <a:t>+</a:t>
            </a:r>
            <a:endParaRPr lang="de-DE" sz="1200"/>
          </a:p>
        </p:txBody>
      </p:sp>
      <p:sp>
        <p:nvSpPr>
          <p:cNvPr id="3081" name="Rectangle 22"/>
          <p:cNvSpPr>
            <a:spLocks noChangeArrowheads="1"/>
          </p:cNvSpPr>
          <p:nvPr/>
        </p:nvSpPr>
        <p:spPr bwMode="auto">
          <a:xfrm rot="-3600000">
            <a:off x="4787901" y="4003675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Cl</a:t>
            </a:r>
          </a:p>
        </p:txBody>
      </p:sp>
      <p:sp>
        <p:nvSpPr>
          <p:cNvPr id="3082" name="Rectangle 23"/>
          <p:cNvSpPr>
            <a:spLocks noChangeArrowheads="1"/>
          </p:cNvSpPr>
          <p:nvPr/>
        </p:nvSpPr>
        <p:spPr bwMode="auto">
          <a:xfrm rot="-3600000">
            <a:off x="4024313" y="5330825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13 </a:t>
            </a:r>
            <a:r>
              <a:rPr lang="de-DE" sz="1200">
                <a:latin typeface="Calibri" pitchFamily="34" charset="0"/>
              </a:rPr>
              <a:t>p</a:t>
            </a:r>
            <a:r>
              <a:rPr lang="de-DE" sz="1200" baseline="30000">
                <a:latin typeface="Calibri" pitchFamily="34" charset="0"/>
              </a:rPr>
              <a:t>+</a:t>
            </a:r>
            <a:endParaRPr lang="de-DE" sz="1200"/>
          </a:p>
        </p:txBody>
      </p:sp>
      <p:sp>
        <p:nvSpPr>
          <p:cNvPr id="3083" name="Rectangle 24"/>
          <p:cNvSpPr>
            <a:spLocks noChangeArrowheads="1"/>
          </p:cNvSpPr>
          <p:nvPr/>
        </p:nvSpPr>
        <p:spPr bwMode="auto">
          <a:xfrm rot="-3600000">
            <a:off x="5649913" y="531495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8 </a:t>
            </a:r>
            <a:r>
              <a:rPr lang="de-DE" sz="1200">
                <a:latin typeface="Calibri" pitchFamily="34" charset="0"/>
              </a:rPr>
              <a:t>e</a:t>
            </a:r>
            <a:r>
              <a:rPr lang="de-DE" sz="1200" baseline="30000">
                <a:latin typeface="Calibri" pitchFamily="34" charset="0"/>
              </a:rPr>
              <a:t>-</a:t>
            </a:r>
            <a:endParaRPr lang="de-DE" sz="1200"/>
          </a:p>
        </p:txBody>
      </p:sp>
      <p:sp>
        <p:nvSpPr>
          <p:cNvPr id="3084" name="Rectangle 25"/>
          <p:cNvSpPr>
            <a:spLocks noChangeArrowheads="1"/>
          </p:cNvSpPr>
          <p:nvPr/>
        </p:nvSpPr>
        <p:spPr bwMode="auto">
          <a:xfrm rot="-3600000">
            <a:off x="4216400" y="273526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Be</a:t>
            </a:r>
          </a:p>
        </p:txBody>
      </p:sp>
      <p:sp>
        <p:nvSpPr>
          <p:cNvPr id="3085" name="Rectangle 26"/>
          <p:cNvSpPr>
            <a:spLocks noChangeArrowheads="1"/>
          </p:cNvSpPr>
          <p:nvPr/>
        </p:nvSpPr>
        <p:spPr bwMode="auto">
          <a:xfrm rot="-3600000">
            <a:off x="2628901" y="5445125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Ar</a:t>
            </a:r>
          </a:p>
        </p:txBody>
      </p:sp>
      <p:sp>
        <p:nvSpPr>
          <p:cNvPr id="3086" name="Rectangle 27"/>
          <p:cNvSpPr>
            <a:spLocks noChangeArrowheads="1"/>
          </p:cNvSpPr>
          <p:nvPr/>
        </p:nvSpPr>
        <p:spPr bwMode="auto">
          <a:xfrm rot="-3600000">
            <a:off x="5005387" y="410686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17 </a:t>
            </a:r>
            <a:r>
              <a:rPr lang="de-DE" sz="1200">
                <a:latin typeface="Calibri" pitchFamily="34" charset="0"/>
              </a:rPr>
              <a:t>e</a:t>
            </a:r>
            <a:r>
              <a:rPr lang="de-DE" sz="1200" baseline="30000">
                <a:latin typeface="Calibri" pitchFamily="34" charset="0"/>
              </a:rPr>
              <a:t>-</a:t>
            </a:r>
            <a:endParaRPr lang="de-DE" sz="1200"/>
          </a:p>
        </p:txBody>
      </p:sp>
      <p:sp>
        <p:nvSpPr>
          <p:cNvPr id="3087" name="Rectangle 28"/>
          <p:cNvSpPr>
            <a:spLocks noChangeArrowheads="1"/>
          </p:cNvSpPr>
          <p:nvPr/>
        </p:nvSpPr>
        <p:spPr bwMode="auto">
          <a:xfrm rot="-3600000">
            <a:off x="4213226" y="5445125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Al</a:t>
            </a:r>
          </a:p>
        </p:txBody>
      </p:sp>
      <p:sp>
        <p:nvSpPr>
          <p:cNvPr id="3088" name="Rectangle 29"/>
          <p:cNvSpPr>
            <a:spLocks noChangeArrowheads="1"/>
          </p:cNvSpPr>
          <p:nvPr/>
        </p:nvSpPr>
        <p:spPr bwMode="auto">
          <a:xfrm rot="-3600000">
            <a:off x="5842000" y="54308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O</a:t>
            </a:r>
          </a:p>
        </p:txBody>
      </p:sp>
      <p:sp>
        <p:nvSpPr>
          <p:cNvPr id="3089" name="Rectangle 30"/>
          <p:cNvSpPr>
            <a:spLocks noChangeArrowheads="1"/>
          </p:cNvSpPr>
          <p:nvPr/>
        </p:nvSpPr>
        <p:spPr bwMode="auto">
          <a:xfrm rot="3600000">
            <a:off x="2628900" y="39322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2 </a:t>
            </a:r>
            <a:r>
              <a:rPr lang="de-DE" sz="1200">
                <a:latin typeface="Calibri" pitchFamily="34" charset="0"/>
              </a:rPr>
              <a:t>p</a:t>
            </a:r>
            <a:r>
              <a:rPr lang="de-DE" sz="1200" baseline="30000">
                <a:latin typeface="Calibri" pitchFamily="34" charset="0"/>
              </a:rPr>
              <a:t>+</a:t>
            </a:r>
            <a:r>
              <a:rPr lang="de-DE" sz="1200"/>
              <a:t> </a:t>
            </a:r>
          </a:p>
        </p:txBody>
      </p:sp>
      <p:sp>
        <p:nvSpPr>
          <p:cNvPr id="3090" name="Rectangle 31"/>
          <p:cNvSpPr>
            <a:spLocks noChangeArrowheads="1"/>
          </p:cNvSpPr>
          <p:nvPr/>
        </p:nvSpPr>
        <p:spPr bwMode="auto">
          <a:xfrm rot="3600000">
            <a:off x="3421062" y="256381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11</a:t>
            </a:r>
            <a:r>
              <a:rPr lang="de-DE" sz="1200">
                <a:latin typeface="Calibri" pitchFamily="34" charset="0"/>
              </a:rPr>
              <a:t> e</a:t>
            </a:r>
            <a:r>
              <a:rPr lang="de-DE" sz="1200" baseline="30000">
                <a:latin typeface="Calibri" pitchFamily="34" charset="0"/>
              </a:rPr>
              <a:t>-</a:t>
            </a:r>
            <a:r>
              <a:rPr lang="de-DE" sz="1200"/>
              <a:t> </a:t>
            </a:r>
          </a:p>
        </p:txBody>
      </p:sp>
      <p:sp>
        <p:nvSpPr>
          <p:cNvPr id="3091" name="Rectangle 32"/>
          <p:cNvSpPr>
            <a:spLocks noChangeArrowheads="1"/>
          </p:cNvSpPr>
          <p:nvPr/>
        </p:nvSpPr>
        <p:spPr bwMode="auto">
          <a:xfrm rot="3600000">
            <a:off x="4213225" y="39322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5 </a:t>
            </a:r>
            <a:r>
              <a:rPr lang="de-DE" sz="1200">
                <a:latin typeface="Calibri" pitchFamily="34" charset="0"/>
              </a:rPr>
              <a:t>p</a:t>
            </a:r>
            <a:r>
              <a:rPr lang="de-DE" sz="1200" baseline="30000">
                <a:latin typeface="Calibri" pitchFamily="34" charset="0"/>
              </a:rPr>
              <a:t>+</a:t>
            </a:r>
            <a:endParaRPr lang="de-DE" sz="1200"/>
          </a:p>
        </p:txBody>
      </p:sp>
      <p:sp>
        <p:nvSpPr>
          <p:cNvPr id="3092" name="Rectangle 33"/>
          <p:cNvSpPr>
            <a:spLocks noChangeArrowheads="1"/>
          </p:cNvSpPr>
          <p:nvPr/>
        </p:nvSpPr>
        <p:spPr bwMode="auto">
          <a:xfrm rot="3600000">
            <a:off x="3421062" y="530066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5</a:t>
            </a:r>
            <a:r>
              <a:rPr lang="de-DE" sz="1200">
                <a:latin typeface="Calibri" pitchFamily="34" charset="0"/>
              </a:rPr>
              <a:t> e</a:t>
            </a:r>
            <a:r>
              <a:rPr lang="de-DE" sz="1200" baseline="30000">
                <a:latin typeface="Calibri" pitchFamily="34" charset="0"/>
              </a:rPr>
              <a:t>-</a:t>
            </a:r>
            <a:endParaRPr lang="de-DE" sz="1200"/>
          </a:p>
        </p:txBody>
      </p:sp>
      <p:sp>
        <p:nvSpPr>
          <p:cNvPr id="3093" name="Rectangle 34"/>
          <p:cNvSpPr>
            <a:spLocks noChangeArrowheads="1"/>
          </p:cNvSpPr>
          <p:nvPr/>
        </p:nvSpPr>
        <p:spPr bwMode="auto">
          <a:xfrm rot="3600000">
            <a:off x="5005387" y="530066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12 </a:t>
            </a:r>
            <a:r>
              <a:rPr lang="de-DE" sz="1200">
                <a:latin typeface="Calibri" pitchFamily="34" charset="0"/>
              </a:rPr>
              <a:t>p</a:t>
            </a:r>
            <a:r>
              <a:rPr lang="de-DE" sz="1200" baseline="30000">
                <a:latin typeface="Calibri" pitchFamily="34" charset="0"/>
              </a:rPr>
              <a:t>+ </a:t>
            </a:r>
            <a:endParaRPr lang="de-DE" sz="1200"/>
          </a:p>
        </p:txBody>
      </p:sp>
      <p:sp>
        <p:nvSpPr>
          <p:cNvPr id="3094" name="Rectangle 35"/>
          <p:cNvSpPr>
            <a:spLocks noChangeArrowheads="1"/>
          </p:cNvSpPr>
          <p:nvPr/>
        </p:nvSpPr>
        <p:spPr bwMode="auto">
          <a:xfrm rot="3600000">
            <a:off x="2439988" y="404495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He</a:t>
            </a:r>
          </a:p>
        </p:txBody>
      </p:sp>
      <p:sp>
        <p:nvSpPr>
          <p:cNvPr id="3095" name="Rectangle 36"/>
          <p:cNvSpPr>
            <a:spLocks noChangeArrowheads="1"/>
          </p:cNvSpPr>
          <p:nvPr/>
        </p:nvSpPr>
        <p:spPr bwMode="auto">
          <a:xfrm rot="3600000">
            <a:off x="4022725" y="40592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B</a:t>
            </a:r>
          </a:p>
        </p:txBody>
      </p:sp>
      <p:sp>
        <p:nvSpPr>
          <p:cNvPr id="3096" name="Rectangle 37"/>
          <p:cNvSpPr>
            <a:spLocks noChangeArrowheads="1"/>
          </p:cNvSpPr>
          <p:nvPr/>
        </p:nvSpPr>
        <p:spPr bwMode="auto">
          <a:xfrm rot="3600000">
            <a:off x="1646237" y="5418138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3 </a:t>
            </a:r>
            <a:r>
              <a:rPr lang="de-DE" sz="1200">
                <a:latin typeface="Calibri" pitchFamily="34" charset="0"/>
              </a:rPr>
              <a:t>e</a:t>
            </a:r>
            <a:r>
              <a:rPr lang="de-DE" sz="1200" baseline="30000">
                <a:latin typeface="Calibri" pitchFamily="34" charset="0"/>
              </a:rPr>
              <a:t>-</a:t>
            </a:r>
            <a:endParaRPr lang="de-DE" sz="1200"/>
          </a:p>
        </p:txBody>
      </p:sp>
      <p:sp>
        <p:nvSpPr>
          <p:cNvPr id="3097" name="Rectangle 38"/>
          <p:cNvSpPr>
            <a:spLocks noChangeArrowheads="1"/>
          </p:cNvSpPr>
          <p:nvPr/>
        </p:nvSpPr>
        <p:spPr bwMode="auto">
          <a:xfrm rot="3600000">
            <a:off x="1849438" y="5286375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Li</a:t>
            </a:r>
          </a:p>
        </p:txBody>
      </p:sp>
      <p:sp>
        <p:nvSpPr>
          <p:cNvPr id="3098" name="Rectangle 39"/>
          <p:cNvSpPr>
            <a:spLocks noChangeArrowheads="1"/>
          </p:cNvSpPr>
          <p:nvPr/>
        </p:nvSpPr>
        <p:spPr bwMode="auto">
          <a:xfrm rot="3600000">
            <a:off x="3205163" y="2708275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Na</a:t>
            </a:r>
          </a:p>
        </p:txBody>
      </p:sp>
      <p:sp>
        <p:nvSpPr>
          <p:cNvPr id="3099" name="Rectangle 40"/>
          <p:cNvSpPr>
            <a:spLocks noChangeArrowheads="1"/>
          </p:cNvSpPr>
          <p:nvPr/>
        </p:nvSpPr>
        <p:spPr bwMode="auto">
          <a:xfrm rot="3600000">
            <a:off x="4789488" y="53721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Mg</a:t>
            </a:r>
          </a:p>
        </p:txBody>
      </p:sp>
      <p:sp>
        <p:nvSpPr>
          <p:cNvPr id="3100" name="Rectangle 41"/>
          <p:cNvSpPr>
            <a:spLocks noChangeArrowheads="1"/>
          </p:cNvSpPr>
          <p:nvPr/>
        </p:nvSpPr>
        <p:spPr bwMode="auto">
          <a:xfrm rot="3600000">
            <a:off x="3203576" y="5372100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B</a:t>
            </a:r>
          </a:p>
        </p:txBody>
      </p:sp>
      <p:sp>
        <p:nvSpPr>
          <p:cNvPr id="3101" name="Rectangle 42"/>
          <p:cNvSpPr>
            <a:spLocks noChangeArrowheads="1"/>
          </p:cNvSpPr>
          <p:nvPr/>
        </p:nvSpPr>
        <p:spPr bwMode="auto">
          <a:xfrm>
            <a:off x="2987675" y="321151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Si</a:t>
            </a:r>
          </a:p>
        </p:txBody>
      </p:sp>
      <p:sp>
        <p:nvSpPr>
          <p:cNvPr id="3102" name="Rectangle 43"/>
          <p:cNvSpPr>
            <a:spLocks noChangeArrowheads="1"/>
          </p:cNvSpPr>
          <p:nvPr/>
        </p:nvSpPr>
        <p:spPr bwMode="auto">
          <a:xfrm>
            <a:off x="4500563" y="32385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16</a:t>
            </a:r>
            <a:r>
              <a:rPr lang="de-DE" sz="1200">
                <a:latin typeface="Calibri" pitchFamily="34" charset="0"/>
              </a:rPr>
              <a:t> e</a:t>
            </a:r>
            <a:r>
              <a:rPr lang="de-DE" sz="1200" baseline="30000">
                <a:latin typeface="Calibri" pitchFamily="34" charset="0"/>
              </a:rPr>
              <a:t>-</a:t>
            </a:r>
            <a:r>
              <a:rPr lang="de-DE" sz="1200"/>
              <a:t> </a:t>
            </a:r>
          </a:p>
        </p:txBody>
      </p:sp>
      <p:sp>
        <p:nvSpPr>
          <p:cNvPr id="3103" name="Rectangle 44"/>
          <p:cNvSpPr>
            <a:spLocks noChangeArrowheads="1"/>
          </p:cNvSpPr>
          <p:nvPr/>
        </p:nvSpPr>
        <p:spPr bwMode="auto">
          <a:xfrm>
            <a:off x="3708400" y="45799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17 </a:t>
            </a:r>
            <a:r>
              <a:rPr lang="de-DE" sz="1200">
                <a:latin typeface="Calibri" pitchFamily="34" charset="0"/>
              </a:rPr>
              <a:t>p</a:t>
            </a:r>
            <a:r>
              <a:rPr lang="de-DE" sz="1200" baseline="30000">
                <a:latin typeface="Calibri" pitchFamily="34" charset="0"/>
              </a:rPr>
              <a:t>+</a:t>
            </a:r>
            <a:endParaRPr lang="de-DE" sz="1200"/>
          </a:p>
        </p:txBody>
      </p:sp>
      <p:sp>
        <p:nvSpPr>
          <p:cNvPr id="3104" name="Rectangle 45"/>
          <p:cNvSpPr>
            <a:spLocks noChangeArrowheads="1"/>
          </p:cNvSpPr>
          <p:nvPr/>
        </p:nvSpPr>
        <p:spPr bwMode="auto">
          <a:xfrm>
            <a:off x="5292725" y="45799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7 </a:t>
            </a:r>
            <a:r>
              <a:rPr lang="de-DE" sz="1200">
                <a:latin typeface="Calibri" pitchFamily="34" charset="0"/>
              </a:rPr>
              <a:t>p</a:t>
            </a:r>
            <a:r>
              <a:rPr lang="de-DE" sz="1200" baseline="30000">
                <a:latin typeface="Calibri" pitchFamily="34" charset="0"/>
              </a:rPr>
              <a:t>+</a:t>
            </a:r>
            <a:endParaRPr lang="de-DE" sz="1200"/>
          </a:p>
        </p:txBody>
      </p:sp>
      <p:sp>
        <p:nvSpPr>
          <p:cNvPr id="3105" name="Rectangle 46"/>
          <p:cNvSpPr>
            <a:spLocks noChangeArrowheads="1"/>
          </p:cNvSpPr>
          <p:nvPr/>
        </p:nvSpPr>
        <p:spPr bwMode="auto">
          <a:xfrm>
            <a:off x="2124075" y="45799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O</a:t>
            </a:r>
          </a:p>
        </p:txBody>
      </p:sp>
      <p:sp>
        <p:nvSpPr>
          <p:cNvPr id="3106" name="Rectangle 47"/>
          <p:cNvSpPr>
            <a:spLocks noChangeArrowheads="1"/>
          </p:cNvSpPr>
          <p:nvPr/>
        </p:nvSpPr>
        <p:spPr bwMode="auto">
          <a:xfrm>
            <a:off x="4500563" y="34290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S</a:t>
            </a:r>
          </a:p>
        </p:txBody>
      </p:sp>
      <p:sp>
        <p:nvSpPr>
          <p:cNvPr id="3107" name="Rectangle 48"/>
          <p:cNvSpPr>
            <a:spLocks noChangeArrowheads="1"/>
          </p:cNvSpPr>
          <p:nvPr/>
        </p:nvSpPr>
        <p:spPr bwMode="auto">
          <a:xfrm>
            <a:off x="2987675" y="3429000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14 </a:t>
            </a:r>
            <a:r>
              <a:rPr lang="de-DE" sz="1200">
                <a:latin typeface="Calibri" pitchFamily="34" charset="0"/>
              </a:rPr>
              <a:t>e</a:t>
            </a:r>
            <a:r>
              <a:rPr lang="de-DE" sz="1200" baseline="30000">
                <a:latin typeface="Calibri" pitchFamily="34" charset="0"/>
              </a:rPr>
              <a:t>-</a:t>
            </a:r>
            <a:r>
              <a:rPr lang="de-DE" sz="1200">
                <a:latin typeface="Calibri" pitchFamily="34" charset="0"/>
              </a:rPr>
              <a:t> </a:t>
            </a:r>
            <a:endParaRPr lang="de-DE" sz="1200"/>
          </a:p>
        </p:txBody>
      </p:sp>
      <p:sp>
        <p:nvSpPr>
          <p:cNvPr id="3108" name="Rectangle 49"/>
          <p:cNvSpPr>
            <a:spLocks noChangeArrowheads="1"/>
          </p:cNvSpPr>
          <p:nvPr/>
        </p:nvSpPr>
        <p:spPr bwMode="auto">
          <a:xfrm>
            <a:off x="5292725" y="479742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N</a:t>
            </a:r>
          </a:p>
        </p:txBody>
      </p:sp>
      <p:sp>
        <p:nvSpPr>
          <p:cNvPr id="3109" name="Rectangle 50"/>
          <p:cNvSpPr>
            <a:spLocks noChangeArrowheads="1"/>
          </p:cNvSpPr>
          <p:nvPr/>
        </p:nvSpPr>
        <p:spPr bwMode="auto">
          <a:xfrm>
            <a:off x="3708400" y="479742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Cl</a:t>
            </a:r>
          </a:p>
        </p:txBody>
      </p:sp>
      <p:sp>
        <p:nvSpPr>
          <p:cNvPr id="3110" name="Rectangle 51"/>
          <p:cNvSpPr>
            <a:spLocks noChangeArrowheads="1"/>
          </p:cNvSpPr>
          <p:nvPr/>
        </p:nvSpPr>
        <p:spPr bwMode="auto">
          <a:xfrm>
            <a:off x="2124075" y="479742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8</a:t>
            </a:r>
            <a:r>
              <a:rPr lang="de-DE" sz="1200">
                <a:latin typeface="Calibri" pitchFamily="34" charset="0"/>
              </a:rPr>
              <a:t> p</a:t>
            </a:r>
            <a:r>
              <a:rPr lang="de-DE" sz="1200" baseline="30000">
                <a:latin typeface="Calibri" pitchFamily="34" charset="0"/>
              </a:rPr>
              <a:t>+</a:t>
            </a:r>
            <a:r>
              <a:rPr lang="de-DE" sz="1200"/>
              <a:t> </a:t>
            </a:r>
          </a:p>
        </p:txBody>
      </p:sp>
      <p:sp>
        <p:nvSpPr>
          <p:cNvPr id="53" name="Textfeld 2"/>
          <p:cNvSpPr txBox="1">
            <a:spLocks noChangeArrowheads="1"/>
          </p:cNvSpPr>
          <p:nvPr/>
        </p:nvSpPr>
        <p:spPr bwMode="auto">
          <a:xfrm>
            <a:off x="5796136" y="261938"/>
            <a:ext cx="27019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1600" dirty="0">
                <a:latin typeface="Calibri" pitchFamily="34" charset="0"/>
              </a:rPr>
              <a:t>e</a:t>
            </a:r>
            <a:r>
              <a:rPr lang="de-DE" sz="1600" baseline="30000" dirty="0">
                <a:latin typeface="Calibri" pitchFamily="34" charset="0"/>
              </a:rPr>
              <a:t>-</a:t>
            </a:r>
            <a:r>
              <a:rPr lang="de-DE" sz="1600" dirty="0">
                <a:latin typeface="Calibri" pitchFamily="34" charset="0"/>
              </a:rPr>
              <a:t> = Elektronenanzahl</a:t>
            </a:r>
          </a:p>
          <a:p>
            <a:pPr eaLnBrk="1" hangingPunct="1"/>
            <a:r>
              <a:rPr lang="de-DE" sz="1600" dirty="0">
                <a:latin typeface="Calibri" pitchFamily="34" charset="0"/>
              </a:rPr>
              <a:t>p</a:t>
            </a:r>
            <a:r>
              <a:rPr lang="de-DE" sz="1600" baseline="30000" dirty="0">
                <a:latin typeface="Calibri" pitchFamily="34" charset="0"/>
              </a:rPr>
              <a:t>+</a:t>
            </a:r>
            <a:r>
              <a:rPr lang="de-DE" sz="1600" dirty="0">
                <a:latin typeface="Calibri" pitchFamily="34" charset="0"/>
              </a:rPr>
              <a:t> = </a:t>
            </a:r>
            <a:r>
              <a:rPr lang="de-DE" sz="1600" dirty="0" smtClean="0">
                <a:latin typeface="Calibri" pitchFamily="34" charset="0"/>
              </a:rPr>
              <a:t>Protonenanzahl</a:t>
            </a:r>
            <a:endParaRPr lang="de-DE" sz="1600" dirty="0">
              <a:latin typeface="Calibri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23528" y="476672"/>
            <a:ext cx="16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solidFill>
                  <a:srgbClr val="FF0000"/>
                </a:solidFill>
              </a:rPr>
              <a:t>Trimino</a:t>
            </a:r>
            <a:r>
              <a:rPr lang="de-DE" b="1" dirty="0" smtClean="0">
                <a:solidFill>
                  <a:srgbClr val="FF0000"/>
                </a:solidFill>
              </a:rPr>
              <a:t> a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54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2014 ZPG III-</a:t>
            </a:r>
            <a:r>
              <a:rPr lang="de-DE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Wy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5" name="Fußzeilenplatzhalter 4"/>
          <p:cNvSpPr txBox="1">
            <a:spLocks/>
          </p:cNvSpPr>
          <p:nvPr/>
        </p:nvSpPr>
        <p:spPr>
          <a:xfrm>
            <a:off x="338" y="6525344"/>
            <a:ext cx="234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A42_Ue1_Trimino_Atombau + PSE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</a:rPr>
              <a:t>PSE</a:t>
            </a:r>
            <a:endParaRPr lang="de-DE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6130210"/>
                  </p:ext>
                </p:extLst>
              </p:nvPr>
            </p:nvGraphicFramePr>
            <p:xfrm>
              <a:off x="899592" y="1772816"/>
              <a:ext cx="7272808" cy="216024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881468"/>
                    <a:gridCol w="918732"/>
                    <a:gridCol w="927103"/>
                    <a:gridCol w="909101"/>
                    <a:gridCol w="909101"/>
                    <a:gridCol w="909101"/>
                    <a:gridCol w="909101"/>
                    <a:gridCol w="909101"/>
                  </a:tblGrid>
                  <a:tr h="72008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 1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b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H</a:t>
                          </a:r>
                          <a:endParaRPr lang="de-DE" sz="20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𝟒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</m:mr>
                              </m:m>
                              <m:r>
                                <a:rPr lang="de-DE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b="1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n-lt"/>
                            </a:rPr>
                            <a:t>He</a:t>
                          </a:r>
                          <a:endParaRPr lang="de-DE" sz="2000" b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</a:tr>
                  <a:tr h="72008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7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 3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Li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4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err="1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Be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𝟓</m:t>
                                    </m:r>
                                  </m:e>
                                </m:mr>
                              </m:m>
                              <m:r>
                                <a:rPr lang="de-DE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b="1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n-lt"/>
                            </a:rPr>
                            <a:t>B</a:t>
                          </a:r>
                          <a:endParaRPr lang="de-DE" sz="2000" b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6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C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𝟒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𝟕</m:t>
                                    </m:r>
                                  </m:e>
                                </m:mr>
                              </m:m>
                              <m:r>
                                <a:rPr lang="de-DE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b="1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n-lt"/>
                            </a:rPr>
                            <a:t>N</a:t>
                          </a:r>
                          <a:endParaRPr lang="de-DE" sz="2000" b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0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de-DE" sz="2000" b="1" i="0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𝟔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0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𝟖</m:t>
                                    </m:r>
                                  </m:e>
                                </m:mr>
                              </m:m>
                              <m:r>
                                <a:rPr lang="de-DE" sz="2000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b="1" i="0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n-lt"/>
                            </a:rPr>
                            <a:t>O</a:t>
                          </a:r>
                          <a:endParaRPr lang="de-DE" sz="2000" b="1" i="0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F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10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Ne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720080">
                    <a:tc>
                      <a:txBody>
                        <a:bodyPr/>
                        <a:lstStyle/>
                        <a:p>
                          <a:pPr marL="0">
                            <a:spcBef>
                              <a:spcPts val="0"/>
                            </a:spcBef>
                          </a:pPr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11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Na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12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Mg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7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13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Al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14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Si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15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P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16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b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S</a:t>
                          </a:r>
                          <a:endParaRPr lang="de-DE" sz="20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𝟓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𝟏𝟕</m:t>
                                    </m:r>
                                  </m:e>
                                </m:mr>
                              </m:m>
                              <m:r>
                                <a:rPr lang="de-DE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b="1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n-lt"/>
                            </a:rPr>
                            <a:t>Cl</a:t>
                          </a:r>
                          <a:endParaRPr lang="de-DE" sz="2000" b="1" dirty="0">
                            <a:solidFill>
                              <a:srgbClr val="FF0000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18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Ar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6130210"/>
                  </p:ext>
                </p:extLst>
              </p:nvPr>
            </p:nvGraphicFramePr>
            <p:xfrm>
              <a:off x="899592" y="1772816"/>
              <a:ext cx="7272808" cy="216024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881468"/>
                    <a:gridCol w="918732"/>
                    <a:gridCol w="927103"/>
                    <a:gridCol w="909101"/>
                    <a:gridCol w="909101"/>
                    <a:gridCol w="909101"/>
                    <a:gridCol w="909101"/>
                    <a:gridCol w="909101"/>
                  </a:tblGrid>
                  <a:tr h="72008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90" t="-847" r="-722759" b="-2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701342" t="-847" b="-200847"/>
                          </a:stretch>
                        </a:blipFill>
                      </a:tcPr>
                    </a:tc>
                  </a:tr>
                  <a:tr h="72008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90" t="-100847" r="-722759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97333" t="-100847" r="-598667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94737" t="-100847" r="-490789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98667" t="-100847" r="-397333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401342" t="-100847" r="-300000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501342" t="-100847" r="-200000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01342" t="-100847" r="-100000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701342" t="-100847" b="-100847"/>
                          </a:stretch>
                        </a:blipFill>
                      </a:tcPr>
                    </a:tc>
                  </a:tr>
                  <a:tr h="72008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90" t="-200847" r="-722759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97333" t="-200847" r="-598667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94737" t="-200847" r="-490789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98667" t="-200847" r="-397333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401342" t="-200847" r="-300000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501342" t="-200847" r="-200000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01342" t="-200847" r="-100000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701342" t="-200847" b="-84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Textfeld 51"/>
          <p:cNvSpPr txBox="1">
            <a:spLocks noChangeArrowheads="1"/>
          </p:cNvSpPr>
          <p:nvPr/>
        </p:nvSpPr>
        <p:spPr bwMode="auto">
          <a:xfrm>
            <a:off x="827584" y="3933056"/>
            <a:ext cx="7344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2400" dirty="0">
                <a:latin typeface="Calibri" pitchFamily="34" charset="0"/>
              </a:rPr>
              <a:t>Hier kommen nur die </a:t>
            </a:r>
            <a:r>
              <a:rPr lang="de-DE" sz="2400" dirty="0" smtClean="0">
                <a:latin typeface="Calibri" pitchFamily="34" charset="0"/>
              </a:rPr>
              <a:t>grau hinterlegten </a:t>
            </a:r>
            <a:r>
              <a:rPr lang="de-DE" sz="2400" dirty="0">
                <a:latin typeface="Calibri" pitchFamily="34" charset="0"/>
              </a:rPr>
              <a:t>Elemente vor</a:t>
            </a:r>
            <a:r>
              <a:rPr lang="de-DE" sz="2400" dirty="0" smtClean="0">
                <a:latin typeface="Calibri" pitchFamily="34" charset="0"/>
              </a:rPr>
              <a:t>.</a:t>
            </a:r>
            <a:endParaRPr lang="de-DE" sz="2400" dirty="0">
              <a:latin typeface="Calibri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12836" y="4263479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de-D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Diese Elemente sind doppelt vorhanden.</a:t>
            </a:r>
            <a:endParaRPr lang="de-DE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23528" y="476672"/>
            <a:ext cx="16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solidFill>
                  <a:srgbClr val="FF0000"/>
                </a:solidFill>
              </a:rPr>
              <a:t>Trimino</a:t>
            </a:r>
            <a:r>
              <a:rPr lang="de-DE" b="1" dirty="0" smtClean="0">
                <a:solidFill>
                  <a:srgbClr val="FF0000"/>
                </a:solidFill>
              </a:rPr>
              <a:t> a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1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2014 ZPG III-</a:t>
            </a:r>
            <a:r>
              <a:rPr lang="de-DE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Wy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2" name="Fußzeilenplatzhalter 4"/>
          <p:cNvSpPr txBox="1">
            <a:spLocks/>
          </p:cNvSpPr>
          <p:nvPr/>
        </p:nvSpPr>
        <p:spPr>
          <a:xfrm>
            <a:off x="338" y="6525344"/>
            <a:ext cx="234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A42_Ue1_Trimino_Atombau + PSE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029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5"/>
          <p:cNvGrpSpPr>
            <a:grpSpLocks/>
          </p:cNvGrpSpPr>
          <p:nvPr/>
        </p:nvGrpSpPr>
        <p:grpSpPr bwMode="auto">
          <a:xfrm>
            <a:off x="1187450" y="692150"/>
            <a:ext cx="6337300" cy="5473700"/>
            <a:chOff x="748" y="436"/>
            <a:chExt cx="3992" cy="3448"/>
          </a:xfrm>
        </p:grpSpPr>
        <p:sp>
          <p:nvSpPr>
            <p:cNvPr id="3116" name="AutoShape 5"/>
            <p:cNvSpPr>
              <a:spLocks noChangeArrowheads="1"/>
            </p:cNvSpPr>
            <p:nvPr/>
          </p:nvSpPr>
          <p:spPr bwMode="auto">
            <a:xfrm>
              <a:off x="748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17" name="AutoShape 6"/>
            <p:cNvSpPr>
              <a:spLocks noChangeArrowheads="1"/>
            </p:cNvSpPr>
            <p:nvPr/>
          </p:nvSpPr>
          <p:spPr bwMode="auto">
            <a:xfrm>
              <a:off x="1746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18" name="AutoShape 7"/>
            <p:cNvSpPr>
              <a:spLocks noChangeArrowheads="1"/>
            </p:cNvSpPr>
            <p:nvPr/>
          </p:nvSpPr>
          <p:spPr bwMode="auto">
            <a:xfrm>
              <a:off x="2744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19" name="AutoShape 8"/>
            <p:cNvSpPr>
              <a:spLocks noChangeArrowheads="1"/>
            </p:cNvSpPr>
            <p:nvPr/>
          </p:nvSpPr>
          <p:spPr bwMode="auto">
            <a:xfrm>
              <a:off x="3742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20" name="AutoShape 9"/>
            <p:cNvSpPr>
              <a:spLocks noChangeArrowheads="1"/>
            </p:cNvSpPr>
            <p:nvPr/>
          </p:nvSpPr>
          <p:spPr bwMode="auto">
            <a:xfrm>
              <a:off x="3243" y="2160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21" name="AutoShape 10"/>
            <p:cNvSpPr>
              <a:spLocks noChangeArrowheads="1"/>
            </p:cNvSpPr>
            <p:nvPr/>
          </p:nvSpPr>
          <p:spPr bwMode="auto">
            <a:xfrm>
              <a:off x="2245" y="2160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22" name="AutoShape 11"/>
            <p:cNvSpPr>
              <a:spLocks noChangeArrowheads="1"/>
            </p:cNvSpPr>
            <p:nvPr/>
          </p:nvSpPr>
          <p:spPr bwMode="auto">
            <a:xfrm>
              <a:off x="1247" y="2160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23" name="AutoShape 12"/>
            <p:cNvSpPr>
              <a:spLocks noChangeArrowheads="1"/>
            </p:cNvSpPr>
            <p:nvPr/>
          </p:nvSpPr>
          <p:spPr bwMode="auto">
            <a:xfrm>
              <a:off x="2744" y="1298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24" name="AutoShape 13"/>
            <p:cNvSpPr>
              <a:spLocks noChangeArrowheads="1"/>
            </p:cNvSpPr>
            <p:nvPr/>
          </p:nvSpPr>
          <p:spPr bwMode="auto">
            <a:xfrm>
              <a:off x="1746" y="1298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25" name="AutoShape 14"/>
            <p:cNvSpPr>
              <a:spLocks noChangeArrowheads="1"/>
            </p:cNvSpPr>
            <p:nvPr/>
          </p:nvSpPr>
          <p:spPr bwMode="auto">
            <a:xfrm>
              <a:off x="2245" y="436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/>
            </a:p>
          </p:txBody>
        </p:sp>
      </p:grpSp>
      <p:sp>
        <p:nvSpPr>
          <p:cNvPr id="3075" name="Rectangle 16"/>
          <p:cNvSpPr>
            <a:spLocks noChangeArrowheads="1"/>
          </p:cNvSpPr>
          <p:nvPr/>
        </p:nvSpPr>
        <p:spPr bwMode="auto">
          <a:xfrm>
            <a:off x="3708400" y="184308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O</a:t>
            </a:r>
          </a:p>
        </p:txBody>
      </p:sp>
      <p:sp>
        <p:nvSpPr>
          <p:cNvPr id="3076" name="Rectangle 17"/>
          <p:cNvSpPr>
            <a:spLocks noChangeArrowheads="1"/>
          </p:cNvSpPr>
          <p:nvPr/>
        </p:nvSpPr>
        <p:spPr bwMode="auto">
          <a:xfrm>
            <a:off x="3708400" y="206057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8 </a:t>
            </a:r>
            <a:r>
              <a:rPr lang="de-DE" sz="1200">
                <a:latin typeface="Calibri" pitchFamily="34" charset="0"/>
              </a:rPr>
              <a:t>e</a:t>
            </a:r>
            <a:r>
              <a:rPr lang="de-DE" sz="1200" baseline="30000">
                <a:latin typeface="Calibri" pitchFamily="34" charset="0"/>
              </a:rPr>
              <a:t>-</a:t>
            </a:r>
            <a:r>
              <a:rPr lang="de-DE" sz="1200">
                <a:latin typeface="Calibri" pitchFamily="34" charset="0"/>
              </a:rPr>
              <a:t> </a:t>
            </a:r>
            <a:endParaRPr lang="de-DE" sz="1200"/>
          </a:p>
        </p:txBody>
      </p:sp>
      <p:sp>
        <p:nvSpPr>
          <p:cNvPr id="3077" name="Rectangle 18"/>
          <p:cNvSpPr>
            <a:spLocks noChangeArrowheads="1"/>
          </p:cNvSpPr>
          <p:nvPr/>
        </p:nvSpPr>
        <p:spPr bwMode="auto">
          <a:xfrm rot="-3600000">
            <a:off x="3271838" y="391795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OZ = 2</a:t>
            </a:r>
          </a:p>
        </p:txBody>
      </p:sp>
      <p:sp>
        <p:nvSpPr>
          <p:cNvPr id="3078" name="Rectangle 19"/>
          <p:cNvSpPr>
            <a:spLocks noChangeArrowheads="1"/>
          </p:cNvSpPr>
          <p:nvPr/>
        </p:nvSpPr>
        <p:spPr bwMode="auto">
          <a:xfrm rot="-3600000">
            <a:off x="3476625" y="403066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He</a:t>
            </a:r>
          </a:p>
        </p:txBody>
      </p:sp>
      <p:sp>
        <p:nvSpPr>
          <p:cNvPr id="3079" name="Rectangle 20"/>
          <p:cNvSpPr>
            <a:spLocks noChangeArrowheads="1"/>
          </p:cNvSpPr>
          <p:nvPr/>
        </p:nvSpPr>
        <p:spPr bwMode="auto">
          <a:xfrm rot="-3600000">
            <a:off x="4033838" y="25781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>
                <a:latin typeface="Calibri" pitchFamily="34" charset="0"/>
              </a:rPr>
              <a:t>7 e</a:t>
            </a:r>
            <a:r>
              <a:rPr lang="de-DE" sz="1200" baseline="30000">
                <a:latin typeface="Calibri" pitchFamily="34" charset="0"/>
              </a:rPr>
              <a:t>-</a:t>
            </a:r>
            <a:endParaRPr lang="de-DE" sz="1200" baseline="30000"/>
          </a:p>
        </p:txBody>
      </p:sp>
      <p:sp>
        <p:nvSpPr>
          <p:cNvPr id="3080" name="Rectangle 21"/>
          <p:cNvSpPr>
            <a:spLocks noChangeArrowheads="1"/>
          </p:cNvSpPr>
          <p:nvPr/>
        </p:nvSpPr>
        <p:spPr bwMode="auto">
          <a:xfrm rot="-3600000">
            <a:off x="2482850" y="530066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11</a:t>
            </a:r>
            <a:r>
              <a:rPr lang="de-DE" sz="1200">
                <a:latin typeface="Calibri" pitchFamily="34" charset="0"/>
              </a:rPr>
              <a:t> e</a:t>
            </a:r>
            <a:r>
              <a:rPr lang="de-DE" sz="1200" baseline="30000">
                <a:latin typeface="Calibri" pitchFamily="34" charset="0"/>
              </a:rPr>
              <a:t>-</a:t>
            </a:r>
            <a:endParaRPr lang="de-DE" sz="1200"/>
          </a:p>
        </p:txBody>
      </p:sp>
      <p:sp>
        <p:nvSpPr>
          <p:cNvPr id="3081" name="Rectangle 22"/>
          <p:cNvSpPr>
            <a:spLocks noChangeArrowheads="1"/>
          </p:cNvSpPr>
          <p:nvPr/>
        </p:nvSpPr>
        <p:spPr bwMode="auto">
          <a:xfrm rot="-3600000">
            <a:off x="4787901" y="4003675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/>
              <a:t>Ne</a:t>
            </a:r>
          </a:p>
        </p:txBody>
      </p:sp>
      <p:sp>
        <p:nvSpPr>
          <p:cNvPr id="3082" name="Rectangle 23"/>
          <p:cNvSpPr>
            <a:spLocks noChangeArrowheads="1"/>
          </p:cNvSpPr>
          <p:nvPr/>
        </p:nvSpPr>
        <p:spPr bwMode="auto">
          <a:xfrm rot="-3600000">
            <a:off x="4024313" y="5330825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5 </a:t>
            </a:r>
            <a:r>
              <a:rPr lang="de-DE" sz="1200">
                <a:latin typeface="Calibri" pitchFamily="34" charset="0"/>
              </a:rPr>
              <a:t>p</a:t>
            </a:r>
            <a:r>
              <a:rPr lang="de-DE" sz="1200" baseline="30000">
                <a:latin typeface="Calibri" pitchFamily="34" charset="0"/>
              </a:rPr>
              <a:t>+</a:t>
            </a:r>
            <a:endParaRPr lang="de-DE" sz="1200"/>
          </a:p>
        </p:txBody>
      </p:sp>
      <p:sp>
        <p:nvSpPr>
          <p:cNvPr id="3083" name="Rectangle 24"/>
          <p:cNvSpPr>
            <a:spLocks noChangeArrowheads="1"/>
          </p:cNvSpPr>
          <p:nvPr/>
        </p:nvSpPr>
        <p:spPr bwMode="auto">
          <a:xfrm rot="-3600000">
            <a:off x="5649913" y="531495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15 </a:t>
            </a:r>
            <a:r>
              <a:rPr lang="de-DE" sz="1200">
                <a:latin typeface="Calibri" pitchFamily="34" charset="0"/>
              </a:rPr>
              <a:t>p</a:t>
            </a:r>
            <a:r>
              <a:rPr lang="de-DE" sz="1200" baseline="30000">
                <a:latin typeface="Calibri" pitchFamily="34" charset="0"/>
              </a:rPr>
              <a:t>+</a:t>
            </a:r>
            <a:endParaRPr lang="de-DE" sz="1200"/>
          </a:p>
        </p:txBody>
      </p:sp>
      <p:sp>
        <p:nvSpPr>
          <p:cNvPr id="3084" name="Rectangle 25"/>
          <p:cNvSpPr>
            <a:spLocks noChangeArrowheads="1"/>
          </p:cNvSpPr>
          <p:nvPr/>
        </p:nvSpPr>
        <p:spPr bwMode="auto">
          <a:xfrm rot="-3600000">
            <a:off x="4216400" y="273526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N</a:t>
            </a:r>
          </a:p>
        </p:txBody>
      </p:sp>
      <p:sp>
        <p:nvSpPr>
          <p:cNvPr id="3085" name="Rectangle 26"/>
          <p:cNvSpPr>
            <a:spLocks noChangeArrowheads="1"/>
          </p:cNvSpPr>
          <p:nvPr/>
        </p:nvSpPr>
        <p:spPr bwMode="auto">
          <a:xfrm rot="-3600000">
            <a:off x="2628901" y="5445125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Na</a:t>
            </a:r>
          </a:p>
        </p:txBody>
      </p:sp>
      <p:sp>
        <p:nvSpPr>
          <p:cNvPr id="3086" name="Rectangle 27"/>
          <p:cNvSpPr>
            <a:spLocks noChangeArrowheads="1"/>
          </p:cNvSpPr>
          <p:nvPr/>
        </p:nvSpPr>
        <p:spPr bwMode="auto">
          <a:xfrm rot="-3600000">
            <a:off x="5005387" y="410686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10 </a:t>
            </a:r>
            <a:r>
              <a:rPr lang="de-DE" sz="1200">
                <a:latin typeface="Calibri" pitchFamily="34" charset="0"/>
              </a:rPr>
              <a:t>p</a:t>
            </a:r>
            <a:r>
              <a:rPr lang="de-DE" sz="1200" baseline="30000">
                <a:latin typeface="Calibri" pitchFamily="34" charset="0"/>
              </a:rPr>
              <a:t>+</a:t>
            </a:r>
            <a:endParaRPr lang="de-DE" sz="1200"/>
          </a:p>
        </p:txBody>
      </p:sp>
      <p:sp>
        <p:nvSpPr>
          <p:cNvPr id="3087" name="Rectangle 28"/>
          <p:cNvSpPr>
            <a:spLocks noChangeArrowheads="1"/>
          </p:cNvSpPr>
          <p:nvPr/>
        </p:nvSpPr>
        <p:spPr bwMode="auto">
          <a:xfrm rot="-3600000">
            <a:off x="4213226" y="5445125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B</a:t>
            </a:r>
          </a:p>
        </p:txBody>
      </p:sp>
      <p:sp>
        <p:nvSpPr>
          <p:cNvPr id="3088" name="Rectangle 29"/>
          <p:cNvSpPr>
            <a:spLocks noChangeArrowheads="1"/>
          </p:cNvSpPr>
          <p:nvPr/>
        </p:nvSpPr>
        <p:spPr bwMode="auto">
          <a:xfrm rot="-3600000">
            <a:off x="5842000" y="54308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P</a:t>
            </a:r>
          </a:p>
        </p:txBody>
      </p:sp>
      <p:sp>
        <p:nvSpPr>
          <p:cNvPr id="3089" name="Rectangle 30"/>
          <p:cNvSpPr>
            <a:spLocks noChangeArrowheads="1"/>
          </p:cNvSpPr>
          <p:nvPr/>
        </p:nvSpPr>
        <p:spPr bwMode="auto">
          <a:xfrm rot="3600000">
            <a:off x="2628900" y="39322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Mg</a:t>
            </a:r>
          </a:p>
        </p:txBody>
      </p:sp>
      <p:sp>
        <p:nvSpPr>
          <p:cNvPr id="3090" name="Rectangle 31"/>
          <p:cNvSpPr>
            <a:spLocks noChangeArrowheads="1"/>
          </p:cNvSpPr>
          <p:nvPr/>
        </p:nvSpPr>
        <p:spPr bwMode="auto">
          <a:xfrm rot="3600000">
            <a:off x="3421062" y="256381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9 </a:t>
            </a:r>
            <a:r>
              <a:rPr lang="de-DE" sz="1200">
                <a:latin typeface="Calibri" pitchFamily="34" charset="0"/>
              </a:rPr>
              <a:t>p</a:t>
            </a:r>
            <a:r>
              <a:rPr lang="de-DE" sz="1200" baseline="30000">
                <a:latin typeface="Calibri" pitchFamily="34" charset="0"/>
              </a:rPr>
              <a:t>+</a:t>
            </a:r>
            <a:endParaRPr lang="de-DE" sz="1200"/>
          </a:p>
        </p:txBody>
      </p:sp>
      <p:sp>
        <p:nvSpPr>
          <p:cNvPr id="3091" name="Rectangle 32"/>
          <p:cNvSpPr>
            <a:spLocks noChangeArrowheads="1"/>
          </p:cNvSpPr>
          <p:nvPr/>
        </p:nvSpPr>
        <p:spPr bwMode="auto">
          <a:xfrm rot="3600000">
            <a:off x="4213225" y="39322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Li</a:t>
            </a:r>
          </a:p>
        </p:txBody>
      </p:sp>
      <p:sp>
        <p:nvSpPr>
          <p:cNvPr id="3092" name="Rectangle 33"/>
          <p:cNvSpPr>
            <a:spLocks noChangeArrowheads="1"/>
          </p:cNvSpPr>
          <p:nvPr/>
        </p:nvSpPr>
        <p:spPr bwMode="auto">
          <a:xfrm rot="3600000">
            <a:off x="3421062" y="530066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16</a:t>
            </a:r>
            <a:r>
              <a:rPr lang="de-DE" sz="1200">
                <a:latin typeface="Calibri" pitchFamily="34" charset="0"/>
              </a:rPr>
              <a:t> e</a:t>
            </a:r>
            <a:r>
              <a:rPr lang="de-DE" sz="1200" baseline="30000">
                <a:latin typeface="Calibri" pitchFamily="34" charset="0"/>
              </a:rPr>
              <a:t>-</a:t>
            </a:r>
            <a:endParaRPr lang="de-DE" sz="1200"/>
          </a:p>
        </p:txBody>
      </p:sp>
      <p:sp>
        <p:nvSpPr>
          <p:cNvPr id="3093" name="Rectangle 34"/>
          <p:cNvSpPr>
            <a:spLocks noChangeArrowheads="1"/>
          </p:cNvSpPr>
          <p:nvPr/>
        </p:nvSpPr>
        <p:spPr bwMode="auto">
          <a:xfrm rot="3600000">
            <a:off x="5005387" y="530066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H</a:t>
            </a:r>
          </a:p>
        </p:txBody>
      </p:sp>
      <p:sp>
        <p:nvSpPr>
          <p:cNvPr id="3094" name="Rectangle 35"/>
          <p:cNvSpPr>
            <a:spLocks noChangeArrowheads="1"/>
          </p:cNvSpPr>
          <p:nvPr/>
        </p:nvSpPr>
        <p:spPr bwMode="auto">
          <a:xfrm rot="3600000">
            <a:off x="2439988" y="404495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12</a:t>
            </a:r>
            <a:r>
              <a:rPr lang="de-DE" sz="1200">
                <a:latin typeface="Calibri" pitchFamily="34" charset="0"/>
              </a:rPr>
              <a:t> e</a:t>
            </a:r>
            <a:r>
              <a:rPr lang="de-DE" sz="1200" baseline="30000">
                <a:latin typeface="Calibri" pitchFamily="34" charset="0"/>
              </a:rPr>
              <a:t>-</a:t>
            </a:r>
            <a:endParaRPr lang="de-DE" sz="1200"/>
          </a:p>
        </p:txBody>
      </p:sp>
      <p:sp>
        <p:nvSpPr>
          <p:cNvPr id="3095" name="Rectangle 36"/>
          <p:cNvSpPr>
            <a:spLocks noChangeArrowheads="1"/>
          </p:cNvSpPr>
          <p:nvPr/>
        </p:nvSpPr>
        <p:spPr bwMode="auto">
          <a:xfrm rot="3600000">
            <a:off x="4022725" y="40592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4 n</a:t>
            </a:r>
          </a:p>
        </p:txBody>
      </p:sp>
      <p:sp>
        <p:nvSpPr>
          <p:cNvPr id="3096" name="Rectangle 37"/>
          <p:cNvSpPr>
            <a:spLocks noChangeArrowheads="1"/>
          </p:cNvSpPr>
          <p:nvPr/>
        </p:nvSpPr>
        <p:spPr bwMode="auto">
          <a:xfrm rot="3600000">
            <a:off x="1646237" y="5418138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5 n</a:t>
            </a:r>
          </a:p>
        </p:txBody>
      </p:sp>
      <p:sp>
        <p:nvSpPr>
          <p:cNvPr id="3097" name="Rectangle 38"/>
          <p:cNvSpPr>
            <a:spLocks noChangeArrowheads="1"/>
          </p:cNvSpPr>
          <p:nvPr/>
        </p:nvSpPr>
        <p:spPr bwMode="auto">
          <a:xfrm rot="3600000">
            <a:off x="1849438" y="5286375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Be</a:t>
            </a:r>
          </a:p>
        </p:txBody>
      </p:sp>
      <p:sp>
        <p:nvSpPr>
          <p:cNvPr id="3098" name="Rectangle 39"/>
          <p:cNvSpPr>
            <a:spLocks noChangeArrowheads="1"/>
          </p:cNvSpPr>
          <p:nvPr/>
        </p:nvSpPr>
        <p:spPr bwMode="auto">
          <a:xfrm rot="3600000">
            <a:off x="3205163" y="2708275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F</a:t>
            </a:r>
          </a:p>
        </p:txBody>
      </p:sp>
      <p:sp>
        <p:nvSpPr>
          <p:cNvPr id="3099" name="Rectangle 40"/>
          <p:cNvSpPr>
            <a:spLocks noChangeArrowheads="1"/>
          </p:cNvSpPr>
          <p:nvPr/>
        </p:nvSpPr>
        <p:spPr bwMode="auto">
          <a:xfrm rot="3600000">
            <a:off x="4789488" y="53721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OZ = 1</a:t>
            </a:r>
          </a:p>
        </p:txBody>
      </p:sp>
      <p:sp>
        <p:nvSpPr>
          <p:cNvPr id="3100" name="Rectangle 41"/>
          <p:cNvSpPr>
            <a:spLocks noChangeArrowheads="1"/>
          </p:cNvSpPr>
          <p:nvPr/>
        </p:nvSpPr>
        <p:spPr bwMode="auto">
          <a:xfrm rot="3600000">
            <a:off x="3203576" y="5372100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S</a:t>
            </a:r>
          </a:p>
        </p:txBody>
      </p:sp>
      <p:sp>
        <p:nvSpPr>
          <p:cNvPr id="3101" name="Rectangle 42"/>
          <p:cNvSpPr>
            <a:spLocks noChangeArrowheads="1"/>
          </p:cNvSpPr>
          <p:nvPr/>
        </p:nvSpPr>
        <p:spPr bwMode="auto">
          <a:xfrm>
            <a:off x="2987675" y="321151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S</a:t>
            </a:r>
          </a:p>
        </p:txBody>
      </p:sp>
      <p:sp>
        <p:nvSpPr>
          <p:cNvPr id="3102" name="Rectangle 43"/>
          <p:cNvSpPr>
            <a:spLocks noChangeArrowheads="1"/>
          </p:cNvSpPr>
          <p:nvPr/>
        </p:nvSpPr>
        <p:spPr bwMode="auto">
          <a:xfrm>
            <a:off x="4500563" y="32385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OZ = 16</a:t>
            </a:r>
          </a:p>
        </p:txBody>
      </p:sp>
      <p:sp>
        <p:nvSpPr>
          <p:cNvPr id="3103" name="Rectangle 44"/>
          <p:cNvSpPr>
            <a:spLocks noChangeArrowheads="1"/>
          </p:cNvSpPr>
          <p:nvPr/>
        </p:nvSpPr>
        <p:spPr bwMode="auto">
          <a:xfrm>
            <a:off x="3708400" y="45799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17</a:t>
            </a:r>
            <a:r>
              <a:rPr lang="de-DE" sz="1200">
                <a:latin typeface="Calibri" pitchFamily="34" charset="0"/>
              </a:rPr>
              <a:t> e</a:t>
            </a:r>
            <a:r>
              <a:rPr lang="de-DE" sz="1200" baseline="30000">
                <a:latin typeface="Calibri" pitchFamily="34" charset="0"/>
              </a:rPr>
              <a:t>-</a:t>
            </a:r>
            <a:endParaRPr lang="de-DE" sz="1200"/>
          </a:p>
        </p:txBody>
      </p:sp>
      <p:sp>
        <p:nvSpPr>
          <p:cNvPr id="3104" name="Rectangle 45"/>
          <p:cNvSpPr>
            <a:spLocks noChangeArrowheads="1"/>
          </p:cNvSpPr>
          <p:nvPr/>
        </p:nvSpPr>
        <p:spPr bwMode="auto">
          <a:xfrm>
            <a:off x="5292725" y="45799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O</a:t>
            </a:r>
          </a:p>
        </p:txBody>
      </p:sp>
      <p:sp>
        <p:nvSpPr>
          <p:cNvPr id="3105" name="Rectangle 46"/>
          <p:cNvSpPr>
            <a:spLocks noChangeArrowheads="1"/>
          </p:cNvSpPr>
          <p:nvPr/>
        </p:nvSpPr>
        <p:spPr bwMode="auto">
          <a:xfrm>
            <a:off x="2124075" y="45799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O</a:t>
            </a:r>
          </a:p>
        </p:txBody>
      </p:sp>
      <p:sp>
        <p:nvSpPr>
          <p:cNvPr id="3106" name="Rectangle 47"/>
          <p:cNvSpPr>
            <a:spLocks noChangeArrowheads="1"/>
          </p:cNvSpPr>
          <p:nvPr/>
        </p:nvSpPr>
        <p:spPr bwMode="auto">
          <a:xfrm>
            <a:off x="4500563" y="34290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S</a:t>
            </a:r>
          </a:p>
        </p:txBody>
      </p:sp>
      <p:sp>
        <p:nvSpPr>
          <p:cNvPr id="3107" name="Rectangle 48"/>
          <p:cNvSpPr>
            <a:spLocks noChangeArrowheads="1"/>
          </p:cNvSpPr>
          <p:nvPr/>
        </p:nvSpPr>
        <p:spPr bwMode="auto">
          <a:xfrm>
            <a:off x="2987675" y="3429000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16 </a:t>
            </a:r>
            <a:r>
              <a:rPr lang="de-DE" sz="1200">
                <a:latin typeface="Calibri" pitchFamily="34" charset="0"/>
              </a:rPr>
              <a:t>p</a:t>
            </a:r>
            <a:r>
              <a:rPr lang="de-DE" sz="1200" baseline="30000">
                <a:latin typeface="Calibri" pitchFamily="34" charset="0"/>
              </a:rPr>
              <a:t>+</a:t>
            </a:r>
            <a:endParaRPr lang="de-DE" sz="1200"/>
          </a:p>
        </p:txBody>
      </p:sp>
      <p:sp>
        <p:nvSpPr>
          <p:cNvPr id="3108" name="Rectangle 49"/>
          <p:cNvSpPr>
            <a:spLocks noChangeArrowheads="1"/>
          </p:cNvSpPr>
          <p:nvPr/>
        </p:nvSpPr>
        <p:spPr bwMode="auto">
          <a:xfrm>
            <a:off x="5292725" y="479742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OZ = 8</a:t>
            </a:r>
            <a:endParaRPr lang="de-DE" sz="1200" baseline="30000"/>
          </a:p>
        </p:txBody>
      </p:sp>
      <p:sp>
        <p:nvSpPr>
          <p:cNvPr id="3109" name="Rectangle 50"/>
          <p:cNvSpPr>
            <a:spLocks noChangeArrowheads="1"/>
          </p:cNvSpPr>
          <p:nvPr/>
        </p:nvSpPr>
        <p:spPr bwMode="auto">
          <a:xfrm>
            <a:off x="3708400" y="479742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Cl</a:t>
            </a:r>
          </a:p>
        </p:txBody>
      </p:sp>
      <p:sp>
        <p:nvSpPr>
          <p:cNvPr id="3110" name="Rectangle 51"/>
          <p:cNvSpPr>
            <a:spLocks noChangeArrowheads="1"/>
          </p:cNvSpPr>
          <p:nvPr/>
        </p:nvSpPr>
        <p:spPr bwMode="auto">
          <a:xfrm>
            <a:off x="2124075" y="479742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8</a:t>
            </a:r>
            <a:r>
              <a:rPr lang="de-DE" sz="1200">
                <a:latin typeface="Calibri" pitchFamily="34" charset="0"/>
              </a:rPr>
              <a:t> p</a:t>
            </a:r>
            <a:r>
              <a:rPr lang="de-DE" sz="1200" baseline="30000">
                <a:latin typeface="Calibri" pitchFamily="34" charset="0"/>
              </a:rPr>
              <a:t>+</a:t>
            </a:r>
            <a:r>
              <a:rPr lang="de-DE" sz="1200"/>
              <a:t> </a:t>
            </a:r>
          </a:p>
        </p:txBody>
      </p:sp>
      <p:sp>
        <p:nvSpPr>
          <p:cNvPr id="3114" name="Textfeld 2"/>
          <p:cNvSpPr txBox="1">
            <a:spLocks noChangeArrowheads="1"/>
          </p:cNvSpPr>
          <p:nvPr/>
        </p:nvSpPr>
        <p:spPr bwMode="auto">
          <a:xfrm>
            <a:off x="5796136" y="261938"/>
            <a:ext cx="27019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1600" dirty="0">
                <a:latin typeface="Calibri" pitchFamily="34" charset="0"/>
              </a:rPr>
              <a:t>e</a:t>
            </a:r>
            <a:r>
              <a:rPr lang="de-DE" sz="1600" baseline="30000" dirty="0">
                <a:latin typeface="Calibri" pitchFamily="34" charset="0"/>
              </a:rPr>
              <a:t>-</a:t>
            </a:r>
            <a:r>
              <a:rPr lang="de-DE" sz="1600" dirty="0">
                <a:latin typeface="Calibri" pitchFamily="34" charset="0"/>
              </a:rPr>
              <a:t> = Elektronenanzahl</a:t>
            </a:r>
          </a:p>
          <a:p>
            <a:pPr eaLnBrk="1" hangingPunct="1"/>
            <a:r>
              <a:rPr lang="de-DE" sz="1600" dirty="0">
                <a:latin typeface="Calibri" pitchFamily="34" charset="0"/>
              </a:rPr>
              <a:t>p</a:t>
            </a:r>
            <a:r>
              <a:rPr lang="de-DE" sz="1600" baseline="30000" dirty="0">
                <a:latin typeface="Calibri" pitchFamily="34" charset="0"/>
              </a:rPr>
              <a:t>+</a:t>
            </a:r>
            <a:r>
              <a:rPr lang="de-DE" sz="1600" dirty="0">
                <a:latin typeface="Calibri" pitchFamily="34" charset="0"/>
              </a:rPr>
              <a:t> = Protonenanzahl</a:t>
            </a:r>
          </a:p>
          <a:p>
            <a:pPr eaLnBrk="1" hangingPunct="1"/>
            <a:r>
              <a:rPr lang="de-DE" sz="1600" dirty="0">
                <a:latin typeface="Calibri" pitchFamily="34" charset="0"/>
              </a:rPr>
              <a:t>OZ = Ordnungszahl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323528" y="476672"/>
            <a:ext cx="16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solidFill>
                  <a:srgbClr val="FF0000"/>
                </a:solidFill>
              </a:rPr>
              <a:t>Trimino</a:t>
            </a:r>
            <a:r>
              <a:rPr lang="de-DE" b="1" dirty="0" smtClean="0">
                <a:solidFill>
                  <a:srgbClr val="FF0000"/>
                </a:solidFill>
              </a:rPr>
              <a:t> b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53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2014 ZPG III-</a:t>
            </a:r>
            <a:r>
              <a:rPr lang="de-DE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Wy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4" name="Fußzeilenplatzhalter 4"/>
          <p:cNvSpPr txBox="1">
            <a:spLocks/>
          </p:cNvSpPr>
          <p:nvPr/>
        </p:nvSpPr>
        <p:spPr>
          <a:xfrm>
            <a:off x="338" y="6525344"/>
            <a:ext cx="234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A42_Ue1_Trimino_Atombau + PSE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71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</a:rPr>
              <a:t>PSE</a:t>
            </a:r>
            <a:endParaRPr lang="de-DE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2091076"/>
                  </p:ext>
                </p:extLst>
              </p:nvPr>
            </p:nvGraphicFramePr>
            <p:xfrm>
              <a:off x="899592" y="1772816"/>
              <a:ext cx="7272808" cy="216024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881468"/>
                    <a:gridCol w="918732"/>
                    <a:gridCol w="927103"/>
                    <a:gridCol w="909101"/>
                    <a:gridCol w="909101"/>
                    <a:gridCol w="909101"/>
                    <a:gridCol w="909101"/>
                    <a:gridCol w="909101"/>
                  </a:tblGrid>
                  <a:tr h="72008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 1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b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H</a:t>
                          </a:r>
                          <a:endParaRPr lang="de-DE" sz="20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b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He</a:t>
                          </a:r>
                          <a:endParaRPr lang="de-DE" sz="20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</a:tr>
                  <a:tr h="72008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7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 3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Li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4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err="1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Be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B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6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C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7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N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0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de-DE" sz="2000" b="1" i="0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𝟔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0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𝟖</m:t>
                                    </m:r>
                                  </m:e>
                                </m:mr>
                              </m:m>
                              <m:r>
                                <a:rPr lang="de-DE" sz="2000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b="1" i="0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n-lt"/>
                            </a:rPr>
                            <a:t>O</a:t>
                          </a:r>
                          <a:endParaRPr lang="de-DE" sz="2000" b="1" i="0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F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10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Ne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</a:tr>
                  <a:tr h="720080">
                    <a:tc>
                      <a:txBody>
                        <a:bodyPr/>
                        <a:lstStyle/>
                        <a:p>
                          <a:pPr marL="0">
                            <a:spcBef>
                              <a:spcPts val="0"/>
                            </a:spcBef>
                          </a:pPr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11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Na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12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Mg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7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13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Al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14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Si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15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P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𝟏𝟔</m:t>
                                    </m:r>
                                  </m:e>
                                </m:mr>
                              </m:m>
                              <m:r>
                                <a:rPr lang="de-DE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b="1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n-lt"/>
                            </a:rPr>
                            <a:t>S</a:t>
                          </a:r>
                          <a:endParaRPr lang="de-DE" sz="2000" b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17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Cl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18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Ar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2280068"/>
                  </p:ext>
                </p:extLst>
              </p:nvPr>
            </p:nvGraphicFramePr>
            <p:xfrm>
              <a:off x="899592" y="1772816"/>
              <a:ext cx="7272808" cy="216024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881468"/>
                    <a:gridCol w="918732"/>
                    <a:gridCol w="927103"/>
                    <a:gridCol w="909101"/>
                    <a:gridCol w="909101"/>
                    <a:gridCol w="909101"/>
                    <a:gridCol w="909101"/>
                    <a:gridCol w="909101"/>
                  </a:tblGrid>
                  <a:tr h="72008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90" t="-847" r="-722759" b="-2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701342" t="-847" b="-200847"/>
                          </a:stretch>
                        </a:blipFill>
                      </a:tcPr>
                    </a:tc>
                  </a:tr>
                  <a:tr h="72008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90" t="-100847" r="-722759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97333" t="-100847" r="-598667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94737" t="-100847" r="-490789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98667" t="-100847" r="-397333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401342" t="-100847" r="-300000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501342" t="-100847" r="-200000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01342" t="-100847" r="-100000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701342" t="-100847" b="-100847"/>
                          </a:stretch>
                        </a:blipFill>
                      </a:tcPr>
                    </a:tc>
                  </a:tr>
                  <a:tr h="72008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90" t="-200847" r="-722759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97333" t="-200847" r="-598667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94737" t="-200847" r="-490789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98667" t="-200847" r="-397333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401342" t="-200847" r="-300000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501342" t="-200847" r="-200000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01342" t="-200847" r="-100000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701342" t="-200847" b="-84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Textfeld 51"/>
          <p:cNvSpPr txBox="1">
            <a:spLocks noChangeArrowheads="1"/>
          </p:cNvSpPr>
          <p:nvPr/>
        </p:nvSpPr>
        <p:spPr bwMode="auto">
          <a:xfrm>
            <a:off x="827584" y="3933056"/>
            <a:ext cx="7344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2400" dirty="0">
                <a:latin typeface="Calibri" pitchFamily="34" charset="0"/>
              </a:rPr>
              <a:t>Hier kommen nur die </a:t>
            </a:r>
            <a:r>
              <a:rPr lang="de-DE" sz="2400" dirty="0" smtClean="0">
                <a:latin typeface="Calibri" pitchFamily="34" charset="0"/>
              </a:rPr>
              <a:t>grau hinterlegten </a:t>
            </a:r>
            <a:r>
              <a:rPr lang="de-DE" sz="2400" dirty="0">
                <a:latin typeface="Calibri" pitchFamily="34" charset="0"/>
              </a:rPr>
              <a:t>Elemente vor</a:t>
            </a:r>
            <a:r>
              <a:rPr lang="de-DE" sz="2400" dirty="0" smtClean="0">
                <a:latin typeface="Calibri" pitchFamily="34" charset="0"/>
              </a:rPr>
              <a:t>.</a:t>
            </a:r>
            <a:endParaRPr lang="de-DE" sz="2400" dirty="0">
              <a:latin typeface="Calibri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27584" y="4278582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de-D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Diese Elemente sind dreifach vorhanden.</a:t>
            </a:r>
            <a:endParaRPr lang="de-DE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23528" y="476672"/>
            <a:ext cx="16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solidFill>
                  <a:srgbClr val="FF0000"/>
                </a:solidFill>
              </a:rPr>
              <a:t>Trimino</a:t>
            </a:r>
            <a:r>
              <a:rPr lang="de-DE" b="1" dirty="0" smtClean="0">
                <a:solidFill>
                  <a:srgbClr val="FF0000"/>
                </a:solidFill>
              </a:rPr>
              <a:t> b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1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2014 ZPG III-</a:t>
            </a:r>
            <a:r>
              <a:rPr lang="de-DE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Wy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2" name="Fußzeilenplatzhalter 4"/>
          <p:cNvSpPr txBox="1">
            <a:spLocks/>
          </p:cNvSpPr>
          <p:nvPr/>
        </p:nvSpPr>
        <p:spPr>
          <a:xfrm>
            <a:off x="338" y="6525344"/>
            <a:ext cx="234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A42_Ue1_Trimino_Atombau + PSE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761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5"/>
          <p:cNvGrpSpPr>
            <a:grpSpLocks/>
          </p:cNvGrpSpPr>
          <p:nvPr/>
        </p:nvGrpSpPr>
        <p:grpSpPr bwMode="auto">
          <a:xfrm>
            <a:off x="1187450" y="692150"/>
            <a:ext cx="6337300" cy="5473700"/>
            <a:chOff x="748" y="436"/>
            <a:chExt cx="3992" cy="3448"/>
          </a:xfrm>
        </p:grpSpPr>
        <p:sp>
          <p:nvSpPr>
            <p:cNvPr id="3115" name="AutoShape 5"/>
            <p:cNvSpPr>
              <a:spLocks noChangeArrowheads="1"/>
            </p:cNvSpPr>
            <p:nvPr/>
          </p:nvSpPr>
          <p:spPr bwMode="auto">
            <a:xfrm>
              <a:off x="748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16" name="AutoShape 6"/>
            <p:cNvSpPr>
              <a:spLocks noChangeArrowheads="1"/>
            </p:cNvSpPr>
            <p:nvPr/>
          </p:nvSpPr>
          <p:spPr bwMode="auto">
            <a:xfrm>
              <a:off x="1746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17" name="AutoShape 7"/>
            <p:cNvSpPr>
              <a:spLocks noChangeArrowheads="1"/>
            </p:cNvSpPr>
            <p:nvPr/>
          </p:nvSpPr>
          <p:spPr bwMode="auto">
            <a:xfrm>
              <a:off x="2744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18" name="AutoShape 8"/>
            <p:cNvSpPr>
              <a:spLocks noChangeArrowheads="1"/>
            </p:cNvSpPr>
            <p:nvPr/>
          </p:nvSpPr>
          <p:spPr bwMode="auto">
            <a:xfrm>
              <a:off x="3742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19" name="AutoShape 9"/>
            <p:cNvSpPr>
              <a:spLocks noChangeArrowheads="1"/>
            </p:cNvSpPr>
            <p:nvPr/>
          </p:nvSpPr>
          <p:spPr bwMode="auto">
            <a:xfrm>
              <a:off x="3243" y="2160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20" name="AutoShape 10"/>
            <p:cNvSpPr>
              <a:spLocks noChangeArrowheads="1"/>
            </p:cNvSpPr>
            <p:nvPr/>
          </p:nvSpPr>
          <p:spPr bwMode="auto">
            <a:xfrm>
              <a:off x="2245" y="2160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21" name="AutoShape 11"/>
            <p:cNvSpPr>
              <a:spLocks noChangeArrowheads="1"/>
            </p:cNvSpPr>
            <p:nvPr/>
          </p:nvSpPr>
          <p:spPr bwMode="auto">
            <a:xfrm>
              <a:off x="1247" y="2160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22" name="AutoShape 12"/>
            <p:cNvSpPr>
              <a:spLocks noChangeArrowheads="1"/>
            </p:cNvSpPr>
            <p:nvPr/>
          </p:nvSpPr>
          <p:spPr bwMode="auto">
            <a:xfrm>
              <a:off x="2744" y="1298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23" name="AutoShape 13"/>
            <p:cNvSpPr>
              <a:spLocks noChangeArrowheads="1"/>
            </p:cNvSpPr>
            <p:nvPr/>
          </p:nvSpPr>
          <p:spPr bwMode="auto">
            <a:xfrm>
              <a:off x="1746" y="1298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24" name="AutoShape 14"/>
            <p:cNvSpPr>
              <a:spLocks noChangeArrowheads="1"/>
            </p:cNvSpPr>
            <p:nvPr/>
          </p:nvSpPr>
          <p:spPr bwMode="auto">
            <a:xfrm>
              <a:off x="2245" y="436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/>
            </a:p>
          </p:txBody>
        </p:sp>
      </p:grpSp>
      <p:sp>
        <p:nvSpPr>
          <p:cNvPr id="3075" name="Rectangle 16"/>
          <p:cNvSpPr>
            <a:spLocks noChangeArrowheads="1"/>
          </p:cNvSpPr>
          <p:nvPr/>
        </p:nvSpPr>
        <p:spPr bwMode="auto">
          <a:xfrm>
            <a:off x="3708400" y="184308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H</a:t>
            </a:r>
          </a:p>
        </p:txBody>
      </p:sp>
      <p:sp>
        <p:nvSpPr>
          <p:cNvPr id="3076" name="Rectangle 17"/>
          <p:cNvSpPr>
            <a:spLocks noChangeArrowheads="1"/>
          </p:cNvSpPr>
          <p:nvPr/>
        </p:nvSpPr>
        <p:spPr bwMode="auto">
          <a:xfrm>
            <a:off x="3708400" y="206057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1 </a:t>
            </a:r>
            <a:r>
              <a:rPr lang="de-DE" sz="1200">
                <a:latin typeface="Calibri" pitchFamily="34" charset="0"/>
              </a:rPr>
              <a:t>e</a:t>
            </a:r>
            <a:r>
              <a:rPr lang="de-DE" sz="1200" baseline="30000">
                <a:latin typeface="Calibri" pitchFamily="34" charset="0"/>
              </a:rPr>
              <a:t>-</a:t>
            </a:r>
            <a:r>
              <a:rPr lang="de-DE" sz="1200">
                <a:latin typeface="Calibri" pitchFamily="34" charset="0"/>
              </a:rPr>
              <a:t> </a:t>
            </a:r>
            <a:endParaRPr lang="de-DE" sz="1200"/>
          </a:p>
        </p:txBody>
      </p:sp>
      <p:sp>
        <p:nvSpPr>
          <p:cNvPr id="3077" name="Rectangle 18"/>
          <p:cNvSpPr>
            <a:spLocks noChangeArrowheads="1"/>
          </p:cNvSpPr>
          <p:nvPr/>
        </p:nvSpPr>
        <p:spPr bwMode="auto">
          <a:xfrm rot="-3600000">
            <a:off x="3271838" y="391795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C</a:t>
            </a:r>
          </a:p>
        </p:txBody>
      </p:sp>
      <p:sp>
        <p:nvSpPr>
          <p:cNvPr id="3078" name="Rectangle 19"/>
          <p:cNvSpPr>
            <a:spLocks noChangeArrowheads="1"/>
          </p:cNvSpPr>
          <p:nvPr/>
        </p:nvSpPr>
        <p:spPr bwMode="auto">
          <a:xfrm rot="-3600000">
            <a:off x="3476625" y="403066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4 Außen-</a:t>
            </a:r>
            <a:r>
              <a:rPr lang="de-DE" sz="1200">
                <a:latin typeface="Calibri" pitchFamily="34" charset="0"/>
              </a:rPr>
              <a:t>e</a:t>
            </a:r>
            <a:r>
              <a:rPr lang="de-DE" sz="1200" baseline="30000">
                <a:latin typeface="Calibri" pitchFamily="34" charset="0"/>
              </a:rPr>
              <a:t>-</a:t>
            </a:r>
            <a:endParaRPr lang="de-DE" sz="1200"/>
          </a:p>
        </p:txBody>
      </p:sp>
      <p:sp>
        <p:nvSpPr>
          <p:cNvPr id="3079" name="Rectangle 20"/>
          <p:cNvSpPr>
            <a:spLocks noChangeArrowheads="1"/>
          </p:cNvSpPr>
          <p:nvPr/>
        </p:nvSpPr>
        <p:spPr bwMode="auto">
          <a:xfrm rot="-3600000">
            <a:off x="4033838" y="25781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F</a:t>
            </a:r>
          </a:p>
        </p:txBody>
      </p:sp>
      <p:sp>
        <p:nvSpPr>
          <p:cNvPr id="3080" name="Rectangle 21"/>
          <p:cNvSpPr>
            <a:spLocks noChangeArrowheads="1"/>
          </p:cNvSpPr>
          <p:nvPr/>
        </p:nvSpPr>
        <p:spPr bwMode="auto">
          <a:xfrm rot="-3600000">
            <a:off x="2482850" y="530066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P</a:t>
            </a:r>
          </a:p>
        </p:txBody>
      </p:sp>
      <p:sp>
        <p:nvSpPr>
          <p:cNvPr id="3081" name="Rectangle 22"/>
          <p:cNvSpPr>
            <a:spLocks noChangeArrowheads="1"/>
          </p:cNvSpPr>
          <p:nvPr/>
        </p:nvSpPr>
        <p:spPr bwMode="auto">
          <a:xfrm rot="-3600000">
            <a:off x="4787901" y="4003675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S</a:t>
            </a:r>
          </a:p>
        </p:txBody>
      </p:sp>
      <p:sp>
        <p:nvSpPr>
          <p:cNvPr id="3082" name="Rectangle 23"/>
          <p:cNvSpPr>
            <a:spLocks noChangeArrowheads="1"/>
          </p:cNvSpPr>
          <p:nvPr/>
        </p:nvSpPr>
        <p:spPr bwMode="auto">
          <a:xfrm rot="-3600000">
            <a:off x="4024313" y="5330825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11 </a:t>
            </a:r>
            <a:r>
              <a:rPr lang="de-DE" sz="1200">
                <a:latin typeface="Calibri" pitchFamily="34" charset="0"/>
              </a:rPr>
              <a:t>e</a:t>
            </a:r>
            <a:r>
              <a:rPr lang="de-DE" sz="1200" baseline="30000">
                <a:latin typeface="Calibri" pitchFamily="34" charset="0"/>
              </a:rPr>
              <a:t>-</a:t>
            </a:r>
            <a:r>
              <a:rPr lang="de-DE" sz="1200">
                <a:latin typeface="Calibri" pitchFamily="34" charset="0"/>
              </a:rPr>
              <a:t> </a:t>
            </a:r>
            <a:endParaRPr lang="de-DE" sz="1200"/>
          </a:p>
        </p:txBody>
      </p:sp>
      <p:sp>
        <p:nvSpPr>
          <p:cNvPr id="3083" name="Rectangle 24"/>
          <p:cNvSpPr>
            <a:spLocks noChangeArrowheads="1"/>
          </p:cNvSpPr>
          <p:nvPr/>
        </p:nvSpPr>
        <p:spPr bwMode="auto">
          <a:xfrm rot="-3600000">
            <a:off x="5649913" y="531495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Gruppe II</a:t>
            </a:r>
          </a:p>
        </p:txBody>
      </p:sp>
      <p:sp>
        <p:nvSpPr>
          <p:cNvPr id="3084" name="Rectangle 25"/>
          <p:cNvSpPr>
            <a:spLocks noChangeArrowheads="1"/>
          </p:cNvSpPr>
          <p:nvPr/>
        </p:nvSpPr>
        <p:spPr bwMode="auto">
          <a:xfrm rot="-3600000">
            <a:off x="4216400" y="273526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7 Außen-</a:t>
            </a:r>
            <a:r>
              <a:rPr lang="de-DE" sz="1200">
                <a:latin typeface="Calibri" pitchFamily="34" charset="0"/>
              </a:rPr>
              <a:t>e</a:t>
            </a:r>
            <a:r>
              <a:rPr lang="de-DE" sz="1200" baseline="30000">
                <a:latin typeface="Calibri" pitchFamily="34" charset="0"/>
              </a:rPr>
              <a:t>-</a:t>
            </a:r>
            <a:r>
              <a:rPr lang="de-DE" sz="1200">
                <a:latin typeface="Calibri" pitchFamily="34" charset="0"/>
              </a:rPr>
              <a:t> </a:t>
            </a:r>
            <a:endParaRPr lang="de-DE" sz="1200"/>
          </a:p>
        </p:txBody>
      </p:sp>
      <p:sp>
        <p:nvSpPr>
          <p:cNvPr id="3085" name="Rectangle 26"/>
          <p:cNvSpPr>
            <a:spLocks noChangeArrowheads="1"/>
          </p:cNvSpPr>
          <p:nvPr/>
        </p:nvSpPr>
        <p:spPr bwMode="auto">
          <a:xfrm rot="-3600000">
            <a:off x="2628901" y="5445125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Gruppe V</a:t>
            </a:r>
          </a:p>
        </p:txBody>
      </p:sp>
      <p:sp>
        <p:nvSpPr>
          <p:cNvPr id="3086" name="Rectangle 27"/>
          <p:cNvSpPr>
            <a:spLocks noChangeArrowheads="1"/>
          </p:cNvSpPr>
          <p:nvPr/>
        </p:nvSpPr>
        <p:spPr bwMode="auto">
          <a:xfrm rot="-3600000">
            <a:off x="5005387" y="410686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6 Außen-</a:t>
            </a:r>
            <a:r>
              <a:rPr lang="de-DE" sz="1200">
                <a:latin typeface="Calibri" pitchFamily="34" charset="0"/>
              </a:rPr>
              <a:t>e</a:t>
            </a:r>
            <a:r>
              <a:rPr lang="de-DE" sz="1200" baseline="30000">
                <a:latin typeface="Calibri" pitchFamily="34" charset="0"/>
              </a:rPr>
              <a:t>-</a:t>
            </a:r>
            <a:r>
              <a:rPr lang="de-DE" sz="1200">
                <a:latin typeface="Calibri" pitchFamily="34" charset="0"/>
              </a:rPr>
              <a:t> </a:t>
            </a:r>
            <a:endParaRPr lang="de-DE" sz="1200"/>
          </a:p>
        </p:txBody>
      </p:sp>
      <p:sp>
        <p:nvSpPr>
          <p:cNvPr id="3087" name="Rectangle 28"/>
          <p:cNvSpPr>
            <a:spLocks noChangeArrowheads="1"/>
          </p:cNvSpPr>
          <p:nvPr/>
        </p:nvSpPr>
        <p:spPr bwMode="auto">
          <a:xfrm rot="-3600000">
            <a:off x="4213226" y="5445125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Na</a:t>
            </a:r>
          </a:p>
        </p:txBody>
      </p:sp>
      <p:sp>
        <p:nvSpPr>
          <p:cNvPr id="3088" name="Rectangle 29"/>
          <p:cNvSpPr>
            <a:spLocks noChangeArrowheads="1"/>
          </p:cNvSpPr>
          <p:nvPr/>
        </p:nvSpPr>
        <p:spPr bwMode="auto">
          <a:xfrm rot="-3600000">
            <a:off x="5842000" y="54308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Mg</a:t>
            </a:r>
          </a:p>
        </p:txBody>
      </p:sp>
      <p:sp>
        <p:nvSpPr>
          <p:cNvPr id="3089" name="Rectangle 30"/>
          <p:cNvSpPr>
            <a:spLocks noChangeArrowheads="1"/>
          </p:cNvSpPr>
          <p:nvPr/>
        </p:nvSpPr>
        <p:spPr bwMode="auto">
          <a:xfrm rot="3600000">
            <a:off x="2628900" y="39322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H</a:t>
            </a:r>
          </a:p>
        </p:txBody>
      </p:sp>
      <p:sp>
        <p:nvSpPr>
          <p:cNvPr id="3090" name="Rectangle 31"/>
          <p:cNvSpPr>
            <a:spLocks noChangeArrowheads="1"/>
          </p:cNvSpPr>
          <p:nvPr/>
        </p:nvSpPr>
        <p:spPr bwMode="auto">
          <a:xfrm rot="3600000">
            <a:off x="3421062" y="256381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Gruppe III</a:t>
            </a:r>
          </a:p>
        </p:txBody>
      </p:sp>
      <p:sp>
        <p:nvSpPr>
          <p:cNvPr id="3091" name="Rectangle 32"/>
          <p:cNvSpPr>
            <a:spLocks noChangeArrowheads="1"/>
          </p:cNvSpPr>
          <p:nvPr/>
        </p:nvSpPr>
        <p:spPr bwMode="auto">
          <a:xfrm rot="3600000">
            <a:off x="4213225" y="39322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C</a:t>
            </a:r>
          </a:p>
        </p:txBody>
      </p:sp>
      <p:sp>
        <p:nvSpPr>
          <p:cNvPr id="3092" name="Rectangle 33"/>
          <p:cNvSpPr>
            <a:spLocks noChangeArrowheads="1"/>
          </p:cNvSpPr>
          <p:nvPr/>
        </p:nvSpPr>
        <p:spPr bwMode="auto">
          <a:xfrm rot="3600000">
            <a:off x="3421062" y="530066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O</a:t>
            </a:r>
          </a:p>
        </p:txBody>
      </p:sp>
      <p:sp>
        <p:nvSpPr>
          <p:cNvPr id="3093" name="Rectangle 34"/>
          <p:cNvSpPr>
            <a:spLocks noChangeArrowheads="1"/>
          </p:cNvSpPr>
          <p:nvPr/>
        </p:nvSpPr>
        <p:spPr bwMode="auto">
          <a:xfrm rot="3600000">
            <a:off x="5005387" y="530066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Li</a:t>
            </a:r>
          </a:p>
        </p:txBody>
      </p:sp>
      <p:sp>
        <p:nvSpPr>
          <p:cNvPr id="3094" name="Rectangle 35"/>
          <p:cNvSpPr>
            <a:spLocks noChangeArrowheads="1"/>
          </p:cNvSpPr>
          <p:nvPr/>
        </p:nvSpPr>
        <p:spPr bwMode="auto">
          <a:xfrm rot="3600000">
            <a:off x="2439988" y="404495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Gruppe I</a:t>
            </a:r>
          </a:p>
        </p:txBody>
      </p:sp>
      <p:sp>
        <p:nvSpPr>
          <p:cNvPr id="3095" name="Rectangle 36"/>
          <p:cNvSpPr>
            <a:spLocks noChangeArrowheads="1"/>
          </p:cNvSpPr>
          <p:nvPr/>
        </p:nvSpPr>
        <p:spPr bwMode="auto">
          <a:xfrm rot="3600000">
            <a:off x="4022725" y="40592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6 </a:t>
            </a:r>
            <a:r>
              <a:rPr lang="de-DE" sz="1200">
                <a:latin typeface="Calibri" pitchFamily="34" charset="0"/>
              </a:rPr>
              <a:t>p</a:t>
            </a:r>
            <a:r>
              <a:rPr lang="de-DE" sz="1200" baseline="30000">
                <a:latin typeface="Calibri" pitchFamily="34" charset="0"/>
              </a:rPr>
              <a:t>+</a:t>
            </a:r>
            <a:endParaRPr lang="de-DE" sz="1200"/>
          </a:p>
        </p:txBody>
      </p:sp>
      <p:sp>
        <p:nvSpPr>
          <p:cNvPr id="3096" name="Rectangle 37"/>
          <p:cNvSpPr>
            <a:spLocks noChangeArrowheads="1"/>
          </p:cNvSpPr>
          <p:nvPr/>
        </p:nvSpPr>
        <p:spPr bwMode="auto">
          <a:xfrm rot="3600000">
            <a:off x="1646237" y="5418138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He</a:t>
            </a:r>
          </a:p>
        </p:txBody>
      </p:sp>
      <p:sp>
        <p:nvSpPr>
          <p:cNvPr id="3097" name="Rectangle 38"/>
          <p:cNvSpPr>
            <a:spLocks noChangeArrowheads="1"/>
          </p:cNvSpPr>
          <p:nvPr/>
        </p:nvSpPr>
        <p:spPr bwMode="auto">
          <a:xfrm rot="3600000">
            <a:off x="1849438" y="5286375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2</a:t>
            </a:r>
            <a:r>
              <a:rPr lang="de-DE" sz="1200">
                <a:latin typeface="Calibri" pitchFamily="34" charset="0"/>
              </a:rPr>
              <a:t> e</a:t>
            </a:r>
            <a:r>
              <a:rPr lang="de-DE" sz="1200" baseline="30000">
                <a:latin typeface="Calibri" pitchFamily="34" charset="0"/>
              </a:rPr>
              <a:t>-</a:t>
            </a:r>
            <a:endParaRPr lang="de-DE" sz="1200"/>
          </a:p>
        </p:txBody>
      </p:sp>
      <p:sp>
        <p:nvSpPr>
          <p:cNvPr id="3098" name="Rectangle 39"/>
          <p:cNvSpPr>
            <a:spLocks noChangeArrowheads="1"/>
          </p:cNvSpPr>
          <p:nvPr/>
        </p:nvSpPr>
        <p:spPr bwMode="auto">
          <a:xfrm rot="3600000">
            <a:off x="3205163" y="2708275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Al</a:t>
            </a:r>
          </a:p>
        </p:txBody>
      </p:sp>
      <p:sp>
        <p:nvSpPr>
          <p:cNvPr id="3099" name="Rectangle 40"/>
          <p:cNvSpPr>
            <a:spLocks noChangeArrowheads="1"/>
          </p:cNvSpPr>
          <p:nvPr/>
        </p:nvSpPr>
        <p:spPr bwMode="auto">
          <a:xfrm rot="3600000">
            <a:off x="4789488" y="53721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3 </a:t>
            </a:r>
            <a:r>
              <a:rPr lang="de-DE" sz="1200">
                <a:latin typeface="Calibri" pitchFamily="34" charset="0"/>
              </a:rPr>
              <a:t>p</a:t>
            </a:r>
            <a:r>
              <a:rPr lang="de-DE" sz="1200" baseline="30000">
                <a:latin typeface="Calibri" pitchFamily="34" charset="0"/>
              </a:rPr>
              <a:t>+ </a:t>
            </a:r>
            <a:endParaRPr lang="de-DE" sz="1200"/>
          </a:p>
        </p:txBody>
      </p:sp>
      <p:sp>
        <p:nvSpPr>
          <p:cNvPr id="3100" name="Rectangle 41"/>
          <p:cNvSpPr>
            <a:spLocks noChangeArrowheads="1"/>
          </p:cNvSpPr>
          <p:nvPr/>
        </p:nvSpPr>
        <p:spPr bwMode="auto">
          <a:xfrm rot="3600000">
            <a:off x="3203576" y="5372100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/>
              <a:t>8 </a:t>
            </a:r>
            <a:r>
              <a:rPr lang="de-DE" sz="1200" dirty="0">
                <a:latin typeface="Calibri" pitchFamily="34" charset="0"/>
              </a:rPr>
              <a:t>p</a:t>
            </a:r>
            <a:r>
              <a:rPr lang="de-DE" sz="1200" baseline="30000" dirty="0">
                <a:latin typeface="Calibri" pitchFamily="34" charset="0"/>
              </a:rPr>
              <a:t>+</a:t>
            </a:r>
            <a:endParaRPr lang="de-DE" sz="1200" dirty="0"/>
          </a:p>
        </p:txBody>
      </p:sp>
      <p:sp>
        <p:nvSpPr>
          <p:cNvPr id="3101" name="Rectangle 42"/>
          <p:cNvSpPr>
            <a:spLocks noChangeArrowheads="1"/>
          </p:cNvSpPr>
          <p:nvPr/>
        </p:nvSpPr>
        <p:spPr bwMode="auto">
          <a:xfrm>
            <a:off x="2987675" y="321151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Gruppe VIII</a:t>
            </a:r>
          </a:p>
        </p:txBody>
      </p:sp>
      <p:sp>
        <p:nvSpPr>
          <p:cNvPr id="3102" name="Rectangle 43"/>
          <p:cNvSpPr>
            <a:spLocks noChangeArrowheads="1"/>
          </p:cNvSpPr>
          <p:nvPr/>
        </p:nvSpPr>
        <p:spPr bwMode="auto">
          <a:xfrm>
            <a:off x="4500563" y="32385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N</a:t>
            </a:r>
          </a:p>
        </p:txBody>
      </p:sp>
      <p:sp>
        <p:nvSpPr>
          <p:cNvPr id="3103" name="Rectangle 44"/>
          <p:cNvSpPr>
            <a:spLocks noChangeArrowheads="1"/>
          </p:cNvSpPr>
          <p:nvPr/>
        </p:nvSpPr>
        <p:spPr bwMode="auto">
          <a:xfrm>
            <a:off x="3708400" y="45799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Al</a:t>
            </a:r>
          </a:p>
        </p:txBody>
      </p:sp>
      <p:sp>
        <p:nvSpPr>
          <p:cNvPr id="3104" name="Rectangle 45"/>
          <p:cNvSpPr>
            <a:spLocks noChangeArrowheads="1"/>
          </p:cNvSpPr>
          <p:nvPr/>
        </p:nvSpPr>
        <p:spPr bwMode="auto">
          <a:xfrm>
            <a:off x="5292725" y="45799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P</a:t>
            </a:r>
          </a:p>
        </p:txBody>
      </p:sp>
      <p:sp>
        <p:nvSpPr>
          <p:cNvPr id="3105" name="Rectangle 46"/>
          <p:cNvSpPr>
            <a:spLocks noChangeArrowheads="1"/>
          </p:cNvSpPr>
          <p:nvPr/>
        </p:nvSpPr>
        <p:spPr bwMode="auto">
          <a:xfrm>
            <a:off x="2124075" y="45799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F</a:t>
            </a:r>
          </a:p>
        </p:txBody>
      </p:sp>
      <p:sp>
        <p:nvSpPr>
          <p:cNvPr id="3106" name="Rectangle 47"/>
          <p:cNvSpPr>
            <a:spLocks noChangeArrowheads="1"/>
          </p:cNvSpPr>
          <p:nvPr/>
        </p:nvSpPr>
        <p:spPr bwMode="auto">
          <a:xfrm>
            <a:off x="4500563" y="34290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/>
              <a:t>7 </a:t>
            </a:r>
            <a:r>
              <a:rPr lang="de-DE" sz="1200" dirty="0" smtClean="0"/>
              <a:t>p</a:t>
            </a:r>
            <a:r>
              <a:rPr lang="de-DE" sz="1200" baseline="30000" dirty="0" smtClean="0"/>
              <a:t>+</a:t>
            </a:r>
            <a:endParaRPr lang="de-DE" sz="1200" baseline="30000" dirty="0"/>
          </a:p>
        </p:txBody>
      </p:sp>
      <p:sp>
        <p:nvSpPr>
          <p:cNvPr id="3107" name="Rectangle 48"/>
          <p:cNvSpPr>
            <a:spLocks noChangeArrowheads="1"/>
          </p:cNvSpPr>
          <p:nvPr/>
        </p:nvSpPr>
        <p:spPr bwMode="auto">
          <a:xfrm>
            <a:off x="2987675" y="3429000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Ne</a:t>
            </a:r>
          </a:p>
        </p:txBody>
      </p:sp>
      <p:sp>
        <p:nvSpPr>
          <p:cNvPr id="3108" name="Rectangle 49"/>
          <p:cNvSpPr>
            <a:spLocks noChangeArrowheads="1"/>
          </p:cNvSpPr>
          <p:nvPr/>
        </p:nvSpPr>
        <p:spPr bwMode="auto">
          <a:xfrm>
            <a:off x="5292725" y="479742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5 Außen-</a:t>
            </a:r>
            <a:r>
              <a:rPr lang="de-DE" sz="1200">
                <a:latin typeface="Calibri" pitchFamily="34" charset="0"/>
              </a:rPr>
              <a:t>e</a:t>
            </a:r>
            <a:r>
              <a:rPr lang="de-DE" sz="1200" baseline="30000">
                <a:latin typeface="Calibri" pitchFamily="34" charset="0"/>
              </a:rPr>
              <a:t>-</a:t>
            </a:r>
            <a:r>
              <a:rPr lang="de-DE" sz="1200">
                <a:latin typeface="Calibri" pitchFamily="34" charset="0"/>
              </a:rPr>
              <a:t> </a:t>
            </a:r>
            <a:endParaRPr lang="de-DE" sz="1200"/>
          </a:p>
        </p:txBody>
      </p:sp>
      <p:sp>
        <p:nvSpPr>
          <p:cNvPr id="3109" name="Rectangle 50"/>
          <p:cNvSpPr>
            <a:spLocks noChangeArrowheads="1"/>
          </p:cNvSpPr>
          <p:nvPr/>
        </p:nvSpPr>
        <p:spPr bwMode="auto">
          <a:xfrm>
            <a:off x="3708400" y="479742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3 Außen-</a:t>
            </a:r>
            <a:r>
              <a:rPr lang="de-DE" sz="1200">
                <a:latin typeface="Calibri" pitchFamily="34" charset="0"/>
              </a:rPr>
              <a:t>e</a:t>
            </a:r>
            <a:r>
              <a:rPr lang="de-DE" sz="1200" baseline="30000">
                <a:latin typeface="Calibri" pitchFamily="34" charset="0"/>
              </a:rPr>
              <a:t>-</a:t>
            </a:r>
            <a:r>
              <a:rPr lang="de-DE" sz="1200">
                <a:latin typeface="Calibri" pitchFamily="34" charset="0"/>
              </a:rPr>
              <a:t> </a:t>
            </a:r>
            <a:endParaRPr lang="de-DE" sz="1200"/>
          </a:p>
        </p:txBody>
      </p:sp>
      <p:sp>
        <p:nvSpPr>
          <p:cNvPr id="3110" name="Rectangle 51"/>
          <p:cNvSpPr>
            <a:spLocks noChangeArrowheads="1"/>
          </p:cNvSpPr>
          <p:nvPr/>
        </p:nvSpPr>
        <p:spPr bwMode="auto">
          <a:xfrm>
            <a:off x="2124075" y="479742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Gruppe VII</a:t>
            </a:r>
          </a:p>
        </p:txBody>
      </p:sp>
      <p:sp>
        <p:nvSpPr>
          <p:cNvPr id="54" name="Textfeld 2"/>
          <p:cNvSpPr txBox="1">
            <a:spLocks noChangeArrowheads="1"/>
          </p:cNvSpPr>
          <p:nvPr/>
        </p:nvSpPr>
        <p:spPr bwMode="auto">
          <a:xfrm>
            <a:off x="5796135" y="261938"/>
            <a:ext cx="316847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1600" dirty="0">
                <a:latin typeface="Calibri" pitchFamily="34" charset="0"/>
              </a:rPr>
              <a:t>e</a:t>
            </a:r>
            <a:r>
              <a:rPr lang="de-DE" sz="1600" baseline="30000" dirty="0">
                <a:latin typeface="Calibri" pitchFamily="34" charset="0"/>
              </a:rPr>
              <a:t>-</a:t>
            </a:r>
            <a:r>
              <a:rPr lang="de-DE" sz="1600" dirty="0">
                <a:latin typeface="Calibri" pitchFamily="34" charset="0"/>
              </a:rPr>
              <a:t> = </a:t>
            </a:r>
            <a:r>
              <a:rPr lang="de-DE" sz="1600" dirty="0" smtClean="0">
                <a:latin typeface="Calibri" pitchFamily="34" charset="0"/>
              </a:rPr>
              <a:t>Elektronenanzahl</a:t>
            </a:r>
          </a:p>
          <a:p>
            <a:pPr eaLnBrk="1" hangingPunct="1"/>
            <a:r>
              <a:rPr lang="de-DE" sz="1600" dirty="0" smtClean="0">
                <a:latin typeface="Calibri" pitchFamily="34" charset="0"/>
              </a:rPr>
              <a:t>Außen-e</a:t>
            </a:r>
            <a:r>
              <a:rPr lang="de-DE" sz="1600" baseline="30000" dirty="0" smtClean="0">
                <a:latin typeface="Calibri" pitchFamily="34" charset="0"/>
              </a:rPr>
              <a:t>-</a:t>
            </a:r>
            <a:r>
              <a:rPr lang="de-DE" sz="1600" dirty="0" smtClean="0">
                <a:latin typeface="Calibri" pitchFamily="34" charset="0"/>
              </a:rPr>
              <a:t> = Außenelektronenanzahl</a:t>
            </a:r>
            <a:endParaRPr lang="de-DE" sz="1600" dirty="0">
              <a:latin typeface="Calibri" pitchFamily="34" charset="0"/>
            </a:endParaRPr>
          </a:p>
          <a:p>
            <a:pPr eaLnBrk="1" hangingPunct="1"/>
            <a:r>
              <a:rPr lang="de-DE" sz="1600" dirty="0">
                <a:latin typeface="Calibri" pitchFamily="34" charset="0"/>
              </a:rPr>
              <a:t>p</a:t>
            </a:r>
            <a:r>
              <a:rPr lang="de-DE" sz="1600" baseline="30000" dirty="0">
                <a:latin typeface="Calibri" pitchFamily="34" charset="0"/>
              </a:rPr>
              <a:t>+</a:t>
            </a:r>
            <a:r>
              <a:rPr lang="de-DE" sz="1600" dirty="0">
                <a:latin typeface="Calibri" pitchFamily="34" charset="0"/>
              </a:rPr>
              <a:t> = Protonenanzahl</a:t>
            </a:r>
          </a:p>
          <a:p>
            <a:pPr eaLnBrk="1" hangingPunct="1"/>
            <a:r>
              <a:rPr lang="de-DE" sz="1600" dirty="0">
                <a:latin typeface="Calibri" pitchFamily="34" charset="0"/>
              </a:rPr>
              <a:t>OZ = </a:t>
            </a:r>
            <a:r>
              <a:rPr lang="de-DE" sz="1600" dirty="0" smtClean="0">
                <a:latin typeface="Calibri" pitchFamily="34" charset="0"/>
              </a:rPr>
              <a:t>Ordnungszahl</a:t>
            </a:r>
          </a:p>
          <a:p>
            <a:pPr eaLnBrk="1" hangingPunct="1"/>
            <a:r>
              <a:rPr lang="de-DE" sz="1600" dirty="0" smtClean="0">
                <a:latin typeface="Calibri" pitchFamily="34" charset="0"/>
              </a:rPr>
              <a:t>Gruppe = Gruppe im PSE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323528" y="476672"/>
            <a:ext cx="16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solidFill>
                  <a:srgbClr val="FF0000"/>
                </a:solidFill>
              </a:rPr>
              <a:t>Trimino</a:t>
            </a:r>
            <a:r>
              <a:rPr lang="de-DE" b="1" dirty="0" smtClean="0">
                <a:solidFill>
                  <a:srgbClr val="FF0000"/>
                </a:solidFill>
              </a:rPr>
              <a:t> c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53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2014 ZPG III-</a:t>
            </a:r>
            <a:r>
              <a:rPr lang="de-DE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Wy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5" name="Fußzeilenplatzhalter 4"/>
          <p:cNvSpPr txBox="1">
            <a:spLocks/>
          </p:cNvSpPr>
          <p:nvPr/>
        </p:nvSpPr>
        <p:spPr>
          <a:xfrm>
            <a:off x="338" y="6525344"/>
            <a:ext cx="234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A42_Ue1_Trimino_Atombau + PSE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94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</a:rPr>
              <a:t>PSE</a:t>
            </a:r>
            <a:endParaRPr lang="de-DE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49688909"/>
                  </p:ext>
                </p:extLst>
              </p:nvPr>
            </p:nvGraphicFramePr>
            <p:xfrm>
              <a:off x="899592" y="1772816"/>
              <a:ext cx="7272808" cy="216024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881468"/>
                    <a:gridCol w="918732"/>
                    <a:gridCol w="927103"/>
                    <a:gridCol w="909101"/>
                    <a:gridCol w="909101"/>
                    <a:gridCol w="909101"/>
                    <a:gridCol w="909101"/>
                    <a:gridCol w="909101"/>
                  </a:tblGrid>
                  <a:tr h="72008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  </m:t>
                                    </m:r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b="1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n-lt"/>
                            </a:rPr>
                            <a:t> H</a:t>
                          </a:r>
                          <a:endParaRPr lang="de-DE" sz="2000" b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b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He</a:t>
                          </a:r>
                          <a:endParaRPr lang="de-DE" sz="20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</a:tr>
                  <a:tr h="72008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7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 3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Li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4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err="1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Be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B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6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C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7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N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de-DE" sz="2000" b="0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e>
                                </m:mr>
                              </m:m>
                              <m:r>
                                <a:rPr lang="de-DE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b="0" i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O</a:t>
                          </a:r>
                          <a:endParaRPr lang="de-DE" sz="2000" b="0" i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𝟗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𝟗</m:t>
                                    </m:r>
                                  </m:e>
                                </m:mr>
                              </m:m>
                              <m:r>
                                <a:rPr lang="de-DE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b="1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n-lt"/>
                            </a:rPr>
                            <a:t>F</a:t>
                          </a:r>
                          <a:endParaRPr lang="de-DE" sz="2000" b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10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Ne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</a:tr>
                  <a:tr h="720080">
                    <a:tc>
                      <a:txBody>
                        <a:bodyPr/>
                        <a:lstStyle/>
                        <a:p>
                          <a:pPr marL="0">
                            <a:spcBef>
                              <a:spcPts val="0"/>
                            </a:spcBef>
                          </a:pPr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11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Na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12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Mg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𝟕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𝟏𝟑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b="1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n-lt"/>
                            </a:rPr>
                            <a:t> Al</a:t>
                          </a:r>
                          <a:endParaRPr lang="de-DE" sz="2000" b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14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Si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𝟏𝟓</m:t>
                                    </m:r>
                                  </m:e>
                                </m:mr>
                              </m:m>
                              <m:r>
                                <a:rPr lang="de-DE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b="1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n-lt"/>
                            </a:rPr>
                            <a:t>P</a:t>
                          </a:r>
                          <a:endParaRPr lang="de-DE" sz="2000" b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16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b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S</a:t>
                          </a:r>
                          <a:endParaRPr lang="de-DE" sz="20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17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Cl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18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Ar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89350151"/>
                  </p:ext>
                </p:extLst>
              </p:nvPr>
            </p:nvGraphicFramePr>
            <p:xfrm>
              <a:off x="899592" y="1772816"/>
              <a:ext cx="7272808" cy="216024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881468"/>
                    <a:gridCol w="918732"/>
                    <a:gridCol w="927103"/>
                    <a:gridCol w="909101"/>
                    <a:gridCol w="909101"/>
                    <a:gridCol w="909101"/>
                    <a:gridCol w="909101"/>
                    <a:gridCol w="909101"/>
                  </a:tblGrid>
                  <a:tr h="72008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90" t="-847" r="-722759" b="-2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701342" t="-847" b="-200847"/>
                          </a:stretch>
                        </a:blipFill>
                      </a:tcPr>
                    </a:tc>
                  </a:tr>
                  <a:tr h="72008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90" t="-100847" r="-722759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97333" t="-100847" r="-598667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94737" t="-100847" r="-490789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98667" t="-100847" r="-397333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401342" t="-100847" r="-300000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501342" t="-100847" r="-200000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01342" t="-100847" r="-100000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701342" t="-100847" b="-100847"/>
                          </a:stretch>
                        </a:blipFill>
                      </a:tcPr>
                    </a:tc>
                  </a:tr>
                  <a:tr h="72008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90" t="-200847" r="-722759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97333" t="-200847" r="-598667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94737" t="-200847" r="-490789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98667" t="-200847" r="-397333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401342" t="-200847" r="-300000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501342" t="-200847" r="-200000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01342" t="-200847" r="-100000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701342" t="-200847" b="-84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Textfeld 51"/>
          <p:cNvSpPr txBox="1">
            <a:spLocks noChangeArrowheads="1"/>
          </p:cNvSpPr>
          <p:nvPr/>
        </p:nvSpPr>
        <p:spPr bwMode="auto">
          <a:xfrm>
            <a:off x="827584" y="3933056"/>
            <a:ext cx="7344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2400" dirty="0">
                <a:latin typeface="Calibri" pitchFamily="34" charset="0"/>
              </a:rPr>
              <a:t>Hier kommen nur die </a:t>
            </a:r>
            <a:r>
              <a:rPr lang="de-DE" sz="2400" dirty="0" smtClean="0">
                <a:latin typeface="Calibri" pitchFamily="34" charset="0"/>
              </a:rPr>
              <a:t>grau hinterlegten </a:t>
            </a:r>
            <a:r>
              <a:rPr lang="de-DE" sz="2400" dirty="0">
                <a:latin typeface="Calibri" pitchFamily="34" charset="0"/>
              </a:rPr>
              <a:t>Elemente vor</a:t>
            </a:r>
            <a:r>
              <a:rPr lang="de-DE" sz="2400" dirty="0" smtClean="0">
                <a:latin typeface="Calibri" pitchFamily="34" charset="0"/>
              </a:rPr>
              <a:t>.</a:t>
            </a:r>
            <a:endParaRPr lang="de-DE" sz="2400" dirty="0">
              <a:latin typeface="Calibri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27584" y="4279448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de-D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Diese Elemente sind doppelt vorhanden.</a:t>
            </a:r>
            <a:endParaRPr lang="de-DE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23528" y="476672"/>
            <a:ext cx="16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solidFill>
                  <a:srgbClr val="FF0000"/>
                </a:solidFill>
              </a:rPr>
              <a:t>Trimino</a:t>
            </a:r>
            <a:r>
              <a:rPr lang="de-DE" b="1" dirty="0" smtClean="0">
                <a:solidFill>
                  <a:srgbClr val="FF0000"/>
                </a:solidFill>
              </a:rPr>
              <a:t> c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1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2014 ZPG III-</a:t>
            </a:r>
            <a:r>
              <a:rPr lang="de-DE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Wy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2" name="Fußzeilenplatzhalter 4"/>
          <p:cNvSpPr txBox="1">
            <a:spLocks/>
          </p:cNvSpPr>
          <p:nvPr/>
        </p:nvSpPr>
        <p:spPr>
          <a:xfrm>
            <a:off x="338" y="6525344"/>
            <a:ext cx="234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A42_Ue1_Trimino_Atombau + PSE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089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5"/>
          <p:cNvGrpSpPr>
            <a:grpSpLocks/>
          </p:cNvGrpSpPr>
          <p:nvPr/>
        </p:nvGrpSpPr>
        <p:grpSpPr bwMode="auto">
          <a:xfrm>
            <a:off x="1187450" y="692150"/>
            <a:ext cx="6337300" cy="5473700"/>
            <a:chOff x="748" y="436"/>
            <a:chExt cx="3992" cy="3448"/>
          </a:xfrm>
        </p:grpSpPr>
        <p:sp>
          <p:nvSpPr>
            <p:cNvPr id="3179" name="AutoShape 5"/>
            <p:cNvSpPr>
              <a:spLocks noChangeArrowheads="1"/>
            </p:cNvSpPr>
            <p:nvPr/>
          </p:nvSpPr>
          <p:spPr bwMode="auto">
            <a:xfrm>
              <a:off x="748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80" name="AutoShape 6"/>
            <p:cNvSpPr>
              <a:spLocks noChangeArrowheads="1"/>
            </p:cNvSpPr>
            <p:nvPr/>
          </p:nvSpPr>
          <p:spPr bwMode="auto">
            <a:xfrm>
              <a:off x="1746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81" name="AutoShape 7"/>
            <p:cNvSpPr>
              <a:spLocks noChangeArrowheads="1"/>
            </p:cNvSpPr>
            <p:nvPr/>
          </p:nvSpPr>
          <p:spPr bwMode="auto">
            <a:xfrm>
              <a:off x="2744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82" name="AutoShape 8"/>
            <p:cNvSpPr>
              <a:spLocks noChangeArrowheads="1"/>
            </p:cNvSpPr>
            <p:nvPr/>
          </p:nvSpPr>
          <p:spPr bwMode="auto">
            <a:xfrm>
              <a:off x="3742" y="3022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83" name="AutoShape 9"/>
            <p:cNvSpPr>
              <a:spLocks noChangeArrowheads="1"/>
            </p:cNvSpPr>
            <p:nvPr/>
          </p:nvSpPr>
          <p:spPr bwMode="auto">
            <a:xfrm>
              <a:off x="3243" y="2160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84" name="AutoShape 10"/>
            <p:cNvSpPr>
              <a:spLocks noChangeArrowheads="1"/>
            </p:cNvSpPr>
            <p:nvPr/>
          </p:nvSpPr>
          <p:spPr bwMode="auto">
            <a:xfrm>
              <a:off x="2245" y="2160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85" name="AutoShape 11"/>
            <p:cNvSpPr>
              <a:spLocks noChangeArrowheads="1"/>
            </p:cNvSpPr>
            <p:nvPr/>
          </p:nvSpPr>
          <p:spPr bwMode="auto">
            <a:xfrm>
              <a:off x="1247" y="2160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86" name="AutoShape 12"/>
            <p:cNvSpPr>
              <a:spLocks noChangeArrowheads="1"/>
            </p:cNvSpPr>
            <p:nvPr/>
          </p:nvSpPr>
          <p:spPr bwMode="auto">
            <a:xfrm>
              <a:off x="2744" y="1298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87" name="AutoShape 13"/>
            <p:cNvSpPr>
              <a:spLocks noChangeArrowheads="1"/>
            </p:cNvSpPr>
            <p:nvPr/>
          </p:nvSpPr>
          <p:spPr bwMode="auto">
            <a:xfrm>
              <a:off x="1746" y="1298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88" name="AutoShape 14"/>
            <p:cNvSpPr>
              <a:spLocks noChangeArrowheads="1"/>
            </p:cNvSpPr>
            <p:nvPr/>
          </p:nvSpPr>
          <p:spPr bwMode="auto">
            <a:xfrm>
              <a:off x="2245" y="436"/>
              <a:ext cx="998" cy="86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/>
            </a:p>
          </p:txBody>
        </p:sp>
      </p:grpSp>
      <p:sp>
        <p:nvSpPr>
          <p:cNvPr id="3075" name="Rectangle 16"/>
          <p:cNvSpPr>
            <a:spLocks noChangeArrowheads="1"/>
          </p:cNvSpPr>
          <p:nvPr/>
        </p:nvSpPr>
        <p:spPr bwMode="auto">
          <a:xfrm>
            <a:off x="3708400" y="184308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N</a:t>
            </a:r>
          </a:p>
        </p:txBody>
      </p:sp>
      <p:sp>
        <p:nvSpPr>
          <p:cNvPr id="3076" name="Rectangle 17"/>
          <p:cNvSpPr>
            <a:spLocks noChangeArrowheads="1"/>
          </p:cNvSpPr>
          <p:nvPr/>
        </p:nvSpPr>
        <p:spPr bwMode="auto">
          <a:xfrm>
            <a:off x="3708400" y="206057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m</a:t>
            </a:r>
            <a:r>
              <a:rPr lang="de-DE" sz="1200" baseline="-25000" dirty="0" smtClean="0"/>
              <a:t>A</a:t>
            </a:r>
            <a:r>
              <a:rPr lang="de-DE" sz="1200" dirty="0" smtClean="0"/>
              <a:t> = 14 u</a:t>
            </a:r>
            <a:endParaRPr lang="de-DE" sz="1200" dirty="0"/>
          </a:p>
        </p:txBody>
      </p:sp>
      <p:sp>
        <p:nvSpPr>
          <p:cNvPr id="3077" name="Rectangle 18"/>
          <p:cNvSpPr>
            <a:spLocks noChangeArrowheads="1"/>
          </p:cNvSpPr>
          <p:nvPr/>
        </p:nvSpPr>
        <p:spPr bwMode="auto">
          <a:xfrm rot="-3600000">
            <a:off x="3271838" y="391795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OZ = 1</a:t>
            </a:r>
            <a:endParaRPr lang="de-DE" sz="1200" dirty="0"/>
          </a:p>
        </p:txBody>
      </p:sp>
      <p:sp>
        <p:nvSpPr>
          <p:cNvPr id="3078" name="Rectangle 19"/>
          <p:cNvSpPr>
            <a:spLocks noChangeArrowheads="1"/>
          </p:cNvSpPr>
          <p:nvPr/>
        </p:nvSpPr>
        <p:spPr bwMode="auto">
          <a:xfrm rot="-3600000">
            <a:off x="3476625" y="403066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H</a:t>
            </a:r>
            <a:endParaRPr lang="de-DE" sz="1200" dirty="0"/>
          </a:p>
        </p:txBody>
      </p:sp>
      <p:sp>
        <p:nvSpPr>
          <p:cNvPr id="3079" name="Rectangle 20"/>
          <p:cNvSpPr>
            <a:spLocks noChangeArrowheads="1"/>
          </p:cNvSpPr>
          <p:nvPr/>
        </p:nvSpPr>
        <p:spPr bwMode="auto">
          <a:xfrm rot="-3600000">
            <a:off x="4033838" y="25781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Gruppe II</a:t>
            </a:r>
            <a:endParaRPr lang="de-DE" sz="1200" dirty="0"/>
          </a:p>
        </p:txBody>
      </p:sp>
      <p:sp>
        <p:nvSpPr>
          <p:cNvPr id="3080" name="Rectangle 21"/>
          <p:cNvSpPr>
            <a:spLocks noChangeArrowheads="1"/>
          </p:cNvSpPr>
          <p:nvPr/>
        </p:nvSpPr>
        <p:spPr bwMode="auto">
          <a:xfrm rot="-3600000">
            <a:off x="2482850" y="530066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18 </a:t>
            </a:r>
            <a:r>
              <a:rPr lang="de-DE" sz="1200">
                <a:latin typeface="Calibri" pitchFamily="34" charset="0"/>
              </a:rPr>
              <a:t>p</a:t>
            </a:r>
            <a:r>
              <a:rPr lang="de-DE" sz="1200" baseline="30000">
                <a:latin typeface="Calibri" pitchFamily="34" charset="0"/>
              </a:rPr>
              <a:t>+</a:t>
            </a:r>
            <a:endParaRPr lang="de-DE" sz="1200"/>
          </a:p>
        </p:txBody>
      </p:sp>
      <p:sp>
        <p:nvSpPr>
          <p:cNvPr id="3081" name="Rectangle 22"/>
          <p:cNvSpPr>
            <a:spLocks noChangeArrowheads="1"/>
          </p:cNvSpPr>
          <p:nvPr/>
        </p:nvSpPr>
        <p:spPr bwMode="auto">
          <a:xfrm rot="-3600000">
            <a:off x="4787901" y="4003675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/>
              <a:t>N</a:t>
            </a:r>
          </a:p>
        </p:txBody>
      </p:sp>
      <p:sp>
        <p:nvSpPr>
          <p:cNvPr id="3082" name="Rectangle 23"/>
          <p:cNvSpPr>
            <a:spLocks noChangeArrowheads="1"/>
          </p:cNvSpPr>
          <p:nvPr/>
        </p:nvSpPr>
        <p:spPr bwMode="auto">
          <a:xfrm rot="-3600000">
            <a:off x="4024313" y="5330825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13 </a:t>
            </a:r>
            <a:r>
              <a:rPr lang="de-DE" sz="1200">
                <a:latin typeface="Calibri" pitchFamily="34" charset="0"/>
              </a:rPr>
              <a:t>p</a:t>
            </a:r>
            <a:r>
              <a:rPr lang="de-DE" sz="1200" baseline="30000">
                <a:latin typeface="Calibri" pitchFamily="34" charset="0"/>
              </a:rPr>
              <a:t>+</a:t>
            </a:r>
            <a:endParaRPr lang="de-DE" sz="1200"/>
          </a:p>
        </p:txBody>
      </p:sp>
      <p:sp>
        <p:nvSpPr>
          <p:cNvPr id="3083" name="Rectangle 24"/>
          <p:cNvSpPr>
            <a:spLocks noChangeArrowheads="1"/>
          </p:cNvSpPr>
          <p:nvPr/>
        </p:nvSpPr>
        <p:spPr bwMode="auto">
          <a:xfrm rot="-3600000">
            <a:off x="5649913" y="531495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>
                <a:latin typeface="Calibri" pitchFamily="34" charset="0"/>
              </a:rPr>
              <a:t>11 p</a:t>
            </a:r>
            <a:r>
              <a:rPr lang="de-DE" sz="1200" baseline="30000" dirty="0">
                <a:latin typeface="Calibri" pitchFamily="34" charset="0"/>
              </a:rPr>
              <a:t>+</a:t>
            </a:r>
            <a:endParaRPr lang="de-DE" sz="1200" dirty="0"/>
          </a:p>
        </p:txBody>
      </p:sp>
      <p:sp>
        <p:nvSpPr>
          <p:cNvPr id="3084" name="Rectangle 25"/>
          <p:cNvSpPr>
            <a:spLocks noChangeArrowheads="1"/>
          </p:cNvSpPr>
          <p:nvPr/>
        </p:nvSpPr>
        <p:spPr bwMode="auto">
          <a:xfrm rot="-3600000">
            <a:off x="4216400" y="273526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Be</a:t>
            </a:r>
          </a:p>
        </p:txBody>
      </p:sp>
      <p:sp>
        <p:nvSpPr>
          <p:cNvPr id="3085" name="Rectangle 26"/>
          <p:cNvSpPr>
            <a:spLocks noChangeArrowheads="1"/>
          </p:cNvSpPr>
          <p:nvPr/>
        </p:nvSpPr>
        <p:spPr bwMode="auto">
          <a:xfrm rot="-3600000">
            <a:off x="2628901" y="5445125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Ar</a:t>
            </a:r>
          </a:p>
        </p:txBody>
      </p:sp>
      <p:sp>
        <p:nvSpPr>
          <p:cNvPr id="3086" name="Rectangle 27"/>
          <p:cNvSpPr>
            <a:spLocks noChangeArrowheads="1"/>
          </p:cNvSpPr>
          <p:nvPr/>
        </p:nvSpPr>
        <p:spPr bwMode="auto">
          <a:xfrm rot="-3600000">
            <a:off x="5005387" y="410686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7 p</a:t>
            </a:r>
            <a:r>
              <a:rPr lang="de-DE" sz="1200" baseline="30000" dirty="0" smtClean="0"/>
              <a:t>+</a:t>
            </a:r>
            <a:endParaRPr lang="de-DE" sz="1200" baseline="30000" dirty="0"/>
          </a:p>
        </p:txBody>
      </p:sp>
      <p:sp>
        <p:nvSpPr>
          <p:cNvPr id="3087" name="Rectangle 28"/>
          <p:cNvSpPr>
            <a:spLocks noChangeArrowheads="1"/>
          </p:cNvSpPr>
          <p:nvPr/>
        </p:nvSpPr>
        <p:spPr bwMode="auto">
          <a:xfrm rot="-3600000">
            <a:off x="4213226" y="5445125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Al</a:t>
            </a:r>
          </a:p>
        </p:txBody>
      </p:sp>
      <p:sp>
        <p:nvSpPr>
          <p:cNvPr id="3088" name="Rectangle 29"/>
          <p:cNvSpPr>
            <a:spLocks noChangeArrowheads="1"/>
          </p:cNvSpPr>
          <p:nvPr/>
        </p:nvSpPr>
        <p:spPr bwMode="auto">
          <a:xfrm rot="-3600000">
            <a:off x="5842000" y="54308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Na</a:t>
            </a:r>
            <a:endParaRPr lang="de-DE" sz="1200" dirty="0"/>
          </a:p>
        </p:txBody>
      </p:sp>
      <p:sp>
        <p:nvSpPr>
          <p:cNvPr id="3089" name="Rectangle 30"/>
          <p:cNvSpPr>
            <a:spLocks noChangeArrowheads="1"/>
          </p:cNvSpPr>
          <p:nvPr/>
        </p:nvSpPr>
        <p:spPr bwMode="auto">
          <a:xfrm rot="3600000">
            <a:off x="2628900" y="39322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He</a:t>
            </a:r>
            <a:endParaRPr lang="de-DE" sz="1200" dirty="0"/>
          </a:p>
        </p:txBody>
      </p:sp>
      <p:sp>
        <p:nvSpPr>
          <p:cNvPr id="3090" name="Rectangle 31"/>
          <p:cNvSpPr>
            <a:spLocks noChangeArrowheads="1"/>
          </p:cNvSpPr>
          <p:nvPr/>
        </p:nvSpPr>
        <p:spPr bwMode="auto">
          <a:xfrm rot="3600000">
            <a:off x="3421062" y="256381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4 Außen-</a:t>
            </a:r>
            <a:r>
              <a:rPr lang="de-DE" sz="1200" dirty="0" smtClean="0">
                <a:latin typeface="Calibri" pitchFamily="34" charset="0"/>
              </a:rPr>
              <a:t>e</a:t>
            </a:r>
            <a:r>
              <a:rPr lang="de-DE" sz="1200" baseline="30000" dirty="0" smtClean="0">
                <a:latin typeface="Calibri" pitchFamily="34" charset="0"/>
              </a:rPr>
              <a:t>-</a:t>
            </a:r>
            <a:r>
              <a:rPr lang="de-DE" sz="1200" dirty="0" smtClean="0"/>
              <a:t> </a:t>
            </a:r>
            <a:endParaRPr lang="de-DE" sz="1200" dirty="0"/>
          </a:p>
        </p:txBody>
      </p:sp>
      <p:sp>
        <p:nvSpPr>
          <p:cNvPr id="3091" name="Rectangle 32"/>
          <p:cNvSpPr>
            <a:spLocks noChangeArrowheads="1"/>
          </p:cNvSpPr>
          <p:nvPr/>
        </p:nvSpPr>
        <p:spPr bwMode="auto">
          <a:xfrm rot="3600000">
            <a:off x="4213225" y="39322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12 n</a:t>
            </a:r>
            <a:endParaRPr lang="de-DE" sz="1200" dirty="0"/>
          </a:p>
        </p:txBody>
      </p:sp>
      <p:sp>
        <p:nvSpPr>
          <p:cNvPr id="3092" name="Rectangle 33"/>
          <p:cNvSpPr>
            <a:spLocks noChangeArrowheads="1"/>
          </p:cNvSpPr>
          <p:nvPr/>
        </p:nvSpPr>
        <p:spPr bwMode="auto">
          <a:xfrm rot="3600000">
            <a:off x="3421062" y="530066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7</a:t>
            </a:r>
            <a:r>
              <a:rPr lang="de-DE" sz="1200" dirty="0" smtClean="0">
                <a:latin typeface="Calibri" pitchFamily="34" charset="0"/>
              </a:rPr>
              <a:t> p</a:t>
            </a:r>
            <a:r>
              <a:rPr lang="de-DE" sz="1200" baseline="30000" dirty="0" smtClean="0">
                <a:latin typeface="Calibri" pitchFamily="34" charset="0"/>
              </a:rPr>
              <a:t>+</a:t>
            </a:r>
            <a:endParaRPr lang="de-DE" sz="1200" baseline="30000" dirty="0"/>
          </a:p>
        </p:txBody>
      </p:sp>
      <p:sp>
        <p:nvSpPr>
          <p:cNvPr id="3093" name="Rectangle 34"/>
          <p:cNvSpPr>
            <a:spLocks noChangeArrowheads="1"/>
          </p:cNvSpPr>
          <p:nvPr/>
        </p:nvSpPr>
        <p:spPr bwMode="auto">
          <a:xfrm rot="3600000">
            <a:off x="5005387" y="5300663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/>
              <a:t>12 </a:t>
            </a:r>
            <a:r>
              <a:rPr lang="de-DE" sz="1200" dirty="0">
                <a:latin typeface="Calibri" pitchFamily="34" charset="0"/>
              </a:rPr>
              <a:t>p</a:t>
            </a:r>
            <a:r>
              <a:rPr lang="de-DE" sz="1200" baseline="30000" dirty="0">
                <a:latin typeface="Calibri" pitchFamily="34" charset="0"/>
              </a:rPr>
              <a:t>+ </a:t>
            </a:r>
            <a:endParaRPr lang="de-DE" sz="1200" dirty="0"/>
          </a:p>
        </p:txBody>
      </p:sp>
      <p:sp>
        <p:nvSpPr>
          <p:cNvPr id="3094" name="Rectangle 35"/>
          <p:cNvSpPr>
            <a:spLocks noChangeArrowheads="1"/>
          </p:cNvSpPr>
          <p:nvPr/>
        </p:nvSpPr>
        <p:spPr bwMode="auto">
          <a:xfrm rot="3600000">
            <a:off x="2439988" y="404495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/>
              <a:t>2 </a:t>
            </a:r>
            <a:r>
              <a:rPr lang="de-DE" sz="1200" dirty="0">
                <a:latin typeface="Calibri" pitchFamily="34" charset="0"/>
              </a:rPr>
              <a:t>p</a:t>
            </a:r>
            <a:r>
              <a:rPr lang="de-DE" sz="1200" baseline="30000" dirty="0" smtClean="0">
                <a:latin typeface="Calibri" pitchFamily="34" charset="0"/>
              </a:rPr>
              <a:t>+</a:t>
            </a:r>
            <a:endParaRPr lang="de-DE" sz="1200" dirty="0"/>
          </a:p>
        </p:txBody>
      </p:sp>
      <p:sp>
        <p:nvSpPr>
          <p:cNvPr id="3095" name="Rectangle 36"/>
          <p:cNvSpPr>
            <a:spLocks noChangeArrowheads="1"/>
          </p:cNvSpPr>
          <p:nvPr/>
        </p:nvSpPr>
        <p:spPr bwMode="auto">
          <a:xfrm rot="3600000">
            <a:off x="4022725" y="40592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Na</a:t>
            </a:r>
            <a:endParaRPr lang="de-DE" sz="1200" dirty="0"/>
          </a:p>
        </p:txBody>
      </p:sp>
      <p:sp>
        <p:nvSpPr>
          <p:cNvPr id="3096" name="Rectangle 37"/>
          <p:cNvSpPr>
            <a:spLocks noChangeArrowheads="1"/>
          </p:cNvSpPr>
          <p:nvPr/>
        </p:nvSpPr>
        <p:spPr bwMode="auto">
          <a:xfrm rot="3600000">
            <a:off x="1646237" y="5418138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3 </a:t>
            </a:r>
            <a:r>
              <a:rPr lang="de-DE" sz="1200">
                <a:latin typeface="Calibri" pitchFamily="34" charset="0"/>
              </a:rPr>
              <a:t>e</a:t>
            </a:r>
            <a:r>
              <a:rPr lang="de-DE" sz="1200" baseline="30000">
                <a:latin typeface="Calibri" pitchFamily="34" charset="0"/>
              </a:rPr>
              <a:t>-</a:t>
            </a:r>
            <a:endParaRPr lang="de-DE" sz="1200"/>
          </a:p>
        </p:txBody>
      </p:sp>
      <p:sp>
        <p:nvSpPr>
          <p:cNvPr id="3097" name="Rectangle 38"/>
          <p:cNvSpPr>
            <a:spLocks noChangeArrowheads="1"/>
          </p:cNvSpPr>
          <p:nvPr/>
        </p:nvSpPr>
        <p:spPr bwMode="auto">
          <a:xfrm rot="3600000">
            <a:off x="1849438" y="5286375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Li</a:t>
            </a:r>
          </a:p>
        </p:txBody>
      </p:sp>
      <p:sp>
        <p:nvSpPr>
          <p:cNvPr id="3098" name="Rectangle 39"/>
          <p:cNvSpPr>
            <a:spLocks noChangeArrowheads="1"/>
          </p:cNvSpPr>
          <p:nvPr/>
        </p:nvSpPr>
        <p:spPr bwMode="auto">
          <a:xfrm rot="3600000">
            <a:off x="3205163" y="2708275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C</a:t>
            </a:r>
            <a:endParaRPr lang="de-DE" sz="1200" dirty="0"/>
          </a:p>
        </p:txBody>
      </p:sp>
      <p:sp>
        <p:nvSpPr>
          <p:cNvPr id="3099" name="Rectangle 40"/>
          <p:cNvSpPr>
            <a:spLocks noChangeArrowheads="1"/>
          </p:cNvSpPr>
          <p:nvPr/>
        </p:nvSpPr>
        <p:spPr bwMode="auto">
          <a:xfrm rot="3600000">
            <a:off x="4789488" y="53721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Mg</a:t>
            </a:r>
          </a:p>
        </p:txBody>
      </p:sp>
      <p:sp>
        <p:nvSpPr>
          <p:cNvPr id="3100" name="Rectangle 41"/>
          <p:cNvSpPr>
            <a:spLocks noChangeArrowheads="1"/>
          </p:cNvSpPr>
          <p:nvPr/>
        </p:nvSpPr>
        <p:spPr bwMode="auto">
          <a:xfrm rot="3600000">
            <a:off x="3203576" y="5372100"/>
            <a:ext cx="1223962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N</a:t>
            </a:r>
            <a:endParaRPr lang="de-DE" sz="1200" dirty="0"/>
          </a:p>
        </p:txBody>
      </p:sp>
      <p:sp>
        <p:nvSpPr>
          <p:cNvPr id="3101" name="Rectangle 42"/>
          <p:cNvSpPr>
            <a:spLocks noChangeArrowheads="1"/>
          </p:cNvSpPr>
          <p:nvPr/>
        </p:nvSpPr>
        <p:spPr bwMode="auto">
          <a:xfrm>
            <a:off x="2987675" y="3211513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/>
              <a:t>Si</a:t>
            </a:r>
          </a:p>
        </p:txBody>
      </p:sp>
      <p:sp>
        <p:nvSpPr>
          <p:cNvPr id="3102" name="Rectangle 43"/>
          <p:cNvSpPr>
            <a:spLocks noChangeArrowheads="1"/>
          </p:cNvSpPr>
          <p:nvPr/>
        </p:nvSpPr>
        <p:spPr bwMode="auto">
          <a:xfrm>
            <a:off x="4500563" y="32385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O</a:t>
            </a:r>
            <a:endParaRPr lang="de-DE" sz="1200" dirty="0"/>
          </a:p>
        </p:txBody>
      </p:sp>
      <p:sp>
        <p:nvSpPr>
          <p:cNvPr id="3103" name="Rectangle 44"/>
          <p:cNvSpPr>
            <a:spLocks noChangeArrowheads="1"/>
          </p:cNvSpPr>
          <p:nvPr/>
        </p:nvSpPr>
        <p:spPr bwMode="auto">
          <a:xfrm>
            <a:off x="3708400" y="45799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17 </a:t>
            </a:r>
            <a:r>
              <a:rPr lang="de-DE" sz="1200">
                <a:latin typeface="Calibri" pitchFamily="34" charset="0"/>
              </a:rPr>
              <a:t>p</a:t>
            </a:r>
            <a:r>
              <a:rPr lang="de-DE" sz="1200" baseline="30000">
                <a:latin typeface="Calibri" pitchFamily="34" charset="0"/>
              </a:rPr>
              <a:t>+</a:t>
            </a:r>
            <a:endParaRPr lang="de-DE" sz="1200"/>
          </a:p>
        </p:txBody>
      </p:sp>
      <p:sp>
        <p:nvSpPr>
          <p:cNvPr id="3104" name="Rectangle 45"/>
          <p:cNvSpPr>
            <a:spLocks noChangeArrowheads="1"/>
          </p:cNvSpPr>
          <p:nvPr/>
        </p:nvSpPr>
        <p:spPr bwMode="auto">
          <a:xfrm>
            <a:off x="5292725" y="45799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3 Außen-</a:t>
            </a:r>
            <a:r>
              <a:rPr lang="de-DE" sz="1200" dirty="0" smtClean="0">
                <a:latin typeface="Calibri" pitchFamily="34" charset="0"/>
              </a:rPr>
              <a:t>e</a:t>
            </a:r>
            <a:r>
              <a:rPr lang="de-DE" sz="1200" baseline="30000" dirty="0" smtClean="0">
                <a:latin typeface="Calibri" pitchFamily="34" charset="0"/>
              </a:rPr>
              <a:t>-</a:t>
            </a:r>
            <a:r>
              <a:rPr lang="de-DE" sz="1200" dirty="0" smtClean="0"/>
              <a:t> </a:t>
            </a:r>
            <a:endParaRPr lang="de-DE" sz="1200" dirty="0"/>
          </a:p>
        </p:txBody>
      </p:sp>
      <p:sp>
        <p:nvSpPr>
          <p:cNvPr id="3105" name="Rectangle 46"/>
          <p:cNvSpPr>
            <a:spLocks noChangeArrowheads="1"/>
          </p:cNvSpPr>
          <p:nvPr/>
        </p:nvSpPr>
        <p:spPr bwMode="auto">
          <a:xfrm>
            <a:off x="2124075" y="4579938"/>
            <a:ext cx="1223963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m</a:t>
            </a:r>
            <a:r>
              <a:rPr lang="de-DE" sz="1200" baseline="-25000" dirty="0" smtClean="0"/>
              <a:t>A</a:t>
            </a:r>
            <a:r>
              <a:rPr lang="de-DE" sz="1200" dirty="0" smtClean="0"/>
              <a:t> = 23u</a:t>
            </a:r>
            <a:endParaRPr lang="de-DE" sz="1200" dirty="0"/>
          </a:p>
        </p:txBody>
      </p:sp>
      <p:sp>
        <p:nvSpPr>
          <p:cNvPr id="3106" name="Rectangle 47"/>
          <p:cNvSpPr>
            <a:spLocks noChangeArrowheads="1"/>
          </p:cNvSpPr>
          <p:nvPr/>
        </p:nvSpPr>
        <p:spPr bwMode="auto">
          <a:xfrm>
            <a:off x="4500563" y="3429000"/>
            <a:ext cx="1223962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OZ = 8</a:t>
            </a:r>
            <a:endParaRPr lang="de-DE" sz="1200" dirty="0"/>
          </a:p>
        </p:txBody>
      </p:sp>
      <p:sp>
        <p:nvSpPr>
          <p:cNvPr id="3107" name="Rectangle 48"/>
          <p:cNvSpPr>
            <a:spLocks noChangeArrowheads="1"/>
          </p:cNvSpPr>
          <p:nvPr/>
        </p:nvSpPr>
        <p:spPr bwMode="auto">
          <a:xfrm>
            <a:off x="2987675" y="3429000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14 </a:t>
            </a:r>
            <a:r>
              <a:rPr lang="de-DE" sz="1200">
                <a:latin typeface="Calibri" pitchFamily="34" charset="0"/>
              </a:rPr>
              <a:t>e</a:t>
            </a:r>
            <a:r>
              <a:rPr lang="de-DE" sz="1200" baseline="30000">
                <a:latin typeface="Calibri" pitchFamily="34" charset="0"/>
              </a:rPr>
              <a:t>-</a:t>
            </a:r>
            <a:r>
              <a:rPr lang="de-DE" sz="1200">
                <a:latin typeface="Calibri" pitchFamily="34" charset="0"/>
              </a:rPr>
              <a:t> </a:t>
            </a:r>
            <a:endParaRPr lang="de-DE" sz="1200"/>
          </a:p>
        </p:txBody>
      </p:sp>
      <p:sp>
        <p:nvSpPr>
          <p:cNvPr id="3108" name="Rectangle 49"/>
          <p:cNvSpPr>
            <a:spLocks noChangeArrowheads="1"/>
          </p:cNvSpPr>
          <p:nvPr/>
        </p:nvSpPr>
        <p:spPr bwMode="auto">
          <a:xfrm>
            <a:off x="5292725" y="479742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B</a:t>
            </a:r>
            <a:endParaRPr lang="de-DE" sz="1200" dirty="0"/>
          </a:p>
        </p:txBody>
      </p:sp>
      <p:sp>
        <p:nvSpPr>
          <p:cNvPr id="3109" name="Rectangle 50"/>
          <p:cNvSpPr>
            <a:spLocks noChangeArrowheads="1"/>
          </p:cNvSpPr>
          <p:nvPr/>
        </p:nvSpPr>
        <p:spPr bwMode="auto">
          <a:xfrm>
            <a:off x="3708400" y="479742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/>
              <a:t>Cl</a:t>
            </a:r>
          </a:p>
        </p:txBody>
      </p:sp>
      <p:sp>
        <p:nvSpPr>
          <p:cNvPr id="3110" name="Rectangle 51"/>
          <p:cNvSpPr>
            <a:spLocks noChangeArrowheads="1"/>
          </p:cNvSpPr>
          <p:nvPr/>
        </p:nvSpPr>
        <p:spPr bwMode="auto">
          <a:xfrm>
            <a:off x="2124075" y="4797425"/>
            <a:ext cx="12239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200" dirty="0" smtClean="0"/>
              <a:t>Na</a:t>
            </a:r>
            <a:endParaRPr lang="de-DE" sz="1200" dirty="0"/>
          </a:p>
        </p:txBody>
      </p:sp>
      <p:sp>
        <p:nvSpPr>
          <p:cNvPr id="53" name="Textfeld 2"/>
          <p:cNvSpPr txBox="1">
            <a:spLocks noChangeArrowheads="1"/>
          </p:cNvSpPr>
          <p:nvPr/>
        </p:nvSpPr>
        <p:spPr bwMode="auto">
          <a:xfrm>
            <a:off x="5796135" y="261938"/>
            <a:ext cx="316847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1600" dirty="0">
                <a:latin typeface="Calibri" pitchFamily="34" charset="0"/>
              </a:rPr>
              <a:t>e</a:t>
            </a:r>
            <a:r>
              <a:rPr lang="de-DE" sz="1600" baseline="30000" dirty="0">
                <a:latin typeface="Calibri" pitchFamily="34" charset="0"/>
              </a:rPr>
              <a:t>-</a:t>
            </a:r>
            <a:r>
              <a:rPr lang="de-DE" sz="1600" dirty="0">
                <a:latin typeface="Calibri" pitchFamily="34" charset="0"/>
              </a:rPr>
              <a:t> = </a:t>
            </a:r>
            <a:r>
              <a:rPr lang="de-DE" sz="1600" dirty="0" smtClean="0">
                <a:latin typeface="Calibri" pitchFamily="34" charset="0"/>
              </a:rPr>
              <a:t>Elektronenanzahl</a:t>
            </a:r>
          </a:p>
          <a:p>
            <a:pPr eaLnBrk="1" hangingPunct="1"/>
            <a:r>
              <a:rPr lang="de-DE" sz="1600" dirty="0" smtClean="0">
                <a:latin typeface="Calibri" pitchFamily="34" charset="0"/>
              </a:rPr>
              <a:t>Außen-e</a:t>
            </a:r>
            <a:r>
              <a:rPr lang="de-DE" sz="1600" baseline="30000" dirty="0" smtClean="0">
                <a:latin typeface="Calibri" pitchFamily="34" charset="0"/>
              </a:rPr>
              <a:t>-</a:t>
            </a:r>
            <a:r>
              <a:rPr lang="de-DE" sz="1600" dirty="0" smtClean="0">
                <a:latin typeface="Calibri" pitchFamily="34" charset="0"/>
              </a:rPr>
              <a:t> = Außenelektronenanzahl</a:t>
            </a:r>
            <a:endParaRPr lang="de-DE" sz="1600" dirty="0">
              <a:latin typeface="Calibri" pitchFamily="34" charset="0"/>
            </a:endParaRPr>
          </a:p>
          <a:p>
            <a:pPr eaLnBrk="1" hangingPunct="1"/>
            <a:r>
              <a:rPr lang="de-DE" sz="1600" dirty="0">
                <a:latin typeface="Calibri" pitchFamily="34" charset="0"/>
              </a:rPr>
              <a:t>p</a:t>
            </a:r>
            <a:r>
              <a:rPr lang="de-DE" sz="1600" baseline="30000" dirty="0">
                <a:latin typeface="Calibri" pitchFamily="34" charset="0"/>
              </a:rPr>
              <a:t>+</a:t>
            </a:r>
            <a:r>
              <a:rPr lang="de-DE" sz="1600" dirty="0">
                <a:latin typeface="Calibri" pitchFamily="34" charset="0"/>
              </a:rPr>
              <a:t> = </a:t>
            </a:r>
            <a:r>
              <a:rPr lang="de-DE" sz="1600" dirty="0" smtClean="0">
                <a:latin typeface="Calibri" pitchFamily="34" charset="0"/>
              </a:rPr>
              <a:t>Protonenanzahl</a:t>
            </a:r>
          </a:p>
          <a:p>
            <a:pPr eaLnBrk="1" hangingPunct="1"/>
            <a:r>
              <a:rPr lang="de-DE" sz="1600" dirty="0" smtClean="0">
                <a:latin typeface="Calibri" pitchFamily="34" charset="0"/>
              </a:rPr>
              <a:t>n = Neutronenanzahl</a:t>
            </a:r>
            <a:endParaRPr lang="de-DE" sz="1600" dirty="0">
              <a:latin typeface="Calibri" pitchFamily="34" charset="0"/>
            </a:endParaRPr>
          </a:p>
          <a:p>
            <a:pPr eaLnBrk="1" hangingPunct="1"/>
            <a:r>
              <a:rPr lang="de-DE" sz="1600" dirty="0">
                <a:latin typeface="Calibri" pitchFamily="34" charset="0"/>
              </a:rPr>
              <a:t>OZ = </a:t>
            </a:r>
            <a:r>
              <a:rPr lang="de-DE" sz="1600" dirty="0" smtClean="0">
                <a:latin typeface="Calibri" pitchFamily="34" charset="0"/>
              </a:rPr>
              <a:t>Ordnungszahl</a:t>
            </a:r>
          </a:p>
          <a:p>
            <a:pPr eaLnBrk="1" hangingPunct="1"/>
            <a:r>
              <a:rPr lang="de-DE" sz="1600" dirty="0" smtClean="0">
                <a:latin typeface="Calibri" pitchFamily="34" charset="0"/>
              </a:rPr>
              <a:t>Gruppe = Gruppe im PSE</a:t>
            </a:r>
          </a:p>
          <a:p>
            <a:pPr eaLnBrk="1" hangingPunct="1"/>
            <a:r>
              <a:rPr lang="de-DE" sz="1600" dirty="0" smtClean="0">
                <a:latin typeface="Calibri" pitchFamily="34" charset="0"/>
              </a:rPr>
              <a:t>m</a:t>
            </a:r>
            <a:r>
              <a:rPr lang="de-DE" sz="1600" baseline="-25000" dirty="0" smtClean="0">
                <a:latin typeface="Calibri" pitchFamily="34" charset="0"/>
              </a:rPr>
              <a:t>A</a:t>
            </a:r>
            <a:r>
              <a:rPr lang="de-DE" sz="1600" dirty="0" smtClean="0">
                <a:latin typeface="Calibri" pitchFamily="34" charset="0"/>
              </a:rPr>
              <a:t> = Atommasse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323528" y="476672"/>
            <a:ext cx="16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solidFill>
                  <a:srgbClr val="FF0000"/>
                </a:solidFill>
              </a:rPr>
              <a:t>Trimino</a:t>
            </a:r>
            <a:r>
              <a:rPr lang="de-DE" b="1" dirty="0" smtClean="0">
                <a:solidFill>
                  <a:srgbClr val="FF0000"/>
                </a:solidFill>
              </a:rPr>
              <a:t> d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54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2014 ZPG III-</a:t>
            </a:r>
            <a:r>
              <a:rPr lang="de-DE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Wy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5" name="Fußzeilenplatzhalter 4"/>
          <p:cNvSpPr txBox="1">
            <a:spLocks/>
          </p:cNvSpPr>
          <p:nvPr/>
        </p:nvSpPr>
        <p:spPr>
          <a:xfrm>
            <a:off x="338" y="6525344"/>
            <a:ext cx="234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A42_Ue1_Trimino_Atombau + PSE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611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</a:rPr>
              <a:t>PSE</a:t>
            </a:r>
            <a:endParaRPr lang="de-DE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0282610"/>
                  </p:ext>
                </p:extLst>
              </p:nvPr>
            </p:nvGraphicFramePr>
            <p:xfrm>
              <a:off x="827584" y="1772816"/>
              <a:ext cx="7344816" cy="216024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953476"/>
                    <a:gridCol w="918732"/>
                    <a:gridCol w="927103"/>
                    <a:gridCol w="909101"/>
                    <a:gridCol w="909101"/>
                    <a:gridCol w="909101"/>
                    <a:gridCol w="909101"/>
                    <a:gridCol w="909101"/>
                  </a:tblGrid>
                  <a:tr h="72008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 1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b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H</a:t>
                          </a:r>
                          <a:endParaRPr lang="de-DE" sz="20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b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He</a:t>
                          </a:r>
                          <a:endParaRPr lang="de-DE" sz="20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</a:tr>
                  <a:tr h="72008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7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 3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Li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4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err="1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Be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B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6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C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𝟒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𝟕</m:t>
                                    </m:r>
                                  </m:e>
                                </m:mr>
                              </m:m>
                              <m:r>
                                <a:rPr lang="de-DE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b="1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n-lt"/>
                            </a:rPr>
                            <a:t>N</a:t>
                          </a:r>
                          <a:endParaRPr lang="de-DE" sz="2000" b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de-DE" sz="2000" b="0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e>
                                </m:mr>
                              </m:m>
                              <m:r>
                                <a:rPr lang="de-DE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b="0" i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O</a:t>
                          </a:r>
                          <a:endParaRPr lang="de-DE" sz="2000" b="0" i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F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10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Ne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720080">
                    <a:tc>
                      <a:txBody>
                        <a:bodyPr/>
                        <a:lstStyle/>
                        <a:p>
                          <a:pPr marL="0">
                            <a:spcBef>
                              <a:spcPts val="0"/>
                            </a:spcBef>
                          </a:pPr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de-DE" sz="2000" b="1" i="1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𝟑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1" i="0" smtClean="0">
                                        <a:solidFill>
                                          <a:srgbClr val="FF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𝟏𝟏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b="1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+mn-lt"/>
                            </a:rPr>
                            <a:t> Na</a:t>
                          </a:r>
                          <a:endParaRPr lang="de-DE" sz="2000" b="1" dirty="0">
                            <a:solidFill>
                              <a:srgbClr val="FF0000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12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Mg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7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13</m:t>
                                    </m:r>
                                  </m:e>
                                </m:mr>
                              </m:m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Al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14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Si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15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P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16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b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S</a:t>
                          </a:r>
                          <a:endParaRPr lang="de-DE" sz="20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17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Cl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18</m:t>
                                    </m:r>
                                  </m:e>
                                </m:mr>
                              </m:m>
                              <m:r>
                                <a:rPr lang="de-DE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de-DE" sz="200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Ar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5294098"/>
                  </p:ext>
                </p:extLst>
              </p:nvPr>
            </p:nvGraphicFramePr>
            <p:xfrm>
              <a:off x="827584" y="1772816"/>
              <a:ext cx="7344816" cy="216024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953476"/>
                    <a:gridCol w="918732"/>
                    <a:gridCol w="927103"/>
                    <a:gridCol w="909101"/>
                    <a:gridCol w="909101"/>
                    <a:gridCol w="909101"/>
                    <a:gridCol w="909101"/>
                    <a:gridCol w="909101"/>
                  </a:tblGrid>
                  <a:tr h="72008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41" t="-847" r="-672436" b="-2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 sz="20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709396" t="-847" b="-200847"/>
                          </a:stretch>
                        </a:blipFill>
                      </a:tcPr>
                    </a:tc>
                  </a:tr>
                  <a:tr h="72008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41" t="-100847" r="-672436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3974" t="-100847" r="-594702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02632" t="-100847" r="-490789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08725" t="-100847" r="-400671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406000" t="-100847" r="-298000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509396" t="-100847" r="-200000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09396" t="-100847" r="-100000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709396" t="-100847" b="-100847"/>
                          </a:stretch>
                        </a:blipFill>
                      </a:tcPr>
                    </a:tc>
                  </a:tr>
                  <a:tr h="72008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41" t="-200847" r="-672436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3974" t="-200847" r="-594702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02632" t="-200847" r="-490789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08725" t="-200847" r="-400671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406000" t="-200847" r="-298000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509396" t="-200847" r="-200000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609396" t="-200847" r="-100000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709396" t="-200847" b="-84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Textfeld 51"/>
          <p:cNvSpPr txBox="1">
            <a:spLocks noChangeArrowheads="1"/>
          </p:cNvSpPr>
          <p:nvPr/>
        </p:nvSpPr>
        <p:spPr bwMode="auto">
          <a:xfrm>
            <a:off x="755576" y="3933056"/>
            <a:ext cx="7344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2400" dirty="0">
                <a:latin typeface="Calibri" pitchFamily="34" charset="0"/>
              </a:rPr>
              <a:t>Hier kommen nur die </a:t>
            </a:r>
            <a:r>
              <a:rPr lang="de-DE" sz="2400" dirty="0" smtClean="0">
                <a:latin typeface="Calibri" pitchFamily="34" charset="0"/>
              </a:rPr>
              <a:t>grau hinterlegten </a:t>
            </a:r>
            <a:r>
              <a:rPr lang="de-DE" sz="2400" dirty="0">
                <a:latin typeface="Calibri" pitchFamily="34" charset="0"/>
              </a:rPr>
              <a:t>Elemente vor</a:t>
            </a:r>
            <a:r>
              <a:rPr lang="de-DE" sz="2400" dirty="0" smtClean="0">
                <a:latin typeface="Calibri" pitchFamily="34" charset="0"/>
              </a:rPr>
              <a:t>.</a:t>
            </a:r>
            <a:endParaRPr lang="de-DE" sz="2400" dirty="0">
              <a:latin typeface="Calibri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55576" y="4278348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de-D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Diese Elemente sind dreifach vorhanden.</a:t>
            </a:r>
            <a:endParaRPr lang="de-DE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23528" y="476672"/>
            <a:ext cx="16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solidFill>
                  <a:srgbClr val="FF0000"/>
                </a:solidFill>
              </a:rPr>
              <a:t>Trimino</a:t>
            </a:r>
            <a:r>
              <a:rPr lang="de-DE" b="1" dirty="0" smtClean="0">
                <a:solidFill>
                  <a:srgbClr val="FF0000"/>
                </a:solidFill>
              </a:rPr>
              <a:t> d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1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2014 ZPG III-</a:t>
            </a:r>
            <a:r>
              <a:rPr lang="de-DE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Wy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2" name="Fußzeilenplatzhalter 4"/>
          <p:cNvSpPr txBox="1">
            <a:spLocks/>
          </p:cNvSpPr>
          <p:nvPr/>
        </p:nvSpPr>
        <p:spPr>
          <a:xfrm>
            <a:off x="338" y="6525344"/>
            <a:ext cx="234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A42_Ue1_Trimino_Atombau + PSE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39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582</Words>
  <Application>Microsoft Office PowerPoint</Application>
  <PresentationFormat>Bildschirmpräsentation (4:3)</PresentationFormat>
  <Paragraphs>350</Paragraphs>
  <Slides>11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Default Design</vt:lpstr>
      <vt:lpstr>Trimino</vt:lpstr>
      <vt:lpstr>PowerPoint-Präsentation</vt:lpstr>
      <vt:lpstr>PSE</vt:lpstr>
      <vt:lpstr>PowerPoint-Präsentation</vt:lpstr>
      <vt:lpstr>PSE</vt:lpstr>
      <vt:lpstr>PowerPoint-Präsentation</vt:lpstr>
      <vt:lpstr>PSE</vt:lpstr>
      <vt:lpstr>PowerPoint-Präsentation</vt:lpstr>
      <vt:lpstr>PSE</vt:lpstr>
      <vt:lpstr>PowerPoint-Präsentation</vt:lpstr>
      <vt:lpstr>PSE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Degner / Weyrauther</dc:creator>
  <cp:lastModifiedBy>Ulrike Weyrauther</cp:lastModifiedBy>
  <cp:revision>45</cp:revision>
  <cp:lastPrinted>2014-03-03T15:26:26Z</cp:lastPrinted>
  <dcterms:created xsi:type="dcterms:W3CDTF">2008-07-30T06:21:24Z</dcterms:created>
  <dcterms:modified xsi:type="dcterms:W3CDTF">2014-04-07T09:04:18Z</dcterms:modified>
</cp:coreProperties>
</file>