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57" r:id="rId4"/>
    <p:sldId id="262" r:id="rId5"/>
    <p:sldId id="256" r:id="rId6"/>
    <p:sldId id="260" r:id="rId7"/>
    <p:sldId id="26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F1EBC-ACBE-4567-8441-8EF1A3B2AFEA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BE6D-BB3F-4420-A06C-30EDC94CFB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63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7EACC-5A49-431C-8187-D9214D9250FC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15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73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48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1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8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3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7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9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6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82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04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8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1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9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91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1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00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79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07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3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BBF33-88B3-443F-A9D0-B67D3CBB5031}" type="datetimeFigureOut">
              <a:rPr lang="de-DE" smtClean="0"/>
              <a:t>26.04.2014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8849-E6E7-4FE7-AA12-3AEE702AD4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2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6F46-C28C-4301-AAB4-AF9F3027E10B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26.04.2014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3D9A0-06AF-44AA-A8A1-B9D60B0C484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60647"/>
            <a:ext cx="9144000" cy="1171533"/>
          </a:xfr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36000" anchor="t" anchorCtr="0">
            <a:normAutofit fontScale="90000"/>
          </a:bodyPr>
          <a:lstStyle/>
          <a:p>
            <a:r>
              <a:rPr lang="de-DE" sz="4000" b="1" dirty="0" smtClean="0"/>
              <a:t>  </a:t>
            </a:r>
            <a:r>
              <a:rPr lang="de-DE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W3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Experimentieren üben – Üben mit Experimenten</a:t>
            </a:r>
            <a:b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dirty="0"/>
              <a:t>am Beispiel des Themenbereichs Säuren und Basen / saure und alkalische Lösungen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96336" y="6262404"/>
            <a:ext cx="1217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StD</a:t>
            </a:r>
            <a:r>
              <a:rPr lang="de-DE" sz="16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Wiese</a:t>
            </a:r>
            <a:endParaRPr lang="de-DE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E:\Seminar\Chemiedidaktik_Gym_Sem_HN_Wiese2013\T_Fotos\Säure_Base\Ammoniak_Springbrunn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043674" cy="33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Seminar\Chemiedidaktik_Gym_Sem_HN_Wiese2013\T_Fotos\Säure_Base\Ammoniumchloridthermolyse_gesam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62" y="1578317"/>
            <a:ext cx="4503380" cy="33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Seminar\Chemiedidaktik_Gym_Sem_HN_Wiese2013\T_Fotos\Säure_Base\Verdünnungsrei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21252"/>
            <a:ext cx="7596336" cy="12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956376" y="6381328"/>
            <a:ext cx="85792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kern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StD</a:t>
            </a:r>
            <a:r>
              <a:rPr lang="de-DE" sz="1200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Wiese</a:t>
            </a:r>
            <a:endParaRPr lang="de-DE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1432181"/>
            <a:ext cx="914399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i="1" dirty="0" smtClean="0">
                <a:solidFill>
                  <a:prstClr val="black"/>
                </a:solidFill>
              </a:rPr>
              <a:t>Die </a:t>
            </a:r>
            <a:r>
              <a:rPr lang="de-DE" sz="2800" b="1" i="1" dirty="0">
                <a:solidFill>
                  <a:prstClr val="black"/>
                </a:solidFill>
              </a:rPr>
              <a:t>gezielte Planung, praktische Durchführung </a:t>
            </a:r>
            <a:endParaRPr lang="de-DE" sz="2800" b="1" i="1" dirty="0" smtClean="0">
              <a:solidFill>
                <a:prstClr val="black"/>
              </a:solidFill>
            </a:endParaRPr>
          </a:p>
          <a:p>
            <a:r>
              <a:rPr lang="de-DE" sz="2800" b="1" i="1" dirty="0" smtClean="0">
                <a:solidFill>
                  <a:prstClr val="black"/>
                </a:solidFill>
              </a:rPr>
              <a:t>und </a:t>
            </a:r>
            <a:r>
              <a:rPr lang="de-DE" sz="2800" b="1" i="1" dirty="0">
                <a:solidFill>
                  <a:prstClr val="black"/>
                </a:solidFill>
              </a:rPr>
              <a:t>Auswertung von Experimenten kann </a:t>
            </a:r>
            <a:endParaRPr lang="de-DE" sz="2800" b="1" i="1" dirty="0" smtClean="0">
              <a:solidFill>
                <a:prstClr val="black"/>
              </a:solidFill>
            </a:endParaRPr>
          </a:p>
          <a:p>
            <a:r>
              <a:rPr lang="de-DE" sz="2800" b="1" i="1" dirty="0" smtClean="0">
                <a:solidFill>
                  <a:prstClr val="black"/>
                </a:solidFill>
              </a:rPr>
              <a:t>eingeübt </a:t>
            </a:r>
            <a:r>
              <a:rPr lang="de-DE" sz="2800" b="1" i="1" dirty="0">
                <a:solidFill>
                  <a:prstClr val="black"/>
                </a:solidFill>
              </a:rPr>
              <a:t>werden.</a:t>
            </a:r>
            <a:endParaRPr lang="de-DE" sz="2800" i="1" dirty="0">
              <a:solidFill>
                <a:prstClr val="black"/>
              </a:solidFill>
            </a:endParaRPr>
          </a:p>
          <a:p>
            <a:r>
              <a:rPr lang="de-DE" sz="2800" b="1" i="1" dirty="0">
                <a:solidFill>
                  <a:prstClr val="black"/>
                </a:solidFill>
              </a:rPr>
              <a:t>Mit Hilfe von Experimenten kann man </a:t>
            </a:r>
          </a:p>
          <a:p>
            <a:r>
              <a:rPr lang="de-DE" sz="2800" b="1" i="1" dirty="0">
                <a:solidFill>
                  <a:prstClr val="black"/>
                </a:solidFill>
              </a:rPr>
              <a:t>Übungsanlässe schaffen</a:t>
            </a:r>
            <a:r>
              <a:rPr lang="de-DE" sz="2800" b="1" i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de-DE" sz="2800" i="1" dirty="0" smtClean="0">
                <a:solidFill>
                  <a:prstClr val="black"/>
                </a:solidFill>
              </a:rPr>
              <a:t>In </a:t>
            </a:r>
            <a:r>
              <a:rPr lang="de-DE" sz="2800" i="1" dirty="0">
                <a:solidFill>
                  <a:prstClr val="black"/>
                </a:solidFill>
              </a:rPr>
              <a:t>diesem Workshop betrachten Sie Experimente </a:t>
            </a:r>
            <a:endParaRPr lang="de-DE" sz="2800" i="1" dirty="0" smtClean="0">
              <a:solidFill>
                <a:prstClr val="black"/>
              </a:solidFill>
            </a:endParaRPr>
          </a:p>
          <a:p>
            <a:r>
              <a:rPr lang="de-DE" sz="2800" i="1" dirty="0" smtClean="0">
                <a:solidFill>
                  <a:prstClr val="black"/>
                </a:solidFill>
              </a:rPr>
              <a:t>unter dem </a:t>
            </a:r>
            <a:r>
              <a:rPr lang="de-DE" sz="2800" i="1" dirty="0">
                <a:solidFill>
                  <a:prstClr val="black"/>
                </a:solidFill>
              </a:rPr>
              <a:t>Aspekt des Übens</a:t>
            </a:r>
            <a:r>
              <a:rPr lang="de-DE" sz="2800" i="1" dirty="0" smtClean="0">
                <a:solidFill>
                  <a:prstClr val="black"/>
                </a:solidFill>
              </a:rPr>
              <a:t>. Sie</a:t>
            </a:r>
            <a:endParaRPr lang="de-DE" sz="2800" i="1" dirty="0">
              <a:solidFill>
                <a:prstClr val="black"/>
              </a:solidFill>
            </a:endParaRPr>
          </a:p>
          <a:p>
            <a:pPr marL="895350" indent="-447675">
              <a:spcAft>
                <a:spcPts val="600"/>
              </a:spcAft>
              <a:buFont typeface="Arial" pitchFamily="34" charset="0"/>
              <a:buChar char="•"/>
            </a:pPr>
            <a:r>
              <a:rPr lang="de-DE" sz="2800" i="1" dirty="0">
                <a:solidFill>
                  <a:prstClr val="black"/>
                </a:solidFill>
              </a:rPr>
              <a:t>bearbeiten Möglichkeiten, experimentelle Fähigkeiten der Schüler einzuüben,</a:t>
            </a:r>
          </a:p>
          <a:p>
            <a:pPr marL="895350" indent="-447675">
              <a:spcAft>
                <a:spcPts val="600"/>
              </a:spcAft>
              <a:buFont typeface="Arial" pitchFamily="34" charset="0"/>
              <a:buChar char="•"/>
            </a:pPr>
            <a:r>
              <a:rPr lang="de-DE" sz="2800" i="1" dirty="0" smtClean="0">
                <a:solidFill>
                  <a:prstClr val="black"/>
                </a:solidFill>
              </a:rPr>
              <a:t>ordnen verschiedenen </a:t>
            </a:r>
            <a:r>
              <a:rPr lang="de-DE" sz="2800" i="1" dirty="0">
                <a:solidFill>
                  <a:prstClr val="black"/>
                </a:solidFill>
              </a:rPr>
              <a:t>Übungsformaten Experimente </a:t>
            </a:r>
            <a:r>
              <a:rPr lang="de-DE" sz="2800" i="1" dirty="0" smtClean="0">
                <a:solidFill>
                  <a:prstClr val="black"/>
                </a:solidFill>
              </a:rPr>
              <a:t>zu,</a:t>
            </a:r>
            <a:endParaRPr lang="de-DE" sz="2800" i="1" dirty="0">
              <a:solidFill>
                <a:prstClr val="black"/>
              </a:solidFill>
            </a:endParaRPr>
          </a:p>
          <a:p>
            <a:pPr marL="895350" indent="-447675">
              <a:spcAft>
                <a:spcPts val="600"/>
              </a:spcAft>
              <a:buFont typeface="Arial" pitchFamily="34" charset="0"/>
              <a:buChar char="•"/>
            </a:pPr>
            <a:r>
              <a:rPr lang="de-DE" sz="2800" i="1" dirty="0" smtClean="0">
                <a:solidFill>
                  <a:prstClr val="black"/>
                </a:solidFill>
              </a:rPr>
              <a:t>erörtern Möglichkeiten </a:t>
            </a:r>
            <a:r>
              <a:rPr lang="de-DE" sz="2800" i="1" dirty="0">
                <a:solidFill>
                  <a:prstClr val="black"/>
                </a:solidFill>
              </a:rPr>
              <a:t>und Stolpersteine experimenteller Hausaufgaben </a:t>
            </a:r>
            <a:r>
              <a:rPr lang="de-DE" sz="2800" i="1" dirty="0" smtClean="0">
                <a:solidFill>
                  <a:prstClr val="black"/>
                </a:solidFill>
              </a:rPr>
              <a:t>… </a:t>
            </a:r>
            <a:endParaRPr lang="de-DE" sz="2800" i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E:\Seminar\Chemiedidaktik_Gym_Sem_HN_Wiese2013\T_Fotos\Säure_Base\Ammoniak_Springbrunn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32181"/>
            <a:ext cx="1835696" cy="30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-727" y="188640"/>
            <a:ext cx="9144727" cy="1171533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36000" rIns="91440" bIns="45720" rtlCol="0" anchor="t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 smtClean="0"/>
              <a:t>  </a:t>
            </a:r>
            <a:r>
              <a:rPr lang="de-DE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W3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Experimentieren üben – Üben mit Experimenten</a:t>
            </a:r>
            <a:b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dirty="0" smtClean="0"/>
              <a:t>am Beispiel des Themenbereichs Säuren und Basen / saure und alkalische Lösungen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3137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-727" y="188640"/>
            <a:ext cx="9109231" cy="1171533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36000" rIns="91440" bIns="45720" rtlCol="0" anchor="t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 smtClean="0"/>
              <a:t>  </a:t>
            </a:r>
            <a:r>
              <a:rPr lang="de-DE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W3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Experimentieren üben – Üben mit Experimenten</a:t>
            </a:r>
            <a:b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dirty="0" smtClean="0"/>
              <a:t>am Beispiel des Themenbereichs Säuren und Basen / saure und alkalische Lösungen</a:t>
            </a:r>
            <a:endParaRPr lang="de-DE" sz="2200" dirty="0"/>
          </a:p>
        </p:txBody>
      </p:sp>
      <p:pic>
        <p:nvPicPr>
          <p:cNvPr id="3" name="Grafik 2" descr="E:\ZPG III\Material moodle\2014_03_18\Fotos\Neutralisatio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235180" cy="279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63757"/>
            <a:ext cx="3456384" cy="2779234"/>
          </a:xfrm>
          <a:prstGeom prst="rect">
            <a:avLst/>
          </a:prstGeom>
        </p:spPr>
      </p:pic>
      <p:sp>
        <p:nvSpPr>
          <p:cNvPr id="5" name="Bogen 4"/>
          <p:cNvSpPr/>
          <p:nvPr/>
        </p:nvSpPr>
        <p:spPr>
          <a:xfrm>
            <a:off x="5292080" y="1844824"/>
            <a:ext cx="1152128" cy="536969"/>
          </a:xfrm>
          <a:prstGeom prst="arc">
            <a:avLst>
              <a:gd name="adj1" fmla="val 10799052"/>
              <a:gd name="adj2" fmla="val 97803"/>
            </a:avLst>
          </a:prstGeom>
          <a:ln w="50800">
            <a:solidFill>
              <a:schemeClr val="tx2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59632" y="5157192"/>
            <a:ext cx="625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Stoff- und Teilchenebene anschaulich verknüpft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969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001000" cy="1470025"/>
          </a:xfrm>
        </p:spPr>
        <p:txBody>
          <a:bodyPr>
            <a:normAutofit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Thermolyse von Ammoniumchlorid – </a:t>
            </a:r>
            <a:r>
              <a:rPr lang="de-DE" sz="3100" b="1" dirty="0" smtClean="0"/>
              <a:t>vier Säure-Base-Reaktionen in einem Experiment</a:t>
            </a:r>
            <a:endParaRPr lang="de-DE" sz="3100" b="1" dirty="0"/>
          </a:p>
        </p:txBody>
      </p:sp>
      <p:pic>
        <p:nvPicPr>
          <p:cNvPr id="2050" name="Picture 2" descr="E:\Seminar\Chemiedidaktik_Gym_Sem_HN_Wiese2013\T_Fotos\Säure_Base\Ammoniumchloridthermolyse_gesam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0268"/>
            <a:ext cx="4392488" cy="32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Seminar\Chemiedidaktik_Gym_Sem_HN_Wiese2013\T_Fotos\Säure_Base\NH4Cl_Thermolyse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780928"/>
            <a:ext cx="1663706" cy="38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260647"/>
            <a:ext cx="9144000" cy="1171533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36000" rIns="91440" bIns="45720" rtlCol="0" anchor="t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 smtClean="0"/>
              <a:t>  </a:t>
            </a:r>
            <a:r>
              <a:rPr lang="de-DE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W3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Experimentieren üben – Üben mit Experimenten</a:t>
            </a:r>
            <a:b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dirty="0" smtClean="0"/>
              <a:t>am Beispiel des Themenbereichs Säuren und Basen / saure und alkalische Lösungen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5606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Vorstellungen zum pH-Wert experimentell einüben – die logarithmische Skala praktisch erlebt</a:t>
            </a:r>
            <a:endParaRPr lang="de-DE" b="1" dirty="0"/>
          </a:p>
        </p:txBody>
      </p:sp>
      <p:pic>
        <p:nvPicPr>
          <p:cNvPr id="5123" name="Picture 3" descr="E:\Seminar\Chemiedidaktik_Gym_Sem_HN_Wiese2013\T_Fotos\Säure_Base\Verdünnungsrei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91104" cy="15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260647"/>
            <a:ext cx="9144000" cy="1171533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36000" rIns="91440" bIns="45720" rtlCol="0" anchor="t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 smtClean="0"/>
              <a:t>  </a:t>
            </a:r>
            <a:r>
              <a:rPr lang="de-DE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W3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Experimentieren üben – Üben mit Experimenten</a:t>
            </a:r>
            <a:b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dirty="0" smtClean="0"/>
              <a:t>am Beispiel des Themenbereichs Säuren und Basen / saure und alkalische Lösungen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0367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0" y="260647"/>
            <a:ext cx="9144000" cy="1171533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36000" rIns="91440" bIns="45720" rtlCol="0" anchor="t" anchorCtr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 smtClean="0"/>
              <a:t>  </a:t>
            </a:r>
            <a:r>
              <a:rPr lang="de-DE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W3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Experimentieren üben – Üben mit Experimenten</a:t>
            </a:r>
            <a:br>
              <a:rPr lang="de-D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200" dirty="0" smtClean="0"/>
              <a:t>am Beispiel des Themenbereichs Säuren und Basen / saure und alkalische Lösungen</a:t>
            </a:r>
            <a:endParaRPr lang="de-DE" sz="2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096191" cy="310779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268897" y="5013176"/>
            <a:ext cx="5941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Ü3 – Üben auf hohem Niveau</a:t>
            </a:r>
          </a:p>
          <a:p>
            <a:pPr algn="ctr"/>
            <a:r>
              <a:rPr lang="de-DE" sz="2400" b="1" dirty="0" smtClean="0"/>
              <a:t>Leitfähigkeitsänderungen beim Einleiten von </a:t>
            </a:r>
          </a:p>
          <a:p>
            <a:pPr algn="ctr"/>
            <a:r>
              <a:rPr lang="de-DE" sz="2400" b="1" dirty="0" smtClean="0"/>
              <a:t>Kohlenstoffdioxid in Kalkwasser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7003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Bildschirmpräsentation (4:3)</PresentationFormat>
  <Paragraphs>26</Paragraphs>
  <Slides>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Larissa</vt:lpstr>
      <vt:lpstr>Larissa-Design</vt:lpstr>
      <vt:lpstr>  W3:   Experimentieren üben – Üben mit Experimenten am Beispiel des Themenbereichs Säuren und Basen / saure und alkalische Lösungen</vt:lpstr>
      <vt:lpstr>PowerPoint-Präsentation</vt:lpstr>
      <vt:lpstr>PowerPoint-Präsentation</vt:lpstr>
      <vt:lpstr>Thermolyse von Ammoniumchlorid – vier Säure-Base-Reaktionen in einem Experiment</vt:lpstr>
      <vt:lpstr>Vorstellungen zum pH-Wert experimentell einüben – die logarithmische Skala praktisch erlebt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W4:   Üben mit Experimenten</dc:title>
  <dc:creator>admin</dc:creator>
  <cp:lastModifiedBy>admin</cp:lastModifiedBy>
  <cp:revision>10</cp:revision>
  <dcterms:created xsi:type="dcterms:W3CDTF">2014-03-10T20:43:04Z</dcterms:created>
  <dcterms:modified xsi:type="dcterms:W3CDTF">2014-04-26T19:15:27Z</dcterms:modified>
</cp:coreProperties>
</file>