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9" r:id="rId2"/>
    <p:sldId id="341" r:id="rId3"/>
    <p:sldId id="342" r:id="rId4"/>
    <p:sldId id="343" r:id="rId5"/>
    <p:sldId id="344" r:id="rId6"/>
    <p:sldId id="345" r:id="rId7"/>
    <p:sldId id="432" r:id="rId8"/>
    <p:sldId id="434" r:id="rId9"/>
    <p:sldId id="437" r:id="rId10"/>
    <p:sldId id="438" r:id="rId11"/>
    <p:sldId id="465" r:id="rId12"/>
    <p:sldId id="452" r:id="rId13"/>
    <p:sldId id="455" r:id="rId14"/>
    <p:sldId id="464" r:id="rId1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0B9FF"/>
    <a:srgbClr val="9966FF"/>
    <a:srgbClr val="FFCC99"/>
    <a:srgbClr val="66FFFF"/>
    <a:srgbClr val="FF6D6D"/>
    <a:srgbClr val="CCFF99"/>
    <a:srgbClr val="99CC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17" autoAdjust="0"/>
  </p:normalViewPr>
  <p:slideViewPr>
    <p:cSldViewPr snapToGrid="0">
      <p:cViewPr varScale="1">
        <p:scale>
          <a:sx n="77" d="100"/>
          <a:sy n="77" d="100"/>
        </p:scale>
        <p:origin x="-97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9F564516-2CD0-4CAD-A498-A30E85B41E47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6635D59-5C57-434E-ADD3-8F2EFA6848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8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04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11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dirty="0" smtClean="0"/>
              <a:t>Jetzt kommen die Namen dazu</a:t>
            </a:r>
            <a:endParaRPr lang="de-DE" sz="11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1B6-CE3B-4F56-A425-78320C7607E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65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Haarspray: Treibmittel heute v.a. Propan u/o Butan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https://de.wikipedia.org/wiki/Ameisen 24.09.2015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1B6-CE3B-4F56-A425-78320C7607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35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b="0" dirty="0" smtClean="0"/>
              <a:t>Datei 1a</a:t>
            </a:r>
          </a:p>
          <a:p>
            <a:r>
              <a:rPr lang="de-DE" sz="1300" b="0" dirty="0" smtClean="0"/>
              <a:t>Diese </a:t>
            </a:r>
            <a:r>
              <a:rPr lang="de-DE" sz="1300" b="0" dirty="0"/>
              <a:t>Seite bekommen Schüler als Arbeitsgrundlage für den AO, dann bekommen sie die Strukturformeln, die sortiert werden</a:t>
            </a:r>
          </a:p>
          <a:p>
            <a:r>
              <a:rPr lang="de-DE" dirty="0" smtClean="0"/>
              <a:t>Später können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die hier </a:t>
            </a:r>
            <a:r>
              <a:rPr lang="de-DE" dirty="0" err="1" smtClean="0"/>
              <a:t>hingeklebten</a:t>
            </a:r>
            <a:r>
              <a:rPr lang="de-DE" dirty="0" smtClean="0"/>
              <a:t> Strukturformeln benannt</a:t>
            </a:r>
            <a:r>
              <a:rPr lang="de-DE" baseline="0" dirty="0" smtClean="0"/>
              <a:t>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Weitere im Unterricht besprochene Stoffe dazu geschrieben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Die aufeinanderfolgende Oxidation eingezeichnet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1B6-CE3B-4F56-A425-78320C7607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11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/>
            <a:endParaRPr lang="de-DE" dirty="0" smtClean="0"/>
          </a:p>
          <a:p>
            <a:pPr defTabSz="963595"/>
            <a:r>
              <a:rPr lang="de-DE" dirty="0" smtClean="0"/>
              <a:t>Datei 1b</a:t>
            </a:r>
          </a:p>
          <a:p>
            <a:pPr defTabSz="963595"/>
            <a:r>
              <a:rPr lang="de-DE" dirty="0" smtClean="0"/>
              <a:t>Vorstellen</a:t>
            </a:r>
            <a:r>
              <a:rPr lang="de-DE" baseline="0" dirty="0" smtClean="0"/>
              <a:t> möglicher Formeln – Suche nach Gemeinsamkeit(en)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err="1" smtClean="0">
                <a:sym typeface="Wingdings" panose="05000000000000000000" pitchFamily="2" charset="2"/>
              </a:rPr>
              <a:t>Def</a:t>
            </a:r>
            <a:r>
              <a:rPr lang="de-DE" baseline="0" dirty="0" smtClean="0">
                <a:sym typeface="Wingdings" panose="05000000000000000000" pitchFamily="2" charset="2"/>
              </a:rPr>
              <a:t>. OC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73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4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33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Diese Seite bekommen Schüler als Arbeitsgrundlage für den AO, dann bekommen sie die Strukturformeln, die sortiert werden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L: sagt zu welchen Bildern </a:t>
            </a:r>
            <a:r>
              <a:rPr lang="de-DE" sz="1200" dirty="0" smtClean="0">
                <a:sym typeface="Wingdings" panose="05000000000000000000" pitchFamily="2" charset="2"/>
              </a:rPr>
              <a:t> S klebt</a:t>
            </a:r>
            <a:endParaRPr lang="de-DE" sz="1200" b="1" dirty="0" smtClean="0"/>
          </a:p>
          <a:p>
            <a:r>
              <a:rPr lang="de-DE" dirty="0" smtClean="0"/>
              <a:t>Später können die hier </a:t>
            </a:r>
            <a:r>
              <a:rPr lang="de-DE" dirty="0" err="1" smtClean="0"/>
              <a:t>hingeklebten</a:t>
            </a:r>
            <a:r>
              <a:rPr lang="de-DE" dirty="0" smtClean="0"/>
              <a:t> Strukturformeln benannt</a:t>
            </a:r>
            <a:r>
              <a:rPr lang="de-DE" baseline="0" dirty="0" smtClean="0"/>
              <a:t> werden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1B6-CE3B-4F56-A425-78320C7607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1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>
                <a:sym typeface="Wingdings" panose="05000000000000000000" pitchFamily="2" charset="2"/>
              </a:rPr>
              <a:t>Fkt</a:t>
            </a:r>
            <a:r>
              <a:rPr lang="de-DE" dirty="0" smtClean="0">
                <a:sym typeface="Wingdings" panose="05000000000000000000" pitchFamily="2" charset="2"/>
              </a:rPr>
              <a:t> Gruppe markieren – benennen – Besonderheit </a:t>
            </a:r>
            <a:r>
              <a:rPr lang="de-DE" dirty="0" err="1" smtClean="0">
                <a:sym typeface="Wingdings" panose="05000000000000000000" pitchFamily="2" charset="2"/>
              </a:rPr>
              <a:t>Carbonylgr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5D59-5C57-434E-ADD3-8F2EFA68484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79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66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17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5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79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1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90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8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36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FA5D-BE7F-4E9D-A89D-3763CCE4F661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7ADA-2298-4D22-BC5F-630F68A0B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72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5" Type="http://schemas.openxmlformats.org/officeDocument/2006/relationships/image" Target="../media/image76.emf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72.png"/><Relationship Id="rId26" Type="http://schemas.openxmlformats.org/officeDocument/2006/relationships/image" Target="../media/image71.png"/><Relationship Id="rId21" Type="http://schemas.openxmlformats.org/officeDocument/2006/relationships/image" Target="../media/image64.png"/><Relationship Id="rId34" Type="http://schemas.openxmlformats.org/officeDocument/2006/relationships/image" Target="../media/image59.png"/><Relationship Id="rId7" Type="http://schemas.openxmlformats.org/officeDocument/2006/relationships/image" Target="../media/image67.png"/><Relationship Id="rId12" Type="http://schemas.openxmlformats.org/officeDocument/2006/relationships/image" Target="../media/image49.png"/><Relationship Id="rId17" Type="http://schemas.openxmlformats.org/officeDocument/2006/relationships/image" Target="../media/image57.png"/><Relationship Id="rId25" Type="http://schemas.openxmlformats.org/officeDocument/2006/relationships/image" Target="../media/image68.png"/><Relationship Id="rId33" Type="http://schemas.openxmlformats.org/officeDocument/2006/relationships/image" Target="../media/image58.png"/><Relationship Id="rId38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png"/><Relationship Id="rId20" Type="http://schemas.openxmlformats.org/officeDocument/2006/relationships/image" Target="../media/image63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48.png"/><Relationship Id="rId24" Type="http://schemas.openxmlformats.org/officeDocument/2006/relationships/image" Target="../media/image65.png"/><Relationship Id="rId32" Type="http://schemas.openxmlformats.org/officeDocument/2006/relationships/image" Target="../media/image53.png"/><Relationship Id="rId37" Type="http://schemas.openxmlformats.org/officeDocument/2006/relationships/image" Target="../media/image60.png"/><Relationship Id="rId5" Type="http://schemas.openxmlformats.org/officeDocument/2006/relationships/image" Target="../media/image74.png"/><Relationship Id="rId15" Type="http://schemas.openxmlformats.org/officeDocument/2006/relationships/image" Target="../media/image55.png"/><Relationship Id="rId23" Type="http://schemas.openxmlformats.org/officeDocument/2006/relationships/image" Target="../media/image76.emf"/><Relationship Id="rId28" Type="http://schemas.openxmlformats.org/officeDocument/2006/relationships/image" Target="../media/image66.png"/><Relationship Id="rId36" Type="http://schemas.microsoft.com/office/2007/relationships/hdphoto" Target="../media/hdphoto1.wdp"/><Relationship Id="rId10" Type="http://schemas.openxmlformats.org/officeDocument/2006/relationships/image" Target="../media/image47.png"/><Relationship Id="rId19" Type="http://schemas.openxmlformats.org/officeDocument/2006/relationships/image" Target="../media/image75.png"/><Relationship Id="rId31" Type="http://schemas.openxmlformats.org/officeDocument/2006/relationships/image" Target="../media/image52.png"/><Relationship Id="rId4" Type="http://schemas.openxmlformats.org/officeDocument/2006/relationships/image" Target="../media/image69.png"/><Relationship Id="rId9" Type="http://schemas.openxmlformats.org/officeDocument/2006/relationships/image" Target="../media/image46.png"/><Relationship Id="rId14" Type="http://schemas.openxmlformats.org/officeDocument/2006/relationships/image" Target="../media/image54.png"/><Relationship Id="rId22" Type="http://schemas.openxmlformats.org/officeDocument/2006/relationships/image" Target="../media/image70.png"/><Relationship Id="rId27" Type="http://schemas.openxmlformats.org/officeDocument/2006/relationships/image" Target="../media/image62.png"/><Relationship Id="rId30" Type="http://schemas.openxmlformats.org/officeDocument/2006/relationships/image" Target="../media/image51.png"/><Relationship Id="rId35" Type="http://schemas.openxmlformats.org/officeDocument/2006/relationships/image" Target="../media/image29.jpeg"/><Relationship Id="rId8" Type="http://schemas.openxmlformats.org/officeDocument/2006/relationships/image" Target="../media/image45.png"/><Relationship Id="rId3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em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tzc94955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9.png"/><Relationship Id="rId26" Type="http://schemas.openxmlformats.org/officeDocument/2006/relationships/image" Target="../media/image51.png"/><Relationship Id="rId39" Type="http://schemas.openxmlformats.org/officeDocument/2006/relationships/image" Target="../media/image70.png"/><Relationship Id="rId21" Type="http://schemas.openxmlformats.org/officeDocument/2006/relationships/image" Target="../media/image68.png"/><Relationship Id="rId34" Type="http://schemas.microsoft.com/office/2007/relationships/hdphoto" Target="../media/hdphoto5.wdp"/><Relationship Id="rId7" Type="http://schemas.openxmlformats.org/officeDocument/2006/relationships/image" Target="../media/image67.png"/><Relationship Id="rId12" Type="http://schemas.openxmlformats.org/officeDocument/2006/relationships/image" Target="../media/image49.png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81.jpeg"/><Relationship Id="rId38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image" Target="../media/image75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48.png"/><Relationship Id="rId24" Type="http://schemas.openxmlformats.org/officeDocument/2006/relationships/image" Target="../media/image66.png"/><Relationship Id="rId32" Type="http://schemas.openxmlformats.org/officeDocument/2006/relationships/image" Target="../media/image30.png"/><Relationship Id="rId37" Type="http://schemas.openxmlformats.org/officeDocument/2006/relationships/image" Target="../media/image63.png"/><Relationship Id="rId40" Type="http://schemas.openxmlformats.org/officeDocument/2006/relationships/image" Target="../media/image76.emf"/><Relationship Id="rId5" Type="http://schemas.openxmlformats.org/officeDocument/2006/relationships/image" Target="../media/image74.png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28" Type="http://schemas.openxmlformats.org/officeDocument/2006/relationships/image" Target="../media/image53.png"/><Relationship Id="rId36" Type="http://schemas.microsoft.com/office/2007/relationships/hdphoto" Target="../media/hdphoto6.wdp"/><Relationship Id="rId10" Type="http://schemas.openxmlformats.org/officeDocument/2006/relationships/image" Target="../media/image47.png"/><Relationship Id="rId19" Type="http://schemas.openxmlformats.org/officeDocument/2006/relationships/image" Target="../media/image72.png"/><Relationship Id="rId31" Type="http://schemas.openxmlformats.org/officeDocument/2006/relationships/image" Target="../media/image60.png"/><Relationship Id="rId4" Type="http://schemas.openxmlformats.org/officeDocument/2006/relationships/image" Target="../media/image69.png"/><Relationship Id="rId9" Type="http://schemas.openxmlformats.org/officeDocument/2006/relationships/image" Target="../media/image46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52.png"/><Relationship Id="rId30" Type="http://schemas.microsoft.com/office/2007/relationships/hdphoto" Target="../media/hdphoto4.wdp"/><Relationship Id="rId35" Type="http://schemas.openxmlformats.org/officeDocument/2006/relationships/image" Target="../media/image82.png"/><Relationship Id="rId8" Type="http://schemas.openxmlformats.org/officeDocument/2006/relationships/image" Target="../media/image45.png"/><Relationship Id="rId3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29.jpeg"/><Relationship Id="rId3" Type="http://schemas.openxmlformats.org/officeDocument/2006/relationships/image" Target="../media/image45.png"/><Relationship Id="rId21" Type="http://schemas.openxmlformats.org/officeDocument/2006/relationships/image" Target="../media/image3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microsoft.com/office/2007/relationships/hdphoto" Target="../media/hdphoto1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em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5" Type="http://schemas.openxmlformats.org/officeDocument/2006/relationships/image" Target="../media/image76.emf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Organische Chemie Klasse 10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alternativer Einstieg mit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Organizer/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Orientierungshilfe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2" y="518983"/>
            <a:ext cx="1526754" cy="15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6" y="4391089"/>
            <a:ext cx="1967191" cy="10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04" y="236519"/>
            <a:ext cx="1522147" cy="9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7" y="236519"/>
            <a:ext cx="917748" cy="8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49" y="2363288"/>
            <a:ext cx="1143025" cy="6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46" y="779597"/>
            <a:ext cx="974370" cy="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9585" r="12767" b="19942"/>
          <a:stretch/>
        </p:blipFill>
        <p:spPr bwMode="auto">
          <a:xfrm>
            <a:off x="5289719" y="1087978"/>
            <a:ext cx="1958668" cy="8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33" y="165263"/>
            <a:ext cx="1650187" cy="9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" y="1162454"/>
            <a:ext cx="2038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76" y="-16664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6" y="4910463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832" y="3246535"/>
            <a:ext cx="1724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6" y="4909539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bgerundetes Rechteck 18"/>
          <p:cNvSpPr/>
          <p:nvPr/>
        </p:nvSpPr>
        <p:spPr>
          <a:xfrm>
            <a:off x="9464190" y="669074"/>
            <a:ext cx="2345643" cy="23692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544875" y="116632"/>
            <a:ext cx="2901072" cy="4091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3557260" y="2122895"/>
            <a:ext cx="1310400" cy="1106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4" y="2442752"/>
            <a:ext cx="1645429" cy="15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el 1"/>
          <p:cNvSpPr txBox="1">
            <a:spLocks/>
          </p:cNvSpPr>
          <p:nvPr/>
        </p:nvSpPr>
        <p:spPr>
          <a:xfrm>
            <a:off x="2079297" y="2122895"/>
            <a:ext cx="1338395" cy="460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1" name="Rechteck 40"/>
          <p:cNvSpPr/>
          <p:nvPr/>
        </p:nvSpPr>
        <p:spPr>
          <a:xfrm>
            <a:off x="3770749" y="2120285"/>
            <a:ext cx="865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Alk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endParaRPr lang="de-DE" sz="1400" dirty="0">
              <a:latin typeface="+mj-lt"/>
            </a:endParaRP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9464190" y="2613674"/>
            <a:ext cx="2379217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 / Alkan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1471304" y="4597026"/>
            <a:ext cx="3294308" cy="3589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/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Alkansäurealky</a:t>
            </a:r>
            <a:r>
              <a:rPr lang="de-DE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5196159" y="89898"/>
            <a:ext cx="4104457" cy="2411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6401497" y="2025751"/>
            <a:ext cx="2232566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Alkohole / Alkan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05" y="1548947"/>
            <a:ext cx="1544738" cy="109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Abgerundetes Rechteck 49"/>
          <p:cNvSpPr/>
          <p:nvPr/>
        </p:nvSpPr>
        <p:spPr>
          <a:xfrm>
            <a:off x="10024936" y="3285560"/>
            <a:ext cx="2091588" cy="29145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itel 1"/>
          <p:cNvSpPr txBox="1">
            <a:spLocks/>
          </p:cNvSpPr>
          <p:nvPr/>
        </p:nvSpPr>
        <p:spPr>
          <a:xfrm>
            <a:off x="10021473" y="5768821"/>
            <a:ext cx="2068627" cy="457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 / </a:t>
            </a:r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52" name="Abgerundetes Rechteck 51"/>
          <p:cNvSpPr/>
          <p:nvPr/>
        </p:nvSpPr>
        <p:spPr>
          <a:xfrm>
            <a:off x="488552" y="4613279"/>
            <a:ext cx="5437957" cy="1808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56" y="4018755"/>
            <a:ext cx="1374499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61" y="4867597"/>
            <a:ext cx="1350640" cy="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bgerundetes Rechteck 54"/>
          <p:cNvSpPr/>
          <p:nvPr/>
        </p:nvSpPr>
        <p:spPr>
          <a:xfrm>
            <a:off x="6463282" y="4005061"/>
            <a:ext cx="2833309" cy="2417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itel 1"/>
          <p:cNvSpPr txBox="1">
            <a:spLocks/>
          </p:cNvSpPr>
          <p:nvPr/>
        </p:nvSpPr>
        <p:spPr>
          <a:xfrm>
            <a:off x="6364271" y="5871463"/>
            <a:ext cx="2981752" cy="363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Carbonsäure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</a:t>
            </a:r>
            <a:r>
              <a:rPr lang="de-DE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säure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8" name="Titel 1"/>
          <p:cNvSpPr txBox="1">
            <a:spLocks/>
          </p:cNvSpPr>
          <p:nvPr/>
        </p:nvSpPr>
        <p:spPr>
          <a:xfrm>
            <a:off x="5926625" y="2846610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</a:t>
            </a:r>
            <a:endParaRPr lang="de-DE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homas D\Desktop\ame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480">
            <a:off x="7095765" y="4648445"/>
            <a:ext cx="1764500" cy="132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85" y="640523"/>
            <a:ext cx="1224000" cy="7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81" y="4222071"/>
            <a:ext cx="1212276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9" y="5489576"/>
            <a:ext cx="1677210" cy="8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88" y="5879026"/>
            <a:ext cx="936000" cy="6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24" y="1718604"/>
            <a:ext cx="933708" cy="9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1047033" y="1085535"/>
            <a:ext cx="2826605" cy="2534109"/>
            <a:chOff x="161219" y="88009"/>
            <a:chExt cx="2826605" cy="2534109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19" y="635482"/>
              <a:ext cx="622116" cy="198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35" y="226859"/>
              <a:ext cx="591960" cy="225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95" y="1628800"/>
              <a:ext cx="827795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1356294" y="88009"/>
              <a:ext cx="1631530" cy="1540791"/>
              <a:chOff x="2566923" y="292364"/>
              <a:chExt cx="2280096" cy="2192721"/>
            </a:xfrm>
          </p:grpSpPr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923" y="292364"/>
                <a:ext cx="228009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796" y="1681521"/>
                <a:ext cx="1555218" cy="80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uppieren 27"/>
          <p:cNvGrpSpPr/>
          <p:nvPr/>
        </p:nvGrpSpPr>
        <p:grpSpPr>
          <a:xfrm>
            <a:off x="9860407" y="4997481"/>
            <a:ext cx="1499530" cy="1187178"/>
            <a:chOff x="6763518" y="3496839"/>
            <a:chExt cx="1499530" cy="1187178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518" y="3496839"/>
              <a:ext cx="679039" cy="118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557" y="3600615"/>
              <a:ext cx="820491" cy="108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1531750" y="4436923"/>
            <a:ext cx="2168246" cy="1080325"/>
            <a:chOff x="5363129" y="5133459"/>
            <a:chExt cx="2168246" cy="1080325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30" y="5133459"/>
              <a:ext cx="852445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129" y="5133459"/>
              <a:ext cx="1315801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itel 1"/>
          <p:cNvSpPr txBox="1">
            <a:spLocks/>
          </p:cNvSpPr>
          <p:nvPr/>
        </p:nvSpPr>
        <p:spPr>
          <a:xfrm>
            <a:off x="5227902" y="3419308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de-DE" dirty="0"/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2529832" y="2631921"/>
            <a:ext cx="3314388" cy="460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/ Alk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5510284" y="2835987"/>
            <a:ext cx="3019369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9558485" y="2984001"/>
            <a:ext cx="2592000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9454130" y="6086905"/>
            <a:ext cx="2268000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676347" y="6254171"/>
            <a:ext cx="4057797" cy="4473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Ester/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Alkansäurealky</a:t>
            </a:r>
            <a:r>
              <a:rPr lang="de-D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4995110" y="6345671"/>
            <a:ext cx="4201311" cy="553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Carbonsäuren/Alkan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säuren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6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68" y="5597714"/>
            <a:ext cx="936000" cy="5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bgerundetes Rechteck 56"/>
          <p:cNvSpPr/>
          <p:nvPr/>
        </p:nvSpPr>
        <p:spPr>
          <a:xfrm>
            <a:off x="5318843" y="4597900"/>
            <a:ext cx="3721072" cy="21766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22" y="5312870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bgerundetes Rechteck 59"/>
          <p:cNvSpPr/>
          <p:nvPr/>
        </p:nvSpPr>
        <p:spPr>
          <a:xfrm>
            <a:off x="406401" y="4340043"/>
            <a:ext cx="4574552" cy="23544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1" y="1167302"/>
            <a:ext cx="1080000" cy="6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53" y="351309"/>
            <a:ext cx="708702" cy="6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7" y="289685"/>
            <a:ext cx="1512000" cy="8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bgerundetes Rechteck 63"/>
          <p:cNvSpPr/>
          <p:nvPr/>
        </p:nvSpPr>
        <p:spPr>
          <a:xfrm>
            <a:off x="-91284" y="116632"/>
            <a:ext cx="5414315" cy="4091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41" y="3037095"/>
            <a:ext cx="1333379" cy="12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85" y="3137682"/>
            <a:ext cx="1008000" cy="5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9585" r="12767" b="19942"/>
          <a:stretch/>
        </p:blipFill>
        <p:spPr bwMode="auto">
          <a:xfrm>
            <a:off x="6643407" y="311917"/>
            <a:ext cx="1656000" cy="6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76" y="1131975"/>
            <a:ext cx="1368000" cy="158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Abgerundetes Rechteck 70"/>
          <p:cNvSpPr/>
          <p:nvPr/>
        </p:nvSpPr>
        <p:spPr>
          <a:xfrm>
            <a:off x="5392527" y="89898"/>
            <a:ext cx="3737681" cy="3144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489" y="766613"/>
            <a:ext cx="101940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07" y="492222"/>
            <a:ext cx="70342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Abgerundetes Rechteck 73"/>
          <p:cNvSpPr/>
          <p:nvPr/>
        </p:nvSpPr>
        <p:spPr>
          <a:xfrm>
            <a:off x="9583771" y="116631"/>
            <a:ext cx="2575499" cy="34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77" y="3747888"/>
            <a:ext cx="158548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Abgerundetes Rechteck 76"/>
          <p:cNvSpPr/>
          <p:nvPr/>
        </p:nvSpPr>
        <p:spPr>
          <a:xfrm>
            <a:off x="9360872" y="3714496"/>
            <a:ext cx="2273052" cy="2979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5605962" y="1213322"/>
            <a:ext cx="2301985" cy="1588970"/>
            <a:chOff x="5605962" y="1213322"/>
            <a:chExt cx="2301985" cy="158897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6121133" y="1213322"/>
              <a:ext cx="1786814" cy="1588970"/>
              <a:chOff x="3923928" y="213890"/>
              <a:chExt cx="1786814" cy="158897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250263"/>
                <a:ext cx="482837" cy="137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6765" y="318657"/>
                <a:ext cx="448713" cy="148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5478" y="213890"/>
                <a:ext cx="855264" cy="127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62" y="1379864"/>
              <a:ext cx="523412" cy="13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92" y="4850570"/>
            <a:ext cx="689675" cy="15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uppieren 79"/>
          <p:cNvGrpSpPr/>
          <p:nvPr/>
        </p:nvGrpSpPr>
        <p:grpSpPr>
          <a:xfrm>
            <a:off x="9637777" y="1113405"/>
            <a:ext cx="2344794" cy="2102999"/>
            <a:chOff x="9637777" y="1113405"/>
            <a:chExt cx="2344794" cy="2102999"/>
          </a:xfrm>
        </p:grpSpPr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013" y="2359928"/>
              <a:ext cx="1010202" cy="856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2" name="Gruppieren 81"/>
            <p:cNvGrpSpPr/>
            <p:nvPr/>
          </p:nvGrpSpPr>
          <p:grpSpPr>
            <a:xfrm>
              <a:off x="9637777" y="1113405"/>
              <a:ext cx="2344794" cy="1259402"/>
              <a:chOff x="6444208" y="853035"/>
              <a:chExt cx="2344794" cy="1259402"/>
            </a:xfrm>
          </p:grpSpPr>
          <p:pic>
            <p:nvPicPr>
              <p:cNvPr id="83" name="Picture 11"/>
              <p:cNvPicPr>
                <a:picLocks noChangeAspect="1" noChangeArrowheads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853035"/>
                <a:ext cx="967376" cy="12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4" name="Gruppieren 83"/>
              <p:cNvGrpSpPr/>
              <p:nvPr/>
            </p:nvGrpSpPr>
            <p:grpSpPr>
              <a:xfrm>
                <a:off x="7420740" y="1300879"/>
                <a:ext cx="1368262" cy="657453"/>
                <a:chOff x="3635896" y="3777706"/>
                <a:chExt cx="2016224" cy="1368152"/>
              </a:xfrm>
            </p:grpSpPr>
            <p:sp>
              <p:nvSpPr>
                <p:cNvPr id="85" name="Wolkenförmige Legende 84"/>
                <p:cNvSpPr/>
                <p:nvPr/>
              </p:nvSpPr>
              <p:spPr>
                <a:xfrm>
                  <a:off x="3635896" y="3777706"/>
                  <a:ext cx="2016224" cy="1368152"/>
                </a:xfrm>
                <a:prstGeom prst="cloudCallout">
                  <a:avLst>
                    <a:gd name="adj1" fmla="val -29337"/>
                    <a:gd name="adj2" fmla="val 11332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86" name="Picture 2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2608" y="3998012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2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514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0920" y="4063378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5122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1302" y="398003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849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4" grpId="0" animBg="1"/>
      <p:bldP spid="71" grpId="0" animBg="1"/>
      <p:bldP spid="74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6" y="4391089"/>
            <a:ext cx="1967191" cy="10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05" y="1548947"/>
            <a:ext cx="1544738" cy="109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04" y="236519"/>
            <a:ext cx="1522147" cy="9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7" y="236519"/>
            <a:ext cx="917748" cy="8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49" y="2363288"/>
            <a:ext cx="1143025" cy="6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46" y="779597"/>
            <a:ext cx="974370" cy="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56" y="4018755"/>
            <a:ext cx="1374499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9585" r="12767" b="19942"/>
          <a:stretch/>
        </p:blipFill>
        <p:spPr bwMode="auto">
          <a:xfrm>
            <a:off x="5289719" y="1087978"/>
            <a:ext cx="1958668" cy="8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33" y="165263"/>
            <a:ext cx="1650187" cy="9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" y="1162454"/>
            <a:ext cx="2038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76" y="-16664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61" y="4867597"/>
            <a:ext cx="1350640" cy="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6" y="4910463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832" y="3246535"/>
            <a:ext cx="1724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6" y="4909539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196159" y="89898"/>
            <a:ext cx="4104457" cy="2411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9464190" y="669074"/>
            <a:ext cx="2345643" cy="23692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10024936" y="3285560"/>
            <a:ext cx="2091588" cy="29145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88552" y="4613279"/>
            <a:ext cx="5437957" cy="1808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6463282" y="4005061"/>
            <a:ext cx="2833309" cy="2417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544875" y="116632"/>
            <a:ext cx="2901072" cy="4091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3557260" y="2122895"/>
            <a:ext cx="1310400" cy="1106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705376" y="809979"/>
            <a:ext cx="659135" cy="343619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0240321" y="1582865"/>
            <a:ext cx="836323" cy="962024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10427394" y="4691411"/>
            <a:ext cx="836388" cy="699314"/>
          </a:xfrm>
          <a:custGeom>
            <a:avLst/>
            <a:gdLst>
              <a:gd name="connsiteX0" fmla="*/ 0 w 836323"/>
              <a:gd name="connsiteY0" fmla="*/ 0 h 727019"/>
              <a:gd name="connsiteX1" fmla="*/ 836323 w 836323"/>
              <a:gd name="connsiteY1" fmla="*/ 0 h 727019"/>
              <a:gd name="connsiteX2" fmla="*/ 836323 w 836323"/>
              <a:gd name="connsiteY2" fmla="*/ 727019 h 727019"/>
              <a:gd name="connsiteX3" fmla="*/ 0 w 836323"/>
              <a:gd name="connsiteY3" fmla="*/ 727019 h 727019"/>
              <a:gd name="connsiteX4" fmla="*/ 0 w 836323"/>
              <a:gd name="connsiteY4" fmla="*/ 0 h 727019"/>
              <a:gd name="connsiteX0" fmla="*/ 0 w 836323"/>
              <a:gd name="connsiteY0" fmla="*/ 0 h 727019"/>
              <a:gd name="connsiteX1" fmla="*/ 836323 w 836323"/>
              <a:gd name="connsiteY1" fmla="*/ 0 h 727019"/>
              <a:gd name="connsiteX2" fmla="*/ 836323 w 836323"/>
              <a:gd name="connsiteY2" fmla="*/ 727019 h 727019"/>
              <a:gd name="connsiteX3" fmla="*/ 0 w 836323"/>
              <a:gd name="connsiteY3" fmla="*/ 389562 h 727019"/>
              <a:gd name="connsiteX4" fmla="*/ 0 w 836323"/>
              <a:gd name="connsiteY4" fmla="*/ 0 h 727019"/>
              <a:gd name="connsiteX0" fmla="*/ 0 w 836323"/>
              <a:gd name="connsiteY0" fmla="*/ 0 h 389562"/>
              <a:gd name="connsiteX1" fmla="*/ 836323 w 836323"/>
              <a:gd name="connsiteY1" fmla="*/ 0 h 389562"/>
              <a:gd name="connsiteX2" fmla="*/ 836323 w 836323"/>
              <a:gd name="connsiteY2" fmla="*/ 389562 h 389562"/>
              <a:gd name="connsiteX3" fmla="*/ 0 w 836323"/>
              <a:gd name="connsiteY3" fmla="*/ 389562 h 389562"/>
              <a:gd name="connsiteX4" fmla="*/ 0 w 836323"/>
              <a:gd name="connsiteY4" fmla="*/ 0 h 389562"/>
              <a:gd name="connsiteX0" fmla="*/ 0 w 836323"/>
              <a:gd name="connsiteY0" fmla="*/ 0 h 520190"/>
              <a:gd name="connsiteX1" fmla="*/ 836323 w 836323"/>
              <a:gd name="connsiteY1" fmla="*/ 0 h 520190"/>
              <a:gd name="connsiteX2" fmla="*/ 836323 w 836323"/>
              <a:gd name="connsiteY2" fmla="*/ 389562 h 520190"/>
              <a:gd name="connsiteX3" fmla="*/ 0 w 836323"/>
              <a:gd name="connsiteY3" fmla="*/ 389562 h 520190"/>
              <a:gd name="connsiteX4" fmla="*/ 0 w 836323"/>
              <a:gd name="connsiteY4" fmla="*/ 0 h 520190"/>
              <a:gd name="connsiteX0" fmla="*/ 0 w 836323"/>
              <a:gd name="connsiteY0" fmla="*/ 0 h 689524"/>
              <a:gd name="connsiteX1" fmla="*/ 836323 w 836323"/>
              <a:gd name="connsiteY1" fmla="*/ 0 h 689524"/>
              <a:gd name="connsiteX2" fmla="*/ 836323 w 836323"/>
              <a:gd name="connsiteY2" fmla="*/ 389562 h 689524"/>
              <a:gd name="connsiteX3" fmla="*/ 0 w 836323"/>
              <a:gd name="connsiteY3" fmla="*/ 389562 h 689524"/>
              <a:gd name="connsiteX4" fmla="*/ 0 w 836323"/>
              <a:gd name="connsiteY4" fmla="*/ 0 h 689524"/>
              <a:gd name="connsiteX0" fmla="*/ 0 w 836323"/>
              <a:gd name="connsiteY0" fmla="*/ 0 h 722180"/>
              <a:gd name="connsiteX1" fmla="*/ 836323 w 836323"/>
              <a:gd name="connsiteY1" fmla="*/ 0 h 722180"/>
              <a:gd name="connsiteX2" fmla="*/ 618609 w 836323"/>
              <a:gd name="connsiteY2" fmla="*/ 433105 h 722180"/>
              <a:gd name="connsiteX3" fmla="*/ 0 w 836323"/>
              <a:gd name="connsiteY3" fmla="*/ 389562 h 722180"/>
              <a:gd name="connsiteX4" fmla="*/ 0 w 836323"/>
              <a:gd name="connsiteY4" fmla="*/ 0 h 722180"/>
              <a:gd name="connsiteX0" fmla="*/ 0 w 836323"/>
              <a:gd name="connsiteY0" fmla="*/ 0 h 722180"/>
              <a:gd name="connsiteX1" fmla="*/ 836323 w 836323"/>
              <a:gd name="connsiteY1" fmla="*/ 0 h 722180"/>
              <a:gd name="connsiteX2" fmla="*/ 618609 w 836323"/>
              <a:gd name="connsiteY2" fmla="*/ 433105 h 722180"/>
              <a:gd name="connsiteX3" fmla="*/ 185057 w 836323"/>
              <a:gd name="connsiteY3" fmla="*/ 389562 h 722180"/>
              <a:gd name="connsiteX4" fmla="*/ 0 w 836323"/>
              <a:gd name="connsiteY4" fmla="*/ 0 h 722180"/>
              <a:gd name="connsiteX0" fmla="*/ 0 w 836323"/>
              <a:gd name="connsiteY0" fmla="*/ 0 h 779102"/>
              <a:gd name="connsiteX1" fmla="*/ 836323 w 836323"/>
              <a:gd name="connsiteY1" fmla="*/ 0 h 779102"/>
              <a:gd name="connsiteX2" fmla="*/ 618609 w 836323"/>
              <a:gd name="connsiteY2" fmla="*/ 433105 h 779102"/>
              <a:gd name="connsiteX3" fmla="*/ 185057 w 836323"/>
              <a:gd name="connsiteY3" fmla="*/ 389562 h 779102"/>
              <a:gd name="connsiteX4" fmla="*/ 0 w 836323"/>
              <a:gd name="connsiteY4" fmla="*/ 0 h 779102"/>
              <a:gd name="connsiteX0" fmla="*/ 0 w 836323"/>
              <a:gd name="connsiteY0" fmla="*/ 0 h 679566"/>
              <a:gd name="connsiteX1" fmla="*/ 836323 w 836323"/>
              <a:gd name="connsiteY1" fmla="*/ 0 h 679566"/>
              <a:gd name="connsiteX2" fmla="*/ 618609 w 836323"/>
              <a:gd name="connsiteY2" fmla="*/ 433105 h 679566"/>
              <a:gd name="connsiteX3" fmla="*/ 185057 w 836323"/>
              <a:gd name="connsiteY3" fmla="*/ 389562 h 679566"/>
              <a:gd name="connsiteX4" fmla="*/ 0 w 836323"/>
              <a:gd name="connsiteY4" fmla="*/ 0 h 679566"/>
              <a:gd name="connsiteX0" fmla="*/ 0 w 836323"/>
              <a:gd name="connsiteY0" fmla="*/ 0 h 699314"/>
              <a:gd name="connsiteX1" fmla="*/ 836323 w 836323"/>
              <a:gd name="connsiteY1" fmla="*/ 0 h 699314"/>
              <a:gd name="connsiteX2" fmla="*/ 618609 w 836323"/>
              <a:gd name="connsiteY2" fmla="*/ 433105 h 699314"/>
              <a:gd name="connsiteX3" fmla="*/ 185057 w 836323"/>
              <a:gd name="connsiteY3" fmla="*/ 389562 h 699314"/>
              <a:gd name="connsiteX4" fmla="*/ 0 w 836323"/>
              <a:gd name="connsiteY4" fmla="*/ 0 h 699314"/>
              <a:gd name="connsiteX0" fmla="*/ 0 w 836323"/>
              <a:gd name="connsiteY0" fmla="*/ 0 h 699314"/>
              <a:gd name="connsiteX1" fmla="*/ 836323 w 836323"/>
              <a:gd name="connsiteY1" fmla="*/ 0 h 699314"/>
              <a:gd name="connsiteX2" fmla="*/ 618609 w 836323"/>
              <a:gd name="connsiteY2" fmla="*/ 433105 h 699314"/>
              <a:gd name="connsiteX3" fmla="*/ 185057 w 836323"/>
              <a:gd name="connsiteY3" fmla="*/ 389562 h 699314"/>
              <a:gd name="connsiteX4" fmla="*/ 0 w 836323"/>
              <a:gd name="connsiteY4" fmla="*/ 0 h 699314"/>
              <a:gd name="connsiteX0" fmla="*/ 0 w 836388"/>
              <a:gd name="connsiteY0" fmla="*/ 0 h 699314"/>
              <a:gd name="connsiteX1" fmla="*/ 836323 w 836388"/>
              <a:gd name="connsiteY1" fmla="*/ 0 h 699314"/>
              <a:gd name="connsiteX2" fmla="*/ 618609 w 836388"/>
              <a:gd name="connsiteY2" fmla="*/ 433105 h 699314"/>
              <a:gd name="connsiteX3" fmla="*/ 185057 w 836388"/>
              <a:gd name="connsiteY3" fmla="*/ 389562 h 699314"/>
              <a:gd name="connsiteX4" fmla="*/ 0 w 836388"/>
              <a:gd name="connsiteY4" fmla="*/ 0 h 6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88" h="699314">
                <a:moveTo>
                  <a:pt x="0" y="0"/>
                </a:moveTo>
                <a:lnTo>
                  <a:pt x="836323" y="0"/>
                </a:lnTo>
                <a:cubicBezTo>
                  <a:pt x="839952" y="274996"/>
                  <a:pt x="691180" y="288737"/>
                  <a:pt x="618609" y="433105"/>
                </a:cubicBezTo>
                <a:cubicBezTo>
                  <a:pt x="579322" y="879420"/>
                  <a:pt x="300545" y="694362"/>
                  <a:pt x="185057" y="389562"/>
                </a:cubicBezTo>
                <a:cubicBezTo>
                  <a:pt x="-105229" y="281479"/>
                  <a:pt x="61686" y="129854"/>
                  <a:pt x="0" y="0"/>
                </a:cubicBez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059052" y="4975322"/>
            <a:ext cx="836323" cy="962024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7431597" y="4867597"/>
            <a:ext cx="1012158" cy="73376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3810728" y="2561785"/>
            <a:ext cx="836323" cy="26061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59088" y="1529306"/>
            <a:ext cx="1435034" cy="416312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4" y="2442752"/>
            <a:ext cx="1645429" cy="15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el 1"/>
          <p:cNvSpPr txBox="1">
            <a:spLocks/>
          </p:cNvSpPr>
          <p:nvPr/>
        </p:nvSpPr>
        <p:spPr>
          <a:xfrm>
            <a:off x="2079297" y="2122895"/>
            <a:ext cx="1338395" cy="460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1" name="Rechteck 40"/>
          <p:cNvSpPr/>
          <p:nvPr/>
        </p:nvSpPr>
        <p:spPr>
          <a:xfrm>
            <a:off x="3770749" y="2120285"/>
            <a:ext cx="865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Alk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endParaRPr lang="de-DE" sz="1400" dirty="0">
              <a:latin typeface="+mj-lt"/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6401497" y="2025751"/>
            <a:ext cx="2232566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Alkohole / Alkan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9464190" y="2613674"/>
            <a:ext cx="2379217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 / Alkan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10021473" y="5768821"/>
            <a:ext cx="2068627" cy="457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 / </a:t>
            </a:r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000" dirty="0"/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6364271" y="5871463"/>
            <a:ext cx="2981752" cy="363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Carbonsäure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</a:t>
            </a:r>
            <a:r>
              <a:rPr lang="de-DE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säure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1471304" y="4597026"/>
            <a:ext cx="3294308" cy="3589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/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Alkansäurealky</a:t>
            </a:r>
            <a:r>
              <a:rPr lang="de-DE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3534947" y="3230733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C-C-Doppelbindung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738223" y="1637679"/>
            <a:ext cx="1705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Hydroxylgruppe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1055207" y="1729830"/>
            <a:ext cx="103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Aldehyd-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0230593" y="540653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3841991" y="5943849"/>
            <a:ext cx="133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963899" y="5508901"/>
            <a:ext cx="16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Carboxylgruppe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8759855" y="3010553"/>
            <a:ext cx="1709763" cy="324000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Carbonylgruppe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 rot="8029683">
            <a:off x="10280419" y="1753905"/>
            <a:ext cx="791199" cy="34361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 rot="5400000">
            <a:off x="10456422" y="4819372"/>
            <a:ext cx="791199" cy="34361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itel 1"/>
          <p:cNvSpPr txBox="1">
            <a:spLocks/>
          </p:cNvSpPr>
          <p:nvPr/>
        </p:nvSpPr>
        <p:spPr>
          <a:xfrm>
            <a:off x="5926625" y="2846610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</a:t>
            </a:r>
            <a:endParaRPr lang="de-DE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68682" y="8808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3200" u="sng" dirty="0" smtClean="0">
                <a:hlinkClick r:id="rId3"/>
              </a:rPr>
              <a:t>http</a:t>
            </a:r>
            <a:r>
              <a:rPr lang="de-DE" sz="3200" u="sng" dirty="0">
                <a:hlinkClick r:id="rId3"/>
              </a:rPr>
              <a:t>://LearningApps.org/watch?v=ptzc9495501</a:t>
            </a:r>
            <a:endParaRPr lang="de-DE" sz="3200" u="sng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60810" y="1446437"/>
            <a:ext cx="7131663" cy="2910871"/>
            <a:chOff x="2279577" y="887929"/>
            <a:chExt cx="7155803" cy="3265541"/>
          </a:xfrm>
        </p:grpSpPr>
        <p:pic>
          <p:nvPicPr>
            <p:cNvPr id="10" name="Picture 2" descr="C:\Users\ThomasD\Desktop\BilderleranAPP\Molekülbilder\ethano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83348">
              <a:off x="4604024" y="1057845"/>
              <a:ext cx="253365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egende mit Linie 2 (ohne Rahmen) 10"/>
            <p:cNvSpPr/>
            <p:nvPr/>
          </p:nvSpPr>
          <p:spPr>
            <a:xfrm>
              <a:off x="6890489" y="887929"/>
              <a:ext cx="1899219" cy="396044"/>
            </a:xfrm>
            <a:prstGeom prst="callout2">
              <a:avLst>
                <a:gd name="adj1" fmla="val 51733"/>
                <a:gd name="adj2" fmla="val -1455"/>
                <a:gd name="adj3" fmla="val 70974"/>
                <a:gd name="adj4" fmla="val -17813"/>
                <a:gd name="adj5" fmla="val 252680"/>
                <a:gd name="adj6" fmla="val -340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/>
                <a:t>Sauerstoffatom</a:t>
              </a:r>
            </a:p>
          </p:txBody>
        </p:sp>
        <p:sp>
          <p:nvSpPr>
            <p:cNvPr id="12" name="Legende mit Linie 2 (ohne Rahmen) 11"/>
            <p:cNvSpPr/>
            <p:nvPr/>
          </p:nvSpPr>
          <p:spPr>
            <a:xfrm>
              <a:off x="7536161" y="3284984"/>
              <a:ext cx="1899219" cy="396044"/>
            </a:xfrm>
            <a:prstGeom prst="callout2">
              <a:avLst>
                <a:gd name="adj1" fmla="val 48985"/>
                <a:gd name="adj2" fmla="val -1455"/>
                <a:gd name="adj3" fmla="val 114951"/>
                <a:gd name="adj4" fmla="val -20106"/>
                <a:gd name="adj5" fmla="val 112501"/>
                <a:gd name="adj6" fmla="val -6787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/>
                <a:t>Wasserstoffatom</a:t>
              </a:r>
            </a:p>
          </p:txBody>
        </p:sp>
        <p:sp>
          <p:nvSpPr>
            <p:cNvPr id="13" name="Legende mit Linie 2 (ohne Rahmen) 12"/>
            <p:cNvSpPr/>
            <p:nvPr/>
          </p:nvSpPr>
          <p:spPr>
            <a:xfrm flipH="1">
              <a:off x="2279577" y="1412776"/>
              <a:ext cx="2016225" cy="396044"/>
            </a:xfrm>
            <a:prstGeom prst="callout2">
              <a:avLst>
                <a:gd name="adj1" fmla="val 46237"/>
                <a:gd name="adj2" fmla="val -1257"/>
                <a:gd name="adj3" fmla="val 73722"/>
                <a:gd name="adj4" fmla="val -13428"/>
                <a:gd name="adj5" fmla="val 348881"/>
                <a:gd name="adj6" fmla="val -286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de-DE" dirty="0"/>
                <a:t>Kohlenstoffatom</a:t>
              </a: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5651" y="3930261"/>
            <a:ext cx="5294076" cy="2524766"/>
          </a:xfrm>
          <a:prstGeom prst="rect">
            <a:avLst/>
          </a:prstGeom>
        </p:spPr>
      </p:pic>
      <p:pic>
        <p:nvPicPr>
          <p:cNvPr id="1026" name="Picture 2" descr="QR Co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5" y="4128564"/>
            <a:ext cx="2465023" cy="24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08" y="3143407"/>
            <a:ext cx="1008000" cy="5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85" y="640523"/>
            <a:ext cx="1224000" cy="7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81" y="4222071"/>
            <a:ext cx="1212276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9" y="5489576"/>
            <a:ext cx="1677210" cy="8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88" y="5879026"/>
            <a:ext cx="936000" cy="6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24" y="1718604"/>
            <a:ext cx="933708" cy="9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1047033" y="1085535"/>
            <a:ext cx="2826605" cy="2534109"/>
            <a:chOff x="161219" y="88009"/>
            <a:chExt cx="2826605" cy="2534109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19" y="635482"/>
              <a:ext cx="622116" cy="198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35" y="226859"/>
              <a:ext cx="591960" cy="225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95" y="1628800"/>
              <a:ext cx="827795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1356294" y="88009"/>
              <a:ext cx="1631530" cy="1540791"/>
              <a:chOff x="2566923" y="292364"/>
              <a:chExt cx="2280096" cy="2192721"/>
            </a:xfrm>
          </p:grpSpPr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923" y="292364"/>
                <a:ext cx="228009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796" y="1681521"/>
                <a:ext cx="1555218" cy="80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uppieren 27"/>
          <p:cNvGrpSpPr/>
          <p:nvPr/>
        </p:nvGrpSpPr>
        <p:grpSpPr>
          <a:xfrm>
            <a:off x="9860407" y="4997481"/>
            <a:ext cx="1499530" cy="1187178"/>
            <a:chOff x="6763518" y="3496839"/>
            <a:chExt cx="1499530" cy="1187178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518" y="3496839"/>
              <a:ext cx="679039" cy="118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557" y="3600615"/>
              <a:ext cx="820491" cy="108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1531750" y="4436923"/>
            <a:ext cx="2168246" cy="1080325"/>
            <a:chOff x="5363129" y="5133459"/>
            <a:chExt cx="2168246" cy="1080325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30" y="5133459"/>
              <a:ext cx="852445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129" y="5133459"/>
              <a:ext cx="1315801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92" y="4850570"/>
            <a:ext cx="689675" cy="15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el 1"/>
          <p:cNvSpPr txBox="1">
            <a:spLocks/>
          </p:cNvSpPr>
          <p:nvPr/>
        </p:nvSpPr>
        <p:spPr>
          <a:xfrm>
            <a:off x="5227902" y="3419308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de-DE" dirty="0"/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2529832" y="2631921"/>
            <a:ext cx="3314388" cy="460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/ Alk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5510284" y="2835987"/>
            <a:ext cx="3019369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9558485" y="2984001"/>
            <a:ext cx="2592000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9454130" y="6086905"/>
            <a:ext cx="2268000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de-DE" sz="2400" dirty="0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676347" y="6254171"/>
            <a:ext cx="4057797" cy="4473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Ester/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Alkansäurealky</a:t>
            </a:r>
            <a:r>
              <a:rPr lang="de-D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4995110" y="6345671"/>
            <a:ext cx="4201311" cy="553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Carbonsäuren/Alkan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säuren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6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68" y="5597714"/>
            <a:ext cx="936000" cy="5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bgerundetes Rechteck 56"/>
          <p:cNvSpPr/>
          <p:nvPr/>
        </p:nvSpPr>
        <p:spPr>
          <a:xfrm>
            <a:off x="5318843" y="4597900"/>
            <a:ext cx="3721072" cy="21766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22" y="5312870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bgerundetes Rechteck 59"/>
          <p:cNvSpPr/>
          <p:nvPr/>
        </p:nvSpPr>
        <p:spPr>
          <a:xfrm>
            <a:off x="406401" y="4340043"/>
            <a:ext cx="4574552" cy="23544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Abgerundetes Rechteck 63"/>
          <p:cNvSpPr/>
          <p:nvPr/>
        </p:nvSpPr>
        <p:spPr>
          <a:xfrm>
            <a:off x="-91284" y="116632"/>
            <a:ext cx="5414315" cy="4091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9585" r="12767" b="19942"/>
          <a:stretch/>
        </p:blipFill>
        <p:spPr bwMode="auto">
          <a:xfrm>
            <a:off x="6643407" y="311917"/>
            <a:ext cx="1656000" cy="6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76" y="1131975"/>
            <a:ext cx="1368000" cy="158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Abgerundetes Rechteck 70"/>
          <p:cNvSpPr/>
          <p:nvPr/>
        </p:nvSpPr>
        <p:spPr>
          <a:xfrm>
            <a:off x="5392527" y="89898"/>
            <a:ext cx="3737681" cy="3144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489" y="766613"/>
            <a:ext cx="101940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07" y="492222"/>
            <a:ext cx="70342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Abgerundetes Rechteck 73"/>
          <p:cNvSpPr/>
          <p:nvPr/>
        </p:nvSpPr>
        <p:spPr>
          <a:xfrm>
            <a:off x="9583771" y="116631"/>
            <a:ext cx="2575499" cy="34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77" y="3747888"/>
            <a:ext cx="158548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Abgerundetes Rechteck 76"/>
          <p:cNvSpPr/>
          <p:nvPr/>
        </p:nvSpPr>
        <p:spPr>
          <a:xfrm>
            <a:off x="9360872" y="3714496"/>
            <a:ext cx="2273052" cy="2979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/>
          <p:cNvGrpSpPr/>
          <p:nvPr/>
        </p:nvGrpSpPr>
        <p:grpSpPr>
          <a:xfrm>
            <a:off x="5605962" y="1213322"/>
            <a:ext cx="2301985" cy="1588970"/>
            <a:chOff x="5605962" y="1213322"/>
            <a:chExt cx="2301985" cy="158897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6121133" y="1213322"/>
              <a:ext cx="1786814" cy="1588970"/>
              <a:chOff x="3923928" y="213890"/>
              <a:chExt cx="1786814" cy="158897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250263"/>
                <a:ext cx="482837" cy="137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6765" y="318657"/>
                <a:ext cx="448713" cy="148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5478" y="213890"/>
                <a:ext cx="855264" cy="127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62" y="1379864"/>
              <a:ext cx="523412" cy="13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pieren 31"/>
          <p:cNvGrpSpPr/>
          <p:nvPr/>
        </p:nvGrpSpPr>
        <p:grpSpPr>
          <a:xfrm>
            <a:off x="9772527" y="1113405"/>
            <a:ext cx="2344794" cy="2013559"/>
            <a:chOff x="9772527" y="1113405"/>
            <a:chExt cx="2344794" cy="2013559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9772527" y="1113405"/>
              <a:ext cx="2344794" cy="1259402"/>
              <a:chOff x="6444208" y="853035"/>
              <a:chExt cx="2344794" cy="1259402"/>
            </a:xfrm>
          </p:grpSpPr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853035"/>
                <a:ext cx="967376" cy="12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pieren 16"/>
              <p:cNvGrpSpPr/>
              <p:nvPr/>
            </p:nvGrpSpPr>
            <p:grpSpPr>
              <a:xfrm>
                <a:off x="7420740" y="1300879"/>
                <a:ext cx="1368262" cy="657453"/>
                <a:chOff x="3635896" y="3777706"/>
                <a:chExt cx="2016224" cy="1368152"/>
              </a:xfrm>
            </p:grpSpPr>
            <p:sp>
              <p:nvSpPr>
                <p:cNvPr id="18" name="Wolkenförmige Legende 17"/>
                <p:cNvSpPr/>
                <p:nvPr/>
              </p:nvSpPr>
              <p:spPr>
                <a:xfrm>
                  <a:off x="3635896" y="3777706"/>
                  <a:ext cx="2016224" cy="1368152"/>
                </a:xfrm>
                <a:prstGeom prst="cloudCallout">
                  <a:avLst>
                    <a:gd name="adj1" fmla="val -29337"/>
                    <a:gd name="adj2" fmla="val 11332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2608" y="3998012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514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0920" y="4063378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5122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1302" y="398003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9" name="Picture 2" descr="http://img.fotocommunity.com/images/Haustiere/Katzen/aber-diese-kopfschmerzen-a23776003.jpg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76" y="2454888"/>
              <a:ext cx="1423674" cy="672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Picture 5" descr="https://upload.wikimedia.org/wikipedia/commons/9/91/Camponotus_sideview_2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664">
            <a:off x="7186770" y="5239170"/>
            <a:ext cx="1217295" cy="73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" y="1319702"/>
            <a:ext cx="1080000" cy="6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53" y="354847"/>
            <a:ext cx="708702" cy="6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7" y="282590"/>
            <a:ext cx="1512000" cy="8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41" y="3189495"/>
            <a:ext cx="1333379" cy="12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feld 64"/>
          <p:cNvSpPr txBox="1"/>
          <p:nvPr/>
        </p:nvSpPr>
        <p:spPr>
          <a:xfrm>
            <a:off x="3273773" y="303728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Methan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35651" y="285974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Butan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8404" y="1852467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Propan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0580" y="3533707"/>
            <a:ext cx="171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</a:rPr>
              <a:t>2,2,4-Trimethyl-</a:t>
            </a:r>
          </a:p>
          <a:p>
            <a:pPr algn="ctr"/>
            <a:r>
              <a:rPr lang="de-DE" sz="1600" b="1" dirty="0" err="1" smtClean="0">
                <a:solidFill>
                  <a:srgbClr val="0070C0"/>
                </a:solidFill>
              </a:rPr>
              <a:t>pentan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413873" y="3492647"/>
            <a:ext cx="69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Ethen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459575" y="399888"/>
            <a:ext cx="94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Ethanol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7660148" y="68569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Ethandiol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891006" y="2523550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Propan-2-ol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9940997" y="365831"/>
            <a:ext cx="100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Methanal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11275381" y="527708"/>
            <a:ext cx="94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70C0"/>
                </a:solidFill>
              </a:rPr>
              <a:t>Ethanal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10290168" y="4715145"/>
            <a:ext cx="130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Propanon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9566247" y="3741932"/>
            <a:ext cx="102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Butanon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7804679" y="5635179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Methansäure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297887" y="5339857"/>
            <a:ext cx="139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Ethansäure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49547" y="6134219"/>
            <a:ext cx="2555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Ethansäureethylester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2640861" y="6147057"/>
            <a:ext cx="213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Pentansäureethylester</a:t>
            </a:r>
            <a:endParaRPr lang="de-D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6343" y="315686"/>
            <a:ext cx="1086956" cy="78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74" y="119455"/>
            <a:ext cx="1196244" cy="14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542" y="119455"/>
            <a:ext cx="1303210" cy="40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13" y="116632"/>
            <a:ext cx="1183919" cy="450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1" y="1262927"/>
            <a:ext cx="178149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99" y="3176206"/>
            <a:ext cx="1338368" cy="358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8427" y="3176206"/>
            <a:ext cx="1246630" cy="358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6" y="3153855"/>
            <a:ext cx="1332603" cy="360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64" y="4771378"/>
            <a:ext cx="2015689" cy="20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2816262" y="119455"/>
            <a:ext cx="2857404" cy="2682193"/>
            <a:chOff x="2816262" y="119455"/>
            <a:chExt cx="2857404" cy="268219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62" y="119455"/>
              <a:ext cx="2857404" cy="222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519" y="1810501"/>
              <a:ext cx="1948991" cy="99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97" y="4485355"/>
            <a:ext cx="1867417" cy="18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6229" y="74551"/>
            <a:ext cx="88174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01" y="3714984"/>
            <a:ext cx="1061747" cy="30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0" y="4869160"/>
            <a:ext cx="1072981" cy="187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54" y="294222"/>
            <a:ext cx="925954" cy="306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845251"/>
            <a:ext cx="1037902" cy="189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83" y="513170"/>
            <a:ext cx="1139269" cy="28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9936" y="3969369"/>
            <a:ext cx="1318881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18" y="44625"/>
            <a:ext cx="2987824" cy="446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504" y="85468"/>
            <a:ext cx="99195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1758" y="4385748"/>
            <a:ext cx="2772000" cy="19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36" y="85468"/>
            <a:ext cx="877052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34" y="407010"/>
            <a:ext cx="2828351" cy="36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9" y="5069055"/>
            <a:ext cx="1440160" cy="17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7561" y="1250860"/>
            <a:ext cx="1855345" cy="23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4693" y="215959"/>
            <a:ext cx="1968657" cy="33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3250611" y="4519983"/>
            <a:ext cx="3250077" cy="2138313"/>
            <a:chOff x="10241013" y="1751690"/>
            <a:chExt cx="1823466" cy="1464714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013" y="2359928"/>
              <a:ext cx="1010202" cy="856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3" name="Gruppieren 22"/>
            <p:cNvGrpSpPr/>
            <p:nvPr/>
          </p:nvGrpSpPr>
          <p:grpSpPr>
            <a:xfrm>
              <a:off x="10696218" y="1751690"/>
              <a:ext cx="1368261" cy="657453"/>
              <a:chOff x="3756596" y="4174015"/>
              <a:chExt cx="2016223" cy="1368153"/>
            </a:xfrm>
          </p:grpSpPr>
          <p:sp>
            <p:nvSpPr>
              <p:cNvPr id="24" name="Wolkenförmige Legende 23"/>
              <p:cNvSpPr/>
              <p:nvPr/>
            </p:nvSpPr>
            <p:spPr>
              <a:xfrm>
                <a:off x="3756596" y="4174015"/>
                <a:ext cx="2016223" cy="1368153"/>
              </a:xfrm>
              <a:prstGeom prst="cloudCallout">
                <a:avLst>
                  <a:gd name="adj1" fmla="val -43328"/>
                  <a:gd name="adj2" fmla="val 72086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3310" y="4394318"/>
                <a:ext cx="325906" cy="963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216" y="4329362"/>
                <a:ext cx="325906" cy="963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21" y="4345715"/>
                <a:ext cx="325906" cy="963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824" y="4329362"/>
                <a:ext cx="325906" cy="96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004" y="4376342"/>
                <a:ext cx="325906" cy="96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818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8271" y="5365682"/>
            <a:ext cx="1734727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0869" y="75994"/>
            <a:ext cx="1530302" cy="48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91" y="34296"/>
            <a:ext cx="1440000" cy="35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24" y="4797957"/>
            <a:ext cx="1641804" cy="19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0" y="75993"/>
            <a:ext cx="1834105" cy="48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42" y="4991046"/>
            <a:ext cx="146403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7855" y="34298"/>
            <a:ext cx="1584000" cy="3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76" y="79441"/>
            <a:ext cx="122632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Thomas D\Desktop\ameis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480">
            <a:off x="4819448" y="5031228"/>
            <a:ext cx="1764500" cy="132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694623"/>
            <a:ext cx="1524959" cy="19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764705"/>
            <a:ext cx="2520280" cy="31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4581129"/>
            <a:ext cx="1639011" cy="21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60" y="383722"/>
            <a:ext cx="2631600" cy="216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" y="3385457"/>
            <a:ext cx="3301420" cy="308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69" y="2690840"/>
            <a:ext cx="933708" cy="9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1685220" y="88010"/>
            <a:ext cx="2826605" cy="2534109"/>
            <a:chOff x="161219" y="88009"/>
            <a:chExt cx="2826605" cy="2534109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19" y="635482"/>
              <a:ext cx="622116" cy="198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35" y="226859"/>
              <a:ext cx="591960" cy="225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95" y="1628800"/>
              <a:ext cx="827795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1356294" y="88009"/>
              <a:ext cx="1631530" cy="1540791"/>
              <a:chOff x="2566923" y="292364"/>
              <a:chExt cx="2280096" cy="2192721"/>
            </a:xfrm>
          </p:grpSpPr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923" y="292364"/>
                <a:ext cx="228009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796" y="1681521"/>
                <a:ext cx="1555218" cy="80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" name="Gruppieren 29"/>
          <p:cNvGrpSpPr/>
          <p:nvPr/>
        </p:nvGrpSpPr>
        <p:grpSpPr>
          <a:xfrm>
            <a:off x="5447928" y="213890"/>
            <a:ext cx="1786814" cy="1588970"/>
            <a:chOff x="3923928" y="213890"/>
            <a:chExt cx="1786814" cy="158897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50263"/>
              <a:ext cx="482837" cy="137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765" y="318657"/>
              <a:ext cx="448713" cy="148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478" y="213890"/>
              <a:ext cx="855264" cy="127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8287518" y="3284984"/>
            <a:ext cx="1499530" cy="1187178"/>
            <a:chOff x="6763518" y="3496839"/>
            <a:chExt cx="1499530" cy="1187178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518" y="3496839"/>
              <a:ext cx="679039" cy="118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557" y="3600615"/>
              <a:ext cx="820491" cy="108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1691323" y="3997683"/>
            <a:ext cx="2168246" cy="1080325"/>
            <a:chOff x="5363129" y="5133459"/>
            <a:chExt cx="2168246" cy="1080325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30" y="5133459"/>
              <a:ext cx="852445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129" y="5133459"/>
              <a:ext cx="1315801" cy="10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itel 1"/>
          <p:cNvSpPr txBox="1">
            <a:spLocks/>
          </p:cNvSpPr>
          <p:nvPr/>
        </p:nvSpPr>
        <p:spPr>
          <a:xfrm>
            <a:off x="5227902" y="3419308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de-DE" dirty="0"/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2521422" y="2303675"/>
            <a:ext cx="3314388" cy="460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Alkane / Alkene</a:t>
            </a:r>
            <a:endParaRPr lang="de-DE" sz="2800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4645437" y="1729270"/>
            <a:ext cx="3019369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Alkohole/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Alkanole</a:t>
            </a:r>
            <a:endParaRPr lang="de-DE" sz="2800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7444850" y="2564905"/>
            <a:ext cx="3259663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 /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Alkanale</a:t>
            </a:r>
            <a:endParaRPr lang="de-DE" sz="2800" dirty="0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7648632" y="4450295"/>
            <a:ext cx="3019369" cy="47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 /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Alkanone</a:t>
            </a:r>
            <a:endParaRPr lang="de-DE" sz="2800" dirty="0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1404190" y="5078008"/>
            <a:ext cx="4403778" cy="559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/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Alkansäurealkyester</a:t>
            </a:r>
            <a:endParaRPr lang="de-DE" sz="2000" dirty="0"/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4328342" y="6310392"/>
            <a:ext cx="4575971" cy="553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Carbonsäuren /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Alkansäuren</a:t>
            </a:r>
            <a:endParaRPr lang="de-DE" sz="2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95" y="328503"/>
            <a:ext cx="523412" cy="13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93" y="4940262"/>
            <a:ext cx="689675" cy="15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pieren 42"/>
          <p:cNvGrpSpPr/>
          <p:nvPr/>
        </p:nvGrpSpPr>
        <p:grpSpPr>
          <a:xfrm>
            <a:off x="8204405" y="577300"/>
            <a:ext cx="2344794" cy="2102999"/>
            <a:chOff x="9637777" y="1113405"/>
            <a:chExt cx="2344794" cy="2102999"/>
          </a:xfrm>
        </p:grpSpPr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013" y="2359928"/>
              <a:ext cx="1010202" cy="856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8" name="Gruppieren 47"/>
            <p:cNvGrpSpPr/>
            <p:nvPr/>
          </p:nvGrpSpPr>
          <p:grpSpPr>
            <a:xfrm>
              <a:off x="9637777" y="1113405"/>
              <a:ext cx="2344794" cy="1259402"/>
              <a:chOff x="6444208" y="853035"/>
              <a:chExt cx="2344794" cy="1259402"/>
            </a:xfrm>
          </p:grpSpPr>
          <p:pic>
            <p:nvPicPr>
              <p:cNvPr id="49" name="Picture 11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853035"/>
                <a:ext cx="967376" cy="12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" name="Gruppieren 49"/>
              <p:cNvGrpSpPr/>
              <p:nvPr/>
            </p:nvGrpSpPr>
            <p:grpSpPr>
              <a:xfrm>
                <a:off x="7420740" y="1300879"/>
                <a:ext cx="1368262" cy="657453"/>
                <a:chOff x="3635896" y="3777706"/>
                <a:chExt cx="2016224" cy="1368152"/>
              </a:xfrm>
            </p:grpSpPr>
            <p:sp>
              <p:nvSpPr>
                <p:cNvPr id="51" name="Wolkenförmige Legende 50"/>
                <p:cNvSpPr/>
                <p:nvPr/>
              </p:nvSpPr>
              <p:spPr>
                <a:xfrm>
                  <a:off x="3635896" y="3777706"/>
                  <a:ext cx="2016224" cy="1368152"/>
                </a:xfrm>
                <a:prstGeom prst="cloudCallout">
                  <a:avLst>
                    <a:gd name="adj1" fmla="val -29337"/>
                    <a:gd name="adj2" fmla="val 11332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2608" y="3998012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514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0920" y="4063378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5122" y="393305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1302" y="3980036"/>
                  <a:ext cx="325906" cy="963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57" name="Picture 2" descr="C:\Users\Thomas D\Desktop\ameis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480">
            <a:off x="6562599" y="4878831"/>
            <a:ext cx="1764500" cy="132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18" y="1966105"/>
            <a:ext cx="1967191" cy="10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43" y="286138"/>
            <a:ext cx="1544738" cy="109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25" y="3362702"/>
            <a:ext cx="1739379" cy="10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86" y="404665"/>
            <a:ext cx="917748" cy="8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43" y="1833005"/>
            <a:ext cx="1432028" cy="84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29" y="548681"/>
            <a:ext cx="974370" cy="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420976"/>
            <a:ext cx="1374499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65" y="4454843"/>
            <a:ext cx="2189578" cy="10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77" y="4730752"/>
            <a:ext cx="1650187" cy="9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09" y="3466550"/>
            <a:ext cx="2038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6102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11" y="5436133"/>
            <a:ext cx="1350640" cy="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81" y="5598393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60" y="5301209"/>
            <a:ext cx="1724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24" y="1433790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75" y="2730788"/>
            <a:ext cx="1645429" cy="15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 rot="20796944">
            <a:off x="2121264" y="3296410"/>
            <a:ext cx="7949472" cy="12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Gemeinsamkeit(en)?</a:t>
            </a:r>
            <a:endParaRPr lang="de-D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5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6" y="4391089"/>
            <a:ext cx="1967191" cy="10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04" y="236519"/>
            <a:ext cx="1522147" cy="9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7" y="236519"/>
            <a:ext cx="917748" cy="8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49" y="2363288"/>
            <a:ext cx="1143025" cy="6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46" y="779597"/>
            <a:ext cx="974370" cy="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Schule\Chemie\Graphiksammlung\Strukturformeln\Alkohole\1,2-Ethandiol.bmp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9585" r="12767" b="19942"/>
          <a:stretch/>
        </p:blipFill>
        <p:spPr bwMode="auto">
          <a:xfrm>
            <a:off x="5289719" y="1087978"/>
            <a:ext cx="1958668" cy="8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Schule\Chemie\Graphiksammlung\Strukturformeln\Alkohole\ethanol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33" y="165263"/>
            <a:ext cx="1650187" cy="9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" y="1162454"/>
            <a:ext cx="2038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76" y="-16664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6" y="4910463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832" y="3246535"/>
            <a:ext cx="1724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6" y="4909539"/>
            <a:ext cx="3117900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4" y="2442752"/>
            <a:ext cx="1645429" cy="15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05" y="1548947"/>
            <a:ext cx="1544738" cy="109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 descr="D:\Schule\Chemie\Graphiksammlung\Strukturformeln\Carbonsäuren\Ameisensäure.bm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56" y="4018755"/>
            <a:ext cx="1374499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 descr="D:\Schule\Chemie\Graphiksammlung\Strukturformeln\Carbonsäuren\Ethansäure.bmp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61" y="4867597"/>
            <a:ext cx="1350640" cy="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el 1"/>
          <p:cNvSpPr txBox="1">
            <a:spLocks/>
          </p:cNvSpPr>
          <p:nvPr/>
        </p:nvSpPr>
        <p:spPr>
          <a:xfrm>
            <a:off x="5926625" y="2846610"/>
            <a:ext cx="1579209" cy="920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</a:t>
            </a:r>
            <a:endParaRPr lang="de-DE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Benutzerdefiniert</PresentationFormat>
  <Paragraphs>100</Paragraphs>
  <Slides>14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Organische Chemie Klasse 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Klasse 10</dc:title>
  <dc:creator>Ulrike Weyrauther</dc:creator>
  <cp:lastModifiedBy>Windows-Benutzer</cp:lastModifiedBy>
  <cp:revision>232</cp:revision>
  <cp:lastPrinted>2015-11-21T13:27:58Z</cp:lastPrinted>
  <dcterms:created xsi:type="dcterms:W3CDTF">2015-08-10T18:40:22Z</dcterms:created>
  <dcterms:modified xsi:type="dcterms:W3CDTF">2018-10-01T19:30:29Z</dcterms:modified>
</cp:coreProperties>
</file>