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97" r:id="rId3"/>
    <p:sldId id="299" r:id="rId4"/>
    <p:sldId id="301" r:id="rId5"/>
    <p:sldId id="302" r:id="rId6"/>
    <p:sldId id="303" r:id="rId7"/>
    <p:sldId id="304" r:id="rId8"/>
    <p:sldId id="305" r:id="rId9"/>
    <p:sldId id="306" r:id="rId10"/>
    <p:sldId id="308" r:id="rId11"/>
    <p:sldId id="307" r:id="rId12"/>
    <p:sldId id="309" r:id="rId13"/>
    <p:sldId id="29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88761" autoAdjust="0"/>
  </p:normalViewPr>
  <p:slideViewPr>
    <p:cSldViewPr snapToGrid="0">
      <p:cViewPr>
        <p:scale>
          <a:sx n="90" d="100"/>
          <a:sy n="90" d="100"/>
        </p:scale>
        <p:origin x="-492" y="4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7" d="100"/>
        <a:sy n="117" d="100"/>
      </p:scale>
      <p:origin x="0" y="-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D2D5D-9CB3-47B4-BEB2-C6BD41E9A2ED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074C4-201B-4127-916C-6C8B6D39B8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15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service/terms/#usage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https://pixabay.com/de/mann-mantel-menschen-labor-glas-219928/</a:t>
            </a:r>
          </a:p>
          <a:p>
            <a:endParaRPr lang="de-DE" dirty="0" smtClean="0"/>
          </a:p>
          <a:p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CC0 Creative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Commons</a:t>
            </a:r>
            <a:r>
              <a:rPr lang="de-DE" dirty="0" smtClean="0">
                <a:effectLst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074C4-201B-4127-916C-6C8B6D39B82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9567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https://pixabay.com/de/mann-mantel-menschen-labor-glas-219928/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074C4-201B-4127-916C-6C8B6D39B82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8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301B6-CE3B-4F56-A425-78320C7607E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62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83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07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03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10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50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1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88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24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597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43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FE3A2-3E02-469A-B997-A1113D93EA24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FCBBD-D510-43F0-9D86-43BB1E1215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29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ixabay.com/de/service/terms/#usage" TargetMode="External"/><Relationship Id="rId4" Type="http://schemas.openxmlformats.org/officeDocument/2006/relationships/hyperlink" Target="https://pixabay.com/de/mann-mantel-menschen-labor-glas-219928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1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emf"/><Relationship Id="rId28" Type="http://schemas.openxmlformats.org/officeDocument/2006/relationships/image" Target="../media/image33.png"/><Relationship Id="rId36" Type="http://schemas.microsoft.com/office/2007/relationships/hdphoto" Target="../media/hdphoto1.wdp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jpeg"/><Relationship Id="rId8" Type="http://schemas.openxmlformats.org/officeDocument/2006/relationships/image" Target="../media/image13.pn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ixabay.com/de/service/terms/#usage" TargetMode="External"/><Relationship Id="rId4" Type="http://schemas.openxmlformats.org/officeDocument/2006/relationships/hyperlink" Target="https://pixabay.com/de/mann-mantel-menschen-labor-glas-219928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40" y="0"/>
            <a:ext cx="10363920" cy="68580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9544494" y="5955970"/>
            <a:ext cx="264750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solidFill>
                  <a:schemeClr val="bg1"/>
                </a:solidFill>
                <a:hlinkClick r:id="rId4"/>
              </a:rPr>
              <a:t>https://pixabay.com/de/mann-mantel-menschen-labor-glas-219928</a:t>
            </a:r>
            <a:r>
              <a:rPr lang="de-DE" sz="1050" dirty="0" smtClean="0">
                <a:solidFill>
                  <a:schemeClr val="bg1"/>
                </a:solidFill>
                <a:hlinkClick r:id="rId4"/>
              </a:rPr>
              <a:t>/</a:t>
            </a:r>
            <a:r>
              <a:rPr lang="de-DE" sz="1050" dirty="0" smtClean="0">
                <a:solidFill>
                  <a:schemeClr val="bg1"/>
                </a:solidFill>
              </a:rPr>
              <a:t> </a:t>
            </a:r>
            <a:endParaRPr lang="de-DE" sz="1050" dirty="0">
              <a:solidFill>
                <a:schemeClr val="bg1"/>
              </a:solidFill>
            </a:endParaRPr>
          </a:p>
          <a:p>
            <a:r>
              <a:rPr lang="de-DE" sz="1050" u="sng" dirty="0" smtClean="0">
                <a:solidFill>
                  <a:schemeClr val="bg1"/>
                </a:solidFill>
                <a:hlinkClick r:id="rId5"/>
              </a:rPr>
              <a:t>CC0 </a:t>
            </a:r>
            <a:r>
              <a:rPr lang="de-DE" sz="1050" u="sng" dirty="0">
                <a:solidFill>
                  <a:schemeClr val="bg1"/>
                </a:solidFill>
                <a:hlinkClick r:id="rId5"/>
              </a:rPr>
              <a:t>Creative </a:t>
            </a:r>
            <a:r>
              <a:rPr lang="de-DE" sz="1050" u="sng" dirty="0" err="1">
                <a:solidFill>
                  <a:schemeClr val="bg1"/>
                </a:solidFill>
                <a:hlinkClick r:id="rId5"/>
              </a:rPr>
              <a:t>Commons</a:t>
            </a:r>
            <a:r>
              <a:rPr lang="de-DE" sz="1050" dirty="0">
                <a:solidFill>
                  <a:schemeClr val="bg1"/>
                </a:solidFill>
              </a:rPr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55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333" y="97457"/>
            <a:ext cx="1181182" cy="137804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76" y="78706"/>
            <a:ext cx="1573628" cy="14796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450" y="59731"/>
            <a:ext cx="1245855" cy="1453497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  <p:grpSp>
        <p:nvGrpSpPr>
          <p:cNvPr id="9" name="Gruppieren 8"/>
          <p:cNvGrpSpPr/>
          <p:nvPr/>
        </p:nvGrpSpPr>
        <p:grpSpPr>
          <a:xfrm>
            <a:off x="10084509" y="1206048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8274694" y="1264267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202095" y="3822697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2236102" y="3786070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4042255" y="3805717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8304771" y="384501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749450" y="3825365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091799" y="3822697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207444" y="1260352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2236102" y="1206048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971" y="189098"/>
            <a:ext cx="1271188" cy="10169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</p:pic>
      <p:grpSp>
        <p:nvGrpSpPr>
          <p:cNvPr id="19" name="Gruppieren 18"/>
          <p:cNvGrpSpPr/>
          <p:nvPr/>
        </p:nvGrpSpPr>
        <p:grpSpPr>
          <a:xfrm>
            <a:off x="4057059" y="1244620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14" y="536615"/>
            <a:ext cx="1581150" cy="68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760" y="617577"/>
            <a:ext cx="1600200" cy="523875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sp>
        <p:nvSpPr>
          <p:cNvPr id="108" name="Titel 3"/>
          <p:cNvSpPr txBox="1">
            <a:spLocks/>
          </p:cNvSpPr>
          <p:nvPr/>
        </p:nvSpPr>
        <p:spPr>
          <a:xfrm>
            <a:off x="0" y="5840819"/>
            <a:ext cx="11789697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Welche Moleküle sind unpolar/polar?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34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10084509" y="1206048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8274694" y="1264267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202095" y="3822697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2236102" y="3786070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4042255" y="3805717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8304771" y="384501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749450" y="3825365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091799" y="3822697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207444" y="1260352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2236102" y="1206048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4057059" y="1244620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14" y="536615"/>
            <a:ext cx="1581150" cy="68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760" y="617577"/>
            <a:ext cx="1600200" cy="523875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sp>
        <p:nvSpPr>
          <p:cNvPr id="108" name="Titel 3"/>
          <p:cNvSpPr txBox="1">
            <a:spLocks/>
          </p:cNvSpPr>
          <p:nvPr/>
        </p:nvSpPr>
        <p:spPr>
          <a:xfrm>
            <a:off x="0" y="5840819"/>
            <a:ext cx="11789697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Welche Moleküle sind unpolar/polar?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itel 3"/>
          <p:cNvSpPr txBox="1">
            <a:spLocks/>
          </p:cNvSpPr>
          <p:nvPr/>
        </p:nvSpPr>
        <p:spPr>
          <a:xfrm>
            <a:off x="8131224" y="1295033"/>
            <a:ext cx="3368178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≈ 0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4" name="Gruppieren 123"/>
          <p:cNvGrpSpPr/>
          <p:nvPr/>
        </p:nvGrpSpPr>
        <p:grpSpPr>
          <a:xfrm>
            <a:off x="4134333" y="97457"/>
            <a:ext cx="1181182" cy="1378046"/>
            <a:chOff x="4134333" y="97457"/>
            <a:chExt cx="1181182" cy="1378046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4333" y="97457"/>
              <a:ext cx="1181182" cy="137804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</p:pic>
        <p:sp>
          <p:nvSpPr>
            <p:cNvPr id="130" name="Gleichschenkliges Dreieck 129"/>
            <p:cNvSpPr/>
            <p:nvPr/>
          </p:nvSpPr>
          <p:spPr>
            <a:xfrm rot="9342735" flipH="1">
              <a:off x="4426104" y="469948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1" name="Gleichschenkliges Dreieck 130"/>
            <p:cNvSpPr/>
            <p:nvPr/>
          </p:nvSpPr>
          <p:spPr>
            <a:xfrm rot="9342735" flipH="1">
              <a:off x="4544503" y="410229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5749450" y="59731"/>
            <a:ext cx="1245855" cy="1453497"/>
            <a:chOff x="5749450" y="59731"/>
            <a:chExt cx="1245855" cy="1453497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9450" y="59731"/>
              <a:ext cx="1245855" cy="145349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</p:pic>
        <p:sp>
          <p:nvSpPr>
            <p:cNvPr id="133" name="Gleichschenkliges Dreieck 132"/>
            <p:cNvSpPr/>
            <p:nvPr/>
          </p:nvSpPr>
          <p:spPr>
            <a:xfrm rot="9342735" flipH="1">
              <a:off x="6175495" y="381869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Gleichschenkliges Dreieck 133"/>
            <p:cNvSpPr/>
            <p:nvPr/>
          </p:nvSpPr>
          <p:spPr>
            <a:xfrm rot="9342735" flipH="1">
              <a:off x="6072098" y="438571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2" name="Gruppieren 121"/>
          <p:cNvGrpSpPr/>
          <p:nvPr/>
        </p:nvGrpSpPr>
        <p:grpSpPr>
          <a:xfrm>
            <a:off x="2444971" y="189098"/>
            <a:ext cx="1271188" cy="1016950"/>
            <a:chOff x="2444971" y="189098"/>
            <a:chExt cx="1271188" cy="101695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4971" y="189098"/>
              <a:ext cx="1271188" cy="10169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</p:pic>
        <p:sp>
          <p:nvSpPr>
            <p:cNvPr id="138" name="Gleichschenkliges Dreieck 137"/>
            <p:cNvSpPr/>
            <p:nvPr/>
          </p:nvSpPr>
          <p:spPr>
            <a:xfrm rot="16200000" flipH="1">
              <a:off x="2863403" y="710665"/>
              <a:ext cx="135426" cy="414048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9" name="Gleichschenkliges Dreieck 138"/>
            <p:cNvSpPr/>
            <p:nvPr/>
          </p:nvSpPr>
          <p:spPr>
            <a:xfrm rot="1972670" flipH="1">
              <a:off x="3353188" y="505294"/>
              <a:ext cx="191433" cy="31820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128076" y="36174"/>
            <a:ext cx="1573628" cy="1479680"/>
            <a:chOff x="128076" y="36174"/>
            <a:chExt cx="1573628" cy="147968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76" y="36174"/>
              <a:ext cx="1573628" cy="1479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</p:pic>
        <p:sp>
          <p:nvSpPr>
            <p:cNvPr id="135" name="Gleichschenkliges Dreieck 134"/>
            <p:cNvSpPr/>
            <p:nvPr/>
          </p:nvSpPr>
          <p:spPr>
            <a:xfrm rot="9342735" flipH="1">
              <a:off x="549874" y="409594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6" name="Gleichschenkliges Dreieck 135"/>
            <p:cNvSpPr/>
            <p:nvPr/>
          </p:nvSpPr>
          <p:spPr>
            <a:xfrm rot="9342735" flipH="1">
              <a:off x="441554" y="459197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Gleichschenkliges Dreieck 139"/>
            <p:cNvSpPr/>
            <p:nvPr/>
          </p:nvSpPr>
          <p:spPr>
            <a:xfrm rot="1972670" flipH="1">
              <a:off x="1351385" y="369974"/>
              <a:ext cx="191433" cy="31820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Gleichschenkliges Dreieck 140"/>
            <p:cNvSpPr/>
            <p:nvPr/>
          </p:nvSpPr>
          <p:spPr>
            <a:xfrm rot="16200000" flipH="1">
              <a:off x="875353" y="589400"/>
              <a:ext cx="135426" cy="38593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7" name="Titel 3"/>
          <p:cNvSpPr txBox="1">
            <a:spLocks/>
          </p:cNvSpPr>
          <p:nvPr/>
        </p:nvSpPr>
        <p:spPr>
          <a:xfrm>
            <a:off x="128076" y="1431645"/>
            <a:ext cx="6867229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5" name="Titel 3"/>
          <p:cNvSpPr txBox="1">
            <a:spLocks/>
          </p:cNvSpPr>
          <p:nvPr/>
        </p:nvSpPr>
        <p:spPr>
          <a:xfrm>
            <a:off x="166853" y="2435782"/>
            <a:ext cx="3549306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ositiv </a:t>
            </a:r>
            <a:r>
              <a:rPr lang="de-DE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polarisiertes Wasserstoffatom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443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47" grpId="0" animBg="1"/>
      <p:bldP spid="1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Gerade Verbindung 111"/>
          <p:cNvCxnSpPr>
            <a:stCxn id="8" idx="3"/>
          </p:cNvCxnSpPr>
          <p:nvPr/>
        </p:nvCxnSpPr>
        <p:spPr>
          <a:xfrm>
            <a:off x="3748058" y="1913067"/>
            <a:ext cx="37295" cy="224977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14" y="610900"/>
            <a:ext cx="1581150" cy="68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492" y="786480"/>
            <a:ext cx="1600200" cy="523875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sp>
        <p:nvSpPr>
          <p:cNvPr id="108" name="Titel 3"/>
          <p:cNvSpPr txBox="1">
            <a:spLocks/>
          </p:cNvSpPr>
          <p:nvPr/>
        </p:nvSpPr>
        <p:spPr>
          <a:xfrm>
            <a:off x="0" y="5840819"/>
            <a:ext cx="11789697" cy="896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Wechselwirkungen zwischen den Molekülen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4" name="Gruppieren 123"/>
          <p:cNvGrpSpPr/>
          <p:nvPr/>
        </p:nvGrpSpPr>
        <p:grpSpPr>
          <a:xfrm>
            <a:off x="4134333" y="97457"/>
            <a:ext cx="1181182" cy="1378046"/>
            <a:chOff x="4134333" y="97457"/>
            <a:chExt cx="1181182" cy="1378046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4333" y="97457"/>
              <a:ext cx="1181182" cy="137804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</p:pic>
        <p:sp>
          <p:nvSpPr>
            <p:cNvPr id="130" name="Gleichschenkliges Dreieck 129"/>
            <p:cNvSpPr/>
            <p:nvPr/>
          </p:nvSpPr>
          <p:spPr>
            <a:xfrm rot="9342735" flipH="1">
              <a:off x="4426104" y="469948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1" name="Gleichschenkliges Dreieck 130"/>
            <p:cNvSpPr/>
            <p:nvPr/>
          </p:nvSpPr>
          <p:spPr>
            <a:xfrm rot="9342735" flipH="1">
              <a:off x="4544503" y="410229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5749450" y="59731"/>
            <a:ext cx="1245855" cy="1453497"/>
            <a:chOff x="5749450" y="59731"/>
            <a:chExt cx="1245855" cy="1453497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9450" y="59731"/>
              <a:ext cx="1245855" cy="145349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</p:pic>
        <p:sp>
          <p:nvSpPr>
            <p:cNvPr id="133" name="Gleichschenkliges Dreieck 132"/>
            <p:cNvSpPr/>
            <p:nvPr/>
          </p:nvSpPr>
          <p:spPr>
            <a:xfrm rot="9342735" flipH="1">
              <a:off x="6175495" y="381869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Gleichschenkliges Dreieck 133"/>
            <p:cNvSpPr/>
            <p:nvPr/>
          </p:nvSpPr>
          <p:spPr>
            <a:xfrm rot="9342735" flipH="1">
              <a:off x="6072098" y="438571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2" name="Gruppieren 121"/>
          <p:cNvGrpSpPr/>
          <p:nvPr/>
        </p:nvGrpSpPr>
        <p:grpSpPr>
          <a:xfrm>
            <a:off x="2343144" y="404154"/>
            <a:ext cx="1271188" cy="1016950"/>
            <a:chOff x="2444971" y="189098"/>
            <a:chExt cx="1271188" cy="101695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4971" y="189098"/>
              <a:ext cx="1271188" cy="10169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</p:pic>
        <p:sp>
          <p:nvSpPr>
            <p:cNvPr id="138" name="Gleichschenkliges Dreieck 137"/>
            <p:cNvSpPr/>
            <p:nvPr/>
          </p:nvSpPr>
          <p:spPr>
            <a:xfrm rot="16200000" flipH="1">
              <a:off x="2863403" y="710665"/>
              <a:ext cx="135426" cy="414048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9" name="Gleichschenkliges Dreieck 138"/>
            <p:cNvSpPr/>
            <p:nvPr/>
          </p:nvSpPr>
          <p:spPr>
            <a:xfrm rot="1972670" flipH="1">
              <a:off x="3353188" y="505294"/>
              <a:ext cx="191433" cy="31820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128076" y="36174"/>
            <a:ext cx="1573628" cy="1479680"/>
            <a:chOff x="128076" y="36174"/>
            <a:chExt cx="1573628" cy="147968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76" y="36174"/>
              <a:ext cx="1573628" cy="1479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</p:pic>
        <p:sp>
          <p:nvSpPr>
            <p:cNvPr id="135" name="Gleichschenkliges Dreieck 134"/>
            <p:cNvSpPr/>
            <p:nvPr/>
          </p:nvSpPr>
          <p:spPr>
            <a:xfrm rot="9342735" flipH="1">
              <a:off x="549874" y="409594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6" name="Gleichschenkliges Dreieck 135"/>
            <p:cNvSpPr/>
            <p:nvPr/>
          </p:nvSpPr>
          <p:spPr>
            <a:xfrm rot="9342735" flipH="1">
              <a:off x="441554" y="459197"/>
              <a:ext cx="87110" cy="28190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Gleichschenkliges Dreieck 139"/>
            <p:cNvSpPr/>
            <p:nvPr/>
          </p:nvSpPr>
          <p:spPr>
            <a:xfrm rot="1972670" flipH="1">
              <a:off x="1351385" y="369974"/>
              <a:ext cx="191433" cy="31820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Gleichschenkliges Dreieck 140"/>
            <p:cNvSpPr/>
            <p:nvPr/>
          </p:nvSpPr>
          <p:spPr>
            <a:xfrm rot="16200000" flipH="1">
              <a:off x="875353" y="589400"/>
              <a:ext cx="135426" cy="38593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159974" y="5012875"/>
            <a:ext cx="11346717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Wechselwirkungen zwischen temporären Dipolen</a:t>
            </a:r>
            <a:endParaRPr lang="de-D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159975" y="4024614"/>
            <a:ext cx="6787471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Wechselwirkungen zwischen permanenten Dipolen </a:t>
            </a:r>
            <a:r>
              <a:rPr lang="de-D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de-D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159975" y="3070507"/>
            <a:ext cx="358808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Ausbildung von Wasserstoffbrücken </a:t>
            </a:r>
            <a:r>
              <a:rPr lang="de-D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de-D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134334" y="1649507"/>
            <a:ext cx="2860972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de-DE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Alkanale</a:t>
            </a:r>
            <a:r>
              <a:rPr lang="de-D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und </a:t>
            </a:r>
            <a:r>
              <a:rPr lang="de-DE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Alkanone</a:t>
            </a:r>
            <a:r>
              <a:rPr lang="de-DE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de-DE" sz="2800" dirty="0"/>
          </a:p>
        </p:txBody>
      </p:sp>
      <p:cxnSp>
        <p:nvCxnSpPr>
          <p:cNvPr id="137" name="Gerade Verbindung 136"/>
          <p:cNvCxnSpPr/>
          <p:nvPr/>
        </p:nvCxnSpPr>
        <p:spPr>
          <a:xfrm>
            <a:off x="6995305" y="1310355"/>
            <a:ext cx="0" cy="347429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8222402" y="1602676"/>
            <a:ext cx="3368179" cy="52322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Alkane und Alkene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2196343" y="1651457"/>
            <a:ext cx="1551715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de-DE" sz="28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Alkanole</a:t>
            </a:r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144402" y="1649507"/>
            <a:ext cx="198195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de-DE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Alkansäuren</a:t>
            </a:r>
            <a:endParaRPr lang="de-DE" dirty="0"/>
          </a:p>
        </p:txBody>
      </p:sp>
      <p:cxnSp>
        <p:nvCxnSpPr>
          <p:cNvPr id="142" name="Gerade Verbindung 141"/>
          <p:cNvCxnSpPr/>
          <p:nvPr/>
        </p:nvCxnSpPr>
        <p:spPr>
          <a:xfrm>
            <a:off x="11506693" y="1132744"/>
            <a:ext cx="0" cy="3845977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7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" descr="C:\Users\Thomas D\Desktop\ame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480">
            <a:off x="7095765" y="4648445"/>
            <a:ext cx="1764500" cy="1329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D:\Schule\Chemie\Graphiksammlung\Strukturformeln\Alkohole\ethanol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76" y="444059"/>
            <a:ext cx="1224000" cy="71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281" y="4222071"/>
            <a:ext cx="1212276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79" y="5489576"/>
            <a:ext cx="1677210" cy="81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6" descr="D:\Schule\Chemie\Graphiksammlung\Strukturformeln\Carbonsäuren\Ameisensäure.bm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88" y="5879026"/>
            <a:ext cx="936000" cy="61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324" y="1718604"/>
            <a:ext cx="933708" cy="91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uppieren 30"/>
          <p:cNvGrpSpPr/>
          <p:nvPr/>
        </p:nvGrpSpPr>
        <p:grpSpPr>
          <a:xfrm>
            <a:off x="601543" y="1258716"/>
            <a:ext cx="2826605" cy="2534109"/>
            <a:chOff x="161219" y="88009"/>
            <a:chExt cx="2826605" cy="2534109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219" y="635482"/>
              <a:ext cx="622116" cy="1986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335" y="226859"/>
              <a:ext cx="591960" cy="225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5295" y="1628800"/>
              <a:ext cx="827795" cy="83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uppieren 5"/>
            <p:cNvGrpSpPr/>
            <p:nvPr/>
          </p:nvGrpSpPr>
          <p:grpSpPr>
            <a:xfrm>
              <a:off x="1356294" y="88009"/>
              <a:ext cx="1631530" cy="1540791"/>
              <a:chOff x="2566923" y="292364"/>
              <a:chExt cx="2280096" cy="2192721"/>
            </a:xfrm>
          </p:grpSpPr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6923" y="292364"/>
                <a:ext cx="2280096" cy="180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1796" y="1681521"/>
                <a:ext cx="1555218" cy="803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8" name="Gruppieren 27"/>
          <p:cNvGrpSpPr/>
          <p:nvPr/>
        </p:nvGrpSpPr>
        <p:grpSpPr>
          <a:xfrm>
            <a:off x="9860407" y="4997481"/>
            <a:ext cx="1499530" cy="1187178"/>
            <a:chOff x="6763518" y="3496839"/>
            <a:chExt cx="1499530" cy="1187178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3518" y="3496839"/>
              <a:ext cx="679039" cy="1187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2557" y="3600615"/>
              <a:ext cx="820491" cy="108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uppieren 26"/>
          <p:cNvGrpSpPr/>
          <p:nvPr/>
        </p:nvGrpSpPr>
        <p:grpSpPr>
          <a:xfrm>
            <a:off x="1531750" y="4436923"/>
            <a:ext cx="2168246" cy="1080325"/>
            <a:chOff x="5363129" y="5133459"/>
            <a:chExt cx="2168246" cy="1080325"/>
          </a:xfrm>
        </p:grpSpPr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8930" y="5133459"/>
              <a:ext cx="852445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2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129" y="5133459"/>
              <a:ext cx="1315801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itel 1"/>
          <p:cNvSpPr txBox="1">
            <a:spLocks/>
          </p:cNvSpPr>
          <p:nvPr/>
        </p:nvSpPr>
        <p:spPr>
          <a:xfrm>
            <a:off x="5227902" y="3419308"/>
            <a:ext cx="1579209" cy="9207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</a:t>
            </a:r>
            <a:endParaRPr lang="de-DE" dirty="0"/>
          </a:p>
        </p:txBody>
      </p:sp>
      <p:sp>
        <p:nvSpPr>
          <p:cNvPr id="36" name="Titel 1"/>
          <p:cNvSpPr txBox="1">
            <a:spLocks/>
          </p:cNvSpPr>
          <p:nvPr/>
        </p:nvSpPr>
        <p:spPr>
          <a:xfrm>
            <a:off x="1223659" y="3653728"/>
            <a:ext cx="1145523" cy="4603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7" name="Titel 1"/>
          <p:cNvSpPr txBox="1">
            <a:spLocks/>
          </p:cNvSpPr>
          <p:nvPr/>
        </p:nvSpPr>
        <p:spPr>
          <a:xfrm>
            <a:off x="6085029" y="2786387"/>
            <a:ext cx="3019369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Alkohole/Alkan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8" name="Titel 1"/>
          <p:cNvSpPr txBox="1">
            <a:spLocks/>
          </p:cNvSpPr>
          <p:nvPr/>
        </p:nvSpPr>
        <p:spPr>
          <a:xfrm>
            <a:off x="9633489" y="3106035"/>
            <a:ext cx="2592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Aldehyde/Alkan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endParaRPr lang="de-DE" sz="2400" dirty="0"/>
          </a:p>
        </p:txBody>
      </p:sp>
      <p:sp>
        <p:nvSpPr>
          <p:cNvPr id="39" name="Titel 1"/>
          <p:cNvSpPr txBox="1">
            <a:spLocks/>
          </p:cNvSpPr>
          <p:nvPr/>
        </p:nvSpPr>
        <p:spPr>
          <a:xfrm>
            <a:off x="9364307" y="6165487"/>
            <a:ext cx="2268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40" name="Titel 1"/>
          <p:cNvSpPr txBox="1">
            <a:spLocks/>
          </p:cNvSpPr>
          <p:nvPr/>
        </p:nvSpPr>
        <p:spPr>
          <a:xfrm>
            <a:off x="676347" y="6254171"/>
            <a:ext cx="4057797" cy="4473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Ester/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Alkansäurealky</a:t>
            </a:r>
            <a:r>
              <a:rPr lang="de-DE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</a:t>
            </a:r>
            <a:endParaRPr lang="de-DE" sz="2400" dirty="0">
              <a:solidFill>
                <a:srgbClr val="FF0000"/>
              </a:solidFill>
            </a:endParaRPr>
          </a:p>
          <a:p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1" name="Titel 1"/>
          <p:cNvSpPr txBox="1">
            <a:spLocks/>
          </p:cNvSpPr>
          <p:nvPr/>
        </p:nvSpPr>
        <p:spPr>
          <a:xfrm>
            <a:off x="4995110" y="6345671"/>
            <a:ext cx="4201311" cy="5530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Carbonsäuren/Alkan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säuren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56" name="Picture 13" descr="D:\Schule\Chemie\Graphiksammlung\Strukturformeln\Carbonsäuren\Ethansäure.bmp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668" y="5597714"/>
            <a:ext cx="936000" cy="50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Abgerundetes Rechteck 56"/>
          <p:cNvSpPr/>
          <p:nvPr/>
        </p:nvSpPr>
        <p:spPr>
          <a:xfrm>
            <a:off x="5318843" y="4597900"/>
            <a:ext cx="3721072" cy="21766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9" name="Picture 17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122" y="5312870"/>
            <a:ext cx="3117900" cy="10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Abgerundetes Rechteck 59"/>
          <p:cNvSpPr/>
          <p:nvPr/>
        </p:nvSpPr>
        <p:spPr>
          <a:xfrm>
            <a:off x="406401" y="4340043"/>
            <a:ext cx="4574552" cy="23544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1" y="1167302"/>
            <a:ext cx="1080000" cy="65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2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553" y="351309"/>
            <a:ext cx="708702" cy="6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9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07" y="289685"/>
            <a:ext cx="1512000" cy="88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Abgerundetes Rechteck 63"/>
          <p:cNvSpPr/>
          <p:nvPr/>
        </p:nvSpPr>
        <p:spPr>
          <a:xfrm>
            <a:off x="97971" y="116632"/>
            <a:ext cx="3963414" cy="409125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065" y="2550876"/>
            <a:ext cx="1333379" cy="12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13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649" y="2814389"/>
            <a:ext cx="1008000" cy="5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7" descr="D:\Schule\Chemie\Graphiksammlung\Strukturformeln\Alkohole\1,2-Ethandiol.bmp"/>
          <p:cNvPicPr>
            <a:picLocks noChangeAspect="1" noChangeArrowheads="1"/>
          </p:cNvPicPr>
          <p:nvPr/>
        </p:nvPicPr>
        <p:blipFill rotWithShape="1"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t="9585" r="12767" b="19942"/>
          <a:stretch/>
        </p:blipFill>
        <p:spPr bwMode="auto">
          <a:xfrm>
            <a:off x="7464533" y="249686"/>
            <a:ext cx="1656000" cy="67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1"/>
          <p:cNvPicPr>
            <a:picLocks noChangeAspect="1" noChangeArrowheads="1"/>
          </p:cNvPicPr>
          <p:nvPr/>
        </p:nvPicPr>
        <p:blipFill>
          <a:blip r:embed="rId2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873" y="1078322"/>
            <a:ext cx="1368000" cy="158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Abgerundetes Rechteck 70"/>
          <p:cNvSpPr/>
          <p:nvPr/>
        </p:nvSpPr>
        <p:spPr>
          <a:xfrm>
            <a:off x="5947205" y="167438"/>
            <a:ext cx="3492109" cy="30479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9489" y="766613"/>
            <a:ext cx="1019409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607" y="492222"/>
            <a:ext cx="70342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" name="Abgerundetes Rechteck 73"/>
          <p:cNvSpPr/>
          <p:nvPr/>
        </p:nvSpPr>
        <p:spPr>
          <a:xfrm>
            <a:off x="9583771" y="116631"/>
            <a:ext cx="2575499" cy="3492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2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977" y="3747888"/>
            <a:ext cx="1585484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Abgerundetes Rechteck 76"/>
          <p:cNvSpPr/>
          <p:nvPr/>
        </p:nvSpPr>
        <p:spPr>
          <a:xfrm>
            <a:off x="9360872" y="3714496"/>
            <a:ext cx="2273052" cy="297995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/>
          <p:cNvGrpSpPr/>
          <p:nvPr/>
        </p:nvGrpSpPr>
        <p:grpSpPr>
          <a:xfrm>
            <a:off x="6096046" y="1158754"/>
            <a:ext cx="2301985" cy="1588970"/>
            <a:chOff x="5605962" y="1213322"/>
            <a:chExt cx="2301985" cy="1588970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6121133" y="1213322"/>
              <a:ext cx="1786814" cy="1588970"/>
              <a:chOff x="3923928" y="213890"/>
              <a:chExt cx="1786814" cy="1588970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0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50263"/>
                <a:ext cx="482837" cy="1378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31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6765" y="318657"/>
                <a:ext cx="448713" cy="148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3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5478" y="213890"/>
                <a:ext cx="855264" cy="1278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5962" y="1379864"/>
              <a:ext cx="523412" cy="136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092" y="4850570"/>
            <a:ext cx="689675" cy="151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0" name="Gruppieren 79"/>
          <p:cNvGrpSpPr/>
          <p:nvPr/>
        </p:nvGrpSpPr>
        <p:grpSpPr>
          <a:xfrm>
            <a:off x="9637777" y="1113405"/>
            <a:ext cx="2344794" cy="2102999"/>
            <a:chOff x="9637777" y="1113405"/>
            <a:chExt cx="2344794" cy="2102999"/>
          </a:xfrm>
        </p:grpSpPr>
        <p:pic>
          <p:nvPicPr>
            <p:cNvPr id="81" name="Grafik 80"/>
            <p:cNvPicPr>
              <a:picLocks noChangeAspect="1"/>
            </p:cNvPicPr>
            <p:nvPr/>
          </p:nvPicPr>
          <p:blipFill>
            <a:blip r:embed="rId35" cstate="print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41013" y="2359928"/>
              <a:ext cx="1010202" cy="8564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2" name="Gruppieren 81"/>
            <p:cNvGrpSpPr/>
            <p:nvPr/>
          </p:nvGrpSpPr>
          <p:grpSpPr>
            <a:xfrm>
              <a:off x="9637777" y="1113405"/>
              <a:ext cx="2344794" cy="1259402"/>
              <a:chOff x="6444208" y="853035"/>
              <a:chExt cx="2344794" cy="1259402"/>
            </a:xfrm>
          </p:grpSpPr>
          <p:pic>
            <p:nvPicPr>
              <p:cNvPr id="83" name="Picture 11"/>
              <p:cNvPicPr>
                <a:picLocks noChangeAspect="1" noChangeArrowheads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853035"/>
                <a:ext cx="967376" cy="125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4" name="Gruppieren 83"/>
              <p:cNvGrpSpPr/>
              <p:nvPr/>
            </p:nvGrpSpPr>
            <p:grpSpPr>
              <a:xfrm>
                <a:off x="7420740" y="1300879"/>
                <a:ext cx="1368262" cy="657453"/>
                <a:chOff x="3635896" y="3777706"/>
                <a:chExt cx="2016224" cy="1368152"/>
              </a:xfrm>
            </p:grpSpPr>
            <p:sp>
              <p:nvSpPr>
                <p:cNvPr id="85" name="Wolkenförmige Legende 84"/>
                <p:cNvSpPr/>
                <p:nvPr/>
              </p:nvSpPr>
              <p:spPr>
                <a:xfrm>
                  <a:off x="3635896" y="3777706"/>
                  <a:ext cx="2016224" cy="1368152"/>
                </a:xfrm>
                <a:prstGeom prst="cloudCallout">
                  <a:avLst>
                    <a:gd name="adj1" fmla="val -29337"/>
                    <a:gd name="adj2" fmla="val 11332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86" name="Picture 2"/>
                <p:cNvPicPr>
                  <a:picLocks noChangeAspect="1" noChangeArrowheads="1"/>
                </p:cNvPicPr>
                <p:nvPr/>
              </p:nvPicPr>
              <p:blipFill>
                <a:blip r:embed="rId3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2608" y="3998012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7" name="Picture 2"/>
                <p:cNvPicPr>
                  <a:picLocks noChangeAspect="1" noChangeArrowheads="1"/>
                </p:cNvPicPr>
                <p:nvPr/>
              </p:nvPicPr>
              <p:blipFill>
                <a:blip r:embed="rId3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48514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8" name="Picture 2"/>
                <p:cNvPicPr>
                  <a:picLocks noChangeAspect="1" noChangeArrowheads="1"/>
                </p:cNvPicPr>
                <p:nvPr/>
              </p:nvPicPr>
              <p:blipFill>
                <a:blip r:embed="rId3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0920" y="4063378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9" name="Picture 2"/>
                <p:cNvPicPr>
                  <a:picLocks noChangeAspect="1" noChangeArrowheads="1"/>
                </p:cNvPicPr>
                <p:nvPr/>
              </p:nvPicPr>
              <p:blipFill>
                <a:blip r:embed="rId3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95122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0" name="Picture 2"/>
                <p:cNvPicPr>
                  <a:picLocks noChangeAspect="1" noChangeArrowheads="1"/>
                </p:cNvPicPr>
                <p:nvPr/>
              </p:nvPicPr>
              <p:blipFill>
                <a:blip r:embed="rId3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21302" y="398003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78" name="Abgerundetes Rechteck 77"/>
          <p:cNvSpPr/>
          <p:nvPr/>
        </p:nvSpPr>
        <p:spPr>
          <a:xfrm>
            <a:off x="4149951" y="1532310"/>
            <a:ext cx="1533752" cy="22155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Titel 1"/>
          <p:cNvSpPr txBox="1">
            <a:spLocks/>
          </p:cNvSpPr>
          <p:nvPr/>
        </p:nvSpPr>
        <p:spPr>
          <a:xfrm>
            <a:off x="4229079" y="3341768"/>
            <a:ext cx="1332643" cy="4603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92" name="Rechteck 91"/>
          <p:cNvSpPr/>
          <p:nvPr/>
        </p:nvSpPr>
        <p:spPr>
          <a:xfrm>
            <a:off x="783321" y="561019"/>
            <a:ext cx="1013099" cy="312057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Rechteck 92"/>
          <p:cNvSpPr/>
          <p:nvPr/>
        </p:nvSpPr>
        <p:spPr>
          <a:xfrm>
            <a:off x="4529234" y="2971681"/>
            <a:ext cx="624295" cy="243699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hteck 93"/>
          <p:cNvSpPr/>
          <p:nvPr/>
        </p:nvSpPr>
        <p:spPr>
          <a:xfrm>
            <a:off x="4229183" y="3687238"/>
            <a:ext cx="132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C-C-Doppel-</a:t>
            </a:r>
            <a:b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bindung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8581345" y="458070"/>
            <a:ext cx="659135" cy="343619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Rechteck 95"/>
          <p:cNvSpPr/>
          <p:nvPr/>
        </p:nvSpPr>
        <p:spPr>
          <a:xfrm>
            <a:off x="8427158" y="718323"/>
            <a:ext cx="1099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</a:t>
            </a: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b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11411296" y="620506"/>
            <a:ext cx="682059" cy="853086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/>
          <p:cNvSpPr/>
          <p:nvPr/>
        </p:nvSpPr>
        <p:spPr>
          <a:xfrm rot="8029683">
            <a:off x="11395388" y="882672"/>
            <a:ext cx="616398" cy="205828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Rechteck 98"/>
          <p:cNvSpPr/>
          <p:nvPr/>
        </p:nvSpPr>
        <p:spPr>
          <a:xfrm>
            <a:off x="11171379" y="2572248"/>
            <a:ext cx="1103828" cy="646331"/>
          </a:xfrm>
          <a:prstGeom prst="rect">
            <a:avLst/>
          </a:prstGeom>
          <a:solidFill>
            <a:srgbClr val="FFFF00">
              <a:alpha val="66000"/>
            </a:srgbClr>
          </a:solidFill>
        </p:spPr>
        <p:txBody>
          <a:bodyPr wrap="none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Carbonyl</a:t>
            </a: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b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10840564" y="55448"/>
            <a:ext cx="1038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Aldehyd-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 rot="5400000">
            <a:off x="10414097" y="4205860"/>
            <a:ext cx="617522" cy="235411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Rechteck 33"/>
          <p:cNvSpPr/>
          <p:nvPr/>
        </p:nvSpPr>
        <p:spPr>
          <a:xfrm>
            <a:off x="10339814" y="3966726"/>
            <a:ext cx="836388" cy="699314"/>
          </a:xfrm>
          <a:custGeom>
            <a:avLst/>
            <a:gdLst>
              <a:gd name="connsiteX0" fmla="*/ 0 w 836323"/>
              <a:gd name="connsiteY0" fmla="*/ 0 h 727019"/>
              <a:gd name="connsiteX1" fmla="*/ 836323 w 836323"/>
              <a:gd name="connsiteY1" fmla="*/ 0 h 727019"/>
              <a:gd name="connsiteX2" fmla="*/ 836323 w 836323"/>
              <a:gd name="connsiteY2" fmla="*/ 727019 h 727019"/>
              <a:gd name="connsiteX3" fmla="*/ 0 w 836323"/>
              <a:gd name="connsiteY3" fmla="*/ 727019 h 727019"/>
              <a:gd name="connsiteX4" fmla="*/ 0 w 836323"/>
              <a:gd name="connsiteY4" fmla="*/ 0 h 727019"/>
              <a:gd name="connsiteX0" fmla="*/ 0 w 836323"/>
              <a:gd name="connsiteY0" fmla="*/ 0 h 727019"/>
              <a:gd name="connsiteX1" fmla="*/ 836323 w 836323"/>
              <a:gd name="connsiteY1" fmla="*/ 0 h 727019"/>
              <a:gd name="connsiteX2" fmla="*/ 836323 w 836323"/>
              <a:gd name="connsiteY2" fmla="*/ 727019 h 727019"/>
              <a:gd name="connsiteX3" fmla="*/ 0 w 836323"/>
              <a:gd name="connsiteY3" fmla="*/ 389562 h 727019"/>
              <a:gd name="connsiteX4" fmla="*/ 0 w 836323"/>
              <a:gd name="connsiteY4" fmla="*/ 0 h 727019"/>
              <a:gd name="connsiteX0" fmla="*/ 0 w 836323"/>
              <a:gd name="connsiteY0" fmla="*/ 0 h 389562"/>
              <a:gd name="connsiteX1" fmla="*/ 836323 w 836323"/>
              <a:gd name="connsiteY1" fmla="*/ 0 h 389562"/>
              <a:gd name="connsiteX2" fmla="*/ 836323 w 836323"/>
              <a:gd name="connsiteY2" fmla="*/ 389562 h 389562"/>
              <a:gd name="connsiteX3" fmla="*/ 0 w 836323"/>
              <a:gd name="connsiteY3" fmla="*/ 389562 h 389562"/>
              <a:gd name="connsiteX4" fmla="*/ 0 w 836323"/>
              <a:gd name="connsiteY4" fmla="*/ 0 h 389562"/>
              <a:gd name="connsiteX0" fmla="*/ 0 w 836323"/>
              <a:gd name="connsiteY0" fmla="*/ 0 h 520190"/>
              <a:gd name="connsiteX1" fmla="*/ 836323 w 836323"/>
              <a:gd name="connsiteY1" fmla="*/ 0 h 520190"/>
              <a:gd name="connsiteX2" fmla="*/ 836323 w 836323"/>
              <a:gd name="connsiteY2" fmla="*/ 389562 h 520190"/>
              <a:gd name="connsiteX3" fmla="*/ 0 w 836323"/>
              <a:gd name="connsiteY3" fmla="*/ 389562 h 520190"/>
              <a:gd name="connsiteX4" fmla="*/ 0 w 836323"/>
              <a:gd name="connsiteY4" fmla="*/ 0 h 520190"/>
              <a:gd name="connsiteX0" fmla="*/ 0 w 836323"/>
              <a:gd name="connsiteY0" fmla="*/ 0 h 689524"/>
              <a:gd name="connsiteX1" fmla="*/ 836323 w 836323"/>
              <a:gd name="connsiteY1" fmla="*/ 0 h 689524"/>
              <a:gd name="connsiteX2" fmla="*/ 836323 w 836323"/>
              <a:gd name="connsiteY2" fmla="*/ 389562 h 689524"/>
              <a:gd name="connsiteX3" fmla="*/ 0 w 836323"/>
              <a:gd name="connsiteY3" fmla="*/ 389562 h 689524"/>
              <a:gd name="connsiteX4" fmla="*/ 0 w 836323"/>
              <a:gd name="connsiteY4" fmla="*/ 0 h 689524"/>
              <a:gd name="connsiteX0" fmla="*/ 0 w 836323"/>
              <a:gd name="connsiteY0" fmla="*/ 0 h 722180"/>
              <a:gd name="connsiteX1" fmla="*/ 836323 w 836323"/>
              <a:gd name="connsiteY1" fmla="*/ 0 h 722180"/>
              <a:gd name="connsiteX2" fmla="*/ 618609 w 836323"/>
              <a:gd name="connsiteY2" fmla="*/ 433105 h 722180"/>
              <a:gd name="connsiteX3" fmla="*/ 0 w 836323"/>
              <a:gd name="connsiteY3" fmla="*/ 389562 h 722180"/>
              <a:gd name="connsiteX4" fmla="*/ 0 w 836323"/>
              <a:gd name="connsiteY4" fmla="*/ 0 h 722180"/>
              <a:gd name="connsiteX0" fmla="*/ 0 w 836323"/>
              <a:gd name="connsiteY0" fmla="*/ 0 h 722180"/>
              <a:gd name="connsiteX1" fmla="*/ 836323 w 836323"/>
              <a:gd name="connsiteY1" fmla="*/ 0 h 722180"/>
              <a:gd name="connsiteX2" fmla="*/ 618609 w 836323"/>
              <a:gd name="connsiteY2" fmla="*/ 433105 h 722180"/>
              <a:gd name="connsiteX3" fmla="*/ 185057 w 836323"/>
              <a:gd name="connsiteY3" fmla="*/ 389562 h 722180"/>
              <a:gd name="connsiteX4" fmla="*/ 0 w 836323"/>
              <a:gd name="connsiteY4" fmla="*/ 0 h 722180"/>
              <a:gd name="connsiteX0" fmla="*/ 0 w 836323"/>
              <a:gd name="connsiteY0" fmla="*/ 0 h 779102"/>
              <a:gd name="connsiteX1" fmla="*/ 836323 w 836323"/>
              <a:gd name="connsiteY1" fmla="*/ 0 h 779102"/>
              <a:gd name="connsiteX2" fmla="*/ 618609 w 836323"/>
              <a:gd name="connsiteY2" fmla="*/ 433105 h 779102"/>
              <a:gd name="connsiteX3" fmla="*/ 185057 w 836323"/>
              <a:gd name="connsiteY3" fmla="*/ 389562 h 779102"/>
              <a:gd name="connsiteX4" fmla="*/ 0 w 836323"/>
              <a:gd name="connsiteY4" fmla="*/ 0 h 779102"/>
              <a:gd name="connsiteX0" fmla="*/ 0 w 836323"/>
              <a:gd name="connsiteY0" fmla="*/ 0 h 679566"/>
              <a:gd name="connsiteX1" fmla="*/ 836323 w 836323"/>
              <a:gd name="connsiteY1" fmla="*/ 0 h 679566"/>
              <a:gd name="connsiteX2" fmla="*/ 618609 w 836323"/>
              <a:gd name="connsiteY2" fmla="*/ 433105 h 679566"/>
              <a:gd name="connsiteX3" fmla="*/ 185057 w 836323"/>
              <a:gd name="connsiteY3" fmla="*/ 389562 h 679566"/>
              <a:gd name="connsiteX4" fmla="*/ 0 w 836323"/>
              <a:gd name="connsiteY4" fmla="*/ 0 h 679566"/>
              <a:gd name="connsiteX0" fmla="*/ 0 w 836323"/>
              <a:gd name="connsiteY0" fmla="*/ 0 h 699314"/>
              <a:gd name="connsiteX1" fmla="*/ 836323 w 836323"/>
              <a:gd name="connsiteY1" fmla="*/ 0 h 699314"/>
              <a:gd name="connsiteX2" fmla="*/ 618609 w 836323"/>
              <a:gd name="connsiteY2" fmla="*/ 433105 h 699314"/>
              <a:gd name="connsiteX3" fmla="*/ 185057 w 836323"/>
              <a:gd name="connsiteY3" fmla="*/ 389562 h 699314"/>
              <a:gd name="connsiteX4" fmla="*/ 0 w 836323"/>
              <a:gd name="connsiteY4" fmla="*/ 0 h 699314"/>
              <a:gd name="connsiteX0" fmla="*/ 0 w 836323"/>
              <a:gd name="connsiteY0" fmla="*/ 0 h 699314"/>
              <a:gd name="connsiteX1" fmla="*/ 836323 w 836323"/>
              <a:gd name="connsiteY1" fmla="*/ 0 h 699314"/>
              <a:gd name="connsiteX2" fmla="*/ 618609 w 836323"/>
              <a:gd name="connsiteY2" fmla="*/ 433105 h 699314"/>
              <a:gd name="connsiteX3" fmla="*/ 185057 w 836323"/>
              <a:gd name="connsiteY3" fmla="*/ 389562 h 699314"/>
              <a:gd name="connsiteX4" fmla="*/ 0 w 836323"/>
              <a:gd name="connsiteY4" fmla="*/ 0 h 699314"/>
              <a:gd name="connsiteX0" fmla="*/ 0 w 836388"/>
              <a:gd name="connsiteY0" fmla="*/ 0 h 699314"/>
              <a:gd name="connsiteX1" fmla="*/ 836323 w 836388"/>
              <a:gd name="connsiteY1" fmla="*/ 0 h 699314"/>
              <a:gd name="connsiteX2" fmla="*/ 618609 w 836388"/>
              <a:gd name="connsiteY2" fmla="*/ 433105 h 699314"/>
              <a:gd name="connsiteX3" fmla="*/ 185057 w 836388"/>
              <a:gd name="connsiteY3" fmla="*/ 389562 h 699314"/>
              <a:gd name="connsiteX4" fmla="*/ 0 w 836388"/>
              <a:gd name="connsiteY4" fmla="*/ 0 h 69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6388" h="699314">
                <a:moveTo>
                  <a:pt x="0" y="0"/>
                </a:moveTo>
                <a:lnTo>
                  <a:pt x="836323" y="0"/>
                </a:lnTo>
                <a:cubicBezTo>
                  <a:pt x="839952" y="274996"/>
                  <a:pt x="691180" y="288737"/>
                  <a:pt x="618609" y="433105"/>
                </a:cubicBezTo>
                <a:cubicBezTo>
                  <a:pt x="579322" y="879420"/>
                  <a:pt x="300545" y="694362"/>
                  <a:pt x="185057" y="389562"/>
                </a:cubicBezTo>
                <a:cubicBezTo>
                  <a:pt x="-105229" y="281479"/>
                  <a:pt x="61686" y="129854"/>
                  <a:pt x="0" y="0"/>
                </a:cubicBez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Rechteck 102"/>
          <p:cNvSpPr/>
          <p:nvPr/>
        </p:nvSpPr>
        <p:spPr>
          <a:xfrm>
            <a:off x="10374708" y="4714118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5683703" y="5530435"/>
            <a:ext cx="651965" cy="611266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/>
          <p:cNvSpPr/>
          <p:nvPr/>
        </p:nvSpPr>
        <p:spPr>
          <a:xfrm>
            <a:off x="5344084" y="4917964"/>
            <a:ext cx="1085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Carboxyl</a:t>
            </a: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b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6" name="Rechteck 105"/>
          <p:cNvSpPr/>
          <p:nvPr/>
        </p:nvSpPr>
        <p:spPr>
          <a:xfrm>
            <a:off x="951722" y="5496525"/>
            <a:ext cx="578411" cy="609688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/>
          <p:cNvSpPr/>
          <p:nvPr/>
        </p:nvSpPr>
        <p:spPr>
          <a:xfrm>
            <a:off x="532991" y="4868994"/>
            <a:ext cx="861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Ester-</a:t>
            </a:r>
            <a:b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gruppe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8" name="Textfeld 107"/>
          <p:cNvSpPr txBox="1"/>
          <p:nvPr/>
        </p:nvSpPr>
        <p:spPr>
          <a:xfrm>
            <a:off x="2278448" y="3744763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6463635" y="33599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" name="Textfeld 109"/>
          <p:cNvSpPr txBox="1"/>
          <p:nvPr/>
        </p:nvSpPr>
        <p:spPr>
          <a:xfrm>
            <a:off x="9840190" y="65020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" name="Textfeld 110"/>
          <p:cNvSpPr txBox="1"/>
          <p:nvPr/>
        </p:nvSpPr>
        <p:spPr>
          <a:xfrm>
            <a:off x="11431943" y="4436298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5670564" y="4532487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3" name="Textfeld 112"/>
          <p:cNvSpPr txBox="1"/>
          <p:nvPr/>
        </p:nvSpPr>
        <p:spPr>
          <a:xfrm>
            <a:off x="249895" y="4374037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7028778" y="153032"/>
            <a:ext cx="504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" name="Textfeld 114"/>
          <p:cNvSpPr txBox="1"/>
          <p:nvPr/>
        </p:nvSpPr>
        <p:spPr>
          <a:xfrm>
            <a:off x="10411727" y="209486"/>
            <a:ext cx="504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11609050" y="4888507"/>
            <a:ext cx="504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Textfeld 116"/>
          <p:cNvSpPr txBox="1"/>
          <p:nvPr/>
        </p:nvSpPr>
        <p:spPr>
          <a:xfrm>
            <a:off x="6251098" y="4394626"/>
            <a:ext cx="504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feld 117"/>
          <p:cNvSpPr txBox="1"/>
          <p:nvPr/>
        </p:nvSpPr>
        <p:spPr>
          <a:xfrm>
            <a:off x="814671" y="4490970"/>
            <a:ext cx="504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7592235" y="105019"/>
            <a:ext cx="504000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HB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6815922" y="4473721"/>
            <a:ext cx="504000" cy="3693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HB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5333649" y="2927360"/>
            <a:ext cx="5040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79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40" y="0"/>
            <a:ext cx="10363920" cy="685800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524000" y="2692441"/>
            <a:ext cx="9144000" cy="1727163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60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Neuer Chemielaborant bringt </a:t>
            </a:r>
            <a:r>
              <a:rPr lang="de-DE" sz="6000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</a:t>
            </a:r>
            <a:r>
              <a:rPr lang="de-DE" sz="6000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-Ordnung ins Labor</a:t>
            </a:r>
            <a:endParaRPr lang="de-DE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544494" y="5955970"/>
            <a:ext cx="264750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solidFill>
                  <a:schemeClr val="bg1"/>
                </a:solidFill>
                <a:hlinkClick r:id="rId4"/>
              </a:rPr>
              <a:t>https://pixabay.com/de/mann-mantel-menschen-labor-glas-219928</a:t>
            </a:r>
            <a:r>
              <a:rPr lang="de-DE" sz="1050" dirty="0" smtClean="0">
                <a:solidFill>
                  <a:schemeClr val="bg1"/>
                </a:solidFill>
                <a:hlinkClick r:id="rId4"/>
              </a:rPr>
              <a:t>/</a:t>
            </a:r>
            <a:r>
              <a:rPr lang="de-DE" sz="1050" dirty="0" smtClean="0">
                <a:solidFill>
                  <a:schemeClr val="bg1"/>
                </a:solidFill>
              </a:rPr>
              <a:t> </a:t>
            </a:r>
            <a:endParaRPr lang="de-DE" sz="1050" dirty="0">
              <a:solidFill>
                <a:schemeClr val="bg1"/>
              </a:solidFill>
            </a:endParaRPr>
          </a:p>
          <a:p>
            <a:r>
              <a:rPr lang="de-DE" sz="1050" u="sng" dirty="0" smtClean="0">
                <a:solidFill>
                  <a:schemeClr val="bg1"/>
                </a:solidFill>
                <a:hlinkClick r:id="rId5"/>
              </a:rPr>
              <a:t>CC0 </a:t>
            </a:r>
            <a:r>
              <a:rPr lang="de-DE" sz="1050" u="sng" dirty="0">
                <a:solidFill>
                  <a:schemeClr val="bg1"/>
                </a:solidFill>
                <a:hlinkClick r:id="rId5"/>
              </a:rPr>
              <a:t>Creative </a:t>
            </a:r>
            <a:r>
              <a:rPr lang="de-DE" sz="1050" u="sng" dirty="0" err="1">
                <a:solidFill>
                  <a:schemeClr val="bg1"/>
                </a:solidFill>
                <a:hlinkClick r:id="rId5"/>
              </a:rPr>
              <a:t>Commons</a:t>
            </a:r>
            <a:r>
              <a:rPr lang="de-DE" sz="1050" dirty="0">
                <a:solidFill>
                  <a:schemeClr val="bg1"/>
                </a:solidFill>
              </a:rPr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609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3264" y="0"/>
            <a:ext cx="2992559" cy="974578"/>
          </a:xfrm>
        </p:spPr>
        <p:txBody>
          <a:bodyPr/>
          <a:lstStyle/>
          <a:p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-Ordnung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230087" y="1242391"/>
            <a:ext cx="8963246" cy="5326914"/>
            <a:chOff x="0" y="-1"/>
            <a:chExt cx="5044439" cy="3198497"/>
          </a:xfrm>
        </p:grpSpPr>
        <p:grpSp>
          <p:nvGrpSpPr>
            <p:cNvPr id="9" name="Gruppieren 8"/>
            <p:cNvGrpSpPr/>
            <p:nvPr/>
          </p:nvGrpSpPr>
          <p:grpSpPr>
            <a:xfrm>
              <a:off x="3400424" y="18616"/>
              <a:ext cx="796290" cy="1493953"/>
              <a:chOff x="-1835385" y="-37754"/>
              <a:chExt cx="1724025" cy="2894823"/>
            </a:xfrm>
          </p:grpSpPr>
          <p:grpSp>
            <p:nvGrpSpPr>
              <p:cNvPr id="100" name="Gruppieren 99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cxnSp>
              <p:nvCxnSpPr>
                <p:cNvPr id="102" name="Gerade Verbindung 101"/>
                <p:cNvCxnSpPr/>
                <p:nvPr/>
              </p:nvCxnSpPr>
              <p:spPr>
                <a:xfrm>
                  <a:off x="-1835385" y="1228549"/>
                  <a:ext cx="1724025" cy="9526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03" name="Gruppieren 102"/>
                <p:cNvGrpSpPr/>
                <p:nvPr/>
              </p:nvGrpSpPr>
              <p:grpSpPr>
                <a:xfrm>
                  <a:off x="-1835385" y="-37754"/>
                  <a:ext cx="1724025" cy="2894823"/>
                  <a:chOff x="-1835385" y="-37754"/>
                  <a:chExt cx="1724025" cy="2894823"/>
                </a:xfrm>
              </p:grpSpPr>
              <p:sp>
                <p:nvSpPr>
                  <p:cNvPr id="104" name="Ecken des Rechtecks auf der gleichen Seite schneiden 2"/>
                  <p:cNvSpPr/>
                  <p:nvPr/>
                </p:nvSpPr>
                <p:spPr>
                  <a:xfrm>
                    <a:off x="-1835385" y="56827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105" name="Gruppieren 104"/>
                  <p:cNvGrpSpPr/>
                  <p:nvPr/>
                </p:nvGrpSpPr>
                <p:grpSpPr>
                  <a:xfrm>
                    <a:off x="-1358549" y="-37754"/>
                    <a:ext cx="734277" cy="621903"/>
                    <a:chOff x="-1835384" y="-37754"/>
                    <a:chExt cx="734277" cy="621903"/>
                  </a:xfrm>
                </p:grpSpPr>
                <p:sp>
                  <p:nvSpPr>
                    <p:cNvPr id="106" name="Trapezoid 105"/>
                    <p:cNvSpPr/>
                    <p:nvPr/>
                  </p:nvSpPr>
                  <p:spPr>
                    <a:xfrm rot="10800000">
                      <a:off x="-1740019" y="-10491"/>
                      <a:ext cx="565786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-1835384" y="-37754"/>
                      <a:ext cx="734277" cy="45720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101" name="Textfeld 66"/>
              <p:cNvSpPr txBox="1"/>
              <p:nvPr/>
            </p:nvSpPr>
            <p:spPr>
              <a:xfrm>
                <a:off x="-1707789" y="1383028"/>
                <a:ext cx="1486601" cy="766551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Methan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2543174" y="9524"/>
              <a:ext cx="796290" cy="1503044"/>
              <a:chOff x="0" y="0"/>
              <a:chExt cx="1724025" cy="2912438"/>
            </a:xfrm>
          </p:grpSpPr>
          <p:grpSp>
            <p:nvGrpSpPr>
              <p:cNvPr id="92" name="Gruppieren 91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94" name="Gerade Verbindung 93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95" name="Gruppieren 94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96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97" name="Gruppieren 96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98" name="Trapezoid 97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93" name="Textfeld 84"/>
              <p:cNvSpPr txBox="1"/>
              <p:nvPr/>
            </p:nvSpPr>
            <p:spPr>
              <a:xfrm>
                <a:off x="112196" y="1374403"/>
                <a:ext cx="1486601" cy="82192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Ethen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1" name="Gruppieren 10"/>
            <p:cNvGrpSpPr/>
            <p:nvPr/>
          </p:nvGrpSpPr>
          <p:grpSpPr>
            <a:xfrm>
              <a:off x="1695449" y="0"/>
              <a:ext cx="796290" cy="1503046"/>
              <a:chOff x="0" y="0"/>
              <a:chExt cx="1724025" cy="2912438"/>
            </a:xfrm>
          </p:grpSpPr>
          <p:grpSp>
            <p:nvGrpSpPr>
              <p:cNvPr id="84" name="Gruppieren 83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86" name="Gerade Verbindung 85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87" name="Gruppieren 86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88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89" name="Gruppieren 88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90" name="Trapezoid 89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91" name="Rechteck 90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85" name="Textfeld 93"/>
              <p:cNvSpPr txBox="1"/>
              <p:nvPr/>
            </p:nvSpPr>
            <p:spPr>
              <a:xfrm>
                <a:off x="112196" y="1374405"/>
                <a:ext cx="1486601" cy="840377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Ethan-säure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2" name="Gruppieren 11"/>
            <p:cNvGrpSpPr/>
            <p:nvPr/>
          </p:nvGrpSpPr>
          <p:grpSpPr>
            <a:xfrm>
              <a:off x="847725" y="-1"/>
              <a:ext cx="796290" cy="1503047"/>
              <a:chOff x="0" y="0"/>
              <a:chExt cx="1724025" cy="2912438"/>
            </a:xfrm>
          </p:grpSpPr>
          <p:grpSp>
            <p:nvGrpSpPr>
              <p:cNvPr id="76" name="Gruppieren 75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78" name="Gerade Verbindung 77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9" name="Gruppieren 78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80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81" name="Gruppieren 80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82" name="Trapezoid 81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77" name="Textfeld 102"/>
              <p:cNvSpPr txBox="1"/>
              <p:nvPr/>
            </p:nvSpPr>
            <p:spPr>
              <a:xfrm>
                <a:off x="112196" y="1374405"/>
                <a:ext cx="1486601" cy="840377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Ethanol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0" y="0"/>
              <a:ext cx="796290" cy="1503046"/>
              <a:chOff x="0" y="0"/>
              <a:chExt cx="1724025" cy="2912438"/>
            </a:xfrm>
          </p:grpSpPr>
          <p:grpSp>
            <p:nvGrpSpPr>
              <p:cNvPr id="68" name="Gruppieren 67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70" name="Gerade Verbindung 69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pieren 70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72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73" name="Gruppieren 72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74" name="Trapezoid 73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69" name="Textfeld 111"/>
              <p:cNvSpPr txBox="1"/>
              <p:nvPr/>
            </p:nvSpPr>
            <p:spPr>
              <a:xfrm>
                <a:off x="112196" y="1374405"/>
                <a:ext cx="1486601" cy="840377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 err="1">
                    <a:effectLst/>
                    <a:ea typeface="Calibri"/>
                    <a:cs typeface="Times New Roman"/>
                  </a:rPr>
                  <a:t>Ethanal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4" name="Gruppieren 13"/>
            <p:cNvGrpSpPr/>
            <p:nvPr/>
          </p:nvGrpSpPr>
          <p:grpSpPr>
            <a:xfrm>
              <a:off x="4248149" y="1695450"/>
              <a:ext cx="796290" cy="1503046"/>
              <a:chOff x="0" y="0"/>
              <a:chExt cx="1724025" cy="2912438"/>
            </a:xfrm>
          </p:grpSpPr>
          <p:grpSp>
            <p:nvGrpSpPr>
              <p:cNvPr id="60" name="Gruppieren 59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62" name="Gerade Verbindung 61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3" name="Gruppieren 62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64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65" name="Gruppieren 64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66" name="Trapezoid 65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67" name="Rechteck 66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61" name="Textfeld 120"/>
              <p:cNvSpPr txBox="1"/>
              <p:nvPr/>
            </p:nvSpPr>
            <p:spPr>
              <a:xfrm>
                <a:off x="112196" y="1374405"/>
                <a:ext cx="1486601" cy="766547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Propen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5" name="Gruppieren 14"/>
            <p:cNvGrpSpPr/>
            <p:nvPr/>
          </p:nvGrpSpPr>
          <p:grpSpPr>
            <a:xfrm>
              <a:off x="3400424" y="1676400"/>
              <a:ext cx="796290" cy="1503044"/>
              <a:chOff x="0" y="0"/>
              <a:chExt cx="1724025" cy="2912438"/>
            </a:xfrm>
          </p:grpSpPr>
          <p:grpSp>
            <p:nvGrpSpPr>
              <p:cNvPr id="52" name="Gruppieren 51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54" name="Gerade Verbindung 53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Gruppieren 54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56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57" name="Gruppieren 56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58" name="Trapezoid 57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59" name="Rechteck 58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53" name="Textfeld 129"/>
              <p:cNvSpPr txBox="1"/>
              <p:nvPr/>
            </p:nvSpPr>
            <p:spPr>
              <a:xfrm>
                <a:off x="112196" y="1374405"/>
                <a:ext cx="1486601" cy="80345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 err="1">
                    <a:effectLst/>
                    <a:ea typeface="Calibri"/>
                    <a:cs typeface="Times New Roman"/>
                  </a:rPr>
                  <a:t>Propanon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2543175" y="1657350"/>
              <a:ext cx="796290" cy="1503044"/>
              <a:chOff x="0" y="0"/>
              <a:chExt cx="1724025" cy="2912438"/>
            </a:xfrm>
          </p:grpSpPr>
          <p:grpSp>
            <p:nvGrpSpPr>
              <p:cNvPr id="44" name="Gruppieren 43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46" name="Gerade Verbindung 45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Gruppieren 46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48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49" name="Gruppieren 48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50" name="Trapezoid 49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51" name="Rechteck 50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45" name="Textfeld 138"/>
              <p:cNvSpPr txBox="1"/>
              <p:nvPr/>
            </p:nvSpPr>
            <p:spPr>
              <a:xfrm>
                <a:off x="112196" y="1374403"/>
                <a:ext cx="1486601" cy="840371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 err="1">
                    <a:effectLst/>
                    <a:ea typeface="Calibri"/>
                    <a:cs typeface="Times New Roman"/>
                  </a:rPr>
                  <a:t>Octan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1695450" y="1657350"/>
              <a:ext cx="796290" cy="1503046"/>
              <a:chOff x="0" y="0"/>
              <a:chExt cx="1724025" cy="2912438"/>
            </a:xfrm>
          </p:grpSpPr>
          <p:grpSp>
            <p:nvGrpSpPr>
              <p:cNvPr id="36" name="Gruppieren 35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38" name="Gerade Verbindung 37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Gruppieren 38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40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41" name="Gruppieren 40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42" name="Trapezoid 41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37" name="Textfeld 147"/>
              <p:cNvSpPr txBox="1"/>
              <p:nvPr/>
            </p:nvSpPr>
            <p:spPr>
              <a:xfrm>
                <a:off x="112196" y="1374405"/>
                <a:ext cx="1486601" cy="840373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Methan-säure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8" name="Gruppieren 17"/>
            <p:cNvGrpSpPr/>
            <p:nvPr/>
          </p:nvGrpSpPr>
          <p:grpSpPr>
            <a:xfrm>
              <a:off x="847725" y="1657350"/>
              <a:ext cx="796290" cy="1503046"/>
              <a:chOff x="0" y="0"/>
              <a:chExt cx="1724025" cy="2912438"/>
            </a:xfrm>
          </p:grpSpPr>
          <p:grpSp>
            <p:nvGrpSpPr>
              <p:cNvPr id="28" name="Gruppieren 27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30" name="Gerade Verbindung 29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uppieren 30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32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33" name="Gruppieren 32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34" name="Trapezoid 33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35" name="Rechteck 34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9" name="Textfeld 156"/>
              <p:cNvSpPr txBox="1"/>
              <p:nvPr/>
            </p:nvSpPr>
            <p:spPr>
              <a:xfrm>
                <a:off x="112196" y="1374403"/>
                <a:ext cx="1486601" cy="840375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>
                    <a:effectLst/>
                    <a:ea typeface="Calibri"/>
                    <a:cs typeface="Times New Roman"/>
                  </a:rPr>
                  <a:t>Methanol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0" y="1647825"/>
              <a:ext cx="796290" cy="1503046"/>
              <a:chOff x="0" y="0"/>
              <a:chExt cx="1724025" cy="2912438"/>
            </a:xfrm>
          </p:grpSpPr>
          <p:grpSp>
            <p:nvGrpSpPr>
              <p:cNvPr id="20" name="Gruppieren 19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cxnSp>
              <p:nvCxnSpPr>
                <p:cNvPr id="22" name="Gerade Verbindung 21"/>
                <p:cNvCxnSpPr/>
                <p:nvPr/>
              </p:nvCxnSpPr>
              <p:spPr>
                <a:xfrm>
                  <a:off x="0" y="1228550"/>
                  <a:ext cx="1724025" cy="9525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23" name="Gruppieren 22"/>
                <p:cNvGrpSpPr/>
                <p:nvPr/>
              </p:nvGrpSpPr>
              <p:grpSpPr>
                <a:xfrm>
                  <a:off x="0" y="0"/>
                  <a:ext cx="1724025" cy="2912438"/>
                  <a:chOff x="0" y="0"/>
                  <a:chExt cx="1724025" cy="2912438"/>
                </a:xfrm>
              </p:grpSpPr>
              <p:sp>
                <p:nvSpPr>
                  <p:cNvPr id="24" name="Ecken des Rechtecks auf der gleichen Seite schneiden 2"/>
                  <p:cNvSpPr/>
                  <p:nvPr/>
                </p:nvSpPr>
                <p:spPr>
                  <a:xfrm>
                    <a:off x="0" y="112196"/>
                    <a:ext cx="1724025" cy="2800242"/>
                  </a:xfrm>
                  <a:custGeom>
                    <a:avLst/>
                    <a:gdLst>
                      <a:gd name="connsiteX0" fmla="*/ 604495 w 1724025"/>
                      <a:gd name="connsiteY0" fmla="*/ 0 h 2286000"/>
                      <a:gd name="connsiteX1" fmla="*/ 1119530 w 1724025"/>
                      <a:gd name="connsiteY1" fmla="*/ 0 h 2286000"/>
                      <a:gd name="connsiteX2" fmla="*/ 1724025 w 1724025"/>
                      <a:gd name="connsiteY2" fmla="*/ 604495 h 2286000"/>
                      <a:gd name="connsiteX3" fmla="*/ 1724025 w 1724025"/>
                      <a:gd name="connsiteY3" fmla="*/ 2204678 h 2286000"/>
                      <a:gd name="connsiteX4" fmla="*/ 1642703 w 1724025"/>
                      <a:gd name="connsiteY4" fmla="*/ 2286000 h 2286000"/>
                      <a:gd name="connsiteX5" fmla="*/ 81322 w 1724025"/>
                      <a:gd name="connsiteY5" fmla="*/ 2286000 h 2286000"/>
                      <a:gd name="connsiteX6" fmla="*/ 0 w 1724025"/>
                      <a:gd name="connsiteY6" fmla="*/ 2204678 h 2286000"/>
                      <a:gd name="connsiteX7" fmla="*/ 0 w 1724025"/>
                      <a:gd name="connsiteY7" fmla="*/ 604495 h 2286000"/>
                      <a:gd name="connsiteX8" fmla="*/ 604495 w 1724025"/>
                      <a:gd name="connsiteY8" fmla="*/ 0 h 2286000"/>
                      <a:gd name="connsiteX0" fmla="*/ 604495 w 1724025"/>
                      <a:gd name="connsiteY0" fmla="*/ 0 h 2286000"/>
                      <a:gd name="connsiteX1" fmla="*/ 781050 w 1724025"/>
                      <a:gd name="connsiteY1" fmla="*/ 0 h 2286000"/>
                      <a:gd name="connsiteX2" fmla="*/ 1119530 w 1724025"/>
                      <a:gd name="connsiteY2" fmla="*/ 0 h 2286000"/>
                      <a:gd name="connsiteX3" fmla="*/ 1724025 w 1724025"/>
                      <a:gd name="connsiteY3" fmla="*/ 604495 h 2286000"/>
                      <a:gd name="connsiteX4" fmla="*/ 1724025 w 1724025"/>
                      <a:gd name="connsiteY4" fmla="*/ 2204678 h 2286000"/>
                      <a:gd name="connsiteX5" fmla="*/ 1642703 w 1724025"/>
                      <a:gd name="connsiteY5" fmla="*/ 2286000 h 2286000"/>
                      <a:gd name="connsiteX6" fmla="*/ 81322 w 1724025"/>
                      <a:gd name="connsiteY6" fmla="*/ 2286000 h 2286000"/>
                      <a:gd name="connsiteX7" fmla="*/ 0 w 1724025"/>
                      <a:gd name="connsiteY7" fmla="*/ 2204678 h 2286000"/>
                      <a:gd name="connsiteX8" fmla="*/ 0 w 1724025"/>
                      <a:gd name="connsiteY8" fmla="*/ 604495 h 2286000"/>
                      <a:gd name="connsiteX9" fmla="*/ 604495 w 1724025"/>
                      <a:gd name="connsiteY9" fmla="*/ 0 h 2286000"/>
                      <a:gd name="connsiteX0" fmla="*/ 604495 w 1724025"/>
                      <a:gd name="connsiteY0" fmla="*/ 9525 h 2295525"/>
                      <a:gd name="connsiteX1" fmla="*/ 781050 w 1724025"/>
                      <a:gd name="connsiteY1" fmla="*/ 9525 h 2295525"/>
                      <a:gd name="connsiteX2" fmla="*/ 962025 w 1724025"/>
                      <a:gd name="connsiteY2" fmla="*/ 0 h 2295525"/>
                      <a:gd name="connsiteX3" fmla="*/ 1119530 w 1724025"/>
                      <a:gd name="connsiteY3" fmla="*/ 9525 h 2295525"/>
                      <a:gd name="connsiteX4" fmla="*/ 1724025 w 1724025"/>
                      <a:gd name="connsiteY4" fmla="*/ 614020 h 2295525"/>
                      <a:gd name="connsiteX5" fmla="*/ 1724025 w 1724025"/>
                      <a:gd name="connsiteY5" fmla="*/ 2214203 h 2295525"/>
                      <a:gd name="connsiteX6" fmla="*/ 1642703 w 1724025"/>
                      <a:gd name="connsiteY6" fmla="*/ 2295525 h 2295525"/>
                      <a:gd name="connsiteX7" fmla="*/ 81322 w 1724025"/>
                      <a:gd name="connsiteY7" fmla="*/ 2295525 h 2295525"/>
                      <a:gd name="connsiteX8" fmla="*/ 0 w 1724025"/>
                      <a:gd name="connsiteY8" fmla="*/ 2214203 h 2295525"/>
                      <a:gd name="connsiteX9" fmla="*/ 0 w 1724025"/>
                      <a:gd name="connsiteY9" fmla="*/ 614020 h 2295525"/>
                      <a:gd name="connsiteX10" fmla="*/ 604495 w 1724025"/>
                      <a:gd name="connsiteY10" fmla="*/ 9525 h 2295525"/>
                      <a:gd name="connsiteX0" fmla="*/ 604495 w 1724025"/>
                      <a:gd name="connsiteY0" fmla="*/ 333375 h 2619375"/>
                      <a:gd name="connsiteX1" fmla="*/ 781050 w 1724025"/>
                      <a:gd name="connsiteY1" fmla="*/ 333375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333375 h 2619375"/>
                      <a:gd name="connsiteX1" fmla="*/ 590550 w 1724025"/>
                      <a:gd name="connsiteY1" fmla="*/ 0 h 2619375"/>
                      <a:gd name="connsiteX2" fmla="*/ 1123950 w 1724025"/>
                      <a:gd name="connsiteY2" fmla="*/ 0 h 2619375"/>
                      <a:gd name="connsiteX3" fmla="*/ 1119530 w 1724025"/>
                      <a:gd name="connsiteY3" fmla="*/ 333375 h 2619375"/>
                      <a:gd name="connsiteX4" fmla="*/ 1724025 w 1724025"/>
                      <a:gd name="connsiteY4" fmla="*/ 937870 h 2619375"/>
                      <a:gd name="connsiteX5" fmla="*/ 1724025 w 1724025"/>
                      <a:gd name="connsiteY5" fmla="*/ 2538053 h 2619375"/>
                      <a:gd name="connsiteX6" fmla="*/ 1642703 w 1724025"/>
                      <a:gd name="connsiteY6" fmla="*/ 2619375 h 2619375"/>
                      <a:gd name="connsiteX7" fmla="*/ 81322 w 1724025"/>
                      <a:gd name="connsiteY7" fmla="*/ 2619375 h 2619375"/>
                      <a:gd name="connsiteX8" fmla="*/ 0 w 1724025"/>
                      <a:gd name="connsiteY8" fmla="*/ 2538053 h 2619375"/>
                      <a:gd name="connsiteX9" fmla="*/ 0 w 1724025"/>
                      <a:gd name="connsiteY9" fmla="*/ 937870 h 2619375"/>
                      <a:gd name="connsiteX10" fmla="*/ 604495 w 1724025"/>
                      <a:gd name="connsiteY10" fmla="*/ 333375 h 26193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7620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1123950 w 1724025"/>
                      <a:gd name="connsiteY2" fmla="*/ 0 h 2695575"/>
                      <a:gd name="connsiteX3" fmla="*/ 1119530 w 1724025"/>
                      <a:gd name="connsiteY3" fmla="*/ 409575 h 2695575"/>
                      <a:gd name="connsiteX4" fmla="*/ 1724025 w 1724025"/>
                      <a:gd name="connsiteY4" fmla="*/ 1014070 h 2695575"/>
                      <a:gd name="connsiteX5" fmla="*/ 1724025 w 1724025"/>
                      <a:gd name="connsiteY5" fmla="*/ 2614253 h 2695575"/>
                      <a:gd name="connsiteX6" fmla="*/ 1642703 w 1724025"/>
                      <a:gd name="connsiteY6" fmla="*/ 2695575 h 2695575"/>
                      <a:gd name="connsiteX7" fmla="*/ 81322 w 1724025"/>
                      <a:gd name="connsiteY7" fmla="*/ 2695575 h 2695575"/>
                      <a:gd name="connsiteX8" fmla="*/ 0 w 1724025"/>
                      <a:gd name="connsiteY8" fmla="*/ 2614253 h 2695575"/>
                      <a:gd name="connsiteX9" fmla="*/ 0 w 1724025"/>
                      <a:gd name="connsiteY9" fmla="*/ 1014070 h 2695575"/>
                      <a:gd name="connsiteX10" fmla="*/ 604495 w 1724025"/>
                      <a:gd name="connsiteY10" fmla="*/ 409575 h 2695575"/>
                      <a:gd name="connsiteX0" fmla="*/ 604495 w 1724025"/>
                      <a:gd name="connsiteY0" fmla="*/ 409575 h 2695575"/>
                      <a:gd name="connsiteX1" fmla="*/ 600075 w 1724025"/>
                      <a:gd name="connsiteY1" fmla="*/ 0 h 2695575"/>
                      <a:gd name="connsiteX2" fmla="*/ 971550 w 1724025"/>
                      <a:gd name="connsiteY2" fmla="*/ 0 h 2695575"/>
                      <a:gd name="connsiteX3" fmla="*/ 1123950 w 1724025"/>
                      <a:gd name="connsiteY3" fmla="*/ 0 h 2695575"/>
                      <a:gd name="connsiteX4" fmla="*/ 1119530 w 1724025"/>
                      <a:gd name="connsiteY4" fmla="*/ 409575 h 2695575"/>
                      <a:gd name="connsiteX5" fmla="*/ 1724025 w 1724025"/>
                      <a:gd name="connsiteY5" fmla="*/ 1014070 h 2695575"/>
                      <a:gd name="connsiteX6" fmla="*/ 1724025 w 1724025"/>
                      <a:gd name="connsiteY6" fmla="*/ 2614253 h 2695575"/>
                      <a:gd name="connsiteX7" fmla="*/ 1642703 w 1724025"/>
                      <a:gd name="connsiteY7" fmla="*/ 2695575 h 2695575"/>
                      <a:gd name="connsiteX8" fmla="*/ 81322 w 1724025"/>
                      <a:gd name="connsiteY8" fmla="*/ 2695575 h 2695575"/>
                      <a:gd name="connsiteX9" fmla="*/ 0 w 1724025"/>
                      <a:gd name="connsiteY9" fmla="*/ 2614253 h 2695575"/>
                      <a:gd name="connsiteX10" fmla="*/ 0 w 1724025"/>
                      <a:gd name="connsiteY10" fmla="*/ 1014070 h 2695575"/>
                      <a:gd name="connsiteX11" fmla="*/ 604495 w 1724025"/>
                      <a:gd name="connsiteY11" fmla="*/ 409575 h 2695575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1181100 w 1724025"/>
                      <a:gd name="connsiteY2" fmla="*/ 0 h 2800350"/>
                      <a:gd name="connsiteX3" fmla="*/ 1123950 w 1724025"/>
                      <a:gd name="connsiteY3" fmla="*/ 104775 h 2800350"/>
                      <a:gd name="connsiteX4" fmla="*/ 1119530 w 1724025"/>
                      <a:gd name="connsiteY4" fmla="*/ 514350 h 2800350"/>
                      <a:gd name="connsiteX5" fmla="*/ 1724025 w 1724025"/>
                      <a:gd name="connsiteY5" fmla="*/ 1118845 h 2800350"/>
                      <a:gd name="connsiteX6" fmla="*/ 1724025 w 1724025"/>
                      <a:gd name="connsiteY6" fmla="*/ 2719028 h 2800350"/>
                      <a:gd name="connsiteX7" fmla="*/ 1642703 w 1724025"/>
                      <a:gd name="connsiteY7" fmla="*/ 2800350 h 2800350"/>
                      <a:gd name="connsiteX8" fmla="*/ 81322 w 1724025"/>
                      <a:gd name="connsiteY8" fmla="*/ 2800350 h 2800350"/>
                      <a:gd name="connsiteX9" fmla="*/ 0 w 1724025"/>
                      <a:gd name="connsiteY9" fmla="*/ 2719028 h 2800350"/>
                      <a:gd name="connsiteX10" fmla="*/ 0 w 1724025"/>
                      <a:gd name="connsiteY10" fmla="*/ 1118845 h 2800350"/>
                      <a:gd name="connsiteX11" fmla="*/ 604495 w 1724025"/>
                      <a:gd name="connsiteY11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704850 w 1724025"/>
                      <a:gd name="connsiteY2" fmla="*/ 85725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2395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81100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8340 w 1724025"/>
                      <a:gd name="connsiteY4" fmla="*/ 104775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64271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47442 w 1724025"/>
                      <a:gd name="connsiteY3" fmla="*/ 0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  <a:gd name="connsiteX0" fmla="*/ 604495 w 1724025"/>
                      <a:gd name="connsiteY0" fmla="*/ 542399 h 2828399"/>
                      <a:gd name="connsiteX1" fmla="*/ 600075 w 1724025"/>
                      <a:gd name="connsiteY1" fmla="*/ 132824 h 2828399"/>
                      <a:gd name="connsiteX2" fmla="*/ 561975 w 1724025"/>
                      <a:gd name="connsiteY2" fmla="*/ 28049 h 2828399"/>
                      <a:gd name="connsiteX3" fmla="*/ 1138516 w 1724025"/>
                      <a:gd name="connsiteY3" fmla="*/ 0 h 2828399"/>
                      <a:gd name="connsiteX4" fmla="*/ 1112730 w 1724025"/>
                      <a:gd name="connsiteY4" fmla="*/ 115995 h 2828399"/>
                      <a:gd name="connsiteX5" fmla="*/ 1119530 w 1724025"/>
                      <a:gd name="connsiteY5" fmla="*/ 542399 h 2828399"/>
                      <a:gd name="connsiteX6" fmla="*/ 1724025 w 1724025"/>
                      <a:gd name="connsiteY6" fmla="*/ 1146894 h 2828399"/>
                      <a:gd name="connsiteX7" fmla="*/ 1724025 w 1724025"/>
                      <a:gd name="connsiteY7" fmla="*/ 2747077 h 2828399"/>
                      <a:gd name="connsiteX8" fmla="*/ 1642703 w 1724025"/>
                      <a:gd name="connsiteY8" fmla="*/ 2828399 h 2828399"/>
                      <a:gd name="connsiteX9" fmla="*/ 81322 w 1724025"/>
                      <a:gd name="connsiteY9" fmla="*/ 2828399 h 2828399"/>
                      <a:gd name="connsiteX10" fmla="*/ 0 w 1724025"/>
                      <a:gd name="connsiteY10" fmla="*/ 2747077 h 2828399"/>
                      <a:gd name="connsiteX11" fmla="*/ 0 w 1724025"/>
                      <a:gd name="connsiteY11" fmla="*/ 1146894 h 2828399"/>
                      <a:gd name="connsiteX12" fmla="*/ 604495 w 1724025"/>
                      <a:gd name="connsiteY12" fmla="*/ 542399 h 2828399"/>
                      <a:gd name="connsiteX0" fmla="*/ 604495 w 1724025"/>
                      <a:gd name="connsiteY0" fmla="*/ 514350 h 2800350"/>
                      <a:gd name="connsiteX1" fmla="*/ 600075 w 1724025"/>
                      <a:gd name="connsiteY1" fmla="*/ 104775 h 2800350"/>
                      <a:gd name="connsiteX2" fmla="*/ 561975 w 1724025"/>
                      <a:gd name="connsiteY2" fmla="*/ 0 h 2800350"/>
                      <a:gd name="connsiteX3" fmla="*/ 1138516 w 1724025"/>
                      <a:gd name="connsiteY3" fmla="*/ 2 h 2800350"/>
                      <a:gd name="connsiteX4" fmla="*/ 1112730 w 1724025"/>
                      <a:gd name="connsiteY4" fmla="*/ 87946 h 2800350"/>
                      <a:gd name="connsiteX5" fmla="*/ 1119530 w 1724025"/>
                      <a:gd name="connsiteY5" fmla="*/ 514350 h 2800350"/>
                      <a:gd name="connsiteX6" fmla="*/ 1724025 w 1724025"/>
                      <a:gd name="connsiteY6" fmla="*/ 1118845 h 2800350"/>
                      <a:gd name="connsiteX7" fmla="*/ 1724025 w 1724025"/>
                      <a:gd name="connsiteY7" fmla="*/ 2719028 h 2800350"/>
                      <a:gd name="connsiteX8" fmla="*/ 1642703 w 1724025"/>
                      <a:gd name="connsiteY8" fmla="*/ 2800350 h 2800350"/>
                      <a:gd name="connsiteX9" fmla="*/ 81322 w 1724025"/>
                      <a:gd name="connsiteY9" fmla="*/ 2800350 h 2800350"/>
                      <a:gd name="connsiteX10" fmla="*/ 0 w 1724025"/>
                      <a:gd name="connsiteY10" fmla="*/ 2719028 h 2800350"/>
                      <a:gd name="connsiteX11" fmla="*/ 0 w 1724025"/>
                      <a:gd name="connsiteY11" fmla="*/ 1118845 h 2800350"/>
                      <a:gd name="connsiteX12" fmla="*/ 604495 w 1724025"/>
                      <a:gd name="connsiteY12" fmla="*/ 514350 h 280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24025" h="2800350">
                        <a:moveTo>
                          <a:pt x="604495" y="514350"/>
                        </a:moveTo>
                        <a:cubicBezTo>
                          <a:pt x="603022" y="377825"/>
                          <a:pt x="601548" y="241300"/>
                          <a:pt x="600075" y="104775"/>
                        </a:cubicBezTo>
                        <a:lnTo>
                          <a:pt x="561975" y="0"/>
                        </a:lnTo>
                        <a:lnTo>
                          <a:pt x="1138516" y="2"/>
                        </a:lnTo>
                        <a:lnTo>
                          <a:pt x="1112730" y="87946"/>
                        </a:lnTo>
                        <a:cubicBezTo>
                          <a:pt x="1111257" y="199071"/>
                          <a:pt x="1121003" y="403225"/>
                          <a:pt x="1119530" y="514350"/>
                        </a:cubicBezTo>
                        <a:lnTo>
                          <a:pt x="1724025" y="1118845"/>
                        </a:lnTo>
                        <a:lnTo>
                          <a:pt x="1724025" y="2719028"/>
                        </a:lnTo>
                        <a:lnTo>
                          <a:pt x="1642703" y="2800350"/>
                        </a:lnTo>
                        <a:lnTo>
                          <a:pt x="81322" y="2800350"/>
                        </a:lnTo>
                        <a:lnTo>
                          <a:pt x="0" y="2719028"/>
                        </a:lnTo>
                        <a:lnTo>
                          <a:pt x="0" y="1118845"/>
                        </a:lnTo>
                        <a:lnTo>
                          <a:pt x="604495" y="51435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grpSp>
                <p:nvGrpSpPr>
                  <p:cNvPr id="25" name="Gruppieren 24"/>
                  <p:cNvGrpSpPr/>
                  <p:nvPr/>
                </p:nvGrpSpPr>
                <p:grpSpPr>
                  <a:xfrm>
                    <a:off x="476835" y="0"/>
                    <a:ext cx="734278" cy="639519"/>
                    <a:chOff x="0" y="0"/>
                    <a:chExt cx="734278" cy="639519"/>
                  </a:xfrm>
                </p:grpSpPr>
                <p:sp>
                  <p:nvSpPr>
                    <p:cNvPr id="26" name="Trapezoid 25"/>
                    <p:cNvSpPr/>
                    <p:nvPr/>
                  </p:nvSpPr>
                  <p:spPr>
                    <a:xfrm rot="10800000">
                      <a:off x="95367" y="44879"/>
                      <a:ext cx="565785" cy="594640"/>
                    </a:xfrm>
                    <a:prstGeom prst="trapezoid">
                      <a:avLst>
                        <a:gd name="adj" fmla="val 15607"/>
                      </a:avLst>
                    </a:prstGeom>
                    <a:pattFill prst="dkHorz">
                      <a:fgClr>
                        <a:schemeClr val="tx1">
                          <a:lumMod val="50000"/>
                          <a:lumOff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27" name="Rechteck 26"/>
                    <p:cNvSpPr/>
                    <p:nvPr/>
                  </p:nvSpPr>
                  <p:spPr>
                    <a:xfrm>
                      <a:off x="0" y="0"/>
                      <a:ext cx="734278" cy="45719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</p:grpSp>
            </p:grpSp>
          </p:grpSp>
          <p:sp>
            <p:nvSpPr>
              <p:cNvPr id="21" name="Textfeld 165"/>
              <p:cNvSpPr txBox="1"/>
              <p:nvPr/>
            </p:nvSpPr>
            <p:spPr>
              <a:xfrm>
                <a:off x="112196" y="1374403"/>
                <a:ext cx="1486601" cy="85883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de-DE" sz="2000" b="1" dirty="0" err="1">
                    <a:effectLst/>
                    <a:ea typeface="Calibri"/>
                    <a:cs typeface="Times New Roman"/>
                  </a:rPr>
                  <a:t>Methanal</a:t>
                </a:r>
                <a:endParaRPr lang="de-DE" sz="1100" dirty="0">
                  <a:effectLst/>
                  <a:ea typeface="Calibri"/>
                  <a:cs typeface="Times New Roman"/>
                </a:endParaRPr>
              </a:p>
            </p:txBody>
          </p:sp>
        </p:grpSp>
      </p:grpSp>
      <p:sp>
        <p:nvSpPr>
          <p:cNvPr id="108" name="Titel 1"/>
          <p:cNvSpPr txBox="1">
            <a:spLocks/>
          </p:cNvSpPr>
          <p:nvPr/>
        </p:nvSpPr>
        <p:spPr>
          <a:xfrm rot="1035827">
            <a:off x="7563769" y="965335"/>
            <a:ext cx="4081025" cy="11740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Nach funktionellen Gruppen sortieren!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0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707" y="0"/>
            <a:ext cx="8209116" cy="97457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Alkane – 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Kohlenwasserstoffe nur Einfachbindungen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6272154" y="1273397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748943" y="1258254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3242657" y="1242393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1736373" y="1242391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30087" y="1242393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7778440" y="4066068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6257350" y="4073636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4748945" y="4002614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242659" y="4002614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1736373" y="4002614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30087" y="3986751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92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8927E-6 1.85185E-6 L 0.21465 -0.121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6" y="-611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1231E-7 -1.48148E-6 L 0.46212 -0.520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6" y="-2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707" y="0"/>
            <a:ext cx="8517460" cy="97457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Alkene 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Kohlenwasserstoffe mit Doppelbindung</a:t>
            </a:r>
            <a:endParaRPr lang="de-D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9090559" y="805564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4748943" y="1258254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3242657" y="1242393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1736373" y="1242391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30087" y="1242393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6247352" y="4041909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4734139" y="4034968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596852" y="814579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242659" y="4002614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1736373" y="4002614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30087" y="3986751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42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58 0.02639 L 0.36878 0.338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10" y="1560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29 7.40741E-7 L 0.3671 -0.064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63" y="-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707" y="0"/>
            <a:ext cx="5391488" cy="97457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Alkanole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de-D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-Gruppe</a:t>
            </a:r>
            <a:endParaRPr lang="de-D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9090559" y="805564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9028654" y="3612648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3242657" y="1242393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1736373" y="1242391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30087" y="1242393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0532779" y="359534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4734139" y="4034968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596852" y="814579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242659" y="4002614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1736373" y="4002614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30087" y="3986751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613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4647E-6 2.59259E-6 L 0.31203 -0.064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5" y="-3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4647E-6 -2.22222E-6 L 0.44194 -0.4631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91" y="-2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692" y="142833"/>
            <a:ext cx="5568111" cy="97457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Alkanale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und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Alkanone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de-D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Carbonyl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-Gruppe</a:t>
            </a:r>
            <a:endParaRPr lang="de-D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9090559" y="805564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9028654" y="3612648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827764" y="1262040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5574726" y="807325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230087" y="1242393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0532779" y="359534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3319246" y="4005058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596852" y="814579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1812960" y="3991872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7127080" y="823292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30087" y="3986751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589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591E-6 2.59259E-6 L 0.45496 0.3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1" y="1713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591E-6 2.59259E-6 L 0.33117 -0.058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58" y="-291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397E-6 4.81481E-6 L 0.32791 -0.056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9" y="-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13" y="142833"/>
            <a:ext cx="3386438" cy="97457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Alkansäuren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Carboxyl</a:t>
            </a:r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-Gruppe</a:t>
            </a:r>
            <a:endParaRPr lang="de-D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9090559" y="805564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9028654" y="3612648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827764" y="1262040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5574726" y="807325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471952" y="3665012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0532779" y="359534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7219158" y="3665012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596852" y="814579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1812960" y="3991872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7127080" y="823292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3951483" y="3689638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07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7365E-6 -3.33333E-6 L -0.12185 -0.221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92" y="-110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2932E-6 4.81481E-6 L -0.00169 0.1817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333" y="97457"/>
            <a:ext cx="1181182" cy="137804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76" y="78706"/>
            <a:ext cx="1573628" cy="14796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450" y="59731"/>
            <a:ext cx="1245855" cy="1453497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  <p:grpSp>
        <p:nvGrpSpPr>
          <p:cNvPr id="9" name="Gruppieren 8"/>
          <p:cNvGrpSpPr/>
          <p:nvPr/>
        </p:nvGrpSpPr>
        <p:grpSpPr>
          <a:xfrm>
            <a:off x="10084509" y="1206048"/>
            <a:ext cx="1414893" cy="2488093"/>
            <a:chOff x="-1835385" y="-37754"/>
            <a:chExt cx="1724025" cy="2894823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-1835385" y="-37754"/>
              <a:ext cx="1724025" cy="2894823"/>
              <a:chOff x="-1835385" y="-37754"/>
              <a:chExt cx="1724025" cy="2894823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-1835385" y="1228549"/>
                <a:ext cx="1724025" cy="9526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3" name="Gruppieren 102"/>
              <p:cNvGrpSpPr/>
              <p:nvPr/>
            </p:nvGrpSpPr>
            <p:grpSpPr>
              <a:xfrm>
                <a:off x="-1835385" y="-37754"/>
                <a:ext cx="1724025" cy="2894823"/>
                <a:chOff x="-1835385" y="-37754"/>
                <a:chExt cx="1724025" cy="2894823"/>
              </a:xfrm>
            </p:grpSpPr>
            <p:sp>
              <p:nvSpPr>
                <p:cNvPr id="104" name="Ecken des Rechtecks auf der gleichen Seite schneiden 2"/>
                <p:cNvSpPr/>
                <p:nvPr/>
              </p:nvSpPr>
              <p:spPr>
                <a:xfrm>
                  <a:off x="-1835385" y="56827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" name="Gruppieren 104"/>
                <p:cNvGrpSpPr/>
                <p:nvPr/>
              </p:nvGrpSpPr>
              <p:grpSpPr>
                <a:xfrm>
                  <a:off x="-1358549" y="-37754"/>
                  <a:ext cx="734277" cy="621903"/>
                  <a:chOff x="-1835384" y="-37754"/>
                  <a:chExt cx="734277" cy="621903"/>
                </a:xfrm>
              </p:grpSpPr>
              <p:sp>
                <p:nvSpPr>
                  <p:cNvPr id="106" name="Trapezoid 105"/>
                  <p:cNvSpPr/>
                  <p:nvPr/>
                </p:nvSpPr>
                <p:spPr>
                  <a:xfrm rot="10800000">
                    <a:off x="-1740019" y="-10491"/>
                    <a:ext cx="565786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" name="Rechteck 106"/>
                  <p:cNvSpPr/>
                  <p:nvPr/>
                </p:nvSpPr>
                <p:spPr>
                  <a:xfrm>
                    <a:off x="-1835384" y="-37754"/>
                    <a:ext cx="734277" cy="4572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101" name="Textfeld 66"/>
            <p:cNvSpPr txBox="1"/>
            <p:nvPr/>
          </p:nvSpPr>
          <p:spPr>
            <a:xfrm>
              <a:off x="-1707789" y="1383028"/>
              <a:ext cx="1486601" cy="76655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8274694" y="1264267"/>
            <a:ext cx="1414893" cy="2503234"/>
            <a:chOff x="0" y="0"/>
            <a:chExt cx="1724025" cy="2912438"/>
          </a:xfrm>
        </p:grpSpPr>
        <p:grpSp>
          <p:nvGrpSpPr>
            <p:cNvPr id="92" name="Gruppieren 9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94" name="Gerade Verbindung 9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5" name="Gruppieren 9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9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" name="Gruppieren 9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8" name="Trapezoid 9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" name="Rechteck 9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93" name="Textfeld 84"/>
            <p:cNvSpPr txBox="1"/>
            <p:nvPr/>
          </p:nvSpPr>
          <p:spPr>
            <a:xfrm>
              <a:off x="112196" y="1374403"/>
              <a:ext cx="1486601" cy="821920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202095" y="3822697"/>
            <a:ext cx="1414893" cy="2503237"/>
            <a:chOff x="0" y="0"/>
            <a:chExt cx="1724025" cy="2912438"/>
          </a:xfrm>
        </p:grpSpPr>
        <p:grpSp>
          <p:nvGrpSpPr>
            <p:cNvPr id="84" name="Gruppieren 8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86" name="Gerade Verbindung 8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7" name="Gruppieren 8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9" name="Gruppieren 8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90" name="Trapezoid 8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" name="Rechteck 9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85" name="Textfeld 93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2236102" y="3786070"/>
            <a:ext cx="1414893" cy="2503239"/>
            <a:chOff x="0" y="0"/>
            <a:chExt cx="1724025" cy="2912438"/>
          </a:xfrm>
        </p:grpSpPr>
        <p:grpSp>
          <p:nvGrpSpPr>
            <p:cNvPr id="76" name="Gruppieren 7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8" name="Gerade Verbindung 7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" name="Gruppieren 7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8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1" name="Gruppieren 8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82" name="Trapezoid 8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83" name="Rechteck 8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77" name="Textfeld 102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4042255" y="3805717"/>
            <a:ext cx="1414893" cy="2503237"/>
            <a:chOff x="0" y="0"/>
            <a:chExt cx="1724025" cy="2912438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70" name="Gerade Verbindung 6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uppieren 7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7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73" name="Gruppieren 7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74" name="Trapezoid 7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9" name="Textfeld 111"/>
            <p:cNvSpPr txBox="1"/>
            <p:nvPr/>
          </p:nvSpPr>
          <p:spPr>
            <a:xfrm>
              <a:off x="112196" y="1374405"/>
              <a:ext cx="1486601" cy="840377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8304771" y="3845012"/>
            <a:ext cx="1414893" cy="2503237"/>
            <a:chOff x="0" y="0"/>
            <a:chExt cx="1724025" cy="2912438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62" name="Gerade Verbindung 6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3" name="Gruppieren 6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6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uppieren 6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66" name="Trapezoid 6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61" name="Textfeld 120"/>
            <p:cNvSpPr txBox="1"/>
            <p:nvPr/>
          </p:nvSpPr>
          <p:spPr>
            <a:xfrm>
              <a:off x="112196" y="1374405"/>
              <a:ext cx="1486601" cy="766547"/>
            </a:xfrm>
            <a:prstGeom prst="rect">
              <a:avLst/>
            </a:prstGeom>
            <a:solidFill>
              <a:srgbClr val="FFFF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Propen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749450" y="3825365"/>
            <a:ext cx="1414893" cy="2503234"/>
            <a:chOff x="0" y="0"/>
            <a:chExt cx="1724025" cy="2912438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54" name="Gerade Verbindung 53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5" name="Gruppieren 54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56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57" name="Gruppieren 56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8" name="Trapezoid 57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53" name="Textfeld 129"/>
            <p:cNvSpPr txBox="1"/>
            <p:nvPr/>
          </p:nvSpPr>
          <p:spPr>
            <a:xfrm>
              <a:off x="112196" y="1374405"/>
              <a:ext cx="1486601" cy="803456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Propanon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0091799" y="3822697"/>
            <a:ext cx="1414893" cy="2503234"/>
            <a:chOff x="0" y="0"/>
            <a:chExt cx="1724025" cy="2912438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46" name="Gerade Verbindung 45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7" name="Gruppieren 46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8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9" name="Gruppieren 48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50" name="Trapezoid 49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Rechteck 50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45" name="Textfeld 138"/>
            <p:cNvSpPr txBox="1"/>
            <p:nvPr/>
          </p:nvSpPr>
          <p:spPr>
            <a:xfrm>
              <a:off x="112196" y="1374403"/>
              <a:ext cx="1486601" cy="840371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Octan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207444" y="1260352"/>
            <a:ext cx="1414893" cy="2503237"/>
            <a:chOff x="0" y="0"/>
            <a:chExt cx="1724025" cy="2912438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8" name="Gerade Verbindung 37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9" name="Gruppieren 38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40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41" name="Gruppieren 40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42" name="Trapezoid 41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43" name="Rechteck 42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37" name="Textfeld 147"/>
            <p:cNvSpPr txBox="1"/>
            <p:nvPr/>
          </p:nvSpPr>
          <p:spPr>
            <a:xfrm>
              <a:off x="112196" y="1374405"/>
              <a:ext cx="1486601" cy="8403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Methan-säure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2236102" y="1206048"/>
            <a:ext cx="1414893" cy="2503237"/>
            <a:chOff x="0" y="0"/>
            <a:chExt cx="1724025" cy="2912438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30" name="Gerade Verbindung 29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uppieren 30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32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33" name="Gruppieren 32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9" name="Textfeld 156"/>
            <p:cNvSpPr txBox="1"/>
            <p:nvPr/>
          </p:nvSpPr>
          <p:spPr>
            <a:xfrm>
              <a:off x="112196" y="1374403"/>
              <a:ext cx="1486601" cy="84037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>
                  <a:effectLst/>
                  <a:ea typeface="Calibri"/>
                  <a:cs typeface="Times New Roman"/>
                </a:rPr>
                <a:t>Methanol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971" y="189098"/>
            <a:ext cx="1271188" cy="10169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</p:pic>
      <p:grpSp>
        <p:nvGrpSpPr>
          <p:cNvPr id="19" name="Gruppieren 18"/>
          <p:cNvGrpSpPr/>
          <p:nvPr/>
        </p:nvGrpSpPr>
        <p:grpSpPr>
          <a:xfrm>
            <a:off x="4057059" y="1244620"/>
            <a:ext cx="1414893" cy="2503237"/>
            <a:chOff x="0" y="0"/>
            <a:chExt cx="1724025" cy="2912438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0" y="0"/>
              <a:ext cx="1724025" cy="2912438"/>
              <a:chOff x="0" y="0"/>
              <a:chExt cx="1724025" cy="2912438"/>
            </a:xfrm>
          </p:grpSpPr>
          <p:cxnSp>
            <p:nvCxnSpPr>
              <p:cNvPr id="22" name="Gerade Verbindung 21"/>
              <p:cNvCxnSpPr/>
              <p:nvPr/>
            </p:nvCxnSpPr>
            <p:spPr>
              <a:xfrm>
                <a:off x="0" y="1228550"/>
                <a:ext cx="1724025" cy="9525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ieren 22"/>
              <p:cNvGrpSpPr/>
              <p:nvPr/>
            </p:nvGrpSpPr>
            <p:grpSpPr>
              <a:xfrm>
                <a:off x="0" y="0"/>
                <a:ext cx="1724025" cy="2912438"/>
                <a:chOff x="0" y="0"/>
                <a:chExt cx="1724025" cy="2912438"/>
              </a:xfrm>
            </p:grpSpPr>
            <p:sp>
              <p:nvSpPr>
                <p:cNvPr id="24" name="Ecken des Rechtecks auf der gleichen Seite schneiden 2"/>
                <p:cNvSpPr/>
                <p:nvPr/>
              </p:nvSpPr>
              <p:spPr>
                <a:xfrm>
                  <a:off x="0" y="112196"/>
                  <a:ext cx="1724025" cy="2800242"/>
                </a:xfrm>
                <a:custGeom>
                  <a:avLst/>
                  <a:gdLst>
                    <a:gd name="connsiteX0" fmla="*/ 604495 w 1724025"/>
                    <a:gd name="connsiteY0" fmla="*/ 0 h 2286000"/>
                    <a:gd name="connsiteX1" fmla="*/ 1119530 w 1724025"/>
                    <a:gd name="connsiteY1" fmla="*/ 0 h 2286000"/>
                    <a:gd name="connsiteX2" fmla="*/ 1724025 w 1724025"/>
                    <a:gd name="connsiteY2" fmla="*/ 604495 h 2286000"/>
                    <a:gd name="connsiteX3" fmla="*/ 1724025 w 1724025"/>
                    <a:gd name="connsiteY3" fmla="*/ 2204678 h 2286000"/>
                    <a:gd name="connsiteX4" fmla="*/ 1642703 w 1724025"/>
                    <a:gd name="connsiteY4" fmla="*/ 2286000 h 2286000"/>
                    <a:gd name="connsiteX5" fmla="*/ 81322 w 1724025"/>
                    <a:gd name="connsiteY5" fmla="*/ 2286000 h 2286000"/>
                    <a:gd name="connsiteX6" fmla="*/ 0 w 1724025"/>
                    <a:gd name="connsiteY6" fmla="*/ 2204678 h 2286000"/>
                    <a:gd name="connsiteX7" fmla="*/ 0 w 1724025"/>
                    <a:gd name="connsiteY7" fmla="*/ 604495 h 2286000"/>
                    <a:gd name="connsiteX8" fmla="*/ 604495 w 1724025"/>
                    <a:gd name="connsiteY8" fmla="*/ 0 h 2286000"/>
                    <a:gd name="connsiteX0" fmla="*/ 604495 w 1724025"/>
                    <a:gd name="connsiteY0" fmla="*/ 0 h 2286000"/>
                    <a:gd name="connsiteX1" fmla="*/ 781050 w 1724025"/>
                    <a:gd name="connsiteY1" fmla="*/ 0 h 2286000"/>
                    <a:gd name="connsiteX2" fmla="*/ 1119530 w 1724025"/>
                    <a:gd name="connsiteY2" fmla="*/ 0 h 2286000"/>
                    <a:gd name="connsiteX3" fmla="*/ 1724025 w 1724025"/>
                    <a:gd name="connsiteY3" fmla="*/ 604495 h 2286000"/>
                    <a:gd name="connsiteX4" fmla="*/ 1724025 w 1724025"/>
                    <a:gd name="connsiteY4" fmla="*/ 2204678 h 2286000"/>
                    <a:gd name="connsiteX5" fmla="*/ 1642703 w 1724025"/>
                    <a:gd name="connsiteY5" fmla="*/ 2286000 h 2286000"/>
                    <a:gd name="connsiteX6" fmla="*/ 81322 w 1724025"/>
                    <a:gd name="connsiteY6" fmla="*/ 2286000 h 2286000"/>
                    <a:gd name="connsiteX7" fmla="*/ 0 w 1724025"/>
                    <a:gd name="connsiteY7" fmla="*/ 2204678 h 2286000"/>
                    <a:gd name="connsiteX8" fmla="*/ 0 w 1724025"/>
                    <a:gd name="connsiteY8" fmla="*/ 604495 h 2286000"/>
                    <a:gd name="connsiteX9" fmla="*/ 604495 w 1724025"/>
                    <a:gd name="connsiteY9" fmla="*/ 0 h 2286000"/>
                    <a:gd name="connsiteX0" fmla="*/ 604495 w 1724025"/>
                    <a:gd name="connsiteY0" fmla="*/ 9525 h 2295525"/>
                    <a:gd name="connsiteX1" fmla="*/ 781050 w 1724025"/>
                    <a:gd name="connsiteY1" fmla="*/ 9525 h 2295525"/>
                    <a:gd name="connsiteX2" fmla="*/ 962025 w 1724025"/>
                    <a:gd name="connsiteY2" fmla="*/ 0 h 2295525"/>
                    <a:gd name="connsiteX3" fmla="*/ 1119530 w 1724025"/>
                    <a:gd name="connsiteY3" fmla="*/ 9525 h 2295525"/>
                    <a:gd name="connsiteX4" fmla="*/ 1724025 w 1724025"/>
                    <a:gd name="connsiteY4" fmla="*/ 614020 h 2295525"/>
                    <a:gd name="connsiteX5" fmla="*/ 1724025 w 1724025"/>
                    <a:gd name="connsiteY5" fmla="*/ 2214203 h 2295525"/>
                    <a:gd name="connsiteX6" fmla="*/ 1642703 w 1724025"/>
                    <a:gd name="connsiteY6" fmla="*/ 2295525 h 2295525"/>
                    <a:gd name="connsiteX7" fmla="*/ 81322 w 1724025"/>
                    <a:gd name="connsiteY7" fmla="*/ 2295525 h 2295525"/>
                    <a:gd name="connsiteX8" fmla="*/ 0 w 1724025"/>
                    <a:gd name="connsiteY8" fmla="*/ 2214203 h 2295525"/>
                    <a:gd name="connsiteX9" fmla="*/ 0 w 1724025"/>
                    <a:gd name="connsiteY9" fmla="*/ 614020 h 2295525"/>
                    <a:gd name="connsiteX10" fmla="*/ 604495 w 1724025"/>
                    <a:gd name="connsiteY10" fmla="*/ 9525 h 2295525"/>
                    <a:gd name="connsiteX0" fmla="*/ 604495 w 1724025"/>
                    <a:gd name="connsiteY0" fmla="*/ 333375 h 2619375"/>
                    <a:gd name="connsiteX1" fmla="*/ 781050 w 1724025"/>
                    <a:gd name="connsiteY1" fmla="*/ 333375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333375 h 2619375"/>
                    <a:gd name="connsiteX1" fmla="*/ 590550 w 1724025"/>
                    <a:gd name="connsiteY1" fmla="*/ 0 h 2619375"/>
                    <a:gd name="connsiteX2" fmla="*/ 1123950 w 1724025"/>
                    <a:gd name="connsiteY2" fmla="*/ 0 h 2619375"/>
                    <a:gd name="connsiteX3" fmla="*/ 1119530 w 1724025"/>
                    <a:gd name="connsiteY3" fmla="*/ 333375 h 2619375"/>
                    <a:gd name="connsiteX4" fmla="*/ 1724025 w 1724025"/>
                    <a:gd name="connsiteY4" fmla="*/ 937870 h 2619375"/>
                    <a:gd name="connsiteX5" fmla="*/ 1724025 w 1724025"/>
                    <a:gd name="connsiteY5" fmla="*/ 2538053 h 2619375"/>
                    <a:gd name="connsiteX6" fmla="*/ 1642703 w 1724025"/>
                    <a:gd name="connsiteY6" fmla="*/ 2619375 h 2619375"/>
                    <a:gd name="connsiteX7" fmla="*/ 81322 w 1724025"/>
                    <a:gd name="connsiteY7" fmla="*/ 2619375 h 2619375"/>
                    <a:gd name="connsiteX8" fmla="*/ 0 w 1724025"/>
                    <a:gd name="connsiteY8" fmla="*/ 2538053 h 2619375"/>
                    <a:gd name="connsiteX9" fmla="*/ 0 w 1724025"/>
                    <a:gd name="connsiteY9" fmla="*/ 937870 h 2619375"/>
                    <a:gd name="connsiteX10" fmla="*/ 604495 w 1724025"/>
                    <a:gd name="connsiteY10" fmla="*/ 333375 h 26193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7620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1123950 w 1724025"/>
                    <a:gd name="connsiteY2" fmla="*/ 0 h 2695575"/>
                    <a:gd name="connsiteX3" fmla="*/ 1119530 w 1724025"/>
                    <a:gd name="connsiteY3" fmla="*/ 409575 h 2695575"/>
                    <a:gd name="connsiteX4" fmla="*/ 1724025 w 1724025"/>
                    <a:gd name="connsiteY4" fmla="*/ 1014070 h 2695575"/>
                    <a:gd name="connsiteX5" fmla="*/ 1724025 w 1724025"/>
                    <a:gd name="connsiteY5" fmla="*/ 2614253 h 2695575"/>
                    <a:gd name="connsiteX6" fmla="*/ 1642703 w 1724025"/>
                    <a:gd name="connsiteY6" fmla="*/ 2695575 h 2695575"/>
                    <a:gd name="connsiteX7" fmla="*/ 81322 w 1724025"/>
                    <a:gd name="connsiteY7" fmla="*/ 2695575 h 2695575"/>
                    <a:gd name="connsiteX8" fmla="*/ 0 w 1724025"/>
                    <a:gd name="connsiteY8" fmla="*/ 2614253 h 2695575"/>
                    <a:gd name="connsiteX9" fmla="*/ 0 w 1724025"/>
                    <a:gd name="connsiteY9" fmla="*/ 1014070 h 2695575"/>
                    <a:gd name="connsiteX10" fmla="*/ 604495 w 1724025"/>
                    <a:gd name="connsiteY10" fmla="*/ 409575 h 2695575"/>
                    <a:gd name="connsiteX0" fmla="*/ 604495 w 1724025"/>
                    <a:gd name="connsiteY0" fmla="*/ 409575 h 2695575"/>
                    <a:gd name="connsiteX1" fmla="*/ 600075 w 1724025"/>
                    <a:gd name="connsiteY1" fmla="*/ 0 h 2695575"/>
                    <a:gd name="connsiteX2" fmla="*/ 971550 w 1724025"/>
                    <a:gd name="connsiteY2" fmla="*/ 0 h 2695575"/>
                    <a:gd name="connsiteX3" fmla="*/ 1123950 w 1724025"/>
                    <a:gd name="connsiteY3" fmla="*/ 0 h 2695575"/>
                    <a:gd name="connsiteX4" fmla="*/ 1119530 w 1724025"/>
                    <a:gd name="connsiteY4" fmla="*/ 409575 h 2695575"/>
                    <a:gd name="connsiteX5" fmla="*/ 1724025 w 1724025"/>
                    <a:gd name="connsiteY5" fmla="*/ 1014070 h 2695575"/>
                    <a:gd name="connsiteX6" fmla="*/ 1724025 w 1724025"/>
                    <a:gd name="connsiteY6" fmla="*/ 2614253 h 2695575"/>
                    <a:gd name="connsiteX7" fmla="*/ 1642703 w 1724025"/>
                    <a:gd name="connsiteY7" fmla="*/ 2695575 h 2695575"/>
                    <a:gd name="connsiteX8" fmla="*/ 81322 w 1724025"/>
                    <a:gd name="connsiteY8" fmla="*/ 2695575 h 2695575"/>
                    <a:gd name="connsiteX9" fmla="*/ 0 w 1724025"/>
                    <a:gd name="connsiteY9" fmla="*/ 2614253 h 2695575"/>
                    <a:gd name="connsiteX10" fmla="*/ 0 w 1724025"/>
                    <a:gd name="connsiteY10" fmla="*/ 1014070 h 2695575"/>
                    <a:gd name="connsiteX11" fmla="*/ 604495 w 1724025"/>
                    <a:gd name="connsiteY11" fmla="*/ 409575 h 2695575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1181100 w 1724025"/>
                    <a:gd name="connsiteY2" fmla="*/ 0 h 2800350"/>
                    <a:gd name="connsiteX3" fmla="*/ 1123950 w 1724025"/>
                    <a:gd name="connsiteY3" fmla="*/ 104775 h 2800350"/>
                    <a:gd name="connsiteX4" fmla="*/ 1119530 w 1724025"/>
                    <a:gd name="connsiteY4" fmla="*/ 514350 h 2800350"/>
                    <a:gd name="connsiteX5" fmla="*/ 1724025 w 1724025"/>
                    <a:gd name="connsiteY5" fmla="*/ 1118845 h 2800350"/>
                    <a:gd name="connsiteX6" fmla="*/ 1724025 w 1724025"/>
                    <a:gd name="connsiteY6" fmla="*/ 2719028 h 2800350"/>
                    <a:gd name="connsiteX7" fmla="*/ 1642703 w 1724025"/>
                    <a:gd name="connsiteY7" fmla="*/ 2800350 h 2800350"/>
                    <a:gd name="connsiteX8" fmla="*/ 81322 w 1724025"/>
                    <a:gd name="connsiteY8" fmla="*/ 2800350 h 2800350"/>
                    <a:gd name="connsiteX9" fmla="*/ 0 w 1724025"/>
                    <a:gd name="connsiteY9" fmla="*/ 2719028 h 2800350"/>
                    <a:gd name="connsiteX10" fmla="*/ 0 w 1724025"/>
                    <a:gd name="connsiteY10" fmla="*/ 1118845 h 2800350"/>
                    <a:gd name="connsiteX11" fmla="*/ 604495 w 1724025"/>
                    <a:gd name="connsiteY11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704850 w 1724025"/>
                    <a:gd name="connsiteY2" fmla="*/ 85725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2395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81100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8340 w 1724025"/>
                    <a:gd name="connsiteY4" fmla="*/ 104775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64271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47442 w 1724025"/>
                    <a:gd name="connsiteY3" fmla="*/ 0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  <a:gd name="connsiteX0" fmla="*/ 604495 w 1724025"/>
                    <a:gd name="connsiteY0" fmla="*/ 542399 h 2828399"/>
                    <a:gd name="connsiteX1" fmla="*/ 600075 w 1724025"/>
                    <a:gd name="connsiteY1" fmla="*/ 132824 h 2828399"/>
                    <a:gd name="connsiteX2" fmla="*/ 561975 w 1724025"/>
                    <a:gd name="connsiteY2" fmla="*/ 28049 h 2828399"/>
                    <a:gd name="connsiteX3" fmla="*/ 1138516 w 1724025"/>
                    <a:gd name="connsiteY3" fmla="*/ 0 h 2828399"/>
                    <a:gd name="connsiteX4" fmla="*/ 1112730 w 1724025"/>
                    <a:gd name="connsiteY4" fmla="*/ 115995 h 2828399"/>
                    <a:gd name="connsiteX5" fmla="*/ 1119530 w 1724025"/>
                    <a:gd name="connsiteY5" fmla="*/ 542399 h 2828399"/>
                    <a:gd name="connsiteX6" fmla="*/ 1724025 w 1724025"/>
                    <a:gd name="connsiteY6" fmla="*/ 1146894 h 2828399"/>
                    <a:gd name="connsiteX7" fmla="*/ 1724025 w 1724025"/>
                    <a:gd name="connsiteY7" fmla="*/ 2747077 h 2828399"/>
                    <a:gd name="connsiteX8" fmla="*/ 1642703 w 1724025"/>
                    <a:gd name="connsiteY8" fmla="*/ 2828399 h 2828399"/>
                    <a:gd name="connsiteX9" fmla="*/ 81322 w 1724025"/>
                    <a:gd name="connsiteY9" fmla="*/ 2828399 h 2828399"/>
                    <a:gd name="connsiteX10" fmla="*/ 0 w 1724025"/>
                    <a:gd name="connsiteY10" fmla="*/ 2747077 h 2828399"/>
                    <a:gd name="connsiteX11" fmla="*/ 0 w 1724025"/>
                    <a:gd name="connsiteY11" fmla="*/ 1146894 h 2828399"/>
                    <a:gd name="connsiteX12" fmla="*/ 604495 w 1724025"/>
                    <a:gd name="connsiteY12" fmla="*/ 542399 h 2828399"/>
                    <a:gd name="connsiteX0" fmla="*/ 604495 w 1724025"/>
                    <a:gd name="connsiteY0" fmla="*/ 514350 h 2800350"/>
                    <a:gd name="connsiteX1" fmla="*/ 600075 w 1724025"/>
                    <a:gd name="connsiteY1" fmla="*/ 104775 h 2800350"/>
                    <a:gd name="connsiteX2" fmla="*/ 561975 w 1724025"/>
                    <a:gd name="connsiteY2" fmla="*/ 0 h 2800350"/>
                    <a:gd name="connsiteX3" fmla="*/ 1138516 w 1724025"/>
                    <a:gd name="connsiteY3" fmla="*/ 2 h 2800350"/>
                    <a:gd name="connsiteX4" fmla="*/ 1112730 w 1724025"/>
                    <a:gd name="connsiteY4" fmla="*/ 87946 h 2800350"/>
                    <a:gd name="connsiteX5" fmla="*/ 1119530 w 1724025"/>
                    <a:gd name="connsiteY5" fmla="*/ 514350 h 2800350"/>
                    <a:gd name="connsiteX6" fmla="*/ 1724025 w 1724025"/>
                    <a:gd name="connsiteY6" fmla="*/ 1118845 h 2800350"/>
                    <a:gd name="connsiteX7" fmla="*/ 1724025 w 1724025"/>
                    <a:gd name="connsiteY7" fmla="*/ 2719028 h 2800350"/>
                    <a:gd name="connsiteX8" fmla="*/ 1642703 w 1724025"/>
                    <a:gd name="connsiteY8" fmla="*/ 2800350 h 2800350"/>
                    <a:gd name="connsiteX9" fmla="*/ 81322 w 1724025"/>
                    <a:gd name="connsiteY9" fmla="*/ 2800350 h 2800350"/>
                    <a:gd name="connsiteX10" fmla="*/ 0 w 1724025"/>
                    <a:gd name="connsiteY10" fmla="*/ 2719028 h 2800350"/>
                    <a:gd name="connsiteX11" fmla="*/ 0 w 1724025"/>
                    <a:gd name="connsiteY11" fmla="*/ 1118845 h 2800350"/>
                    <a:gd name="connsiteX12" fmla="*/ 604495 w 1724025"/>
                    <a:gd name="connsiteY12" fmla="*/ 514350 h 280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24025" h="2800350">
                      <a:moveTo>
                        <a:pt x="604495" y="514350"/>
                      </a:moveTo>
                      <a:cubicBezTo>
                        <a:pt x="603022" y="377825"/>
                        <a:pt x="601548" y="241300"/>
                        <a:pt x="600075" y="104775"/>
                      </a:cubicBezTo>
                      <a:lnTo>
                        <a:pt x="561975" y="0"/>
                      </a:lnTo>
                      <a:lnTo>
                        <a:pt x="1138516" y="2"/>
                      </a:lnTo>
                      <a:lnTo>
                        <a:pt x="1112730" y="87946"/>
                      </a:lnTo>
                      <a:cubicBezTo>
                        <a:pt x="1111257" y="199071"/>
                        <a:pt x="1121003" y="403225"/>
                        <a:pt x="1119530" y="514350"/>
                      </a:cubicBezTo>
                      <a:lnTo>
                        <a:pt x="1724025" y="1118845"/>
                      </a:lnTo>
                      <a:lnTo>
                        <a:pt x="1724025" y="2719028"/>
                      </a:lnTo>
                      <a:lnTo>
                        <a:pt x="1642703" y="2800350"/>
                      </a:lnTo>
                      <a:lnTo>
                        <a:pt x="81322" y="2800350"/>
                      </a:lnTo>
                      <a:lnTo>
                        <a:pt x="0" y="2719028"/>
                      </a:lnTo>
                      <a:lnTo>
                        <a:pt x="0" y="1118845"/>
                      </a:lnTo>
                      <a:lnTo>
                        <a:pt x="604495" y="514350"/>
                      </a:lnTo>
                      <a:close/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25" name="Gruppieren 24"/>
                <p:cNvGrpSpPr/>
                <p:nvPr/>
              </p:nvGrpSpPr>
              <p:grpSpPr>
                <a:xfrm>
                  <a:off x="476835" y="0"/>
                  <a:ext cx="734278" cy="639519"/>
                  <a:chOff x="0" y="0"/>
                  <a:chExt cx="734278" cy="639519"/>
                </a:xfrm>
              </p:grpSpPr>
              <p:sp>
                <p:nvSpPr>
                  <p:cNvPr id="26" name="Trapezoid 25"/>
                  <p:cNvSpPr/>
                  <p:nvPr/>
                </p:nvSpPr>
                <p:spPr>
                  <a:xfrm rot="10800000">
                    <a:off x="95367" y="44879"/>
                    <a:ext cx="565785" cy="594640"/>
                  </a:xfrm>
                  <a:prstGeom prst="trapezoid">
                    <a:avLst>
                      <a:gd name="adj" fmla="val 15607"/>
                    </a:avLst>
                  </a:prstGeom>
                  <a:pattFill prst="dkHorz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0" y="0"/>
                    <a:ext cx="734278" cy="45719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</p:grpSp>
        </p:grpSp>
        <p:sp>
          <p:nvSpPr>
            <p:cNvPr id="21" name="Textfeld 165"/>
            <p:cNvSpPr txBox="1"/>
            <p:nvPr/>
          </p:nvSpPr>
          <p:spPr>
            <a:xfrm>
              <a:off x="112196" y="1374403"/>
              <a:ext cx="1486601" cy="85883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2000" b="1" dirty="0" err="1">
                  <a:effectLst/>
                  <a:ea typeface="Calibri"/>
                  <a:cs typeface="Times New Roman"/>
                </a:rPr>
                <a:t>Methanal</a:t>
              </a:r>
              <a:endParaRPr lang="de-DE" sz="11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14" y="536615"/>
            <a:ext cx="1581150" cy="68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760" y="617577"/>
            <a:ext cx="1600200" cy="523875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Benutzerdefiniert</PresentationFormat>
  <Paragraphs>161</Paragraphs>
  <Slides>13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Office Theme</vt:lpstr>
      <vt:lpstr>PowerPoint-Präsentation</vt:lpstr>
      <vt:lpstr>PowerPoint-Präsentation</vt:lpstr>
      <vt:lpstr>Un-Ordnung</vt:lpstr>
      <vt:lpstr>Alkane – Kohlenwasserstoffe nur Einfachbindungen</vt:lpstr>
      <vt:lpstr>Alkene - Kohlenwasserstoffe mit Doppelbindung</vt:lpstr>
      <vt:lpstr>Alkanole – Hydroxy-Gruppe</vt:lpstr>
      <vt:lpstr>Alkanale und Alkanone – Carbonyl-Gruppe</vt:lpstr>
      <vt:lpstr>Alkansäuren –  Carboxyl-Gruppe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Neuer Chemielaborant bringt Un-Ordnung ins Labor</dc:title>
  <dc:creator>Ulrike Weyrauther</dc:creator>
  <cp:lastModifiedBy>Windows-Benutzer</cp:lastModifiedBy>
  <cp:revision>63</cp:revision>
  <dcterms:created xsi:type="dcterms:W3CDTF">2016-12-05T09:06:02Z</dcterms:created>
  <dcterms:modified xsi:type="dcterms:W3CDTF">2018-10-29T22:09:01Z</dcterms:modified>
</cp:coreProperties>
</file>