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7" r:id="rId2"/>
    <p:sldId id="258" r:id="rId3"/>
    <p:sldId id="259" r:id="rId4"/>
    <p:sldId id="261" r:id="rId5"/>
    <p:sldId id="262" r:id="rId6"/>
    <p:sldId id="263" r:id="rId7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083" autoAdjust="0"/>
  </p:normalViewPr>
  <p:slideViewPr>
    <p:cSldViewPr>
      <p:cViewPr>
        <p:scale>
          <a:sx n="70" d="100"/>
          <a:sy n="70" d="100"/>
        </p:scale>
        <p:origin x="-1074" y="-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315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427899-AB5C-4C6F-8A43-D3D27392549B}" type="datetimeFigureOut">
              <a:rPr lang="de-DE" smtClean="0"/>
              <a:t>01.09.2020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783080-364D-4C95-A881-4173B5090D1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449165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971A7C-D371-42E5-BEF1-26B5EBF29BB3}" type="slidenum">
              <a:rPr lang="de-DE" smtClean="0">
                <a:solidFill>
                  <a:prstClr val="black"/>
                </a:solidFill>
              </a:rPr>
              <a:pPr/>
              <a:t>2</a:t>
            </a:fld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8176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971A7C-D371-42E5-BEF1-26B5EBF29BB3}" type="slidenum">
              <a:rPr lang="de-DE" smtClean="0">
                <a:solidFill>
                  <a:prstClr val="black"/>
                </a:solidFill>
              </a:rPr>
              <a:pPr/>
              <a:t>3</a:t>
            </a:fld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8176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756F6-F0F2-4FF1-A369-495604B888EB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257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B756F6-F0F2-4FF1-A369-495604B888EB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1"/>
          </p:nvPr>
        </p:nvSpPr>
        <p:spPr>
          <a:xfrm>
            <a:off x="432000" y="1080000"/>
            <a:ext cx="8280000" cy="50400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0421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756F6-F0F2-4FF1-A369-495604B888EB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665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32000" y="432000"/>
            <a:ext cx="8280000" cy="540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32000" y="1080000"/>
            <a:ext cx="8280000" cy="504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92000" y="6408000"/>
            <a:ext cx="720000" cy="216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000" i="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B756F6-F0F2-4FF1-A369-495604B888EB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157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13" Type="http://schemas.openxmlformats.org/officeDocument/2006/relationships/image" Target="../media/image12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0.png"/><Relationship Id="rId12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wmf"/><Relationship Id="rId11" Type="http://schemas.openxmlformats.org/officeDocument/2006/relationships/image" Target="../media/image9.wmf"/><Relationship Id="rId5" Type="http://schemas.openxmlformats.org/officeDocument/2006/relationships/oleObject" Target="../embeddings/oleObject1.bin"/><Relationship Id="rId10" Type="http://schemas.openxmlformats.org/officeDocument/2006/relationships/oleObject" Target="../embeddings/oleObject3.bin"/><Relationship Id="rId4" Type="http://schemas.openxmlformats.org/officeDocument/2006/relationships/image" Target="../media/image9.png"/><Relationship Id="rId9" Type="http://schemas.openxmlformats.org/officeDocument/2006/relationships/image" Target="../media/image8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Lerntutorial ACD </a:t>
            </a:r>
            <a:r>
              <a:rPr lang="de-DE" dirty="0"/>
              <a:t>ChemSketch</a:t>
            </a:r>
            <a:br>
              <a:rPr lang="de-DE" dirty="0"/>
            </a:br>
            <a:r>
              <a:rPr lang="de-DE" sz="3100" dirty="0" smtClean="0"/>
              <a:t>„</a:t>
            </a:r>
            <a:r>
              <a:rPr lang="de-DE" sz="3100" i="1" dirty="0" smtClean="0"/>
              <a:t>Mono-, Di-, Oligo- und Polysaccharide“</a:t>
            </a:r>
            <a:endParaRPr lang="de-DE" sz="3100" i="1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756F6-F0F2-4FF1-A369-495604B888EB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517232"/>
            <a:ext cx="1080000" cy="1080000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529224"/>
            <a:ext cx="1080000" cy="85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0000">
            <a:off x="1807045" y="2039285"/>
            <a:ext cx="5957881" cy="35969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hteck 8"/>
          <p:cNvSpPr/>
          <p:nvPr/>
        </p:nvSpPr>
        <p:spPr>
          <a:xfrm>
            <a:off x="1691680" y="6063679"/>
            <a:ext cx="46085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600" dirty="0" smtClean="0"/>
              <a:t>Quelle Logo ACD/Labs: https</a:t>
            </a:r>
            <a:r>
              <a:rPr lang="de-DE" sz="600" dirty="0"/>
              <a:t>://</a:t>
            </a:r>
            <a:r>
              <a:rPr lang="de-DE" sz="600" dirty="0" smtClean="0"/>
              <a:t>www.acdlabs.com/company/media/images.php</a:t>
            </a:r>
          </a:p>
          <a:p>
            <a:r>
              <a:rPr lang="de-DE" sz="600" dirty="0" smtClean="0"/>
              <a:t>Screenshots und Formeln erstellt mit </a:t>
            </a:r>
            <a:r>
              <a:rPr lang="en-US" sz="600" dirty="0" smtClean="0"/>
              <a:t>ACD/ChemSketch (Freeware), Version 2017.1.2, </a:t>
            </a:r>
          </a:p>
          <a:p>
            <a:r>
              <a:rPr lang="en-US" sz="600" dirty="0" smtClean="0"/>
              <a:t>Advanced </a:t>
            </a:r>
            <a:r>
              <a:rPr lang="en-US" sz="600" dirty="0"/>
              <a:t>Chemistry Development, Inc., Toronto, On, Canada, www.acdlabs.com, </a:t>
            </a:r>
            <a:r>
              <a:rPr lang="en-US" sz="600" dirty="0" smtClean="0"/>
              <a:t>2018</a:t>
            </a:r>
          </a:p>
          <a:p>
            <a:r>
              <a:rPr lang="de-DE" sz="600" dirty="0" smtClean="0"/>
              <a:t>Mit freundliche r Genehmigung der </a:t>
            </a:r>
            <a:r>
              <a:rPr lang="en-US" sz="600" dirty="0"/>
              <a:t>Advanced Chemistry Development, Inc. (ACD/Labs</a:t>
            </a:r>
            <a:r>
              <a:rPr lang="en-US" sz="600" dirty="0" smtClean="0"/>
              <a:t>)</a:t>
            </a:r>
            <a:endParaRPr lang="de-DE" sz="600" dirty="0" smtClean="0"/>
          </a:p>
        </p:txBody>
      </p:sp>
    </p:spTree>
    <p:extLst>
      <p:ext uri="{BB962C8B-B14F-4D97-AF65-F5344CB8AC3E}">
        <p14:creationId xmlns:p14="http://schemas.microsoft.com/office/powerpoint/2010/main" val="1458335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32000" y="432000"/>
            <a:ext cx="8712000" cy="540000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1: ACD ChemSketch – Grundeinstellungen vornehmen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B756F6-F0F2-4FF1-A369-495604B888EB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1"/>
          </p:nvPr>
        </p:nvSpPr>
        <p:spPr>
          <a:xfrm>
            <a:off x="432000" y="1080000"/>
            <a:ext cx="8280000" cy="5277640"/>
          </a:xfrm>
        </p:spPr>
        <p:txBody>
          <a:bodyPr>
            <a:normAutofit fontScale="85000" lnSpcReduction="20000"/>
          </a:bodyPr>
          <a:lstStyle/>
          <a:p>
            <a:pPr marL="342900" indent="-342900">
              <a:buFont typeface="+mj-lt"/>
              <a:buAutoNum type="arabicPeriod"/>
            </a:pPr>
            <a:r>
              <a:rPr lang="de-DE" dirty="0" smtClean="0"/>
              <a:t>Öffnen Sie das Programm ACD ChemSketch und bestätigen Sie das sich </a:t>
            </a:r>
            <a:br>
              <a:rPr lang="de-DE" dirty="0" smtClean="0"/>
            </a:br>
            <a:r>
              <a:rPr lang="de-DE" dirty="0" smtClean="0"/>
              <a:t>öffnende Fenster mit OK.</a:t>
            </a:r>
          </a:p>
          <a:p>
            <a:pPr marL="342900" indent="-342900">
              <a:buFont typeface="+mj-lt"/>
              <a:buAutoNum type="arabicPeriod"/>
            </a:pPr>
            <a:r>
              <a:rPr lang="de-DE" dirty="0" smtClean="0"/>
              <a:t>Wählen Sie im </a:t>
            </a:r>
            <a:r>
              <a:rPr lang="de-DE" dirty="0"/>
              <a:t>Menüpunkt TOOLS die Funktion STRUCTURE PROPERTIES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aus [</a:t>
            </a:r>
            <a:r>
              <a:rPr lang="de-DE" dirty="0"/>
              <a:t>alternativ: Tastenkombination ALT + SHIFT + S].</a:t>
            </a:r>
          </a:p>
          <a:p>
            <a:pPr marL="342900" indent="-342900">
              <a:buFont typeface="+mj-lt"/>
              <a:buAutoNum type="arabicPeriod"/>
            </a:pPr>
            <a:r>
              <a:rPr lang="de-DE" dirty="0" smtClean="0"/>
              <a:t>Wählen Sie innerhalb des sich öffnenden PROPERTIES-Fensters im </a:t>
            </a:r>
            <a:br>
              <a:rPr lang="de-DE" dirty="0" smtClean="0"/>
            </a:br>
            <a:r>
              <a:rPr lang="de-DE" dirty="0" smtClean="0"/>
              <a:t>Dropdown-Menü </a:t>
            </a:r>
            <a:r>
              <a:rPr lang="de-DE" dirty="0"/>
              <a:t>die </a:t>
            </a:r>
            <a:r>
              <a:rPr lang="de-DE" dirty="0" smtClean="0"/>
              <a:t>Stilvorlage </a:t>
            </a:r>
            <a:r>
              <a:rPr lang="de-DE" dirty="0"/>
              <a:t>NORMAL aus.</a:t>
            </a:r>
          </a:p>
          <a:p>
            <a:pPr marL="342900" indent="-342900">
              <a:buFont typeface="+mj-lt"/>
              <a:buAutoNum type="arabicPeriod"/>
            </a:pPr>
            <a:r>
              <a:rPr lang="de-DE" dirty="0" smtClean="0"/>
              <a:t>Markieren Sie nun innerhalb des PROPERTIES-Fensters die </a:t>
            </a:r>
            <a:r>
              <a:rPr lang="de-DE" dirty="0"/>
              <a:t>Option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ALL </a:t>
            </a:r>
            <a:r>
              <a:rPr lang="de-DE" dirty="0"/>
              <a:t>im </a:t>
            </a:r>
            <a:r>
              <a:rPr lang="de-DE" dirty="0" smtClean="0"/>
              <a:t>Menübereich </a:t>
            </a:r>
            <a:r>
              <a:rPr lang="de-DE" dirty="0"/>
              <a:t>SHOW </a:t>
            </a:r>
            <a:r>
              <a:rPr lang="de-DE" dirty="0" smtClean="0"/>
              <a:t>CARBONS.</a:t>
            </a:r>
          </a:p>
          <a:p>
            <a:pPr marL="342900" indent="-342900">
              <a:buFont typeface="+mj-lt"/>
              <a:buAutoNum type="arabicPeriod"/>
            </a:pPr>
            <a:r>
              <a:rPr lang="de-DE" dirty="0" smtClean="0"/>
              <a:t>Beenden Sie die Vornahme der Grundeinstellungen durch KLICKEN des </a:t>
            </a:r>
            <a:br>
              <a:rPr lang="de-DE" dirty="0" smtClean="0"/>
            </a:br>
            <a:r>
              <a:rPr lang="de-DE" dirty="0" smtClean="0"/>
              <a:t>Buttons SET DEFAULT und Schließen des PROPERTIES-Fensters.</a:t>
            </a:r>
          </a:p>
          <a:p>
            <a:pPr marL="342900" indent="-342900">
              <a:buFont typeface="+mj-lt"/>
              <a:buAutoNum type="arabicPeriod"/>
            </a:pPr>
            <a:endParaRPr lang="de-DE" dirty="0" smtClean="0"/>
          </a:p>
          <a:p>
            <a:pPr marL="342900" indent="-342900">
              <a:buFont typeface="+mj-lt"/>
              <a:buAutoNum type="arabicPeriod"/>
            </a:pPr>
            <a:endParaRPr lang="de-DE" dirty="0" smtClean="0"/>
          </a:p>
          <a:p>
            <a:pPr marL="342900" indent="-342900">
              <a:buFont typeface="+mj-lt"/>
              <a:buAutoNum type="arabicPeriod"/>
            </a:pPr>
            <a:endParaRPr lang="de-DE" dirty="0"/>
          </a:p>
          <a:p>
            <a:pPr marL="342900" indent="-342900">
              <a:buFont typeface="+mj-lt"/>
              <a:buAutoNum type="arabicPeriod"/>
            </a:pPr>
            <a:endParaRPr lang="de-DE" dirty="0" smtClean="0"/>
          </a:p>
          <a:p>
            <a:pPr marL="342900" indent="-342900">
              <a:buFont typeface="+mj-lt"/>
              <a:buAutoNum type="arabicPeriod"/>
            </a:pPr>
            <a:r>
              <a:rPr lang="de-DE" dirty="0" smtClean="0"/>
              <a:t>Achten Sie darauf, dass sich das Programm im STRUCTURE-Modus </a:t>
            </a:r>
            <a:br>
              <a:rPr lang="de-DE" dirty="0" smtClean="0"/>
            </a:br>
            <a:r>
              <a:rPr lang="de-DE" dirty="0" smtClean="0"/>
              <a:t>befindet (ggf. durch Klicken des Button STRUCTURE aktivieren).</a:t>
            </a:r>
          </a:p>
          <a:p>
            <a:pPr marL="342900" indent="-342900">
              <a:buFont typeface="+mj-lt"/>
              <a:buAutoNum type="arabicPeriod"/>
            </a:pPr>
            <a:endParaRPr lang="de-DE" dirty="0" smtClean="0"/>
          </a:p>
          <a:p>
            <a:pPr marL="342900" indent="-342900">
              <a:buFont typeface="+mj-lt"/>
              <a:buAutoNum type="arabicPeriod"/>
            </a:pPr>
            <a:endParaRPr lang="de-DE" dirty="0" smtClean="0"/>
          </a:p>
          <a:p>
            <a:pPr marL="342900" indent="-342900">
              <a:buFont typeface="+mj-lt"/>
              <a:buAutoNum type="arabicPeriod"/>
            </a:pPr>
            <a:r>
              <a:rPr lang="de-DE" dirty="0" smtClean="0"/>
              <a:t>Achten Sie weiterhin darauf, dass im Menüband über dem horizontalen Lineal </a:t>
            </a:r>
            <a:br>
              <a:rPr lang="de-DE" dirty="0" smtClean="0"/>
            </a:br>
            <a:r>
              <a:rPr lang="de-DE" dirty="0" smtClean="0"/>
              <a:t>die Option DRAW NORMAL ausgewählt ist.</a:t>
            </a:r>
          </a:p>
          <a:p>
            <a:pPr marL="342900" indent="-342900">
              <a:buFont typeface="+mj-lt"/>
              <a:buAutoNum type="arabicPeriod"/>
            </a:pPr>
            <a:endParaRPr lang="de-DE" dirty="0"/>
          </a:p>
          <a:p>
            <a:pPr marL="342900" indent="-342900">
              <a:buFont typeface="+mj-lt"/>
              <a:buAutoNum type="arabicPeriod"/>
            </a:pPr>
            <a:r>
              <a:rPr lang="de-DE" dirty="0" smtClean="0"/>
              <a:t>Wählen Sie als Anzeigegröße die Option PAGE WIDTH (Seitenbreite) </a:t>
            </a:r>
            <a:br>
              <a:rPr lang="de-DE" dirty="0" smtClean="0"/>
            </a:br>
            <a:r>
              <a:rPr lang="de-DE" dirty="0" smtClean="0"/>
              <a:t>durch Anklicken des Symbols PAGE WIDTH aus [alternativ: Auswahl </a:t>
            </a:r>
            <a:br>
              <a:rPr lang="de-DE" dirty="0" smtClean="0"/>
            </a:br>
            <a:r>
              <a:rPr lang="de-DE" dirty="0" smtClean="0"/>
              <a:t>im Dropdown-Menü]</a:t>
            </a:r>
            <a:endParaRPr lang="de-DE" dirty="0"/>
          </a:p>
        </p:txBody>
      </p:sp>
      <p:grpSp>
        <p:nvGrpSpPr>
          <p:cNvPr id="18" name="Gruppieren 17"/>
          <p:cNvGrpSpPr/>
          <p:nvPr/>
        </p:nvGrpSpPr>
        <p:grpSpPr>
          <a:xfrm>
            <a:off x="6084168" y="3933136"/>
            <a:ext cx="1715400" cy="720000"/>
            <a:chOff x="5538248" y="2060849"/>
            <a:chExt cx="1715400" cy="720000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4345" b="85750"/>
            <a:stretch/>
          </p:blipFill>
          <p:spPr bwMode="auto">
            <a:xfrm>
              <a:off x="5988157" y="2060849"/>
              <a:ext cx="1265491" cy="72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7" name="Gerade Verbindung mit Pfeil 16"/>
            <p:cNvCxnSpPr/>
            <p:nvPr/>
          </p:nvCxnSpPr>
          <p:spPr>
            <a:xfrm flipV="1">
              <a:off x="5538248" y="2420849"/>
              <a:ext cx="490707" cy="216063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uppieren 23"/>
          <p:cNvGrpSpPr/>
          <p:nvPr/>
        </p:nvGrpSpPr>
        <p:grpSpPr>
          <a:xfrm>
            <a:off x="7380312" y="4869160"/>
            <a:ext cx="1265492" cy="720000"/>
            <a:chOff x="4934017" y="4036127"/>
            <a:chExt cx="1265492" cy="720000"/>
          </a:xfrm>
        </p:grpSpPr>
        <p:pic>
          <p:nvPicPr>
            <p:cNvPr id="25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14" t="4322" r="80631" b="81428"/>
            <a:stretch/>
          </p:blipFill>
          <p:spPr bwMode="auto">
            <a:xfrm>
              <a:off x="4934017" y="4036127"/>
              <a:ext cx="1265492" cy="72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6" name="Gerade Verbindung mit Pfeil 25"/>
            <p:cNvCxnSpPr/>
            <p:nvPr/>
          </p:nvCxnSpPr>
          <p:spPr>
            <a:xfrm flipV="1">
              <a:off x="4934017" y="4396129"/>
              <a:ext cx="490707" cy="216063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uppieren 1"/>
          <p:cNvGrpSpPr/>
          <p:nvPr/>
        </p:nvGrpSpPr>
        <p:grpSpPr>
          <a:xfrm>
            <a:off x="6444208" y="980728"/>
            <a:ext cx="2359573" cy="2650925"/>
            <a:chOff x="6588224" y="1556792"/>
            <a:chExt cx="2359573" cy="2650925"/>
          </a:xfrm>
        </p:grpSpPr>
        <p:grpSp>
          <p:nvGrpSpPr>
            <p:cNvPr id="19" name="Gruppieren 18"/>
            <p:cNvGrpSpPr/>
            <p:nvPr/>
          </p:nvGrpSpPr>
          <p:grpSpPr>
            <a:xfrm>
              <a:off x="6588224" y="1556792"/>
              <a:ext cx="2359573" cy="2650925"/>
              <a:chOff x="6568422" y="3514379"/>
              <a:chExt cx="2359573" cy="2650925"/>
            </a:xfrm>
          </p:grpSpPr>
          <p:pic>
            <p:nvPicPr>
              <p:cNvPr id="20" name="Picture 5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5000" t="15582" r="4739" b="39642"/>
              <a:stretch/>
            </p:blipFill>
            <p:spPr bwMode="auto">
              <a:xfrm>
                <a:off x="7008726" y="3514379"/>
                <a:ext cx="1919269" cy="2650925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21" name="Gerade Verbindung mit Pfeil 20"/>
              <p:cNvCxnSpPr/>
              <p:nvPr/>
            </p:nvCxnSpPr>
            <p:spPr>
              <a:xfrm flipV="1">
                <a:off x="6568422" y="4005225"/>
                <a:ext cx="539778" cy="216063"/>
              </a:xfrm>
              <a:prstGeom prst="straightConnector1">
                <a:avLst/>
              </a:prstGeom>
              <a:ln w="38100">
                <a:solidFill>
                  <a:schemeClr val="accent6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Gerade Verbindung mit Pfeil 21"/>
              <p:cNvCxnSpPr/>
              <p:nvPr/>
            </p:nvCxnSpPr>
            <p:spPr>
              <a:xfrm flipV="1">
                <a:off x="6636662" y="4448332"/>
                <a:ext cx="539778" cy="216063"/>
              </a:xfrm>
              <a:prstGeom prst="straightConnector1">
                <a:avLst/>
              </a:prstGeom>
              <a:ln w="38100">
                <a:solidFill>
                  <a:schemeClr val="accent6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3" name="Gerade Verbindung mit Pfeil 22"/>
            <p:cNvCxnSpPr/>
            <p:nvPr/>
          </p:nvCxnSpPr>
          <p:spPr>
            <a:xfrm flipV="1">
              <a:off x="7356940" y="3861048"/>
              <a:ext cx="539778" cy="216063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uppieren 7"/>
          <p:cNvGrpSpPr/>
          <p:nvPr/>
        </p:nvGrpSpPr>
        <p:grpSpPr>
          <a:xfrm>
            <a:off x="6372200" y="5733256"/>
            <a:ext cx="1081143" cy="411151"/>
            <a:chOff x="5624203" y="6135256"/>
            <a:chExt cx="1081143" cy="411151"/>
          </a:xfrm>
        </p:grpSpPr>
        <p:pic>
          <p:nvPicPr>
            <p:cNvPr id="3079" name="Picture 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24203" y="6135256"/>
              <a:ext cx="1081143" cy="24514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8" name="Gerade Verbindung mit Pfeil 27"/>
            <p:cNvCxnSpPr/>
            <p:nvPr/>
          </p:nvCxnSpPr>
          <p:spPr>
            <a:xfrm flipV="1">
              <a:off x="5925349" y="6330344"/>
              <a:ext cx="490707" cy="216063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08786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2: ACD ChemSketch – Erste Schritte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B756F6-F0F2-4FF1-A369-495604B888EB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platzhalter 5"/>
              <p:cNvSpPr>
                <a:spLocks noGrp="1"/>
              </p:cNvSpPr>
              <p:nvPr>
                <p:ph type="body" sz="quarter" idx="1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pPr marL="342900" indent="-342900">
                  <a:buFont typeface="+mj-lt"/>
                  <a:buAutoNum type="arabicPeriod"/>
                </a:pPr>
                <a:r>
                  <a:rPr lang="de-DE" dirty="0" smtClean="0"/>
                  <a:t>Wählen Sie im linken Menüband „C“ für das Zeichnen von Kohlenstoff-Atomen aus.</a:t>
                </a:r>
              </a:p>
              <a:p>
                <a:pPr marL="342900" indent="-342900">
                  <a:buFont typeface="+mj-lt"/>
                  <a:buAutoNum type="arabicPeriod"/>
                </a:pPr>
                <a:endParaRPr lang="de-DE" dirty="0" smtClean="0"/>
              </a:p>
              <a:p>
                <a:pPr marL="342900" indent="-342900">
                  <a:buFont typeface="+mj-lt"/>
                  <a:buAutoNum type="arabicPeriod"/>
                </a:pPr>
                <a:r>
                  <a:rPr lang="de-DE" dirty="0" smtClean="0"/>
                  <a:t>Klicken Sie </a:t>
                </a:r>
                <a:r>
                  <a:rPr lang="de-DE" dirty="0"/>
                  <a:t>mit der Maus auf die Arbeitsfläche und </a:t>
                </a:r>
                <a:r>
                  <a:rPr lang="de-DE" dirty="0" smtClean="0"/>
                  <a:t>erstellen Sie so </a:t>
                </a:r>
                <a:r>
                  <a:rPr lang="de-DE" dirty="0"/>
                  <a:t>ein </a:t>
                </a:r>
                <a:r>
                  <a:rPr lang="de-DE" dirty="0" smtClean="0"/>
                  <a:t>C-Atom</a:t>
                </a:r>
                <a:r>
                  <a:rPr lang="de-DE" dirty="0"/>
                  <a:t>. </a:t>
                </a:r>
                <a:r>
                  <a:rPr lang="de-DE" dirty="0" smtClean="0"/>
                  <a:t/>
                </a:r>
                <a:br>
                  <a:rPr lang="de-DE" dirty="0" smtClean="0"/>
                </a:br>
                <a:r>
                  <a:rPr lang="de-DE" i="1" dirty="0" smtClean="0"/>
                  <a:t>ACHTUNG: Da </a:t>
                </a:r>
                <a:r>
                  <a:rPr lang="de-DE" i="1" dirty="0"/>
                  <a:t>das Programm immer automatisch durch Bindungen zu H-Atomen </a:t>
                </a:r>
                <a:r>
                  <a:rPr lang="de-DE" i="1" dirty="0" smtClean="0"/>
                  <a:t/>
                </a:r>
                <a:br>
                  <a:rPr lang="de-DE" i="1" dirty="0" smtClean="0"/>
                </a:br>
                <a:r>
                  <a:rPr lang="de-DE" i="1" dirty="0" smtClean="0"/>
                  <a:t>dafür sorgt</a:t>
                </a:r>
                <a:r>
                  <a:rPr lang="de-DE" i="1" dirty="0"/>
                  <a:t>, dass die </a:t>
                </a:r>
                <a:r>
                  <a:rPr lang="de-DE" i="1" dirty="0" smtClean="0"/>
                  <a:t>Atome Edelgaskonfiguration erlangen, entsteht </a:t>
                </a:r>
                <a:r>
                  <a:rPr lang="de-DE" i="1" dirty="0"/>
                  <a:t>so ein </a:t>
                </a:r>
                <a:r>
                  <a:rPr lang="de-DE" i="1" dirty="0" smtClean="0"/>
                  <a:t/>
                </a:r>
                <a:br>
                  <a:rPr lang="de-DE" i="1" dirty="0" smtClean="0"/>
                </a:br>
                <a:r>
                  <a:rPr lang="de-DE" i="1" dirty="0" smtClean="0"/>
                  <a:t>Methan-Molekül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/>
                          </a:rPr>
                          <m:t>𝐶𝐻</m:t>
                        </m:r>
                      </m:e>
                      <m:sub>
                        <m:r>
                          <a:rPr lang="de-DE" b="0" i="1" smtClean="0">
                            <a:latin typeface="Cambria Math"/>
                          </a:rPr>
                          <m:t>4</m:t>
                        </m:r>
                      </m:sub>
                    </m:sSub>
                  </m:oMath>
                </a14:m>
                <a:r>
                  <a:rPr lang="de-DE" i="1" dirty="0" smtClean="0"/>
                  <a:t>).</a:t>
                </a:r>
              </a:p>
              <a:p>
                <a:pPr marL="342900" indent="-342900">
                  <a:buFont typeface="+mj-lt"/>
                  <a:buAutoNum type="arabicPeriod"/>
                </a:pPr>
                <a:endParaRPr lang="de-DE" i="1" dirty="0"/>
              </a:p>
              <a:p>
                <a:pPr marL="342900" indent="-342900">
                  <a:buFont typeface="+mj-lt"/>
                  <a:buAutoNum type="arabicPeriod"/>
                </a:pPr>
                <a:r>
                  <a:rPr lang="de-DE" dirty="0" smtClean="0"/>
                  <a:t>Durch Anklicken und gleichzeitiges Ziehen erstellen Sie an der Position des Loslassens ein zweites, über eine Elektronenpaarbindung angebundenes C-Atom [alternativ: Einfachklick auf das bereits erstellte C-Atom]. </a:t>
                </a:r>
              </a:p>
              <a:p>
                <a:pPr marL="342900" indent="-342900">
                  <a:buFont typeface="+mj-lt"/>
                  <a:buAutoNum type="arabicPeriod"/>
                </a:pPr>
                <a:endParaRPr lang="de-DE" dirty="0"/>
              </a:p>
              <a:p>
                <a:pPr marL="342900" indent="-342900">
                  <a:buFont typeface="+mj-lt"/>
                  <a:buAutoNum type="arabicPeriod"/>
                </a:pPr>
                <a:r>
                  <a:rPr lang="de-DE" dirty="0" smtClean="0"/>
                  <a:t>Zeichnen Sie ein Methan-Molekül (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/>
                      </a:rPr>
                      <m:t>𝐶</m:t>
                    </m:r>
                    <m:sSub>
                      <m:sSubPr>
                        <m:ctrlPr>
                          <a:rPr lang="de-DE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de-DE" b="0" i="1" smtClean="0">
                            <a:latin typeface="Cambria Math"/>
                          </a:rPr>
                          <m:t>4</m:t>
                        </m:r>
                      </m:sub>
                    </m:sSub>
                  </m:oMath>
                </a14:m>
                <a:r>
                  <a:rPr lang="de-DE" dirty="0" smtClean="0"/>
                  <a:t>), sodass alle vier enthaltenen </a:t>
                </a:r>
                <a:br>
                  <a:rPr lang="de-DE" dirty="0" smtClean="0"/>
                </a:br>
                <a:r>
                  <a:rPr lang="de-DE" dirty="0" smtClean="0"/>
                  <a:t>Elektronenpaarbindungen dargestellt werden (Wasserstoff-Atome </a:t>
                </a:r>
                <a:br>
                  <a:rPr lang="de-DE" dirty="0" smtClean="0"/>
                </a:br>
                <a:r>
                  <a:rPr lang="de-DE" dirty="0" smtClean="0"/>
                  <a:t>zeichnen Sie, </a:t>
                </a:r>
                <a:r>
                  <a:rPr lang="de-DE" dirty="0"/>
                  <a:t>indem </a:t>
                </a:r>
                <a:r>
                  <a:rPr lang="de-DE" dirty="0" smtClean="0"/>
                  <a:t>Sie im </a:t>
                </a:r>
                <a:r>
                  <a:rPr lang="de-DE" dirty="0"/>
                  <a:t>linken Menüband „H“ für das Zeichnen </a:t>
                </a:r>
                <a:r>
                  <a:rPr lang="de-DE" dirty="0" smtClean="0"/>
                  <a:t/>
                </a:r>
                <a:br>
                  <a:rPr lang="de-DE" dirty="0" smtClean="0"/>
                </a:br>
                <a:r>
                  <a:rPr lang="de-DE" dirty="0" smtClean="0"/>
                  <a:t>von </a:t>
                </a:r>
                <a:r>
                  <a:rPr lang="de-DE" dirty="0"/>
                  <a:t>Wasserstoff-Atomen </a:t>
                </a:r>
                <a:r>
                  <a:rPr lang="de-DE" dirty="0" smtClean="0"/>
                  <a:t>auswählen.</a:t>
                </a:r>
                <a:endParaRPr lang="de-DE" dirty="0"/>
              </a:p>
              <a:p>
                <a:pPr marL="342900" indent="-342900">
                  <a:buFont typeface="+mj-lt"/>
                  <a:buAutoNum type="arabicPeriod"/>
                </a:pPr>
                <a:endParaRPr lang="de-DE" dirty="0" smtClean="0"/>
              </a:p>
              <a:p>
                <a:pPr marL="342900" indent="-342900">
                  <a:buFont typeface="+mj-lt"/>
                  <a:buAutoNum type="arabicPeriod"/>
                </a:pPr>
                <a:endParaRPr lang="de-DE" dirty="0" smtClean="0"/>
              </a:p>
              <a:p>
                <a:pPr marL="342900" indent="-342900">
                  <a:buFont typeface="+mj-lt"/>
                  <a:buAutoNum type="arabicPeriod"/>
                </a:pPr>
                <a:endParaRPr lang="de-DE" dirty="0" smtClean="0"/>
              </a:p>
              <a:p>
                <a:r>
                  <a:rPr lang="de-DE" i="1" dirty="0">
                    <a:solidFill>
                      <a:schemeClr val="accent6">
                        <a:lumMod val="75000"/>
                      </a:schemeClr>
                    </a:solidFill>
                  </a:rPr>
                  <a:t>ACHTUNG: </a:t>
                </a:r>
                <a:r>
                  <a:rPr lang="de-DE" i="1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Sie haben sicher </a:t>
                </a:r>
                <a:r>
                  <a:rPr lang="de-DE" i="1" dirty="0">
                    <a:solidFill>
                      <a:schemeClr val="accent6">
                        <a:lumMod val="75000"/>
                      </a:schemeClr>
                    </a:solidFill>
                  </a:rPr>
                  <a:t>festgestellt, dass </a:t>
                </a:r>
                <a:r>
                  <a:rPr lang="de-DE" i="1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die Strukturformeln keine korrekten/</a:t>
                </a:r>
                <a:br>
                  <a:rPr lang="de-DE" i="1" dirty="0" smtClean="0">
                    <a:solidFill>
                      <a:schemeClr val="accent6">
                        <a:lumMod val="75000"/>
                      </a:schemeClr>
                    </a:solidFill>
                  </a:rPr>
                </a:br>
                <a:r>
                  <a:rPr lang="de-DE" i="1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vollständigen LEWIS-Formeln darstellen.</a:t>
                </a:r>
                <a:r>
                  <a:rPr lang="de-DE" i="1" dirty="0">
                    <a:solidFill>
                      <a:schemeClr val="accent6">
                        <a:lumMod val="75000"/>
                      </a:schemeClr>
                    </a:solidFill>
                  </a:rPr>
                  <a:t> </a:t>
                </a:r>
                <a:r>
                  <a:rPr lang="de-DE" i="1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Wie bei den Molekülbaukästen werden die </a:t>
                </a:r>
                <a:br>
                  <a:rPr lang="de-DE" i="1" dirty="0" smtClean="0">
                    <a:solidFill>
                      <a:schemeClr val="accent6">
                        <a:lumMod val="75000"/>
                      </a:schemeClr>
                    </a:solidFill>
                  </a:rPr>
                </a:br>
                <a:r>
                  <a:rPr lang="de-DE" i="1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nichtbindenden Elektronenpaare nicht dargestellt – diese müssen gedanklich ergänzt werden!</a:t>
                </a:r>
                <a:endParaRPr lang="de-DE" dirty="0" smtClean="0"/>
              </a:p>
              <a:p>
                <a:pPr marL="342900" indent="-342900">
                  <a:buFont typeface="+mj-lt"/>
                  <a:buAutoNum type="arabicPeriod"/>
                </a:pPr>
                <a:endParaRPr lang="de-DE" dirty="0"/>
              </a:p>
              <a:p>
                <a:r>
                  <a:rPr lang="de-DE" i="1" dirty="0" smtClean="0"/>
                  <a:t>TIPP: Durch Anklicken der Funktion CLEAN STRUCTURE („Recycling-Symbol“ )[oder F9] </a:t>
                </a:r>
                <a:br>
                  <a:rPr lang="de-DE" i="1" dirty="0" smtClean="0"/>
                </a:br>
                <a:r>
                  <a:rPr lang="de-DE" i="1" dirty="0" smtClean="0"/>
                  <a:t>wird die 2D-Darstellung auf der Arbeitseben optimiert.</a:t>
                </a:r>
                <a:endParaRPr lang="de-DE" i="1" dirty="0"/>
              </a:p>
            </p:txBody>
          </p:sp>
        </mc:Choice>
        <mc:Fallback xmlns="">
          <p:sp>
            <p:nvSpPr>
              <p:cNvPr id="6" name="Textplatzhalt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1"/>
              </p:nvPr>
            </p:nvSpPr>
            <p:spPr>
              <a:blipFill rotWithShape="1">
                <a:blip r:embed="rId4"/>
                <a:stretch>
                  <a:fillRect l="-368" t="-1088" b="-120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048" name="Objekt 20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0808987"/>
              </p:ext>
            </p:extLst>
          </p:nvPr>
        </p:nvGraphicFramePr>
        <p:xfrm>
          <a:off x="5416854" y="3068960"/>
          <a:ext cx="717012" cy="1941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4" name="ChemSketch" r:id="rId5" imgW="2390040" imgH="647280" progId="ACD.ChemSketch.20">
                  <p:embed/>
                </p:oleObj>
              </mc:Choice>
              <mc:Fallback>
                <p:oleObj name="ChemSketch" r:id="rId5" imgW="2390040" imgH="64728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416854" y="3068960"/>
                        <a:ext cx="717012" cy="1941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uppieren 6"/>
          <p:cNvGrpSpPr/>
          <p:nvPr/>
        </p:nvGrpSpPr>
        <p:grpSpPr>
          <a:xfrm>
            <a:off x="7033621" y="5653019"/>
            <a:ext cx="736060" cy="335328"/>
            <a:chOff x="7695042" y="5517232"/>
            <a:chExt cx="736060" cy="335328"/>
          </a:xfrm>
        </p:grpSpPr>
        <p:pic>
          <p:nvPicPr>
            <p:cNvPr id="1035" name="Picture 11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079" t="9027" r="32868" b="86454"/>
            <a:stretch/>
          </p:blipFill>
          <p:spPr bwMode="auto">
            <a:xfrm>
              <a:off x="8185442" y="5517232"/>
              <a:ext cx="245660" cy="22729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9" name="Gerade Verbindung mit Pfeil 28"/>
            <p:cNvCxnSpPr/>
            <p:nvPr/>
          </p:nvCxnSpPr>
          <p:spPr>
            <a:xfrm flipV="1">
              <a:off x="7695042" y="5636497"/>
              <a:ext cx="490707" cy="216063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9" name="Objek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2923902"/>
              </p:ext>
            </p:extLst>
          </p:nvPr>
        </p:nvGraphicFramePr>
        <p:xfrm>
          <a:off x="6767154" y="3501008"/>
          <a:ext cx="915987" cy="976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5" name="ChemSketch" r:id="rId8" imgW="915480" imgH="977040" progId="ACD.ChemSketch.20">
                  <p:embed/>
                </p:oleObj>
              </mc:Choice>
              <mc:Fallback>
                <p:oleObj name="ChemSketch" r:id="rId8" imgW="915480" imgH="97704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767154" y="3501008"/>
                        <a:ext cx="915987" cy="976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5018202"/>
              </p:ext>
            </p:extLst>
          </p:nvPr>
        </p:nvGraphicFramePr>
        <p:xfrm>
          <a:off x="3365140" y="2204864"/>
          <a:ext cx="270756" cy="1941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" name="ChemSketch" r:id="rId10" imgW="902520" imgH="647280" progId="ACD.ChemSketch.20">
                  <p:embed/>
                </p:oleObj>
              </mc:Choice>
              <mc:Fallback>
                <p:oleObj name="ChemSketch" r:id="rId10" imgW="902520" imgH="64728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365140" y="2204864"/>
                        <a:ext cx="270756" cy="1941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5" name="Gruppieren 14"/>
          <p:cNvGrpSpPr/>
          <p:nvPr/>
        </p:nvGrpSpPr>
        <p:grpSpPr>
          <a:xfrm>
            <a:off x="7887802" y="3212976"/>
            <a:ext cx="706731" cy="1404489"/>
            <a:chOff x="8041733" y="3080946"/>
            <a:chExt cx="706731" cy="1404489"/>
          </a:xfrm>
        </p:grpSpPr>
        <p:pic>
          <p:nvPicPr>
            <p:cNvPr id="16" name="Picture 9"/>
            <p:cNvPicPr>
              <a:picLocks noChangeAspect="1" noChangeArrowheads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767" r="97315" b="59306"/>
            <a:stretch/>
          </p:blipFill>
          <p:spPr bwMode="auto">
            <a:xfrm>
              <a:off x="8532440" y="3080946"/>
              <a:ext cx="216024" cy="140448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7" name="Gerade Verbindung mit Pfeil 16"/>
            <p:cNvCxnSpPr/>
            <p:nvPr/>
          </p:nvCxnSpPr>
          <p:spPr>
            <a:xfrm flipV="1">
              <a:off x="8041733" y="3872995"/>
              <a:ext cx="490707" cy="216063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uppieren 9"/>
          <p:cNvGrpSpPr/>
          <p:nvPr/>
        </p:nvGrpSpPr>
        <p:grpSpPr>
          <a:xfrm>
            <a:off x="7524328" y="584856"/>
            <a:ext cx="665698" cy="1548000"/>
            <a:chOff x="7437788" y="998855"/>
            <a:chExt cx="665698" cy="1548000"/>
          </a:xfrm>
        </p:grpSpPr>
        <p:pic>
          <p:nvPicPr>
            <p:cNvPr id="1099" name="Picture 75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8495" y="998855"/>
              <a:ext cx="174991" cy="1548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9" name="Gerade Verbindung mit Pfeil 18"/>
            <p:cNvCxnSpPr/>
            <p:nvPr/>
          </p:nvCxnSpPr>
          <p:spPr>
            <a:xfrm flipV="1">
              <a:off x="7437788" y="1628761"/>
              <a:ext cx="490707" cy="216063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28811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3: Zeichnen von Monosaccharid-Molekülen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B756F6-F0F2-4FF1-A369-495604B888EB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1"/>
          </p:nvPr>
        </p:nvSpPr>
        <p:spPr>
          <a:xfrm>
            <a:off x="432000" y="1080000"/>
            <a:ext cx="8280000" cy="5301328"/>
          </a:xfrm>
        </p:spPr>
        <p:txBody>
          <a:bodyPr>
            <a:normAutofit fontScale="85000" lnSpcReduction="20000"/>
          </a:bodyPr>
          <a:lstStyle/>
          <a:p>
            <a:pPr marL="342900" indent="-342900">
              <a:buFont typeface="+mj-lt"/>
              <a:buAutoNum type="arabicPeriod"/>
            </a:pPr>
            <a:r>
              <a:rPr lang="de-DE" dirty="0"/>
              <a:t>Das Programm ACD ChemSketch beinhaltet eine umfangreiche Vorlagenbibliothek. Diese wird im Menü TEMPLATES über die Funktion TEMPLATE WINDOW [alternativ: Funktionstaste F5] aufgerufen.</a:t>
            </a:r>
          </a:p>
          <a:p>
            <a:pPr marL="342900" indent="-342900">
              <a:buFont typeface="+mj-lt"/>
              <a:buAutoNum type="arabicPeriod"/>
            </a:pPr>
            <a:endParaRPr lang="de-DE" dirty="0"/>
          </a:p>
          <a:p>
            <a:pPr marL="342900" indent="-342900">
              <a:buFont typeface="+mj-lt"/>
              <a:buAutoNum type="arabicPeriod"/>
            </a:pPr>
            <a:r>
              <a:rPr lang="de-DE" dirty="0" smtClean="0"/>
              <a:t>Wählen Sie im TEMPLATES-Menü den Reiter CARBOHYDRATES</a:t>
            </a:r>
            <a:br>
              <a:rPr lang="de-DE" dirty="0" smtClean="0"/>
            </a:br>
            <a:r>
              <a:rPr lang="de-DE" i="1" dirty="0" smtClean="0">
                <a:solidFill>
                  <a:schemeClr val="accent6">
                    <a:lumMod val="75000"/>
                  </a:schemeClr>
                </a:solidFill>
              </a:rPr>
              <a:t>(ACHTUNG: Wird der Reiter CARBOHYDRATES nicht angezeigt, muss</a:t>
            </a:r>
            <a:br>
              <a:rPr lang="de-DE" i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de-DE" i="1" dirty="0" smtClean="0">
                <a:solidFill>
                  <a:schemeClr val="accent6">
                    <a:lumMod val="75000"/>
                  </a:schemeClr>
                </a:solidFill>
              </a:rPr>
              <a:t>dieser im Menü ORGANIZER innerhalb des Template-Fensters</a:t>
            </a:r>
            <a:br>
              <a:rPr lang="de-DE" i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de-DE" i="1" dirty="0" smtClean="0">
                <a:solidFill>
                  <a:schemeClr val="accent6">
                    <a:lumMod val="75000"/>
                  </a:schemeClr>
                </a:solidFill>
              </a:rPr>
              <a:t>ausgewählt werden.) </a:t>
            </a:r>
          </a:p>
          <a:p>
            <a:pPr marL="342900" indent="-342900">
              <a:buFont typeface="+mj-lt"/>
              <a:buAutoNum type="arabicPeriod"/>
            </a:pPr>
            <a:endParaRPr lang="de-DE" dirty="0" smtClean="0"/>
          </a:p>
          <a:p>
            <a:pPr marL="342900" indent="-342900">
              <a:buFont typeface="+mj-lt"/>
              <a:buAutoNum type="arabicPeriod"/>
            </a:pPr>
            <a:endParaRPr lang="de-DE" dirty="0" smtClean="0"/>
          </a:p>
          <a:p>
            <a:pPr marL="342900" indent="-342900">
              <a:buFont typeface="+mj-lt"/>
              <a:buAutoNum type="arabicPeriod"/>
            </a:pPr>
            <a:endParaRPr lang="de-DE" dirty="0"/>
          </a:p>
          <a:p>
            <a:pPr marL="342900" indent="-342900">
              <a:buFont typeface="+mj-lt"/>
              <a:buAutoNum type="arabicPeriod"/>
            </a:pPr>
            <a:endParaRPr lang="de-DE" dirty="0" smtClean="0"/>
          </a:p>
          <a:p>
            <a:pPr marL="342900" indent="-342900">
              <a:buFont typeface="+mj-lt"/>
              <a:buAutoNum type="arabicPeriod"/>
            </a:pPr>
            <a:endParaRPr lang="de-DE" dirty="0" smtClean="0"/>
          </a:p>
          <a:p>
            <a:pPr marL="342900" indent="-342900">
              <a:buFont typeface="+mj-lt"/>
              <a:buAutoNum type="arabicPeriod"/>
            </a:pPr>
            <a:endParaRPr lang="de-DE" dirty="0" smtClean="0"/>
          </a:p>
          <a:p>
            <a:pPr marL="342900" indent="-342900">
              <a:buFont typeface="+mj-lt"/>
              <a:buAutoNum type="arabicPeriod"/>
            </a:pPr>
            <a:endParaRPr lang="de-DE" dirty="0"/>
          </a:p>
          <a:p>
            <a:pPr marL="342900" indent="-342900">
              <a:buFont typeface="+mj-lt"/>
              <a:buAutoNum type="arabicPeriod"/>
            </a:pPr>
            <a:r>
              <a:rPr lang="de-DE" dirty="0" smtClean="0"/>
              <a:t>Die </a:t>
            </a:r>
            <a:r>
              <a:rPr lang="de-DE" dirty="0"/>
              <a:t>Übernahme einer Darstellung aus der Bibliothek erfolgt durch Klicken auf eine Darstellung, die Ablage auf der Arbeitsfläche durch erneutes Klicken an der vorgesehenen Position</a:t>
            </a:r>
            <a:r>
              <a:rPr lang="de-DE" dirty="0" smtClean="0"/>
              <a:t>.</a:t>
            </a:r>
            <a:endParaRPr lang="de-DE" dirty="0"/>
          </a:p>
          <a:p>
            <a:pPr marL="342900" indent="-342900">
              <a:buFont typeface="+mj-lt"/>
              <a:buAutoNum type="arabicPeriod"/>
            </a:pPr>
            <a:r>
              <a:rPr lang="de-DE" dirty="0" smtClean="0"/>
              <a:t>Zeichnen Sie mehrere Monosaccharid-Moleküle in der FISCHER-Projektion durch Übernahme aus der Vorlagenbibliothek.</a:t>
            </a:r>
          </a:p>
          <a:p>
            <a:pPr marL="342900" indent="-342900">
              <a:buFont typeface="+mj-lt"/>
              <a:buAutoNum type="arabicPeriod"/>
            </a:pPr>
            <a:r>
              <a:rPr lang="de-DE" dirty="0" smtClean="0"/>
              <a:t>Kopieren Sie diese jeweils daneben (Markieren, anschließendes Klicken der rechten Maustaste  und Auswahl der </a:t>
            </a:r>
            <a:r>
              <a:rPr lang="de-DE" dirty="0"/>
              <a:t>Option COPY [Endposition durch Klicken der rechten Maustaste  und Auswahl der Option PASTE-DEFAULT [alternativ: STRG + </a:t>
            </a:r>
            <a:r>
              <a:rPr lang="de-DE" dirty="0" smtClean="0"/>
              <a:t>C]) und Ablegen an der Endposition </a:t>
            </a:r>
            <a:r>
              <a:rPr lang="de-DE" dirty="0"/>
              <a:t>durch Klicken der rechten Maustaste  und Auswahl der Option </a:t>
            </a:r>
            <a:r>
              <a:rPr lang="de-DE" dirty="0" smtClean="0"/>
              <a:t>PASTE-DEFAULT [alternativ: STRG + V])</a:t>
            </a:r>
          </a:p>
          <a:p>
            <a:pPr marL="342900" indent="-342900">
              <a:buFont typeface="+mj-lt"/>
              <a:buAutoNum type="arabicPeriod"/>
            </a:pPr>
            <a:r>
              <a:rPr lang="de-DE" dirty="0" smtClean="0"/>
              <a:t>Modifizieren Sie die kopierten Moleküle so, dass die entsprechenden Enantiomere (Spiegelbild-Moleküle) entstehen und benennen Sie diese entsprechend der D-/L-Nomenklatur.</a:t>
            </a:r>
          </a:p>
          <a:p>
            <a:endParaRPr lang="de-DE" dirty="0"/>
          </a:p>
        </p:txBody>
      </p:sp>
      <p:cxnSp>
        <p:nvCxnSpPr>
          <p:cNvPr id="14" name="Gerade Verbindung mit Pfeil 13"/>
          <p:cNvCxnSpPr/>
          <p:nvPr/>
        </p:nvCxnSpPr>
        <p:spPr>
          <a:xfrm flipV="1">
            <a:off x="6316659" y="1784426"/>
            <a:ext cx="539778" cy="216063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6437" y="1556792"/>
            <a:ext cx="523875" cy="361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64" t="10883" r="84204" b="41354"/>
          <a:stretch/>
        </p:blipFill>
        <p:spPr bwMode="auto">
          <a:xfrm>
            <a:off x="7622220" y="1772816"/>
            <a:ext cx="1126244" cy="21417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7" name="Gerade Verbindung mit Pfeil 16"/>
          <p:cNvCxnSpPr/>
          <p:nvPr/>
        </p:nvCxnSpPr>
        <p:spPr>
          <a:xfrm flipV="1">
            <a:off x="7082442" y="2615280"/>
            <a:ext cx="539778" cy="216063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8339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pieren 8"/>
          <p:cNvGrpSpPr/>
          <p:nvPr/>
        </p:nvGrpSpPr>
        <p:grpSpPr>
          <a:xfrm>
            <a:off x="6444208" y="980728"/>
            <a:ext cx="2359573" cy="2650925"/>
            <a:chOff x="6588224" y="1556792"/>
            <a:chExt cx="2359573" cy="2650925"/>
          </a:xfrm>
        </p:grpSpPr>
        <p:grpSp>
          <p:nvGrpSpPr>
            <p:cNvPr id="10" name="Gruppieren 9"/>
            <p:cNvGrpSpPr/>
            <p:nvPr/>
          </p:nvGrpSpPr>
          <p:grpSpPr>
            <a:xfrm>
              <a:off x="6588224" y="1556792"/>
              <a:ext cx="2359573" cy="2650925"/>
              <a:chOff x="6568422" y="3514379"/>
              <a:chExt cx="2359573" cy="2650925"/>
            </a:xfrm>
          </p:grpSpPr>
          <p:pic>
            <p:nvPicPr>
              <p:cNvPr id="12" name="Picture 5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5000" t="15582" r="4739" b="39642"/>
              <a:stretch/>
            </p:blipFill>
            <p:spPr bwMode="auto">
              <a:xfrm>
                <a:off x="7008726" y="3514379"/>
                <a:ext cx="1919269" cy="2650925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13" name="Gerade Verbindung mit Pfeil 12"/>
              <p:cNvCxnSpPr/>
              <p:nvPr/>
            </p:nvCxnSpPr>
            <p:spPr>
              <a:xfrm flipV="1">
                <a:off x="6568422" y="4005225"/>
                <a:ext cx="539778" cy="216063"/>
              </a:xfrm>
              <a:prstGeom prst="straightConnector1">
                <a:avLst/>
              </a:prstGeom>
              <a:ln w="38100">
                <a:solidFill>
                  <a:schemeClr val="accent6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Gerade Verbindung mit Pfeil 13"/>
              <p:cNvCxnSpPr/>
              <p:nvPr/>
            </p:nvCxnSpPr>
            <p:spPr>
              <a:xfrm flipV="1">
                <a:off x="6636662" y="4448332"/>
                <a:ext cx="539778" cy="216063"/>
              </a:xfrm>
              <a:prstGeom prst="straightConnector1">
                <a:avLst/>
              </a:prstGeom>
              <a:ln w="38100">
                <a:solidFill>
                  <a:schemeClr val="accent6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" name="Gerade Verbindung mit Pfeil 10"/>
            <p:cNvCxnSpPr/>
            <p:nvPr/>
          </p:nvCxnSpPr>
          <p:spPr>
            <a:xfrm flipV="1">
              <a:off x="7356940" y="3861048"/>
              <a:ext cx="539778" cy="216063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4. Zeichnen von Monosacharid-Molekülen in der HAWORTH-Projektion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B756F6-F0F2-4FF1-A369-495604B888EB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1"/>
          </p:nvPr>
        </p:nvSpPr>
        <p:spPr>
          <a:xfrm>
            <a:off x="432000" y="1484784"/>
            <a:ext cx="8280000" cy="4635216"/>
          </a:xfrm>
        </p:spPr>
        <p:txBody>
          <a:bodyPr>
            <a:normAutofit fontScale="85000" lnSpcReduction="20000"/>
          </a:bodyPr>
          <a:lstStyle/>
          <a:p>
            <a:pPr marL="342900" indent="-342900">
              <a:buFont typeface="+mj-lt"/>
              <a:buAutoNum type="arabicPeriod"/>
            </a:pPr>
            <a:r>
              <a:rPr lang="de-DE" dirty="0"/>
              <a:t>Wählen Sie im Menüpunkt TOOLS die Funktion STRUCTURE PROPERTIES </a:t>
            </a:r>
            <a:br>
              <a:rPr lang="de-DE" dirty="0"/>
            </a:br>
            <a:r>
              <a:rPr lang="de-DE" dirty="0"/>
              <a:t>aus [alternativ: Tastenkombination ALT + SHIFT + S].</a:t>
            </a:r>
          </a:p>
          <a:p>
            <a:pPr marL="342900" indent="-342900">
              <a:buFont typeface="+mj-lt"/>
              <a:buAutoNum type="arabicPeriod"/>
            </a:pPr>
            <a:r>
              <a:rPr lang="de-DE" dirty="0"/>
              <a:t>Wählen Sie innerhalb des sich öffnenden PROPERTIES-Fensters im </a:t>
            </a:r>
            <a:br>
              <a:rPr lang="de-DE" dirty="0"/>
            </a:br>
            <a:r>
              <a:rPr lang="de-DE" dirty="0"/>
              <a:t>Dropdown-Menü die Stilvorlage NORMAL aus.</a:t>
            </a:r>
          </a:p>
          <a:p>
            <a:pPr marL="342900" indent="-342900">
              <a:buFont typeface="+mj-lt"/>
              <a:buAutoNum type="arabicPeriod"/>
            </a:pPr>
            <a:r>
              <a:rPr lang="de-DE" dirty="0" smtClean="0"/>
              <a:t>Demarkieren </a:t>
            </a:r>
            <a:r>
              <a:rPr lang="de-DE" dirty="0"/>
              <a:t>Sie nun innerhalb des PROPERTIES-Fensters die Option </a:t>
            </a:r>
            <a:br>
              <a:rPr lang="de-DE" dirty="0"/>
            </a:br>
            <a:r>
              <a:rPr lang="de-DE" dirty="0"/>
              <a:t>ALL im Menübereich SHOW CARBONS.</a:t>
            </a:r>
          </a:p>
          <a:p>
            <a:pPr marL="342900" indent="-342900">
              <a:buFont typeface="+mj-lt"/>
              <a:buAutoNum type="arabicPeriod"/>
            </a:pPr>
            <a:r>
              <a:rPr lang="de-DE" dirty="0"/>
              <a:t>Beenden Sie die Vornahme der Grundeinstellungen durch KLICKEN des </a:t>
            </a:r>
            <a:br>
              <a:rPr lang="de-DE" dirty="0"/>
            </a:br>
            <a:r>
              <a:rPr lang="de-DE" dirty="0"/>
              <a:t>Buttons SET DEFAULT und Schließen des PROPERTIES-Fensters.</a:t>
            </a:r>
          </a:p>
          <a:p>
            <a:pPr marL="342900" indent="-342900">
              <a:buFont typeface="+mj-lt"/>
              <a:buAutoNum type="arabicPeriod"/>
            </a:pPr>
            <a:r>
              <a:rPr lang="de-DE" dirty="0" smtClean="0"/>
              <a:t>Wählen </a:t>
            </a:r>
            <a:r>
              <a:rPr lang="de-DE" dirty="0"/>
              <a:t>Sie </a:t>
            </a:r>
            <a:r>
              <a:rPr lang="de-DE" dirty="0" smtClean="0"/>
              <a:t>in der Vorlagenbibliothek (Menü </a:t>
            </a:r>
            <a:r>
              <a:rPr lang="de-DE" dirty="0"/>
              <a:t>TEMPLATES über die Funktion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TEMPLATE WINDOW </a:t>
            </a:r>
            <a:r>
              <a:rPr lang="de-DE" dirty="0"/>
              <a:t>[alternativ: Funktionstaste </a:t>
            </a:r>
            <a:r>
              <a:rPr lang="de-DE" dirty="0" smtClean="0"/>
              <a:t>F5) den Reiter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SUGARS: ALFA-D-FUR </a:t>
            </a:r>
            <a:r>
              <a:rPr lang="de-DE" dirty="0"/>
              <a:t>bzw</a:t>
            </a:r>
            <a:r>
              <a:rPr lang="de-DE" dirty="0" smtClean="0"/>
              <a:t>. </a:t>
            </a:r>
            <a:r>
              <a:rPr lang="de-DE" dirty="0" smtClean="0"/>
              <a:t>SUGARS: ALFA-D-PYR </a:t>
            </a:r>
            <a:r>
              <a:rPr lang="de-DE" dirty="0" smtClean="0"/>
              <a:t>aus. </a:t>
            </a:r>
            <a:br>
              <a:rPr lang="de-DE" dirty="0" smtClean="0"/>
            </a:br>
            <a:r>
              <a:rPr lang="de-DE" i="1" dirty="0" smtClean="0">
                <a:solidFill>
                  <a:schemeClr val="accent6">
                    <a:lumMod val="75000"/>
                  </a:schemeClr>
                </a:solidFill>
              </a:rPr>
              <a:t>(ACHTUNG</a:t>
            </a:r>
            <a:r>
              <a:rPr lang="de-DE" i="1" dirty="0">
                <a:solidFill>
                  <a:schemeClr val="accent6">
                    <a:lumMod val="75000"/>
                  </a:schemeClr>
                </a:solidFill>
              </a:rPr>
              <a:t>: </a:t>
            </a:r>
            <a:r>
              <a:rPr lang="de-DE" i="1" dirty="0" smtClean="0">
                <a:solidFill>
                  <a:schemeClr val="accent6">
                    <a:lumMod val="75000"/>
                  </a:schemeClr>
                </a:solidFill>
              </a:rPr>
              <a:t>Werden diese Reiter nicht </a:t>
            </a:r>
            <a:r>
              <a:rPr lang="de-DE" i="1" dirty="0">
                <a:solidFill>
                  <a:schemeClr val="accent6">
                    <a:lumMod val="75000"/>
                  </a:schemeClr>
                </a:solidFill>
              </a:rPr>
              <a:t>angezeigt, </a:t>
            </a:r>
            <a:r>
              <a:rPr lang="de-DE" i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de-DE" i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de-DE" i="1" dirty="0" smtClean="0">
                <a:solidFill>
                  <a:schemeClr val="accent6">
                    <a:lumMod val="75000"/>
                  </a:schemeClr>
                </a:solidFill>
              </a:rPr>
              <a:t>müssen diese </a:t>
            </a:r>
            <a:r>
              <a:rPr lang="de-DE" i="1" dirty="0">
                <a:solidFill>
                  <a:schemeClr val="accent6">
                    <a:lumMod val="75000"/>
                  </a:schemeClr>
                </a:solidFill>
              </a:rPr>
              <a:t>im Menü ORGANIZER innerhalb des </a:t>
            </a:r>
            <a:r>
              <a:rPr lang="de-DE" i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de-DE" i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de-DE" i="1" dirty="0" smtClean="0">
                <a:solidFill>
                  <a:schemeClr val="accent6">
                    <a:lumMod val="75000"/>
                  </a:schemeClr>
                </a:solidFill>
              </a:rPr>
              <a:t>Template-Fensters ausgewählt </a:t>
            </a:r>
            <a:r>
              <a:rPr lang="de-DE" i="1" dirty="0">
                <a:solidFill>
                  <a:schemeClr val="accent6">
                    <a:lumMod val="75000"/>
                  </a:schemeClr>
                </a:solidFill>
              </a:rPr>
              <a:t>werden.) </a:t>
            </a:r>
            <a:r>
              <a:rPr lang="de-DE" i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de-DE" i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de-DE" i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de-DE" i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de-DE" i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de-DE" i="1" dirty="0" smtClean="0">
                <a:solidFill>
                  <a:schemeClr val="accent6">
                    <a:lumMod val="75000"/>
                  </a:schemeClr>
                </a:solidFill>
              </a:rPr>
            </a:br>
            <a:endParaRPr lang="de-DE" i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de-DE" dirty="0" smtClean="0"/>
              <a:t>Wählen Sie ein Monosaccharid-Molekül aus. Die </a:t>
            </a:r>
            <a:r>
              <a:rPr lang="de-DE" dirty="0"/>
              <a:t>Übernahme einer Darstellung aus der Bibliothek erfolgt durch Klicken auf eine Darstellung, die Ablage auf der Arbeitsfläche durch erneutes Klicken an der vorgesehenen Position.</a:t>
            </a:r>
          </a:p>
          <a:p>
            <a:pPr marL="342900" indent="-342900">
              <a:buFont typeface="+mj-lt"/>
              <a:buAutoNum type="arabicPeriod"/>
            </a:pPr>
            <a:r>
              <a:rPr lang="de-DE" dirty="0"/>
              <a:t>Zeichnen Sie </a:t>
            </a:r>
            <a:r>
              <a:rPr lang="de-DE" dirty="0" smtClean="0"/>
              <a:t>das entsprechende Monosaccharid-Molekül </a:t>
            </a:r>
            <a:r>
              <a:rPr lang="de-DE" dirty="0"/>
              <a:t>in der </a:t>
            </a:r>
            <a:r>
              <a:rPr lang="de-DE" dirty="0" smtClean="0"/>
              <a:t>FISCHER-Projektion von </a:t>
            </a:r>
            <a:r>
              <a:rPr lang="de-DE" dirty="0" smtClean="0"/>
              <a:t>Hand </a:t>
            </a:r>
            <a:r>
              <a:rPr lang="de-DE" dirty="0" smtClean="0"/>
              <a:t>auf Papier. Überprüfen </a:t>
            </a:r>
            <a:r>
              <a:rPr lang="de-DE" dirty="0" smtClean="0"/>
              <a:t>Sie Ihre händische Zeichnung mit der FISCHER-Projektion aus der Vorlagenbibliothek, indem Sie diese aufrufen und neben der HAWORTH-Projektion </a:t>
            </a:r>
            <a:r>
              <a:rPr lang="de-DE" dirty="0" smtClean="0"/>
              <a:t>ablegen (vgl. 3.).</a:t>
            </a:r>
            <a:endParaRPr lang="de-DE" dirty="0"/>
          </a:p>
        </p:txBody>
      </p:sp>
      <p:cxnSp>
        <p:nvCxnSpPr>
          <p:cNvPr id="5" name="Gerade Verbindung mit Pfeil 4"/>
          <p:cNvCxnSpPr/>
          <p:nvPr/>
        </p:nvCxnSpPr>
        <p:spPr>
          <a:xfrm flipV="1">
            <a:off x="4849510" y="3824118"/>
            <a:ext cx="593756" cy="196422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277" y="3586664"/>
            <a:ext cx="523875" cy="361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Gerade Verbindung mit Pfeil 6"/>
          <p:cNvCxnSpPr/>
          <p:nvPr/>
        </p:nvCxnSpPr>
        <p:spPr>
          <a:xfrm flipV="1">
            <a:off x="6444208" y="1471574"/>
            <a:ext cx="539778" cy="216063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mit Pfeil 7"/>
          <p:cNvCxnSpPr/>
          <p:nvPr/>
        </p:nvCxnSpPr>
        <p:spPr>
          <a:xfrm flipV="1">
            <a:off x="6512448" y="1914681"/>
            <a:ext cx="539778" cy="216063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18"/>
          <a:stretch/>
        </p:blipFill>
        <p:spPr bwMode="auto">
          <a:xfrm>
            <a:off x="6264026" y="3950894"/>
            <a:ext cx="1000000" cy="7022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7" name="Gerade Verbindung mit Pfeil 16"/>
          <p:cNvCxnSpPr/>
          <p:nvPr/>
        </p:nvCxnSpPr>
        <p:spPr>
          <a:xfrm flipV="1">
            <a:off x="5652120" y="4326036"/>
            <a:ext cx="593756" cy="196422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/>
          <p:cNvCxnSpPr/>
          <p:nvPr/>
        </p:nvCxnSpPr>
        <p:spPr>
          <a:xfrm flipV="1">
            <a:off x="5652120" y="4177645"/>
            <a:ext cx="593756" cy="196422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946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5. Zeichnen von Di-, Oligo- und Polysaccharid-Molekülen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B756F6-F0F2-4FF1-A369-495604B888EB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1"/>
          </p:nvPr>
        </p:nvSpPr>
        <p:spPr>
          <a:xfrm>
            <a:off x="432000" y="1412776"/>
            <a:ext cx="8280000" cy="5112568"/>
          </a:xfrm>
        </p:spPr>
        <p:txBody>
          <a:bodyPr>
            <a:normAutofit fontScale="85000" lnSpcReduction="10000"/>
          </a:bodyPr>
          <a:lstStyle/>
          <a:p>
            <a:pPr marL="342900" indent="-342900">
              <a:buFont typeface="+mj-lt"/>
              <a:buAutoNum type="arabicPeriod"/>
            </a:pPr>
            <a:r>
              <a:rPr lang="de-DE" dirty="0" smtClean="0"/>
              <a:t>Wählen </a:t>
            </a:r>
            <a:r>
              <a:rPr lang="de-DE" dirty="0"/>
              <a:t>Sie im Menüpunkt TOOLS die Funktion STRUCTURE PROPERTIES </a:t>
            </a:r>
            <a:br>
              <a:rPr lang="de-DE" dirty="0"/>
            </a:br>
            <a:r>
              <a:rPr lang="de-DE" dirty="0"/>
              <a:t>aus [alternativ: Tastenkombination ALT + SHIFT + S].</a:t>
            </a:r>
          </a:p>
          <a:p>
            <a:pPr marL="342900" indent="-342900">
              <a:buFont typeface="+mj-lt"/>
              <a:buAutoNum type="arabicPeriod"/>
            </a:pPr>
            <a:r>
              <a:rPr lang="de-DE" dirty="0"/>
              <a:t>Wählen Sie innerhalb des sich öffnenden PROPERTIES-Fensters im </a:t>
            </a:r>
            <a:br>
              <a:rPr lang="de-DE" dirty="0"/>
            </a:br>
            <a:r>
              <a:rPr lang="de-DE" dirty="0"/>
              <a:t>Dropdown-Menü die Stilvorlage NORMAL aus.</a:t>
            </a:r>
          </a:p>
          <a:p>
            <a:pPr marL="342900" indent="-342900">
              <a:buFont typeface="+mj-lt"/>
              <a:buAutoNum type="arabicPeriod"/>
            </a:pPr>
            <a:r>
              <a:rPr lang="de-DE" dirty="0"/>
              <a:t>Demarkieren Sie nun innerhalb des PROPERTIES-Fensters die Option </a:t>
            </a:r>
            <a:br>
              <a:rPr lang="de-DE" dirty="0"/>
            </a:br>
            <a:r>
              <a:rPr lang="de-DE" dirty="0"/>
              <a:t>ALL im Menübereich SHOW CARBONS.</a:t>
            </a:r>
          </a:p>
          <a:p>
            <a:pPr marL="342900" indent="-342900">
              <a:buFont typeface="+mj-lt"/>
              <a:buAutoNum type="arabicPeriod"/>
            </a:pPr>
            <a:r>
              <a:rPr lang="de-DE" dirty="0"/>
              <a:t>Beenden Sie die Vornahme der Grundeinstellungen durch KLICKEN des </a:t>
            </a:r>
            <a:br>
              <a:rPr lang="de-DE" dirty="0"/>
            </a:br>
            <a:r>
              <a:rPr lang="de-DE" dirty="0"/>
              <a:t>Buttons SET DEFAULT und Schließen des PROPERTIES-Fensters.</a:t>
            </a:r>
          </a:p>
          <a:p>
            <a:pPr marL="342900" indent="-342900">
              <a:buFont typeface="+mj-lt"/>
              <a:buAutoNum type="arabicPeriod"/>
            </a:pPr>
            <a:r>
              <a:rPr lang="de-DE" dirty="0" smtClean="0"/>
              <a:t>Wählen </a:t>
            </a:r>
            <a:r>
              <a:rPr lang="de-DE" dirty="0"/>
              <a:t>Sie in der Vorlagenbibliothek (Menü TEMPLATES über die Funktion </a:t>
            </a:r>
            <a:br>
              <a:rPr lang="de-DE" dirty="0"/>
            </a:br>
            <a:r>
              <a:rPr lang="de-DE" dirty="0"/>
              <a:t>TEMPLATE WINDOW [alternativ: Funktionstaste F5) </a:t>
            </a:r>
            <a:r>
              <a:rPr lang="de-DE" dirty="0" smtClean="0"/>
              <a:t>den Reiter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SUGARS</a:t>
            </a:r>
            <a:r>
              <a:rPr lang="de-DE" dirty="0" smtClean="0"/>
              <a:t>: </a:t>
            </a:r>
            <a:r>
              <a:rPr lang="de-DE" dirty="0" smtClean="0"/>
              <a:t>ALFA-D-FUR </a:t>
            </a:r>
            <a:r>
              <a:rPr lang="de-DE" dirty="0" smtClean="0"/>
              <a:t>bzw. </a:t>
            </a:r>
            <a:r>
              <a:rPr lang="de-DE" dirty="0" smtClean="0"/>
              <a:t>SUGARS: ALFA-D-PYR </a:t>
            </a:r>
            <a:r>
              <a:rPr lang="de-DE" dirty="0" smtClean="0"/>
              <a:t>aus. </a:t>
            </a:r>
            <a:br>
              <a:rPr lang="de-DE" dirty="0" smtClean="0"/>
            </a:br>
            <a:r>
              <a:rPr lang="de-DE" i="1" dirty="0" smtClean="0">
                <a:solidFill>
                  <a:schemeClr val="accent6">
                    <a:lumMod val="75000"/>
                  </a:schemeClr>
                </a:solidFill>
              </a:rPr>
              <a:t>(ACHTUNG: Werden diese Reiter nicht angezeigt, müssen diese im </a:t>
            </a:r>
            <a:r>
              <a:rPr lang="de-DE" i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de-DE" i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de-DE" i="1" dirty="0" smtClean="0">
                <a:solidFill>
                  <a:schemeClr val="accent6">
                    <a:lumMod val="75000"/>
                  </a:schemeClr>
                </a:solidFill>
              </a:rPr>
              <a:t>Menü </a:t>
            </a:r>
            <a:r>
              <a:rPr lang="de-DE" i="1" dirty="0" smtClean="0">
                <a:solidFill>
                  <a:schemeClr val="accent6">
                    <a:lumMod val="75000"/>
                  </a:schemeClr>
                </a:solidFill>
              </a:rPr>
              <a:t>ORGANIZER innerhalb des Template-Fensters ausgewählt werden.) </a:t>
            </a:r>
          </a:p>
          <a:p>
            <a:pPr marL="342900" indent="-342900">
              <a:buFont typeface="+mj-lt"/>
              <a:buAutoNum type="arabicPeriod"/>
            </a:pPr>
            <a:r>
              <a:rPr lang="de-DE" dirty="0" smtClean="0"/>
              <a:t>Wählen Sie die benötigten Monomere </a:t>
            </a:r>
            <a:r>
              <a:rPr lang="de-DE" dirty="0" smtClean="0"/>
              <a:t>in der HAWORTH-Projektion aus </a:t>
            </a:r>
            <a:r>
              <a:rPr lang="de-DE" dirty="0" smtClean="0"/>
              <a:t>und legen Sie diese auf der Arbeitsfläche ab (</a:t>
            </a:r>
            <a:r>
              <a:rPr lang="de-DE" dirty="0"/>
              <a:t>Die Übernahme einer Darstellung aus der Bibliothek erfolgt durch Klicken auf eine Darstellung, die Ablage auf der Arbeitsfläche durch erneutes Klicken an der vorgesehenen Position</a:t>
            </a:r>
            <a:r>
              <a:rPr lang="de-DE" dirty="0" smtClean="0"/>
              <a:t>.)</a:t>
            </a:r>
          </a:p>
          <a:p>
            <a:pPr marL="342900" indent="-342900">
              <a:buFont typeface="+mj-lt"/>
              <a:buAutoNum type="arabicPeriod"/>
            </a:pPr>
            <a:r>
              <a:rPr lang="de-DE" dirty="0" smtClean="0"/>
              <a:t>Erstellen Sie benötigte glycosidische Bindungen zwischen den entsprechenden Monosaccharid-Bausteinen, indem Sie auf das O-Atom der OH-Gruppe des einen Monomeren </a:t>
            </a:r>
            <a:r>
              <a:rPr lang="de-DE" dirty="0" smtClean="0"/>
              <a:t>doppelklicken, die </a:t>
            </a:r>
            <a:r>
              <a:rPr lang="de-DE" dirty="0" smtClean="0"/>
              <a:t>linke Maustaste gedrückt halten und dann </a:t>
            </a:r>
            <a:r>
              <a:rPr lang="de-DE" dirty="0" smtClean="0"/>
              <a:t>zur OH-Gruppe am </a:t>
            </a:r>
            <a:r>
              <a:rPr lang="de-DE" dirty="0" smtClean="0"/>
              <a:t>anomeren C-Atom des anderen Bausteins ziehen.</a:t>
            </a:r>
          </a:p>
          <a:p>
            <a:pPr marL="342900" indent="-342900">
              <a:buFont typeface="+mj-lt"/>
              <a:buAutoNum type="arabicPeriod"/>
            </a:pPr>
            <a:r>
              <a:rPr lang="de-DE" dirty="0" smtClean="0"/>
              <a:t>Zeichnen </a:t>
            </a:r>
            <a:r>
              <a:rPr lang="de-DE" dirty="0" smtClean="0"/>
              <a:t>Sie auf diese Weise einige </a:t>
            </a:r>
            <a:r>
              <a:rPr lang="de-DE" dirty="0"/>
              <a:t>Di-, Oligo- und </a:t>
            </a:r>
            <a:r>
              <a:rPr lang="de-DE" dirty="0" smtClean="0"/>
              <a:t>Polysaccharid-Moleküle</a:t>
            </a:r>
            <a:r>
              <a:rPr lang="de-DE" dirty="0" smtClean="0"/>
              <a:t>. </a:t>
            </a:r>
            <a:br>
              <a:rPr lang="de-DE" dirty="0" smtClean="0"/>
            </a:br>
            <a:endParaRPr lang="de-DE" dirty="0"/>
          </a:p>
        </p:txBody>
      </p:sp>
      <p:cxnSp>
        <p:nvCxnSpPr>
          <p:cNvPr id="6" name="Gerade Verbindung mit Pfeil 5"/>
          <p:cNvCxnSpPr/>
          <p:nvPr/>
        </p:nvCxnSpPr>
        <p:spPr>
          <a:xfrm flipV="1">
            <a:off x="6300192" y="3522438"/>
            <a:ext cx="593756" cy="196422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6959" y="3284984"/>
            <a:ext cx="523875" cy="361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18"/>
          <a:stretch/>
        </p:blipFill>
        <p:spPr bwMode="auto">
          <a:xfrm>
            <a:off x="7776194" y="3518846"/>
            <a:ext cx="1000000" cy="7022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Gerade Verbindung mit Pfeil 8"/>
          <p:cNvCxnSpPr/>
          <p:nvPr/>
        </p:nvCxnSpPr>
        <p:spPr>
          <a:xfrm flipV="1">
            <a:off x="7164288" y="3893988"/>
            <a:ext cx="593756" cy="196422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/>
          <p:cNvCxnSpPr/>
          <p:nvPr/>
        </p:nvCxnSpPr>
        <p:spPr>
          <a:xfrm flipV="1">
            <a:off x="7164288" y="3745597"/>
            <a:ext cx="593756" cy="196422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uppieren 10"/>
          <p:cNvGrpSpPr>
            <a:grpSpLocks noChangeAspect="1"/>
          </p:cNvGrpSpPr>
          <p:nvPr/>
        </p:nvGrpSpPr>
        <p:grpSpPr>
          <a:xfrm>
            <a:off x="6877570" y="980728"/>
            <a:ext cx="1887658" cy="2120740"/>
            <a:chOff x="6588224" y="1556792"/>
            <a:chExt cx="2359573" cy="2650925"/>
          </a:xfrm>
        </p:grpSpPr>
        <p:grpSp>
          <p:nvGrpSpPr>
            <p:cNvPr id="12" name="Gruppieren 11"/>
            <p:cNvGrpSpPr/>
            <p:nvPr/>
          </p:nvGrpSpPr>
          <p:grpSpPr>
            <a:xfrm>
              <a:off x="6588224" y="1556792"/>
              <a:ext cx="2359573" cy="2650925"/>
              <a:chOff x="6568422" y="3514379"/>
              <a:chExt cx="2359573" cy="2650925"/>
            </a:xfrm>
          </p:grpSpPr>
          <p:pic>
            <p:nvPicPr>
              <p:cNvPr id="14" name="Picture 5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5000" t="15582" r="4739" b="39642"/>
              <a:stretch/>
            </p:blipFill>
            <p:spPr bwMode="auto">
              <a:xfrm>
                <a:off x="7008726" y="3514379"/>
                <a:ext cx="1919269" cy="2650925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15" name="Gerade Verbindung mit Pfeil 14"/>
              <p:cNvCxnSpPr/>
              <p:nvPr/>
            </p:nvCxnSpPr>
            <p:spPr>
              <a:xfrm flipV="1">
                <a:off x="6568422" y="4005225"/>
                <a:ext cx="539778" cy="216063"/>
              </a:xfrm>
              <a:prstGeom prst="straightConnector1">
                <a:avLst/>
              </a:prstGeom>
              <a:ln w="38100">
                <a:solidFill>
                  <a:schemeClr val="accent6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Gerade Verbindung mit Pfeil 15"/>
              <p:cNvCxnSpPr/>
              <p:nvPr/>
            </p:nvCxnSpPr>
            <p:spPr>
              <a:xfrm flipV="1">
                <a:off x="6636662" y="4448332"/>
                <a:ext cx="539778" cy="216063"/>
              </a:xfrm>
              <a:prstGeom prst="straightConnector1">
                <a:avLst/>
              </a:prstGeom>
              <a:ln w="38100">
                <a:solidFill>
                  <a:schemeClr val="accent6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3" name="Gerade Verbindung mit Pfeil 12"/>
            <p:cNvCxnSpPr/>
            <p:nvPr/>
          </p:nvCxnSpPr>
          <p:spPr>
            <a:xfrm flipV="1">
              <a:off x="7356940" y="3861048"/>
              <a:ext cx="539778" cy="216063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3914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</p:sld>
</file>

<file path=ppt/theme/theme1.xml><?xml version="1.0" encoding="utf-8"?>
<a:theme xmlns:a="http://schemas.openxmlformats.org/drawingml/2006/main" name="PPP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PPP-VORLAGE ET - V1.01</Template>
  <TotalTime>0</TotalTime>
  <Words>188</Words>
  <Application>Microsoft Office PowerPoint</Application>
  <PresentationFormat>Bildschirmpräsentation (4:3)</PresentationFormat>
  <Paragraphs>75</Paragraphs>
  <Slides>6</Slides>
  <Notes>2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8" baseType="lpstr">
      <vt:lpstr>PPP</vt:lpstr>
      <vt:lpstr>ChemSketch</vt:lpstr>
      <vt:lpstr>Lerntutorial ACD ChemSketch „Mono-, Di-, Oligo- und Polysaccharide“</vt:lpstr>
      <vt:lpstr>1: ACD ChemSketch – Grundeinstellungen vornehmen</vt:lpstr>
      <vt:lpstr>2: ACD ChemSketch – Erste Schritte</vt:lpstr>
      <vt:lpstr>3: Zeichnen von Monosaccharid-Molekülen</vt:lpstr>
      <vt:lpstr>4. Zeichnen von Monosacharid-Molekülen in der HAWORTH-Projektion</vt:lpstr>
      <vt:lpstr>5. Zeichnen von Di-, Oligo- und Polysaccharid-Molekülen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Lerntutorial ACD ChemSketch „Einführung in ChemSketch, Zeichnen und  Benennen von Alkanen und deren Isomeren“</dc:title>
  <dc:creator>ET</dc:creator>
  <cp:lastModifiedBy>ET</cp:lastModifiedBy>
  <cp:revision>27</cp:revision>
  <dcterms:created xsi:type="dcterms:W3CDTF">2018-07-08T15:43:28Z</dcterms:created>
  <dcterms:modified xsi:type="dcterms:W3CDTF">2020-09-01T11:56:42Z</dcterms:modified>
</cp:coreProperties>
</file>