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27899-AB5C-4C6F-8A43-D3D27392549B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83080-364D-4C95-A881-4173B5090D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91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77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173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04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477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474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45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54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506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5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32000" y="1080000"/>
            <a:ext cx="8280000" cy="50400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1042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6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15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55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48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66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05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0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94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76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4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80000" cy="54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2000" y="1080000"/>
            <a:ext cx="8280000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92000" y="6408000"/>
            <a:ext cx="720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 i="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5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SE: Aufnahme einer Titrationskurve (1)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platzhalter 5"/>
              <p:cNvSpPr>
                <a:spLocks noGrp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5292128" cy="5040000"/>
              </a:xfrm>
            </p:spPr>
            <p:txBody>
              <a:bodyPr/>
              <a:lstStyle/>
              <a:p>
                <a:r>
                  <a:rPr lang="de-DE" i="1" dirty="0"/>
                  <a:t>Aufbau der Messapparatur</a:t>
                </a:r>
              </a:p>
              <a:p>
                <a:endParaRPr lang="de-DE" sz="8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dirty="0"/>
                  <a:t>Bauen Sie nebenstehende Apparatur, bestehend aus einem Stativ, einer Stativklammer mit Muffe, einem Bürettenhalter mit Glasbürette, einem Laborrührer mit Rührfisch und einer mit dem Messwerterfassungssystem verbundenen pH-Sonde auf. Das Becherglas erhalten Sie später (vorbereitet mit der zu titrierenden Lösung).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dirty="0"/>
                  <a:t>Machen Sie sich mit der Benutzung des Hahns der Bürette sowie mit der Skala und dem Ablesen der Volumenangaben der Bürette vertraut.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dirty="0"/>
                  <a:t>Befüllen Sie [ACHTUNG: SCHUTZBRILLE!] die Bürette mit der Natronlauge (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𝑁𝑎𝑂𝐻</m:t>
                        </m:r>
                      </m:e>
                    </m:d>
                    <m:r>
                      <a:rPr lang="de-DE" b="0" i="1" smtClean="0">
                        <a:latin typeface="Cambria Math"/>
                      </a:rPr>
                      <m:t>=0,1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/>
                          </a:rPr>
                          <m:t>𝑚𝑜𝑙</m:t>
                        </m:r>
                      </m:num>
                      <m:den>
                        <m:r>
                          <a:rPr lang="de-DE" b="0" i="1" smtClean="0">
                            <a:latin typeface="Cambria Math"/>
                          </a:rPr>
                          <m:t>𝐿</m:t>
                        </m:r>
                      </m:den>
                    </m:f>
                  </m:oMath>
                </a14:m>
                <a:r>
                  <a:rPr lang="de-DE" dirty="0"/>
                  <a:t>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dirty="0"/>
                  <a:t>Stellen Sie das vorbereitete Becherglas unter den Auslauf der Bürette, geben Sie den Rührfisch hinein und positionieren Sie die pH-Sonde.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6" name="Textplatzhalt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5292128" cy="5040000"/>
              </a:xfrm>
              <a:blipFill rotWithShape="1">
                <a:blip r:embed="rId4"/>
                <a:stretch>
                  <a:fillRect l="-1037" t="-605" r="-1613" b="-48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090018"/>
              </p:ext>
            </p:extLst>
          </p:nvPr>
        </p:nvGraphicFramePr>
        <p:xfrm>
          <a:off x="5724128" y="891436"/>
          <a:ext cx="3024336" cy="5201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5" imgW="2103120" imgH="3618000" progId="ACD.ChemSketch.20">
                  <p:embed/>
                </p:oleObj>
              </mc:Choice>
              <mc:Fallback>
                <p:oleObj name="ChemSketch" r:id="rId5" imgW="2103120" imgH="36180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128" y="891436"/>
                        <a:ext cx="3024336" cy="5201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/>
          <p:cNvSpPr/>
          <p:nvPr/>
        </p:nvSpPr>
        <p:spPr>
          <a:xfrm>
            <a:off x="6967845" y="2605245"/>
            <a:ext cx="22126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i="1" dirty="0"/>
              <a:t>© BRAND GMBH + CO KG</a:t>
            </a:r>
          </a:p>
          <a:p>
            <a:r>
              <a:rPr lang="de-DE" sz="1000" i="1" dirty="0"/>
              <a:t>Nutzung mit freundlicher Genehmigung BRAND GMBH + CO KG</a:t>
            </a:r>
          </a:p>
          <a:p>
            <a:endParaRPr lang="de-DE" sz="1000" i="1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300" y="260648"/>
            <a:ext cx="1801368" cy="2340864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759D27F2-60B4-42DC-9A30-754654977A53}"/>
              </a:ext>
            </a:extLst>
          </p:cNvPr>
          <p:cNvSpPr/>
          <p:nvPr/>
        </p:nvSpPr>
        <p:spPr>
          <a:xfrm>
            <a:off x="5724128" y="6165304"/>
            <a:ext cx="2411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i="1" dirty="0"/>
              <a:t>Grafik erstellt mit ACD ChemSketch unter Verwendung der PIN-Laborgeräte-Bibliothek </a:t>
            </a:r>
          </a:p>
          <a:p>
            <a:r>
              <a:rPr lang="de-DE" sz="800" i="1" dirty="0"/>
              <a:t>von Dr. Thomas Epple</a:t>
            </a:r>
          </a:p>
        </p:txBody>
      </p:sp>
    </p:spTree>
    <p:extLst>
      <p:ext uri="{BB962C8B-B14F-4D97-AF65-F5344CB8AC3E}">
        <p14:creationId xmlns:p14="http://schemas.microsoft.com/office/powerpoint/2010/main" val="390634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SE: Aufnahme einer Titrationskurve (2)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i="1" dirty="0"/>
              <a:t>Vorbereitung des Messwerterfassungssystems</a:t>
            </a:r>
          </a:p>
          <a:p>
            <a:endParaRPr lang="de-DE" sz="800" i="1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Durch Tippen auf die Anzeige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BETRIEBSART </a:t>
            </a:r>
            <a:r>
              <a:rPr lang="de-DE" dirty="0"/>
              <a:t>ins Menü DATENERFASSUNG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Im Menü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DATENERFASSUNG</a:t>
            </a:r>
            <a:endParaRPr lang="de-DE" dirty="0"/>
          </a:p>
          <a:p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Betriebsart: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ZEIT BASIERT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dirty="0">
                <a:sym typeface="Wingdings" panose="05000000000000000000" pitchFamily="2" charset="2"/>
              </a:rPr>
              <a:t>auswählen</a:t>
            </a:r>
            <a:endParaRPr lang="de-DE" b="1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	 Rate: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4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Dauer: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600 s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Mit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OK </a:t>
            </a:r>
            <a:r>
              <a:rPr lang="de-DE" dirty="0">
                <a:sym typeface="Wingdings" panose="05000000000000000000" pitchFamily="2" charset="2"/>
              </a:rPr>
              <a:t>bestätigen</a:t>
            </a:r>
          </a:p>
          <a:p>
            <a:endParaRPr lang="de-DE" dirty="0"/>
          </a:p>
          <a:p>
            <a:pPr marL="342900" indent="-342900">
              <a:buFont typeface="+mj-lt"/>
              <a:buAutoNum type="arabicPeriod" startAt="3"/>
            </a:pPr>
            <a:r>
              <a:rPr lang="de-DE" dirty="0"/>
              <a:t>Durch Tippen auf das GRAPHSYMBOL in der Menüleiste auf die GRAPHANZEIGE wechseln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de-DE" dirty="0"/>
              <a:t>Im Menü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GRAPH – GRAPHOPTIONEN</a:t>
            </a:r>
          </a:p>
          <a:p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MANUELL</a:t>
            </a:r>
            <a:r>
              <a:rPr lang="de-DE" dirty="0">
                <a:sym typeface="Wingdings" panose="05000000000000000000" pitchFamily="2" charset="2"/>
              </a:rPr>
              <a:t> auswählen</a:t>
            </a:r>
          </a:p>
          <a:p>
            <a:r>
              <a:rPr lang="de-DE" dirty="0">
                <a:sym typeface="Wingdings" panose="05000000000000000000" pitchFamily="2" charset="2"/>
              </a:rPr>
              <a:t>	 Links: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0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Rechts: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600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Y-Achse – Oben: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14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Y-Achse – Unten: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0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Mit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OK </a:t>
            </a:r>
            <a:r>
              <a:rPr lang="de-DE" dirty="0">
                <a:sym typeface="Wingdings" panose="05000000000000000000" pitchFamily="2" charset="2"/>
              </a:rPr>
              <a:t>bestätigen</a:t>
            </a:r>
          </a:p>
          <a:p>
            <a:endParaRPr lang="de-DE" dirty="0"/>
          </a:p>
        </p:txBody>
      </p:sp>
      <p:pic>
        <p:nvPicPr>
          <p:cNvPr id="7" name="Picture 2" descr="https://www.vernier.com/wp-content/uploads/2019/11/product.labq2_._hero.0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7" t="8076" r="17413" b="6501"/>
          <a:stretch/>
        </p:blipFill>
        <p:spPr bwMode="auto">
          <a:xfrm>
            <a:off x="6009590" y="4221088"/>
            <a:ext cx="2306825" cy="178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5601460" y="5949280"/>
            <a:ext cx="2930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/>
              <a:t>© Vernier Software &amp; Technology</a:t>
            </a:r>
          </a:p>
          <a:p>
            <a:r>
              <a:rPr lang="de-DE" sz="1000" i="1" dirty="0"/>
              <a:t>Quelle: https://www.vernier.com/zoom/?id=74814</a:t>
            </a:r>
          </a:p>
          <a:p>
            <a:r>
              <a:rPr lang="de-DE" sz="1000" i="1" dirty="0"/>
              <a:t>Nutzung mit freundlicher Genehmigung Vernier Software &amp; Technology</a:t>
            </a:r>
          </a:p>
        </p:txBody>
      </p:sp>
    </p:spTree>
    <p:extLst>
      <p:ext uri="{BB962C8B-B14F-4D97-AF65-F5344CB8AC3E}">
        <p14:creationId xmlns:p14="http://schemas.microsoft.com/office/powerpoint/2010/main" val="288559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SE: Aufnahme einer Titrationskurve (3)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i="1" dirty="0"/>
              <a:t>Durchführung der Messung [ACHTUNG SCHUTZBRILLE!]</a:t>
            </a:r>
          </a:p>
          <a:p>
            <a:endParaRPr lang="de-DE" sz="800" i="1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Laborrührer einschalten (angemessene Geschwindigkeit!).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In der GRAPHANZEIGE unten links die Messwerterfassung durch Tippen auf das STARTSYMBOL (grüner Pfeil) beginnen.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Den Hahn der Bürette vorsichtig öffnen, dass ein gleichmäßiges Zutropfen gewährleistet ist. Die Tropfgeschwindigkeit ist zu Beginn der Messung möglichst zügig auf konstante ca. 2 Tropfen pro Sekunde einzustellen.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Beobachten Sie den Verlauf des Graphen auf dem Bildschirm.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Beenden Sie die Messung erst, wenn der Graph einen ausreichenden Bereich abbildet (er sollte ungefähr punktsymmetrisch aussehen).</a:t>
            </a:r>
          </a:p>
          <a:p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U</a:t>
            </a:r>
            <a:r>
              <a:rPr lang="de-DE" dirty="0"/>
              <a:t>nten links die Messwerterfassung durch Tippen auf das STOPSYMBOL 	(rotes Quadrat) beenden.</a:t>
            </a:r>
          </a:p>
          <a:p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Den Hahn an der Bürette schließen.</a:t>
            </a:r>
          </a:p>
          <a:p>
            <a:r>
              <a:rPr lang="de-DE" dirty="0">
                <a:sym typeface="Wingdings" panose="05000000000000000000" pitchFamily="2" charset="2"/>
              </a:rPr>
              <a:t>	 Den Laborrührer ausschalten.</a:t>
            </a:r>
            <a:endParaRPr lang="de-DE" dirty="0"/>
          </a:p>
          <a:p>
            <a:endParaRPr lang="de-DE" dirty="0"/>
          </a:p>
          <a:p>
            <a:pPr marL="342900" indent="-342900">
              <a:buFont typeface="Arial" pitchFamily="34" charset="0"/>
              <a:buAutoNum type="arabicParenR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616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platzhalter 3"/>
              <p:cNvSpPr>
                <a:spLocks noGrp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8280000" cy="544534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de-DE" i="1" dirty="0"/>
                  <a:t>Auswertung und Ergebnissicherung</a:t>
                </a:r>
              </a:p>
              <a:p>
                <a:endParaRPr lang="de-DE" sz="800" i="1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Skizzieren Sie den Graphen schematisch in folgendes Schaubild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	</a:t>
                </a:r>
                <a:r>
                  <a:rPr lang="de-DE" dirty="0">
                    <a:sym typeface="Wingdings" panose="05000000000000000000" pitchFamily="2" charset="2"/>
                  </a:rPr>
                  <a:t>	</a:t>
                </a:r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de-DE" dirty="0"/>
                  <a:t>Zeichnen Sie in den Graphen den Äquivalenzpunkt und den Neutralpunkt (hier gilt: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𝑝𝐻</m:t>
                    </m:r>
                    <m:r>
                      <a:rPr lang="de-DE" i="1">
                        <a:latin typeface="Cambria Math"/>
                      </a:rPr>
                      <m:t>=7</m:t>
                    </m:r>
                  </m:oMath>
                </a14:m>
                <a:r>
                  <a:rPr lang="de-DE" dirty="0"/>
                  <a:t>) ein, und beschriften Sie diese entsprechend.</a:t>
                </a:r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de-DE" dirty="0"/>
                  <a:t>Erläutern Sie die Ursache für den Verlauf der Titrationskurve. Teilen Sie hierzu die Kurve in drei sinnvolle Abschnitte ein. (Überschlagen Sie die pro pH-Sprung zuzugebende Stoffmenge an Natronlauge)</a:t>
                </a:r>
              </a:p>
            </p:txBody>
          </p:sp>
        </mc:Choice>
        <mc:Fallback xmlns="">
          <p:sp>
            <p:nvSpPr>
              <p:cNvPr id="4" name="Text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8280000" cy="5445344"/>
              </a:xfrm>
              <a:blipFill rotWithShape="1">
                <a:blip r:embed="rId3"/>
                <a:stretch>
                  <a:fillRect l="-663" t="-1008" r="-221" b="-168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982166"/>
              </p:ext>
            </p:extLst>
          </p:nvPr>
        </p:nvGraphicFramePr>
        <p:xfrm>
          <a:off x="1643902" y="2017375"/>
          <a:ext cx="58752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SE: Aufnahme einer Titrationskurve (4)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Gerade Verbindung mit Pfeil 6"/>
          <p:cNvCxnSpPr/>
          <p:nvPr/>
        </p:nvCxnSpPr>
        <p:spPr>
          <a:xfrm flipV="1">
            <a:off x="1643902" y="1974843"/>
            <a:ext cx="0" cy="26241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1643902" y="4580187"/>
            <a:ext cx="590465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3918682" y="4628365"/>
                <a:ext cx="35053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i="1" dirty="0">
                    <a:solidFill>
                      <a:prstClr val="black"/>
                    </a:solidFill>
                    <a:sym typeface="Wingdings" panose="05000000000000000000" pitchFamily="2" charset="2"/>
                  </a:rPr>
                  <a:t>Zeit in s (proportional zum Volumen der zugetropften </a:t>
                </a:r>
              </a:p>
              <a:p>
                <a:r>
                  <a:rPr lang="de-DE" sz="1200" i="1" dirty="0">
                    <a:solidFill>
                      <a:prstClr val="black"/>
                    </a:solidFill>
                    <a:sym typeface="Wingdings" panose="05000000000000000000" pitchFamily="2" charset="2"/>
                  </a:rPr>
                  <a:t>Natronlauge (</a:t>
                </a:r>
                <a14:m>
                  <m:oMath xmlns:m="http://schemas.openxmlformats.org/officeDocument/2006/math">
                    <m:r>
                      <a:rPr lang="de-DE" sz="1200" i="1">
                        <a:solidFill>
                          <a:prstClr val="black"/>
                        </a:solidFill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𝑁𝑎𝑂𝐻</m:t>
                        </m:r>
                      </m:e>
                    </m:d>
                    <m:r>
                      <a:rPr lang="de-DE" sz="1200" i="1">
                        <a:solidFill>
                          <a:prstClr val="black"/>
                        </a:solidFill>
                        <a:latin typeface="Cambria Math"/>
                      </a:rPr>
                      <m:t>=0,1</m:t>
                    </m:r>
                    <m:r>
                      <a:rPr lang="de-DE" sz="120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de-DE" sz="1200" i="1" smtClean="0">
                        <a:solidFill>
                          <a:prstClr val="black"/>
                        </a:solidFill>
                        <a:latin typeface="Cambria Math"/>
                      </a:rPr>
                      <m:t>𝑚𝑜𝑙</m:t>
                    </m:r>
                    <m:r>
                      <a:rPr lang="de-DE" sz="1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de-DE" sz="1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sz="12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𝐿</m:t>
                        </m:r>
                      </m:e>
                      <m:sup>
                        <m:r>
                          <a:rPr lang="de-DE" sz="12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de-DE" sz="1200" i="1" dirty="0">
                    <a:solidFill>
                      <a:prstClr val="black"/>
                    </a:solidFill>
                  </a:rPr>
                  <a:t>) in mL)</a:t>
                </a: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682" y="4628365"/>
                <a:ext cx="3505383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74" b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903247" y="1895966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olidFill>
                  <a:prstClr val="black"/>
                </a:solidFill>
                <a:sym typeface="Wingdings" panose="05000000000000000000" pitchFamily="2" charset="2"/>
              </a:rPr>
              <a:t>pH</a:t>
            </a:r>
            <a:endParaRPr lang="de-DE" sz="1200" i="1" dirty="0">
              <a:solidFill>
                <a:prstClr val="black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212028" y="187335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olidFill>
                  <a:prstClr val="black"/>
                </a:solidFill>
                <a:sym typeface="Wingdings" panose="05000000000000000000" pitchFamily="2" charset="2"/>
              </a:rPr>
              <a:t>14</a:t>
            </a:r>
            <a:endParaRPr lang="de-DE" sz="1200" i="1" dirty="0">
              <a:solidFill>
                <a:prstClr val="black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295856" y="314975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olidFill>
                  <a:prstClr val="black"/>
                </a:solidFill>
                <a:sym typeface="Wingdings" panose="05000000000000000000" pitchFamily="2" charset="2"/>
              </a:rPr>
              <a:t>7</a:t>
            </a:r>
            <a:endParaRPr lang="de-DE" sz="1200" i="1" dirty="0">
              <a:solidFill>
                <a:prstClr val="black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295856" y="441642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olidFill>
                  <a:prstClr val="black"/>
                </a:solidFill>
                <a:sym typeface="Wingdings" panose="05000000000000000000" pitchFamily="2" charset="2"/>
              </a:rPr>
              <a:t>0</a:t>
            </a:r>
            <a:endParaRPr lang="de-DE" sz="1200" i="1" dirty="0">
              <a:solidFill>
                <a:prstClr val="black"/>
              </a:solidFill>
            </a:endParaRPr>
          </a:p>
        </p:txBody>
      </p:sp>
      <p:cxnSp>
        <p:nvCxnSpPr>
          <p:cNvPr id="17" name="Gerade Verbindung 16"/>
          <p:cNvCxnSpPr>
            <a:stCxn id="5" idx="1"/>
            <a:endCxn id="5" idx="3"/>
          </p:cNvCxnSpPr>
          <p:nvPr/>
        </p:nvCxnSpPr>
        <p:spPr>
          <a:xfrm>
            <a:off x="1643902" y="3297535"/>
            <a:ext cx="58752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2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Arbeitsauftrag/Hausaufgabe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5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platzhalter 3"/>
              <p:cNvSpPr>
                <a:spLocks noGrp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8280000" cy="530132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Stellen Sie eine Auswerteformel für die Bestimmung der Stoffmengenkonzentration der Probe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𝑃𝑟𝑜𝑏𝑒</m:t>
                        </m:r>
                      </m:e>
                    </m:d>
                  </m:oMath>
                </a14:m>
                <a:r>
                  <a:rPr lang="de-DE" dirty="0"/>
                  <a:t> auf (Vorgaben: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𝑉</m:t>
                    </m:r>
                    <m:r>
                      <a:rPr lang="de-DE" b="0" i="1" smtClean="0">
                        <a:latin typeface="Cambria Math"/>
                      </a:rPr>
                      <m:t>(</m:t>
                    </m:r>
                    <m:r>
                      <a:rPr lang="de-DE" b="0" i="1" smtClean="0">
                        <a:latin typeface="Cambria Math"/>
                      </a:rPr>
                      <m:t>𝑃𝑟𝑜𝑏𝑒</m:t>
                    </m:r>
                    <m:r>
                      <a:rPr lang="de-DE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de-DE" dirty="0"/>
                  <a:t>; </a:t>
                </a:r>
                <a14:m>
                  <m:oMath xmlns:m="http://schemas.openxmlformats.org/officeDocument/2006/math">
                    <m:r>
                      <a:rPr lang="de-DE" b="0" i="1" dirty="0" smtClean="0">
                        <a:latin typeface="Cambria Math"/>
                      </a:rPr>
                      <m:t>𝑐</m:t>
                    </m:r>
                    <m:r>
                      <a:rPr lang="de-DE" b="0" i="1" dirty="0" smtClean="0">
                        <a:latin typeface="Cambria Math"/>
                      </a:rPr>
                      <m:t>(</m:t>
                    </m:r>
                    <m:r>
                      <a:rPr lang="de-DE" b="0" i="1" dirty="0" smtClean="0">
                        <a:latin typeface="Cambria Math"/>
                      </a:rPr>
                      <m:t>𝑀𝑎</m:t>
                    </m:r>
                    <m:r>
                      <a:rPr lang="de-DE" b="0" i="1" dirty="0" smtClean="0">
                        <a:latin typeface="Cambria Math"/>
                      </a:rPr>
                      <m:t>ß</m:t>
                    </m:r>
                    <m:r>
                      <a:rPr lang="de-DE" b="0" i="1" dirty="0" smtClean="0">
                        <a:latin typeface="Cambria Math"/>
                      </a:rPr>
                      <m:t>𝑙</m:t>
                    </m:r>
                    <m:r>
                      <a:rPr lang="de-DE" b="0" i="1" dirty="0" smtClean="0">
                        <a:latin typeface="Cambria Math"/>
                      </a:rPr>
                      <m:t>ö</m:t>
                    </m:r>
                    <m:r>
                      <a:rPr lang="de-DE" b="0" i="1" dirty="0" smtClean="0">
                        <a:latin typeface="Cambria Math"/>
                      </a:rPr>
                      <m:t>𝑠𝑢𝑛𝑔</m:t>
                    </m:r>
                    <m:r>
                      <a:rPr lang="de-DE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de-DE" dirty="0"/>
                  <a:t>; Messung: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𝑉</m:t>
                    </m:r>
                    <m:r>
                      <a:rPr lang="de-DE" b="0" i="1" smtClean="0">
                        <a:latin typeface="Cambria Math"/>
                      </a:rPr>
                      <m:t>(</m:t>
                    </m:r>
                    <m:r>
                      <a:rPr lang="de-DE" b="0" i="1" smtClean="0">
                        <a:latin typeface="Cambria Math"/>
                      </a:rPr>
                      <m:t>𝑀𝑎</m:t>
                    </m:r>
                    <m:r>
                      <a:rPr lang="de-DE" b="0" i="1" smtClean="0">
                        <a:latin typeface="Cambria Math"/>
                      </a:rPr>
                      <m:t>ß</m:t>
                    </m:r>
                    <m:r>
                      <a:rPr lang="de-DE" b="0" i="1" smtClean="0">
                        <a:latin typeface="Cambria Math"/>
                      </a:rPr>
                      <m:t>𝑙</m:t>
                    </m:r>
                    <m:r>
                      <a:rPr lang="de-DE" b="0" i="1" smtClean="0">
                        <a:latin typeface="Cambria Math"/>
                      </a:rPr>
                      <m:t>ö</m:t>
                    </m:r>
                    <m:r>
                      <a:rPr lang="de-DE" b="0" i="1" smtClean="0">
                        <a:latin typeface="Cambria Math"/>
                      </a:rPr>
                      <m:t>𝑠𝑢𝑛𝑔</m:t>
                    </m:r>
                    <m:r>
                      <a:rPr lang="de-DE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de-DE" dirty="0"/>
                  <a:t>)</a:t>
                </a:r>
              </a:p>
              <a:p>
                <a:endParaRPr lang="de-DE" dirty="0"/>
              </a:p>
              <a:p>
                <a:r>
                  <a:rPr lang="de-DE" dirty="0"/>
                  <a:t>HAUSAUFGABE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Berechnen Sie Stoffmengenkonzentration ein Salzsäureprobe (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𝑉</m:t>
                    </m:r>
                    <m:r>
                      <a:rPr lang="de-DE" b="0" i="1" smtClean="0">
                        <a:latin typeface="Cambria Math"/>
                      </a:rPr>
                      <m:t>=100 </m:t>
                    </m:r>
                    <m:r>
                      <a:rPr lang="de-DE" b="0" i="1" smtClean="0"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/>
                  <a:t>), zu der bis zum Erreichen des Äquivalenzpunktes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𝑀𝑎</m:t>
                        </m:r>
                        <m:r>
                          <a:rPr lang="de-DE" b="0" i="1" smtClean="0">
                            <a:latin typeface="Cambria Math"/>
                          </a:rPr>
                          <m:t>ß</m:t>
                        </m:r>
                        <m:r>
                          <a:rPr lang="de-DE" b="0" i="1" smtClean="0">
                            <a:latin typeface="Cambria Math"/>
                          </a:rPr>
                          <m:t>𝑙</m:t>
                        </m:r>
                        <m:r>
                          <a:rPr lang="de-DE" b="0" i="1" smtClean="0">
                            <a:latin typeface="Cambria Math"/>
                          </a:rPr>
                          <m:t>ö</m:t>
                        </m:r>
                        <m:r>
                          <a:rPr lang="de-DE" b="0" i="1" smtClean="0">
                            <a:latin typeface="Cambria Math"/>
                          </a:rPr>
                          <m:t>𝑠𝑢𝑛𝑔</m:t>
                        </m:r>
                      </m:e>
                    </m:d>
                    <m:r>
                      <a:rPr lang="de-DE" b="0" i="1" smtClean="0">
                        <a:latin typeface="Cambria Math"/>
                      </a:rPr>
                      <m:t>=100 </m:t>
                    </m:r>
                    <m:r>
                      <a:rPr lang="de-DE" b="0" i="1" smtClean="0"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/>
                  <a:t> Natronlauge (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𝑁𝑎𝑂𝐻</m:t>
                        </m:r>
                      </m:e>
                    </m:d>
                    <m:r>
                      <a:rPr lang="de-DE" b="0" i="1" smtClean="0">
                        <a:latin typeface="Cambria Math"/>
                      </a:rPr>
                      <m:t>=0,5 </m:t>
                    </m:r>
                    <m:r>
                      <a:rPr lang="de-DE" b="0" i="1" smtClean="0">
                        <a:latin typeface="Cambria Math"/>
                      </a:rPr>
                      <m:t>𝑚𝑜𝑙</m:t>
                    </m:r>
                    <m:r>
                      <a:rPr lang="de-DE" b="0" i="1" smtClean="0">
                        <a:latin typeface="Cambria Math"/>
                      </a:rPr>
                      <m:t>/</m:t>
                    </m:r>
                    <m:r>
                      <a:rPr lang="de-DE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de-DE" dirty="0"/>
                  <a:t>) titriert werden mussten.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Skizzieren Sie die Titrationskurve einer starken Base, zu der eine starke Säure titriert wird. Begründen Sie den Kurvenverlauf.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Berechnen Sie Stoffmengenkonzentration ein Kalilaugeprobe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𝑉</m:t>
                    </m:r>
                    <m:r>
                      <a:rPr lang="de-DE" i="1">
                        <a:latin typeface="Cambria Math"/>
                      </a:rPr>
                      <m:t>=50 </m:t>
                    </m:r>
                    <m:r>
                      <a:rPr lang="de-DE" i="1"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/>
                  <a:t>), zu der bis zum Erreichen des Äquivalenzpunktes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/>
                          </a:rPr>
                          <m:t>𝑀𝑎</m:t>
                        </m:r>
                        <m:r>
                          <a:rPr lang="de-DE" i="1">
                            <a:latin typeface="Cambria Math"/>
                          </a:rPr>
                          <m:t>ß</m:t>
                        </m:r>
                        <m:r>
                          <a:rPr lang="de-DE" i="1">
                            <a:latin typeface="Cambria Math"/>
                          </a:rPr>
                          <m:t>𝑙</m:t>
                        </m:r>
                        <m:r>
                          <a:rPr lang="de-DE" i="1">
                            <a:latin typeface="Cambria Math"/>
                          </a:rPr>
                          <m:t>ö</m:t>
                        </m:r>
                        <m:r>
                          <a:rPr lang="de-DE" i="1">
                            <a:latin typeface="Cambria Math"/>
                          </a:rPr>
                          <m:t>𝑠𝑢𝑛𝑔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=</m:t>
                    </m:r>
                    <m:r>
                      <a:rPr lang="de-DE" b="0" i="1" smtClean="0">
                        <a:latin typeface="Cambria Math"/>
                      </a:rPr>
                      <m:t>3</m:t>
                    </m:r>
                    <m:r>
                      <a:rPr lang="de-DE" i="1">
                        <a:latin typeface="Cambria Math"/>
                      </a:rPr>
                      <m:t>0 </m:t>
                    </m:r>
                    <m:r>
                      <a:rPr lang="de-DE" i="1"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/>
                  <a:t> Salzsäure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𝐻𝐶𝑙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=0,</m:t>
                    </m:r>
                    <m:r>
                      <a:rPr lang="de-DE" b="0" i="1" smtClean="0">
                        <a:latin typeface="Cambria Math"/>
                      </a:rPr>
                      <m:t>2</m:t>
                    </m:r>
                    <m:r>
                      <a:rPr lang="de-DE" i="1">
                        <a:latin typeface="Cambria Math"/>
                      </a:rPr>
                      <m:t> </m:t>
                    </m:r>
                    <m:r>
                      <a:rPr lang="de-DE" i="1">
                        <a:latin typeface="Cambria Math"/>
                      </a:rPr>
                      <m:t>𝑚𝑜𝑙</m:t>
                    </m:r>
                    <m:r>
                      <a:rPr lang="de-DE" i="1">
                        <a:latin typeface="Cambria Math"/>
                      </a:rPr>
                      <m:t>/</m:t>
                    </m:r>
                    <m:r>
                      <a:rPr lang="de-DE" i="1">
                        <a:latin typeface="Cambria Math"/>
                      </a:rPr>
                      <m:t>𝐿</m:t>
                    </m:r>
                  </m:oMath>
                </a14:m>
                <a:r>
                  <a:rPr lang="de-DE" dirty="0"/>
                  <a:t>) titriert werden mussten.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Berechnen Sie Stoffmengenkonzentration ein Schwefelsäureprobe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𝑉</m:t>
                    </m:r>
                    <m:r>
                      <a:rPr lang="de-DE" i="1">
                        <a:latin typeface="Cambria Math"/>
                      </a:rPr>
                      <m:t>=100 </m:t>
                    </m:r>
                    <m:r>
                      <a:rPr lang="de-DE" i="1"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/>
                  <a:t>), zu der bis zum Erreichen des Äquivalenzpunktes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/>
                          </a:rPr>
                          <m:t>𝑀𝑎</m:t>
                        </m:r>
                        <m:r>
                          <a:rPr lang="de-DE" i="1">
                            <a:latin typeface="Cambria Math"/>
                          </a:rPr>
                          <m:t>ß</m:t>
                        </m:r>
                        <m:r>
                          <a:rPr lang="de-DE" i="1">
                            <a:latin typeface="Cambria Math"/>
                          </a:rPr>
                          <m:t>𝑙</m:t>
                        </m:r>
                        <m:r>
                          <a:rPr lang="de-DE" i="1">
                            <a:latin typeface="Cambria Math"/>
                          </a:rPr>
                          <m:t>ö</m:t>
                        </m:r>
                        <m:r>
                          <a:rPr lang="de-DE" i="1">
                            <a:latin typeface="Cambria Math"/>
                          </a:rPr>
                          <m:t>𝑠𝑢𝑛𝑔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=</m:t>
                    </m:r>
                    <m:r>
                      <a:rPr lang="de-DE" b="0" i="1" smtClean="0">
                        <a:latin typeface="Cambria Math"/>
                      </a:rPr>
                      <m:t>25</m:t>
                    </m:r>
                    <m:r>
                      <a:rPr lang="de-DE" i="1">
                        <a:latin typeface="Cambria Math"/>
                      </a:rPr>
                      <m:t> </m:t>
                    </m:r>
                    <m:r>
                      <a:rPr lang="de-DE" i="1"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/>
                  <a:t> Natronlauge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/>
                          </a:rPr>
                          <m:t>𝑁𝑎𝑂𝐻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=0,5 </m:t>
                    </m:r>
                    <m:r>
                      <a:rPr lang="de-DE" i="1">
                        <a:latin typeface="Cambria Math"/>
                      </a:rPr>
                      <m:t>𝑚𝑜𝑙</m:t>
                    </m:r>
                    <m:r>
                      <a:rPr lang="de-DE" i="1">
                        <a:latin typeface="Cambria Math"/>
                      </a:rPr>
                      <m:t>/</m:t>
                    </m:r>
                    <m:r>
                      <a:rPr lang="de-DE" i="1">
                        <a:latin typeface="Cambria Math"/>
                      </a:rPr>
                      <m:t>𝐿</m:t>
                    </m:r>
                  </m:oMath>
                </a14:m>
                <a:r>
                  <a:rPr lang="de-DE" dirty="0"/>
                  <a:t>) titriert werden mussten. [Beachten Sie, dass Schwefelsäure eine zweiprotonige Säure ist!]</a:t>
                </a:r>
              </a:p>
            </p:txBody>
          </p:sp>
        </mc:Choice>
        <mc:Fallback xmlns="">
          <p:sp>
            <p:nvSpPr>
              <p:cNvPr id="4" name="Text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8280000" cy="5301328"/>
              </a:xfrm>
              <a:blipFill rotWithShape="1">
                <a:blip r:embed="rId3"/>
                <a:stretch>
                  <a:fillRect l="-663" t="-575" r="-11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40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PPP-VORLAGE ET - V1.0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P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PPP-VORLAGE ET - V1.01</Template>
  <TotalTime>0</TotalTime>
  <Words>716</Words>
  <Application>Microsoft Office PowerPoint</Application>
  <PresentationFormat>Bildschirmpräsentation (4:3)</PresentationFormat>
  <Paragraphs>85</Paragraphs>
  <Slides>5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 Math</vt:lpstr>
      <vt:lpstr>PPP-VORLAGE ET - V1.01</vt:lpstr>
      <vt:lpstr>PPP</vt:lpstr>
      <vt:lpstr>ChemSketch</vt:lpstr>
      <vt:lpstr>SE: Aufnahme einer Titrationskurve (1)</vt:lpstr>
      <vt:lpstr>SE: Aufnahme einer Titrationskurve (2)</vt:lpstr>
      <vt:lpstr>SE: Aufnahme einer Titrationskurve (3)</vt:lpstr>
      <vt:lpstr>SE: Aufnahme einer Titrationskurve (4)</vt:lpstr>
      <vt:lpstr>Arbeitsauftrag/Hausaufgabe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SE: Aufnahme einer Titrationskurve (1)</dc:title>
  <dc:creator>ET</dc:creator>
  <cp:lastModifiedBy>ET</cp:lastModifiedBy>
  <cp:revision>4</cp:revision>
  <dcterms:created xsi:type="dcterms:W3CDTF">2020-08-21T07:22:56Z</dcterms:created>
  <dcterms:modified xsi:type="dcterms:W3CDTF">2021-05-10T23:40:27Z</dcterms:modified>
</cp:coreProperties>
</file>