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T" initials="ET"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230" y="10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27899-AB5C-4C6F-8A43-D3D27392549B}" type="datetimeFigureOut">
              <a:rPr lang="de-DE" smtClean="0"/>
              <a:t>11.05.2021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83080-364D-4C95-A881-4173B5090D13}" type="slidenum">
              <a:rPr lang="de-DE" smtClean="0"/>
              <a:t>‹Nr.›</a:t>
            </a:fld>
            <a:endParaRPr lang="de-DE"/>
          </a:p>
        </p:txBody>
      </p:sp>
    </p:spTree>
    <p:extLst>
      <p:ext uri="{BB962C8B-B14F-4D97-AF65-F5344CB8AC3E}">
        <p14:creationId xmlns:p14="http://schemas.microsoft.com/office/powerpoint/2010/main" val="44491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2</a:t>
            </a:fld>
            <a:endParaRPr lang="de-DE" dirty="0"/>
          </a:p>
        </p:txBody>
      </p:sp>
    </p:spTree>
    <p:extLst>
      <p:ext uri="{BB962C8B-B14F-4D97-AF65-F5344CB8AC3E}">
        <p14:creationId xmlns:p14="http://schemas.microsoft.com/office/powerpoint/2010/main" val="3869283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7971A7C-D371-42E5-BEF1-26B5EBF29BB3}" type="slidenum">
              <a:rPr lang="de-DE" smtClean="0"/>
              <a:pPr/>
              <a:t>17</a:t>
            </a:fld>
            <a:endParaRPr lang="de-DE" dirty="0"/>
          </a:p>
        </p:txBody>
      </p:sp>
    </p:spTree>
    <p:extLst>
      <p:ext uri="{BB962C8B-B14F-4D97-AF65-F5344CB8AC3E}">
        <p14:creationId xmlns:p14="http://schemas.microsoft.com/office/powerpoint/2010/main" val="253068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7971A7C-D371-42E5-BEF1-26B5EBF29BB3}" type="slidenum">
              <a:rPr lang="de-DE" smtClean="0"/>
              <a:pPr/>
              <a:t>18</a:t>
            </a:fld>
            <a:endParaRPr lang="de-DE" dirty="0"/>
          </a:p>
        </p:txBody>
      </p:sp>
    </p:spTree>
    <p:extLst>
      <p:ext uri="{BB962C8B-B14F-4D97-AF65-F5344CB8AC3E}">
        <p14:creationId xmlns:p14="http://schemas.microsoft.com/office/powerpoint/2010/main" val="3969292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7971A7C-D371-42E5-BEF1-26B5EBF29BB3}" type="slidenum">
              <a:rPr lang="de-DE" smtClean="0"/>
              <a:pPr/>
              <a:t>19</a:t>
            </a:fld>
            <a:endParaRPr lang="de-DE" dirty="0"/>
          </a:p>
        </p:txBody>
      </p:sp>
    </p:spTree>
    <p:extLst>
      <p:ext uri="{BB962C8B-B14F-4D97-AF65-F5344CB8AC3E}">
        <p14:creationId xmlns:p14="http://schemas.microsoft.com/office/powerpoint/2010/main" val="1187461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3</a:t>
            </a:fld>
            <a:endParaRPr lang="de-DE" dirty="0"/>
          </a:p>
        </p:txBody>
      </p:sp>
    </p:spTree>
    <p:extLst>
      <p:ext uri="{BB962C8B-B14F-4D97-AF65-F5344CB8AC3E}">
        <p14:creationId xmlns:p14="http://schemas.microsoft.com/office/powerpoint/2010/main" val="4044005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4</a:t>
            </a:fld>
            <a:endParaRPr lang="de-DE" dirty="0"/>
          </a:p>
        </p:txBody>
      </p:sp>
    </p:spTree>
    <p:extLst>
      <p:ext uri="{BB962C8B-B14F-4D97-AF65-F5344CB8AC3E}">
        <p14:creationId xmlns:p14="http://schemas.microsoft.com/office/powerpoint/2010/main" val="2076177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7971A7C-D371-42E5-BEF1-26B5EBF29BB3}" type="slidenum">
              <a:rPr lang="de-DE" smtClean="0"/>
              <a:pPr/>
              <a:t>5</a:t>
            </a:fld>
            <a:endParaRPr lang="de-DE" dirty="0"/>
          </a:p>
        </p:txBody>
      </p:sp>
    </p:spTree>
    <p:extLst>
      <p:ext uri="{BB962C8B-B14F-4D97-AF65-F5344CB8AC3E}">
        <p14:creationId xmlns:p14="http://schemas.microsoft.com/office/powerpoint/2010/main" val="3745337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17971A7C-D371-42E5-BEF1-26B5EBF29BB3}" type="slidenum">
              <a:rPr lang="de-DE" smtClean="0"/>
              <a:pPr/>
              <a:t>6</a:t>
            </a:fld>
            <a:endParaRPr lang="de-DE" dirty="0"/>
          </a:p>
        </p:txBody>
      </p:sp>
    </p:spTree>
    <p:extLst>
      <p:ext uri="{BB962C8B-B14F-4D97-AF65-F5344CB8AC3E}">
        <p14:creationId xmlns:p14="http://schemas.microsoft.com/office/powerpoint/2010/main" val="1020887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7</a:t>
            </a:fld>
            <a:endParaRPr lang="de-DE" dirty="0"/>
          </a:p>
        </p:txBody>
      </p:sp>
    </p:spTree>
    <p:extLst>
      <p:ext uri="{BB962C8B-B14F-4D97-AF65-F5344CB8AC3E}">
        <p14:creationId xmlns:p14="http://schemas.microsoft.com/office/powerpoint/2010/main" val="2500477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9</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11</a:t>
            </a:fld>
            <a:endParaRPr lang="de-DE" dirty="0"/>
          </a:p>
        </p:txBody>
      </p:sp>
    </p:spTree>
    <p:extLst>
      <p:ext uri="{BB962C8B-B14F-4D97-AF65-F5344CB8AC3E}">
        <p14:creationId xmlns:p14="http://schemas.microsoft.com/office/powerpoint/2010/main" val="2534036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971A7C-D371-42E5-BEF1-26B5EBF29BB3}" type="slidenum">
              <a:rPr lang="de-DE" smtClean="0"/>
              <a:pPr/>
              <a:t>16</a:t>
            </a:fld>
            <a:endParaRPr lang="de-DE" dirty="0"/>
          </a:p>
        </p:txBody>
      </p:sp>
    </p:spTree>
    <p:extLst>
      <p:ext uri="{BB962C8B-B14F-4D97-AF65-F5344CB8AC3E}">
        <p14:creationId xmlns:p14="http://schemas.microsoft.com/office/powerpoint/2010/main" val="2785895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7344FC3-787E-48CB-93C0-CC7AEB30FF85}"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48445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7344FC3-787E-48CB-93C0-CC7AEB30FF85}"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01454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7344FC3-787E-48CB-93C0-CC7AEB30FF85}"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704506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Foliennummernplatzhalter 4"/>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5742575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Foliennummernplatzhalter 2"/>
          <p:cNvSpPr>
            <a:spLocks noGrp="1"/>
          </p:cNvSpPr>
          <p:nvPr>
            <p:ph type="sldNum" sz="quarter" idx="10"/>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
        <p:nvSpPr>
          <p:cNvPr id="6" name="Textplatzhalter 5"/>
          <p:cNvSpPr>
            <a:spLocks noGrp="1"/>
          </p:cNvSpPr>
          <p:nvPr>
            <p:ph type="body" sz="quarter" idx="11"/>
          </p:nvPr>
        </p:nvSpPr>
        <p:spPr>
          <a:xfrm>
            <a:off x="432000" y="1080000"/>
            <a:ext cx="8280000" cy="50400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1042147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55066551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7344FC3-787E-48CB-93C0-CC7AEB30FF85}"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84115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7344FC3-787E-48CB-93C0-CC7AEB30FF85}" type="datetimeFigureOut">
              <a:rPr lang="de-DE" smtClean="0"/>
              <a:t>11.05.2021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2545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7344FC3-787E-48CB-93C0-CC7AEB30FF85}"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13748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7344FC3-787E-48CB-93C0-CC7AEB30FF85}" type="datetimeFigureOut">
              <a:rPr lang="de-DE" smtClean="0"/>
              <a:t>11.05.2021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43266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7344FC3-787E-48CB-93C0-CC7AEB30FF85}" type="datetimeFigureOut">
              <a:rPr lang="de-DE" smtClean="0"/>
              <a:t>11.05.2021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45505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7344FC3-787E-48CB-93C0-CC7AEB30FF85}" type="datetimeFigureOut">
              <a:rPr lang="de-DE" smtClean="0"/>
              <a:t>11.05.2021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0240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58694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11.05.2021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75076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44FC3-787E-48CB-93C0-CC7AEB30FF85}" type="datetimeFigureOut">
              <a:rPr lang="de-DE" smtClean="0"/>
              <a:t>11.05.2021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52F1-B3A8-44B6-AE37-D5F8061910F0}" type="slidenum">
              <a:rPr lang="de-DE" smtClean="0"/>
              <a:t>‹Nr.›</a:t>
            </a:fld>
            <a:endParaRPr lang="de-DE"/>
          </a:p>
        </p:txBody>
      </p:sp>
    </p:spTree>
    <p:extLst>
      <p:ext uri="{BB962C8B-B14F-4D97-AF65-F5344CB8AC3E}">
        <p14:creationId xmlns:p14="http://schemas.microsoft.com/office/powerpoint/2010/main" val="20644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32000"/>
            <a:ext cx="8280000" cy="540000"/>
          </a:xfrm>
          <a:prstGeom prst="rect">
            <a:avLst/>
          </a:prstGeom>
        </p:spPr>
        <p:txBody>
          <a:bodyPr vert="horz" lIns="91440" tIns="45720" rIns="91440" bIns="45720" rtlCol="0" anchor="t">
            <a:normAutofit/>
          </a:bodyPr>
          <a:lstStyle/>
          <a:p>
            <a:r>
              <a:rPr lang="de-DE" dirty="0"/>
              <a:t>Titelmasterformat durch Klicken bearbeiten</a:t>
            </a:r>
          </a:p>
        </p:txBody>
      </p:sp>
      <p:sp>
        <p:nvSpPr>
          <p:cNvPr id="3" name="Textplatzhalter 2"/>
          <p:cNvSpPr>
            <a:spLocks noGrp="1"/>
          </p:cNvSpPr>
          <p:nvPr>
            <p:ph type="body" idx="1"/>
          </p:nvPr>
        </p:nvSpPr>
        <p:spPr>
          <a:xfrm>
            <a:off x="432000" y="1080000"/>
            <a:ext cx="8280000" cy="5040000"/>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7992000" y="6408000"/>
            <a:ext cx="720000" cy="216000"/>
          </a:xfrm>
          <a:prstGeom prst="rect">
            <a:avLst/>
          </a:prstGeom>
        </p:spPr>
        <p:txBody>
          <a:bodyPr vert="horz" lIns="0" tIns="0" rIns="0" bIns="0" rtlCol="0" anchor="b"/>
          <a:lstStyle>
            <a:lvl1pPr algn="r">
              <a:defRPr sz="1000" i="0" baseline="0">
                <a:solidFill>
                  <a:schemeClr val="tx1">
                    <a:tint val="75000"/>
                  </a:schemeClr>
                </a:solidFill>
              </a:defRPr>
            </a:lvl1p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916157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hf hdr="0" dt="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2.wmf"/><Relationship Id="rId13"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oleObject" Target="../embeddings/oleObject2.bin"/><Relationship Id="rId12"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5.png"/><Relationship Id="rId11" Type="http://schemas.openxmlformats.org/officeDocument/2006/relationships/oleObject" Target="../embeddings/oleObject4.bin"/><Relationship Id="rId10" Type="http://schemas.openxmlformats.org/officeDocument/2006/relationships/image" Target="../media/image3.wmf"/><Relationship Id="rId4" Type="http://schemas.openxmlformats.org/officeDocument/2006/relationships/image" Target="../media/image1.wmf"/><Relationship Id="rId9" Type="http://schemas.openxmlformats.org/officeDocument/2006/relationships/oleObject" Target="../embeddings/oleObject3.bin"/><Relationship Id="rId14" Type="http://schemas.openxmlformats.org/officeDocument/2006/relationships/image" Target="../media/image6.png"/></Relationships>
</file>

<file path=ppt/slides/_rels/slide4.xml.rels><?xml version="1.0" encoding="UTF-8" standalone="yes"?>
<Relationships xmlns="http://schemas.openxmlformats.org/package/2006/relationships"><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Titration schwacher Säuren und Basen</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a:t>
            </a:fld>
            <a:endParaRPr lang="de-DE" dirty="0"/>
          </a:p>
        </p:txBody>
      </p:sp>
      <p:sp>
        <p:nvSpPr>
          <p:cNvPr id="6" name="Textplatzhalter 5"/>
          <p:cNvSpPr>
            <a:spLocks noGrp="1"/>
          </p:cNvSpPr>
          <p:nvPr>
            <p:ph type="body" sz="quarter" idx="11"/>
          </p:nvPr>
        </p:nvSpPr>
        <p:spPr/>
        <p:txBody>
          <a:bodyPr/>
          <a:lstStyle/>
          <a:p>
            <a:r>
              <a:rPr lang="de-DE" dirty="0"/>
              <a:t>Zur quantitativen Bestimmung der Stoffmengenkonzentration einer wässrigen Lösung einer schwachen Säure bzw. einer wässrigen Lösung einer schwachen Base wird ebenfalls eine Titration durchgeführt. Als Maßlösung wird auch hier die wässrige Lösung einer starken Base bzw. die wässrige Lösung einer starken Säure verwendet.</a:t>
            </a:r>
          </a:p>
          <a:p>
            <a:endParaRPr lang="de-DE" dirty="0"/>
          </a:p>
          <a:p>
            <a:r>
              <a:rPr lang="de-DE" dirty="0"/>
              <a:t>Bsp.: Titration einer Ethansäure- Lösung (Essigsäure-Lösung) mit Natronlauge.</a:t>
            </a:r>
          </a:p>
        </p:txBody>
      </p:sp>
    </p:spTree>
    <p:extLst>
      <p:ext uri="{BB962C8B-B14F-4D97-AF65-F5344CB8AC3E}">
        <p14:creationId xmlns:p14="http://schemas.microsoft.com/office/powerpoint/2010/main" val="68105780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Titration einer schwachen Säure mit einer starken Base (hier: Essigsäure titriert mit Natronlauge)</a:t>
            </a:r>
          </a:p>
        </p:txBody>
      </p:sp>
      <p:sp>
        <p:nvSpPr>
          <p:cNvPr id="3" name="Foliennummernplatzhalter 2"/>
          <p:cNvSpPr>
            <a:spLocks noGrp="1"/>
          </p:cNvSpPr>
          <p:nvPr>
            <p:ph type="sldNum" sz="quarter" idx="12"/>
          </p:nvPr>
        </p:nvSpPr>
        <p:spPr/>
        <p:txBody>
          <a:bodyPr/>
          <a:lstStyle/>
          <a:p>
            <a:fld id="{E7B756F6-F0F2-4FF1-A369-495604B888EB}" type="slidenum">
              <a:rPr lang="de-DE" smtClean="0"/>
              <a:pPr/>
              <a:t>10</a:t>
            </a:fld>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773296"/>
            <a:ext cx="4749398" cy="4320000"/>
          </a:xfrm>
          <a:prstGeom prst="rect">
            <a:avLst/>
          </a:prstGeom>
        </p:spPr>
      </p:pic>
      <p:sp>
        <p:nvSpPr>
          <p:cNvPr id="7" name="Rechteck 6"/>
          <p:cNvSpPr/>
          <p:nvPr/>
        </p:nvSpPr>
        <p:spPr>
          <a:xfrm>
            <a:off x="6300192" y="5373216"/>
            <a:ext cx="2304256" cy="830997"/>
          </a:xfrm>
          <a:prstGeom prst="rect">
            <a:avLst/>
          </a:prstGeom>
        </p:spPr>
        <p:txBody>
          <a:bodyPr wrap="square">
            <a:spAutoFit/>
          </a:bodyPr>
          <a:lstStyle/>
          <a:p>
            <a:r>
              <a:rPr lang="de-DE" sz="800" i="1" dirty="0">
                <a:solidFill>
                  <a:prstClr val="black"/>
                </a:solidFill>
              </a:rPr>
              <a:t>Quelle: https://www2.chemie.uni-erlangen.de/projects/vsc/chemie-mediziner-neu/saeuren/schwach_titration.html</a:t>
            </a:r>
          </a:p>
          <a:p>
            <a:r>
              <a:rPr lang="de-DE" sz="800" i="1" dirty="0"/>
              <a:t>Nutzung mit freundlicher Genehmigung Prof. Dr. Johann Gasteiger, </a:t>
            </a:r>
            <a:r>
              <a:rPr lang="de-DE" sz="800" dirty="0"/>
              <a:t>Friedrich-Alexander-Universität Erlangen-Nürnberg</a:t>
            </a:r>
            <a:endParaRPr lang="de-DE" sz="800" i="1" dirty="0">
              <a:solidFill>
                <a:prstClr val="black"/>
              </a:solidFill>
            </a:endParaRPr>
          </a:p>
        </p:txBody>
      </p:sp>
    </p:spTree>
    <p:extLst>
      <p:ext uri="{BB962C8B-B14F-4D97-AF65-F5344CB8AC3E}">
        <p14:creationId xmlns:p14="http://schemas.microsoft.com/office/powerpoint/2010/main" val="309815577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Fragen zur Titrationskurve einer schwachen Säure</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11</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p:txBody>
              <a:bodyPr/>
              <a:lstStyle/>
              <a:p>
                <a:r>
                  <a:rPr lang="de-DE" dirty="0"/>
                  <a:t>Unter Berücksichtigung folgender Informationen sind nachfolgende Fragen zu diskutieren:</a:t>
                </a:r>
              </a:p>
              <a:p>
                <a:endParaRPr lang="de-DE" dirty="0"/>
              </a:p>
              <a:p>
                <a:r>
                  <a:rPr lang="de-DE" dirty="0"/>
                  <a:t>Hintergrundinformation 1: Funktionsweise einer </a:t>
                </a:r>
                <a14:m>
                  <m:oMath xmlns:m="http://schemas.openxmlformats.org/officeDocument/2006/math">
                    <m:r>
                      <a:rPr lang="de-DE" i="1" dirty="0" smtClean="0">
                        <a:latin typeface="Cambria Math"/>
                      </a:rPr>
                      <m:t>𝑝𝐻</m:t>
                    </m:r>
                  </m:oMath>
                </a14:m>
                <a:r>
                  <a:rPr lang="de-DE" dirty="0"/>
                  <a:t>-Puffer-Lösung</a:t>
                </a:r>
              </a:p>
              <a:p>
                <a:r>
                  <a:rPr lang="de-DE" dirty="0"/>
                  <a:t>Hintergrundinformation 2: </a:t>
                </a:r>
                <a14:m>
                  <m:oMath xmlns:m="http://schemas.openxmlformats.org/officeDocument/2006/math">
                    <m:r>
                      <a:rPr lang="de-DE" i="1" dirty="0" smtClean="0">
                        <a:latin typeface="Cambria Math"/>
                      </a:rPr>
                      <m:t>𝑝𝐻</m:t>
                    </m:r>
                  </m:oMath>
                </a14:m>
                <a:r>
                  <a:rPr lang="de-DE" dirty="0"/>
                  <a:t>-Werte von Salzlösungen (s. auch Buch S. 96)</a:t>
                </a:r>
              </a:p>
              <a:p>
                <a:endParaRPr lang="de-DE" dirty="0"/>
              </a:p>
              <a:p>
                <a:pPr marL="342900" indent="-342900">
                  <a:buFont typeface="+mj-lt"/>
                  <a:buAutoNum type="arabicPeriod"/>
                </a:pPr>
                <a:r>
                  <a:rPr lang="de-DE" dirty="0"/>
                  <a:t>Wieso beginnt die Titrationskurve bei einem höheren </a:t>
                </a:r>
                <a14:m>
                  <m:oMath xmlns:m="http://schemas.openxmlformats.org/officeDocument/2006/math">
                    <m:r>
                      <a:rPr lang="de-DE" i="1" dirty="0" smtClean="0">
                        <a:latin typeface="Cambria Math"/>
                      </a:rPr>
                      <m:t>𝑝𝐻</m:t>
                    </m:r>
                  </m:oMath>
                </a14:m>
                <a:r>
                  <a:rPr lang="de-DE" dirty="0"/>
                  <a:t>-Wert als bei der Titrationskurve einer starken Säure?</a:t>
                </a:r>
              </a:p>
              <a:p>
                <a:pPr marL="342900" indent="-342900">
                  <a:buFont typeface="+mj-lt"/>
                  <a:buAutoNum type="arabicPeriod"/>
                </a:pPr>
                <a:r>
                  <a:rPr lang="de-DE" dirty="0"/>
                  <a:t>Weshalb hat die Kurve im Bereich </a:t>
                </a:r>
                <a14:m>
                  <m:oMath xmlns:m="http://schemas.openxmlformats.org/officeDocument/2006/math">
                    <m:r>
                      <a:rPr lang="de-DE" i="1" dirty="0" smtClean="0">
                        <a:latin typeface="Cambria Math"/>
                      </a:rPr>
                      <m:t>𝑝𝐻</m:t>
                    </m:r>
                    <m:r>
                      <a:rPr lang="de-DE" i="1" dirty="0" smtClean="0">
                        <a:latin typeface="Cambria Math"/>
                      </a:rPr>
                      <m:t>=</m:t>
                    </m:r>
                    <m:r>
                      <a:rPr lang="de-DE" i="1" dirty="0" smtClean="0">
                        <a:latin typeface="Cambria Math"/>
                      </a:rPr>
                      <m:t>𝑝𝐾𝑆</m:t>
                    </m:r>
                  </m:oMath>
                </a14:m>
                <a:r>
                  <a:rPr lang="de-DE" dirty="0"/>
                  <a:t> einen zweiten Wendepunkt (neben dem Äquivalenzpunkt?)</a:t>
                </a:r>
              </a:p>
              <a:p>
                <a:pPr marL="342900" indent="-342900">
                  <a:buFont typeface="+mj-lt"/>
                  <a:buAutoNum type="arabicPeriod"/>
                </a:pPr>
                <a:r>
                  <a:rPr lang="de-DE" dirty="0"/>
                  <a:t>Weshalb liegt der Äquivalenzpunkt im leicht alkalischen und fällt nicht wie bei der Titration einer starken Säure mit dem Neutralpunkt zusammen?</a:t>
                </a:r>
              </a:p>
              <a:p>
                <a:pPr marL="342900" indent="-342900">
                  <a:buFont typeface="+mj-lt"/>
                  <a:buAutoNum type="arabicPeriod"/>
                </a:pPr>
                <a:r>
                  <a:rPr lang="de-DE" dirty="0"/>
                  <a:t>Weshalb ist der Kurvenverlauf nach Überschreiten des Äquivalenzpunktes identisch mit der Titrationskurve einer starken Säure?</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blipFill rotWithShape="1">
                <a:blip r:embed="rId3"/>
                <a:stretch>
                  <a:fillRect l="-663" t="-605" r="-884"/>
                </a:stretch>
              </a:blipFill>
            </p:spPr>
            <p:txBody>
              <a:bodyPr/>
              <a:lstStyle/>
              <a:p>
                <a:r>
                  <a:rPr lang="de-DE">
                    <a:noFill/>
                  </a:rPr>
                  <a:t> </a:t>
                </a:r>
              </a:p>
            </p:txBody>
          </p:sp>
        </mc:Fallback>
      </mc:AlternateContent>
    </p:spTree>
    <p:extLst>
      <p:ext uri="{BB962C8B-B14F-4D97-AF65-F5344CB8AC3E}">
        <p14:creationId xmlns:p14="http://schemas.microsoft.com/office/powerpoint/2010/main" val="11461498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 Frage 3) (I)</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12</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a:xfrm>
                <a:off x="432000" y="1080000"/>
                <a:ext cx="8280000" cy="5445344"/>
              </a:xfrm>
            </p:spPr>
            <p:txBody>
              <a:bodyPr>
                <a:normAutofit/>
              </a:bodyPr>
              <a:lstStyle/>
              <a:p>
                <a:r>
                  <a:rPr lang="de-DE" dirty="0"/>
                  <a:t>Titration einer Säure mit einer Base bedeutet:</a:t>
                </a:r>
              </a:p>
              <a:p>
                <a:endParaRPr lang="de-DE" dirty="0"/>
              </a:p>
              <a:p>
                <a14:m>
                  <m:oMath xmlns:m="http://schemas.openxmlformats.org/officeDocument/2006/math">
                    <m:r>
                      <a:rPr lang="de-DE" i="1" dirty="0" smtClean="0">
                        <a:solidFill>
                          <a:schemeClr val="accent2">
                            <a:lumMod val="75000"/>
                          </a:schemeClr>
                        </a:solidFill>
                        <a:latin typeface="Cambria Math"/>
                      </a:rPr>
                      <m:t>𝑛</m:t>
                    </m:r>
                    <m:r>
                      <a:rPr lang="de-DE" i="1" dirty="0" smtClean="0">
                        <a:solidFill>
                          <a:schemeClr val="accent2">
                            <a:lumMod val="75000"/>
                          </a:schemeClr>
                        </a:solidFill>
                        <a:latin typeface="Cambria Math"/>
                      </a:rPr>
                      <m:t> (</m:t>
                    </m:r>
                    <m:r>
                      <a:rPr lang="de-DE" i="1" dirty="0" smtClean="0">
                        <a:solidFill>
                          <a:schemeClr val="accent2">
                            <a:lumMod val="75000"/>
                          </a:schemeClr>
                        </a:solidFill>
                        <a:latin typeface="Cambria Math"/>
                      </a:rPr>
                      <m:t>𝐻</m:t>
                    </m:r>
                    <m:r>
                      <a:rPr lang="de-DE" i="1" baseline="-25000" dirty="0" smtClean="0">
                        <a:solidFill>
                          <a:schemeClr val="accent2">
                            <a:lumMod val="75000"/>
                          </a:schemeClr>
                        </a:solidFill>
                        <a:latin typeface="Cambria Math"/>
                      </a:rPr>
                      <m:t>3</m:t>
                    </m:r>
                    <m:r>
                      <a:rPr lang="de-DE" i="1" dirty="0" smtClean="0">
                        <a:solidFill>
                          <a:schemeClr val="accent2">
                            <a:lumMod val="75000"/>
                          </a:schemeClr>
                        </a:solidFill>
                        <a:latin typeface="Cambria Math"/>
                      </a:rPr>
                      <m:t>𝑂</m:t>
                    </m:r>
                    <m:r>
                      <a:rPr lang="de-DE" i="1" baseline="30000" dirty="0" smtClean="0">
                        <a:solidFill>
                          <a:schemeClr val="accent2">
                            <a:lumMod val="75000"/>
                          </a:schemeClr>
                        </a:solidFill>
                        <a:latin typeface="Cambria Math"/>
                      </a:rPr>
                      <m:t>+</m:t>
                    </m:r>
                    <m:r>
                      <a:rPr lang="de-DE" i="1" dirty="0" smtClean="0">
                        <a:solidFill>
                          <a:schemeClr val="accent2">
                            <a:lumMod val="75000"/>
                          </a:schemeClr>
                        </a:solidFill>
                        <a:latin typeface="Cambria Math"/>
                      </a:rPr>
                      <m:t>)</m:t>
                    </m:r>
                  </m:oMath>
                </a14:m>
                <a:r>
                  <a:rPr lang="de-DE" dirty="0">
                    <a:solidFill>
                      <a:schemeClr val="accent2">
                        <a:lumMod val="75000"/>
                      </a:schemeClr>
                    </a:solidFill>
                  </a:rPr>
                  <a:t> </a:t>
                </a:r>
                <a:r>
                  <a:rPr lang="de-DE" dirty="0"/>
                  <a:t>in der zu messenden Lösung ist gesucht</a:t>
                </a:r>
              </a:p>
              <a:p>
                <a14:m>
                  <m:oMath xmlns:m="http://schemas.openxmlformats.org/officeDocument/2006/math">
                    <m:r>
                      <a:rPr lang="de-DE" i="1" dirty="0" smtClean="0">
                        <a:solidFill>
                          <a:schemeClr val="tx2">
                            <a:lumMod val="60000"/>
                            <a:lumOff val="40000"/>
                          </a:schemeClr>
                        </a:solidFill>
                        <a:latin typeface="Cambria Math"/>
                      </a:rPr>
                      <m:t>𝑛</m:t>
                    </m:r>
                    <m:r>
                      <a:rPr lang="de-DE" i="1" dirty="0" smtClean="0">
                        <a:solidFill>
                          <a:schemeClr val="tx2">
                            <a:lumMod val="60000"/>
                            <a:lumOff val="40000"/>
                          </a:schemeClr>
                        </a:solidFill>
                        <a:latin typeface="Cambria Math"/>
                      </a:rPr>
                      <m:t> (</m:t>
                    </m:r>
                    <m:r>
                      <a:rPr lang="de-DE" i="1" dirty="0" smtClean="0">
                        <a:solidFill>
                          <a:schemeClr val="tx2">
                            <a:lumMod val="60000"/>
                            <a:lumOff val="40000"/>
                          </a:schemeClr>
                        </a:solidFill>
                        <a:latin typeface="Cambria Math"/>
                      </a:rPr>
                      <m:t>𝑂𝐻</m:t>
                    </m:r>
                    <m:r>
                      <a:rPr lang="de-DE" i="1" baseline="30000" dirty="0" smtClean="0">
                        <a:solidFill>
                          <a:schemeClr val="tx2">
                            <a:lumMod val="60000"/>
                            <a:lumOff val="40000"/>
                          </a:schemeClr>
                        </a:solidFill>
                        <a:latin typeface="Cambria Math"/>
                      </a:rPr>
                      <m:t>−</m:t>
                    </m:r>
                    <m:r>
                      <a:rPr lang="de-DE" i="1" dirty="0" smtClean="0">
                        <a:solidFill>
                          <a:schemeClr val="tx2">
                            <a:lumMod val="60000"/>
                            <a:lumOff val="40000"/>
                          </a:schemeClr>
                        </a:solidFill>
                        <a:latin typeface="Cambria Math"/>
                      </a:rPr>
                      <m:t>)</m:t>
                    </m:r>
                    <m:r>
                      <a:rPr lang="de-DE" i="1" dirty="0" smtClean="0">
                        <a:latin typeface="Cambria Math"/>
                      </a:rPr>
                      <m:t> </m:t>
                    </m:r>
                  </m:oMath>
                </a14:m>
                <a:r>
                  <a:rPr lang="de-DE" dirty="0"/>
                  <a:t>wird durch Titration aus der Bürette zugegeben</a:t>
                </a:r>
              </a:p>
              <a:p>
                <a:endParaRPr lang="de-DE" dirty="0"/>
              </a:p>
              <a:p>
                <a:r>
                  <a:rPr lang="de-DE" dirty="0"/>
                  <a:t>Äquivalenzpunkt bei einer solchen Titration bedeutet:</a:t>
                </a:r>
              </a:p>
              <a:p>
                <a14:m>
                  <m:oMath xmlns:m="http://schemas.openxmlformats.org/officeDocument/2006/math">
                    <m:r>
                      <a:rPr lang="de-DE" i="1" dirty="0" smtClean="0">
                        <a:solidFill>
                          <a:schemeClr val="accent2">
                            <a:lumMod val="75000"/>
                          </a:schemeClr>
                        </a:solidFill>
                        <a:latin typeface="Cambria Math"/>
                      </a:rPr>
                      <m:t>𝑛</m:t>
                    </m:r>
                    <m:r>
                      <a:rPr lang="de-DE" i="1" dirty="0" smtClean="0">
                        <a:solidFill>
                          <a:schemeClr val="accent2">
                            <a:lumMod val="75000"/>
                          </a:schemeClr>
                        </a:solidFill>
                        <a:latin typeface="Cambria Math"/>
                      </a:rPr>
                      <m:t> (</m:t>
                    </m:r>
                    <m:r>
                      <a:rPr lang="de-DE" i="1" dirty="0" smtClean="0">
                        <a:solidFill>
                          <a:schemeClr val="accent2">
                            <a:lumMod val="75000"/>
                          </a:schemeClr>
                        </a:solidFill>
                        <a:latin typeface="Cambria Math"/>
                      </a:rPr>
                      <m:t>𝐻</m:t>
                    </m:r>
                    <m:r>
                      <a:rPr lang="de-DE" i="1" baseline="-25000" dirty="0" smtClean="0">
                        <a:solidFill>
                          <a:schemeClr val="accent2">
                            <a:lumMod val="75000"/>
                          </a:schemeClr>
                        </a:solidFill>
                        <a:latin typeface="Cambria Math"/>
                      </a:rPr>
                      <m:t>3</m:t>
                    </m:r>
                    <m:r>
                      <a:rPr lang="de-DE" i="1" dirty="0" smtClean="0">
                        <a:solidFill>
                          <a:schemeClr val="accent2">
                            <a:lumMod val="75000"/>
                          </a:schemeClr>
                        </a:solidFill>
                        <a:latin typeface="Cambria Math"/>
                      </a:rPr>
                      <m:t>𝑂</m:t>
                    </m:r>
                    <m:r>
                      <a:rPr lang="de-DE" i="1" baseline="30000" dirty="0" smtClean="0">
                        <a:solidFill>
                          <a:schemeClr val="accent2">
                            <a:lumMod val="75000"/>
                          </a:schemeClr>
                        </a:solidFill>
                        <a:latin typeface="Cambria Math"/>
                      </a:rPr>
                      <m:t>+</m:t>
                    </m:r>
                    <m:r>
                      <a:rPr lang="de-DE" i="1" dirty="0" smtClean="0">
                        <a:solidFill>
                          <a:schemeClr val="accent2">
                            <a:lumMod val="75000"/>
                          </a:schemeClr>
                        </a:solidFill>
                        <a:latin typeface="Cambria Math"/>
                      </a:rPr>
                      <m:t>) </m:t>
                    </m:r>
                  </m:oMath>
                </a14:m>
                <a:r>
                  <a:rPr lang="de-DE" dirty="0">
                    <a:solidFill>
                      <a:schemeClr val="accent2">
                        <a:lumMod val="75000"/>
                      </a:schemeClr>
                    </a:solidFill>
                  </a:rPr>
                  <a:t>[in der zu messenden Lösung] </a:t>
                </a:r>
                <a:r>
                  <a:rPr lang="de-DE" dirty="0"/>
                  <a:t>= </a:t>
                </a:r>
                <a14:m>
                  <m:oMath xmlns:m="http://schemas.openxmlformats.org/officeDocument/2006/math">
                    <m:r>
                      <a:rPr lang="de-DE" i="1" dirty="0" smtClean="0">
                        <a:solidFill>
                          <a:schemeClr val="tx2">
                            <a:lumMod val="60000"/>
                            <a:lumOff val="40000"/>
                          </a:schemeClr>
                        </a:solidFill>
                        <a:latin typeface="Cambria Math"/>
                      </a:rPr>
                      <m:t>𝑛</m:t>
                    </m:r>
                    <m:r>
                      <a:rPr lang="de-DE" i="1" dirty="0" smtClean="0">
                        <a:solidFill>
                          <a:schemeClr val="tx2">
                            <a:lumMod val="60000"/>
                            <a:lumOff val="40000"/>
                          </a:schemeClr>
                        </a:solidFill>
                        <a:latin typeface="Cambria Math"/>
                      </a:rPr>
                      <m:t> (</m:t>
                    </m:r>
                    <m:r>
                      <a:rPr lang="de-DE" i="1" dirty="0" smtClean="0">
                        <a:solidFill>
                          <a:schemeClr val="tx2">
                            <a:lumMod val="60000"/>
                            <a:lumOff val="40000"/>
                          </a:schemeClr>
                        </a:solidFill>
                        <a:latin typeface="Cambria Math"/>
                      </a:rPr>
                      <m:t>𝑂𝐻</m:t>
                    </m:r>
                    <m:r>
                      <a:rPr lang="de-DE" i="1" baseline="30000" dirty="0" smtClean="0">
                        <a:solidFill>
                          <a:schemeClr val="tx2">
                            <a:lumMod val="60000"/>
                            <a:lumOff val="40000"/>
                          </a:schemeClr>
                        </a:solidFill>
                        <a:latin typeface="Cambria Math"/>
                      </a:rPr>
                      <m:t>−</m:t>
                    </m:r>
                    <m:r>
                      <a:rPr lang="de-DE" i="1" dirty="0" smtClean="0">
                        <a:solidFill>
                          <a:schemeClr val="tx2">
                            <a:lumMod val="60000"/>
                            <a:lumOff val="40000"/>
                          </a:schemeClr>
                        </a:solidFill>
                        <a:latin typeface="Cambria Math"/>
                      </a:rPr>
                      <m:t>) </m:t>
                    </m:r>
                  </m:oMath>
                </a14:m>
                <a:r>
                  <a:rPr lang="de-DE" dirty="0">
                    <a:solidFill>
                      <a:schemeClr val="tx2">
                        <a:lumMod val="60000"/>
                        <a:lumOff val="40000"/>
                      </a:schemeClr>
                    </a:solidFill>
                  </a:rPr>
                  <a:t>[aus der Bürette zugegeben]</a:t>
                </a:r>
              </a:p>
              <a:p>
                <a:endParaRPr lang="de-DE" dirty="0"/>
              </a:p>
              <a:p>
                <a:endParaRPr lang="de-DE" sz="1400" dirty="0"/>
              </a:p>
              <a:p>
                <a:r>
                  <a:rPr lang="de-DE" dirty="0"/>
                  <a:t>Wenn es nur diese beiden „Quellen“ für Oxonium- bzw. Hydroxidionen gibt, bedeutet dies gemäß dem Ionenprodukt des Wassers, dass der Äquivalenzpunkt am Neutralpunkt sein muss, da hier gilt:</a:t>
                </a:r>
              </a:p>
              <a:p>
                <a:r>
                  <a:rPr lang="de-DE" dirty="0"/>
                  <a:t>	</a:t>
                </a:r>
                <a14:m>
                  <m:oMath xmlns:m="http://schemas.openxmlformats.org/officeDocument/2006/math">
                    <m:r>
                      <a:rPr lang="de-DE" i="1" dirty="0" smtClean="0">
                        <a:solidFill>
                          <a:schemeClr val="accent2">
                            <a:lumMod val="75000"/>
                          </a:schemeClr>
                        </a:solidFill>
                        <a:latin typeface="Cambria Math"/>
                      </a:rPr>
                      <m:t>𝑐</m:t>
                    </m:r>
                    <m:r>
                      <a:rPr lang="de-DE" i="1" dirty="0" smtClean="0">
                        <a:solidFill>
                          <a:schemeClr val="accent2">
                            <a:lumMod val="75000"/>
                          </a:schemeClr>
                        </a:solidFill>
                        <a:latin typeface="Cambria Math"/>
                      </a:rPr>
                      <m:t> </m:t>
                    </m:r>
                    <m:d>
                      <m:dPr>
                        <m:ctrlPr>
                          <a:rPr lang="de-DE" i="1" dirty="0" smtClean="0">
                            <a:solidFill>
                              <a:schemeClr val="accent2">
                                <a:lumMod val="75000"/>
                              </a:schemeClr>
                            </a:solidFill>
                            <a:latin typeface="Cambria Math" panose="02040503050406030204" pitchFamily="18" charset="0"/>
                          </a:rPr>
                        </m:ctrlPr>
                      </m:dPr>
                      <m:e>
                        <m:r>
                          <a:rPr lang="de-DE" i="1" dirty="0" smtClean="0">
                            <a:solidFill>
                              <a:schemeClr val="accent2">
                                <a:lumMod val="75000"/>
                              </a:schemeClr>
                            </a:solidFill>
                            <a:latin typeface="Cambria Math"/>
                          </a:rPr>
                          <m:t>𝐻</m:t>
                        </m:r>
                        <m:r>
                          <a:rPr lang="de-DE" i="1" baseline="-25000" dirty="0" smtClean="0">
                            <a:solidFill>
                              <a:schemeClr val="accent2">
                                <a:lumMod val="75000"/>
                              </a:schemeClr>
                            </a:solidFill>
                            <a:latin typeface="Cambria Math"/>
                          </a:rPr>
                          <m:t>3</m:t>
                        </m:r>
                        <m:r>
                          <a:rPr lang="de-DE" i="1" dirty="0" smtClean="0">
                            <a:solidFill>
                              <a:schemeClr val="accent2">
                                <a:lumMod val="75000"/>
                              </a:schemeClr>
                            </a:solidFill>
                            <a:latin typeface="Cambria Math"/>
                          </a:rPr>
                          <m:t>𝑂</m:t>
                        </m:r>
                        <m:r>
                          <a:rPr lang="de-DE" i="1" baseline="30000" dirty="0" smtClean="0">
                            <a:solidFill>
                              <a:schemeClr val="accent2">
                                <a:lumMod val="75000"/>
                              </a:schemeClr>
                            </a:solidFill>
                            <a:latin typeface="Cambria Math"/>
                          </a:rPr>
                          <m:t>+</m:t>
                        </m:r>
                      </m:e>
                    </m:d>
                    <m:r>
                      <a:rPr lang="de-DE" i="1" dirty="0" smtClean="0">
                        <a:latin typeface="Cambria Math"/>
                      </a:rPr>
                      <m:t>= </m:t>
                    </m:r>
                    <m:r>
                      <a:rPr lang="de-DE" i="1" dirty="0" smtClean="0">
                        <a:solidFill>
                          <a:schemeClr val="tx2">
                            <a:lumMod val="60000"/>
                            <a:lumOff val="40000"/>
                          </a:schemeClr>
                        </a:solidFill>
                        <a:latin typeface="Cambria Math"/>
                      </a:rPr>
                      <m:t>𝑐</m:t>
                    </m:r>
                    <m:d>
                      <m:dPr>
                        <m:ctrlPr>
                          <a:rPr lang="de-DE" i="1" dirty="0" smtClean="0">
                            <a:solidFill>
                              <a:schemeClr val="tx2">
                                <a:lumMod val="60000"/>
                                <a:lumOff val="40000"/>
                              </a:schemeClr>
                            </a:solidFill>
                            <a:latin typeface="Cambria Math" panose="02040503050406030204" pitchFamily="18" charset="0"/>
                          </a:rPr>
                        </m:ctrlPr>
                      </m:dPr>
                      <m:e>
                        <m:r>
                          <a:rPr lang="de-DE" i="1" dirty="0" smtClean="0">
                            <a:solidFill>
                              <a:schemeClr val="tx2">
                                <a:lumMod val="60000"/>
                                <a:lumOff val="40000"/>
                              </a:schemeClr>
                            </a:solidFill>
                            <a:latin typeface="Cambria Math"/>
                          </a:rPr>
                          <m:t>𝑂𝐻</m:t>
                        </m:r>
                        <m:r>
                          <a:rPr lang="de-DE" i="1" baseline="30000" dirty="0" smtClean="0">
                            <a:solidFill>
                              <a:schemeClr val="tx2">
                                <a:lumMod val="60000"/>
                                <a:lumOff val="40000"/>
                              </a:schemeClr>
                            </a:solidFill>
                            <a:latin typeface="Cambria Math"/>
                          </a:rPr>
                          <m:t>−</m:t>
                        </m:r>
                      </m:e>
                    </m:d>
                    <m:r>
                      <a:rPr lang="de-DE" i="1" dirty="0" smtClean="0">
                        <a:latin typeface="Cambria Math"/>
                      </a:rPr>
                      <m:t>= </m:t>
                    </m:r>
                    <m:sSup>
                      <m:sSupPr>
                        <m:ctrlPr>
                          <a:rPr lang="de-DE" b="0" i="1" dirty="0" smtClean="0">
                            <a:latin typeface="Cambria Math" panose="02040503050406030204" pitchFamily="18" charset="0"/>
                          </a:rPr>
                        </m:ctrlPr>
                      </m:sSupPr>
                      <m:e>
                        <m:r>
                          <a:rPr lang="de-DE" i="1" dirty="0" smtClean="0">
                            <a:latin typeface="Cambria Math"/>
                          </a:rPr>
                          <m:t>10</m:t>
                        </m:r>
                      </m:e>
                      <m:sup>
                        <m:r>
                          <a:rPr lang="de-DE" b="0" i="1" dirty="0" smtClean="0">
                            <a:latin typeface="Cambria Math"/>
                          </a:rPr>
                          <m:t>−7</m:t>
                        </m:r>
                      </m:sup>
                    </m:sSup>
                    <m:f>
                      <m:fPr>
                        <m:ctrlPr>
                          <a:rPr lang="de-DE" i="1" dirty="0" smtClean="0">
                            <a:latin typeface="Cambria Math" panose="02040503050406030204" pitchFamily="18" charset="0"/>
                          </a:rPr>
                        </m:ctrlPr>
                      </m:fPr>
                      <m:num>
                        <m:r>
                          <a:rPr lang="de-DE" i="1" dirty="0" smtClean="0">
                            <a:latin typeface="Cambria Math"/>
                          </a:rPr>
                          <m:t>𝑚𝑜𝑙</m:t>
                        </m:r>
                      </m:num>
                      <m:den>
                        <m:r>
                          <a:rPr lang="de-DE" b="0" i="1" dirty="0" smtClean="0">
                            <a:latin typeface="Cambria Math"/>
                          </a:rPr>
                          <m:t>𝐿</m:t>
                        </m:r>
                      </m:den>
                    </m:f>
                  </m:oMath>
                </a14:m>
                <a:r>
                  <a:rPr lang="de-DE" dirty="0"/>
                  <a:t> </a:t>
                </a:r>
              </a:p>
              <a:p>
                <a:endParaRPr lang="de-DE" sz="600" dirty="0"/>
              </a:p>
              <a:p>
                <a:r>
                  <a:rPr lang="de-DE" dirty="0"/>
                  <a:t>Dies ist bei starken Säuren, die mit einer starken Base titriert werden so der Fall, da die Zahl der Oxoniumionen bzw. Hydroxidionen aus dem Ionenprodukt des Wassers vernachlässigbar klein sind.</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xfrm>
                <a:off x="432000" y="1080000"/>
                <a:ext cx="8280000" cy="5445344"/>
              </a:xfrm>
              <a:blipFill rotWithShape="1">
                <a:blip r:embed="rId2"/>
                <a:stretch>
                  <a:fillRect l="-663" t="-560" r="-589"/>
                </a:stretch>
              </a:blipFill>
            </p:spPr>
            <p:txBody>
              <a:bodyPr/>
              <a:lstStyle/>
              <a:p>
                <a:r>
                  <a:rPr lang="de-DE">
                    <a:noFill/>
                  </a:rPr>
                  <a:t> </a:t>
                </a:r>
              </a:p>
            </p:txBody>
          </p:sp>
        </mc:Fallback>
      </mc:AlternateContent>
      <p:cxnSp>
        <p:nvCxnSpPr>
          <p:cNvPr id="6" name="Gerade Verbindung 5"/>
          <p:cNvCxnSpPr/>
          <p:nvPr/>
        </p:nvCxnSpPr>
        <p:spPr>
          <a:xfrm>
            <a:off x="6156176" y="1916832"/>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6156176" y="2276872"/>
            <a:ext cx="2376264"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059832" y="3490960"/>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059832" y="3634976"/>
            <a:ext cx="2376264"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4823304"/>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 Frage 3) (II)</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13</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a:xfrm>
                <a:off x="432000" y="1080000"/>
                <a:ext cx="8280000" cy="5373336"/>
              </a:xfrm>
            </p:spPr>
            <p:txBody>
              <a:bodyPr>
                <a:normAutofit/>
              </a:bodyPr>
              <a:lstStyle/>
              <a:p>
                <a:r>
                  <a:rPr lang="de-DE" dirty="0"/>
                  <a:t>Bei der Titration findet folgende Neutralisationsreaktion der Oxoniumionen der schwachen Säure HA und der Hydroxidionen der starken Base B</a:t>
                </a:r>
                <a:r>
                  <a:rPr lang="de-DE" baseline="30000" dirty="0"/>
                  <a:t>-</a:t>
                </a:r>
                <a:r>
                  <a:rPr lang="de-DE" dirty="0"/>
                  <a:t> statt:</a:t>
                </a:r>
              </a:p>
              <a:p>
                <a:endParaRPr lang="de-DE" dirty="0"/>
              </a:p>
              <a:p>
                <a:pPr>
                  <a:tabLst>
                    <a:tab pos="449263" algn="l"/>
                  </a:tabLst>
                </a:pPr>
                <a14:m>
                  <m:oMath xmlns:m="http://schemas.openxmlformats.org/officeDocument/2006/math">
                    <m:r>
                      <a:rPr lang="de-DE" i="1" dirty="0" smtClean="0">
                        <a:latin typeface="Cambria Math"/>
                      </a:rPr>
                      <m:t>𝐻</m:t>
                    </m:r>
                    <m:r>
                      <a:rPr lang="de-DE" b="0" i="1" dirty="0" smtClean="0">
                        <a:latin typeface="Cambria Math"/>
                      </a:rPr>
                      <m:t>𝐴</m:t>
                    </m:r>
                    <m:r>
                      <a:rPr lang="de-DE" i="1" dirty="0">
                        <a:latin typeface="Cambria Math"/>
                      </a:rPr>
                      <m:t>+</m:t>
                    </m:r>
                    <m:r>
                      <a:rPr lang="de-DE" i="1" dirty="0" smtClean="0">
                        <a:latin typeface="Cambria Math"/>
                      </a:rPr>
                      <m:t>𝐻</m:t>
                    </m:r>
                    <m:r>
                      <a:rPr lang="de-DE" i="1" baseline="-25000" dirty="0" smtClean="0">
                        <a:latin typeface="Cambria Math"/>
                      </a:rPr>
                      <m:t>2</m:t>
                    </m:r>
                    <m:r>
                      <a:rPr lang="de-DE" i="1" dirty="0" smtClean="0">
                        <a:latin typeface="Cambria Math"/>
                      </a:rPr>
                      <m:t>𝑂</m:t>
                    </m:r>
                    <m:r>
                      <a:rPr lang="de-DE" i="1" dirty="0" smtClean="0">
                        <a:latin typeface="Cambria Math"/>
                      </a:rPr>
                      <m:t> ⇋</m:t>
                    </m:r>
                    <m:r>
                      <a:rPr lang="de-DE" i="1" dirty="0">
                        <a:latin typeface="Cambria Math"/>
                        <a:cs typeface="Lucida Sans Unicode"/>
                      </a:rPr>
                      <m:t>𝐴</m:t>
                    </m:r>
                    <m:r>
                      <a:rPr lang="de-DE" i="1" baseline="30000" dirty="0" smtClean="0">
                        <a:latin typeface="Cambria Math"/>
                        <a:cs typeface="Lucida Sans Unicode"/>
                      </a:rPr>
                      <m:t>−</m:t>
                    </m:r>
                    <m:r>
                      <a:rPr lang="de-DE" i="1" dirty="0" smtClean="0">
                        <a:latin typeface="Cambria Math"/>
                        <a:cs typeface="Lucida Sans Unicode"/>
                      </a:rPr>
                      <m:t> </m:t>
                    </m:r>
                    <m:r>
                      <a:rPr lang="de-DE" i="1" dirty="0">
                        <a:latin typeface="Cambria Math"/>
                        <a:cs typeface="Lucida Sans Unicode"/>
                      </a:rPr>
                      <m:t>+</m:t>
                    </m:r>
                    <m:r>
                      <a:rPr lang="de-DE" i="1" dirty="0" smtClean="0">
                        <a:solidFill>
                          <a:schemeClr val="accent2">
                            <a:lumMod val="75000"/>
                          </a:schemeClr>
                        </a:solidFill>
                        <a:latin typeface="Cambria Math"/>
                        <a:cs typeface="Lucida Sans Unicode"/>
                      </a:rPr>
                      <m:t>𝐻</m:t>
                    </m:r>
                    <m:r>
                      <a:rPr lang="de-DE" i="1" baseline="-25000" dirty="0" smtClean="0">
                        <a:solidFill>
                          <a:schemeClr val="accent2">
                            <a:lumMod val="75000"/>
                          </a:schemeClr>
                        </a:solidFill>
                        <a:latin typeface="Cambria Math"/>
                        <a:cs typeface="Lucida Sans Unicode"/>
                      </a:rPr>
                      <m:t>3</m:t>
                    </m:r>
                    <m:r>
                      <a:rPr lang="de-DE" i="1" dirty="0" smtClean="0">
                        <a:solidFill>
                          <a:schemeClr val="accent2">
                            <a:lumMod val="75000"/>
                          </a:schemeClr>
                        </a:solidFill>
                        <a:latin typeface="Cambria Math"/>
                        <a:cs typeface="Lucida Sans Unicode"/>
                      </a:rPr>
                      <m:t>𝑂</m:t>
                    </m:r>
                    <m:r>
                      <a:rPr lang="de-DE" i="1" baseline="30000" dirty="0" smtClean="0">
                        <a:solidFill>
                          <a:schemeClr val="accent2">
                            <a:lumMod val="75000"/>
                          </a:schemeClr>
                        </a:solidFill>
                        <a:latin typeface="Cambria Math"/>
                        <a:cs typeface="Lucida Sans Unicode"/>
                      </a:rPr>
                      <m:t>+</m:t>
                    </m:r>
                    <m:r>
                      <a:rPr lang="de-DE" i="1" dirty="0" smtClean="0">
                        <a:latin typeface="Cambria Math"/>
                        <a:cs typeface="Lucida Sans Unicode"/>
                      </a:rPr>
                      <m:t> </m:t>
                    </m:r>
                  </m:oMath>
                </a14:m>
                <a:r>
                  <a:rPr lang="de-DE" dirty="0">
                    <a:cs typeface="Lucida Sans Unicode"/>
                  </a:rPr>
                  <a:t>	</a:t>
                </a:r>
                <a:r>
                  <a:rPr lang="de-DE" sz="1400" i="1" dirty="0">
                    <a:cs typeface="Lucida Sans Unicode"/>
                  </a:rPr>
                  <a:t>(GG-Lage erst im Verlauf der Titration</a:t>
                </a:r>
              </a:p>
              <a:p>
                <a:r>
                  <a:rPr lang="de-DE" sz="1400" i="1" dirty="0">
                    <a:cs typeface="Lucida Sans Unicode"/>
                  </a:rPr>
                  <a:t>			nach rechts verschoben</a:t>
                </a:r>
              </a:p>
              <a:p>
                <a:r>
                  <a:rPr lang="de-DE" sz="1400" i="1" dirty="0">
                    <a:cs typeface="Lucida Sans Unicode"/>
                  </a:rPr>
                  <a:t>			</a:t>
                </a:r>
                <a:r>
                  <a:rPr lang="de-DE" sz="1400" i="1" dirty="0">
                    <a:cs typeface="Lucida Sans Unicode"/>
                    <a:sym typeface="Wingdings" pitchFamily="2" charset="2"/>
                  </a:rPr>
                  <a:t> LE CHATELIER und BRAUN)</a:t>
                </a:r>
                <a:r>
                  <a:rPr lang="de-DE" dirty="0">
                    <a:cs typeface="Lucida Sans Unicode"/>
                    <a:sym typeface="Wingdings" pitchFamily="2" charset="2"/>
                  </a:rPr>
                  <a:t>        	</a:t>
                </a:r>
                <a:endParaRPr lang="de-DE" dirty="0"/>
              </a:p>
              <a:p>
                <a:pPr lvl="0">
                  <a:tabLst>
                    <a:tab pos="450850" algn="l"/>
                  </a:tabLst>
                </a:pPr>
                <a14:m>
                  <m:oMath xmlns:m="http://schemas.openxmlformats.org/officeDocument/2006/math">
                    <m:r>
                      <a:rPr lang="de-DE" i="1" dirty="0" smtClean="0">
                        <a:latin typeface="Cambria Math"/>
                        <a:cs typeface="Lucida Sans Unicode"/>
                      </a:rPr>
                      <m:t>𝐵</m:t>
                    </m:r>
                    <m:r>
                      <a:rPr lang="de-DE" i="1" baseline="30000" dirty="0" smtClean="0">
                        <a:latin typeface="Cambria Math"/>
                        <a:cs typeface="Lucida Sans Unicode"/>
                      </a:rPr>
                      <m:t>−</m:t>
                    </m:r>
                    <m:r>
                      <a:rPr lang="de-DE" i="1" dirty="0" smtClean="0">
                        <a:latin typeface="Cambria Math"/>
                        <a:cs typeface="Lucida Sans Unicode"/>
                      </a:rPr>
                      <m:t>+ </m:t>
                    </m:r>
                    <m:r>
                      <a:rPr lang="de-DE" i="1" dirty="0" smtClean="0">
                        <a:latin typeface="Cambria Math"/>
                        <a:cs typeface="Lucida Sans Unicode"/>
                      </a:rPr>
                      <m:t>𝐻</m:t>
                    </m:r>
                    <m:r>
                      <a:rPr lang="de-DE" i="1" baseline="-25000" dirty="0" smtClean="0">
                        <a:latin typeface="Cambria Math"/>
                        <a:cs typeface="Lucida Sans Unicode"/>
                      </a:rPr>
                      <m:t>2</m:t>
                    </m:r>
                    <m:r>
                      <a:rPr lang="de-DE" i="1" dirty="0" smtClean="0">
                        <a:latin typeface="Cambria Math"/>
                        <a:cs typeface="Lucida Sans Unicode"/>
                      </a:rPr>
                      <m:t>𝑂</m:t>
                    </m:r>
                    <m:r>
                      <a:rPr lang="de-DE" i="1" dirty="0" smtClean="0">
                        <a:latin typeface="Cambria Math"/>
                        <a:cs typeface="Lucida Sans Unicode"/>
                      </a:rPr>
                      <m:t>⇋ </m:t>
                    </m:r>
                    <m:r>
                      <a:rPr lang="de-DE" i="1" dirty="0" smtClean="0">
                        <a:latin typeface="Cambria Math"/>
                        <a:cs typeface="Lucida Sans Unicode"/>
                      </a:rPr>
                      <m:t>𝐻𝐵</m:t>
                    </m:r>
                    <m:r>
                      <a:rPr lang="de-DE" i="1" dirty="0" smtClean="0">
                        <a:latin typeface="Cambria Math"/>
                        <a:cs typeface="Lucida Sans Unicode"/>
                      </a:rPr>
                      <m:t>+</m:t>
                    </m:r>
                    <m:r>
                      <a:rPr lang="de-DE" i="1" dirty="0" smtClean="0">
                        <a:solidFill>
                          <a:schemeClr val="tx2">
                            <a:lumMod val="60000"/>
                            <a:lumOff val="40000"/>
                          </a:schemeClr>
                        </a:solidFill>
                        <a:latin typeface="Cambria Math"/>
                        <a:cs typeface="Lucida Sans Unicode"/>
                      </a:rPr>
                      <m:t>𝑂𝐻</m:t>
                    </m:r>
                    <m:r>
                      <a:rPr lang="de-DE" i="1" baseline="30000" dirty="0" smtClean="0">
                        <a:solidFill>
                          <a:schemeClr val="tx2">
                            <a:lumMod val="60000"/>
                            <a:lumOff val="40000"/>
                          </a:schemeClr>
                        </a:solidFill>
                        <a:latin typeface="Cambria Math"/>
                        <a:cs typeface="Lucida Sans Unicode"/>
                      </a:rPr>
                      <m:t>−</m:t>
                    </m:r>
                  </m:oMath>
                </a14:m>
                <a:r>
                  <a:rPr lang="de-DE" baseline="30000" dirty="0">
                    <a:cs typeface="Lucida Sans Unicode"/>
                  </a:rPr>
                  <a:t>	</a:t>
                </a:r>
                <a:r>
                  <a:rPr lang="de-DE" sz="1400" i="1" dirty="0">
                    <a:solidFill>
                      <a:prstClr val="black"/>
                    </a:solidFill>
                    <a:cs typeface="Lucida Sans Unicode"/>
                  </a:rPr>
                  <a:t>(GG-Lage von Beginn an ganz rechts</a:t>
                </a:r>
              </a:p>
              <a:p>
                <a:pPr lvl="0"/>
                <a:r>
                  <a:rPr lang="de-DE" sz="1400" i="1" dirty="0">
                    <a:solidFill>
                      <a:prstClr val="black"/>
                    </a:solidFill>
                    <a:cs typeface="Lucida Sans Unicode"/>
                  </a:rPr>
                  <a:t>			</a:t>
                </a:r>
                <a:r>
                  <a:rPr lang="de-DE" sz="1400" i="1" dirty="0">
                    <a:solidFill>
                      <a:prstClr val="black"/>
                    </a:solidFill>
                    <a:cs typeface="Lucida Sans Unicode"/>
                    <a:sym typeface="Wingdings" pitchFamily="2" charset="2"/>
                  </a:rPr>
                  <a:t> starke Base)</a:t>
                </a:r>
                <a:endParaRPr lang="de-DE" sz="1400" i="1" dirty="0">
                  <a:solidFill>
                    <a:prstClr val="black"/>
                  </a:solidFill>
                  <a:cs typeface="Lucida Sans Unicode"/>
                </a:endParaRPr>
              </a:p>
              <a:p>
                <a:endParaRPr lang="de-DE" dirty="0"/>
              </a:p>
              <a:p>
                <a:r>
                  <a:rPr lang="de-DE" dirty="0"/>
                  <a:t>Da es sich bei der zu bestimmenden Säure (</a:t>
                </a:r>
                <a14:m>
                  <m:oMath xmlns:m="http://schemas.openxmlformats.org/officeDocument/2006/math">
                    <m:r>
                      <a:rPr lang="de-DE" i="1" dirty="0" smtClean="0">
                        <a:latin typeface="Cambria Math"/>
                      </a:rPr>
                      <m:t>𝐻𝐴</m:t>
                    </m:r>
                  </m:oMath>
                </a14:m>
                <a:r>
                  <a:rPr lang="de-DE" dirty="0"/>
                  <a:t>) um eine schwache Säure handelt, ist folgendes zu beachten:</a:t>
                </a:r>
              </a:p>
              <a:p>
                <a:endParaRPr lang="de-DE" dirty="0"/>
              </a:p>
              <a:p>
                <a:r>
                  <a:rPr lang="de-DE" dirty="0"/>
                  <a:t>Die korrespondierende Base (</a:t>
                </a:r>
                <a14:m>
                  <m:oMath xmlns:m="http://schemas.openxmlformats.org/officeDocument/2006/math">
                    <m:r>
                      <a:rPr lang="de-DE" i="1" dirty="0" smtClean="0">
                        <a:latin typeface="Cambria Math"/>
                      </a:rPr>
                      <m:t>𝐴</m:t>
                    </m:r>
                    <m:r>
                      <a:rPr lang="de-DE" i="1" baseline="30000" dirty="0" smtClean="0">
                        <a:latin typeface="Cambria Math"/>
                      </a:rPr>
                      <m:t>−</m:t>
                    </m:r>
                  </m:oMath>
                </a14:m>
                <a:r>
                  <a:rPr lang="de-DE" dirty="0"/>
                  <a:t>) der schwachen Säure (</a:t>
                </a:r>
                <a14:m>
                  <m:oMath xmlns:m="http://schemas.openxmlformats.org/officeDocument/2006/math">
                    <m:r>
                      <a:rPr lang="de-DE" i="1" dirty="0" smtClean="0">
                        <a:latin typeface="Cambria Math"/>
                      </a:rPr>
                      <m:t>𝐻𝐴</m:t>
                    </m:r>
                  </m:oMath>
                </a14:m>
                <a:r>
                  <a:rPr lang="de-DE" dirty="0"/>
                  <a:t>) ist eine merklich starke Base, die mit Wasser zusammen eine Säure-Base-Reaktion eingehen, d.h. Hydroxidionen bilden kann:</a:t>
                </a:r>
              </a:p>
              <a:p>
                <a:endParaRPr lang="de-DE" dirty="0"/>
              </a:p>
              <a:p>
                <a:pPr/>
                <a14:m>
                  <m:oMathPara xmlns:m="http://schemas.openxmlformats.org/officeDocument/2006/math">
                    <m:oMathParaPr>
                      <m:jc m:val="left"/>
                    </m:oMathParaPr>
                    <m:oMath xmlns:m="http://schemas.openxmlformats.org/officeDocument/2006/math">
                      <m:r>
                        <a:rPr lang="de-DE" i="1" dirty="0" smtClean="0">
                          <a:latin typeface="Cambria Math"/>
                        </a:rPr>
                        <m:t>𝐴</m:t>
                      </m:r>
                      <m:r>
                        <a:rPr lang="de-DE" i="1" baseline="30000" dirty="0" smtClean="0">
                          <a:latin typeface="Cambria Math"/>
                        </a:rPr>
                        <m:t>−</m:t>
                      </m:r>
                      <m:r>
                        <a:rPr lang="de-DE" i="1" dirty="0" smtClean="0">
                          <a:latin typeface="Cambria Math"/>
                        </a:rPr>
                        <m:t> + </m:t>
                      </m:r>
                      <m:r>
                        <a:rPr lang="de-DE" i="1" dirty="0" smtClean="0">
                          <a:latin typeface="Cambria Math"/>
                        </a:rPr>
                        <m:t>𝐻</m:t>
                      </m:r>
                      <m:r>
                        <a:rPr lang="de-DE" i="1" baseline="-25000" dirty="0" smtClean="0">
                          <a:latin typeface="Cambria Math"/>
                        </a:rPr>
                        <m:t>2</m:t>
                      </m:r>
                      <m:r>
                        <a:rPr lang="de-DE" i="1" dirty="0" smtClean="0">
                          <a:latin typeface="Cambria Math"/>
                        </a:rPr>
                        <m:t>𝑂</m:t>
                      </m:r>
                      <m:r>
                        <a:rPr lang="de-DE" i="1" dirty="0" smtClean="0">
                          <a:latin typeface="Cambria Math"/>
                        </a:rPr>
                        <m:t> ⇋ </m:t>
                      </m:r>
                      <m:r>
                        <a:rPr lang="de-DE" i="1" dirty="0" smtClean="0">
                          <a:latin typeface="Cambria Math"/>
                          <a:cs typeface="Lucida Sans Unicode"/>
                        </a:rPr>
                        <m:t>𝐻𝐴</m:t>
                      </m:r>
                      <m:r>
                        <a:rPr lang="de-DE" i="1" dirty="0" smtClean="0">
                          <a:latin typeface="Cambria Math"/>
                          <a:cs typeface="Lucida Sans Unicode"/>
                        </a:rPr>
                        <m:t> + </m:t>
                      </m:r>
                      <m:r>
                        <a:rPr lang="de-DE" i="1" dirty="0" smtClean="0">
                          <a:solidFill>
                            <a:schemeClr val="accent4">
                              <a:lumMod val="60000"/>
                              <a:lumOff val="40000"/>
                            </a:schemeClr>
                          </a:solidFill>
                          <a:latin typeface="Cambria Math"/>
                          <a:cs typeface="Lucida Sans Unicode"/>
                        </a:rPr>
                        <m:t>𝑂𝐻</m:t>
                      </m:r>
                      <m:r>
                        <a:rPr lang="de-DE" i="1" baseline="30000" dirty="0" smtClean="0">
                          <a:solidFill>
                            <a:schemeClr val="accent4">
                              <a:lumMod val="60000"/>
                              <a:lumOff val="40000"/>
                            </a:schemeClr>
                          </a:solidFill>
                          <a:latin typeface="Cambria Math"/>
                          <a:cs typeface="Lucida Sans Unicode"/>
                        </a:rPr>
                        <m:t>−</m:t>
                      </m:r>
                    </m:oMath>
                  </m:oMathPara>
                </a14:m>
                <a:endParaRPr lang="de-DE" dirty="0">
                  <a:solidFill>
                    <a:schemeClr val="accent4">
                      <a:lumMod val="60000"/>
                      <a:lumOff val="40000"/>
                    </a:schemeClr>
                  </a:solidFill>
                </a:endParaRPr>
              </a:p>
              <a:p>
                <a:endParaRPr lang="de-DE" dirty="0"/>
              </a:p>
              <a:p>
                <a:endParaRPr lang="de-DE" dirty="0"/>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xfrm>
                <a:off x="432000" y="1080000"/>
                <a:ext cx="8280000" cy="5373336"/>
              </a:xfrm>
              <a:blipFill rotWithShape="1">
                <a:blip r:embed="rId2"/>
                <a:stretch>
                  <a:fillRect l="-663" t="-567"/>
                </a:stretch>
              </a:blipFill>
            </p:spPr>
            <p:txBody>
              <a:bodyPr/>
              <a:lstStyle/>
              <a:p>
                <a:r>
                  <a:rPr lang="de-DE">
                    <a:noFill/>
                  </a:rPr>
                  <a:t> </a:t>
                </a:r>
              </a:p>
            </p:txBody>
          </p:sp>
        </mc:Fallback>
      </mc:AlternateContent>
      <p:sp>
        <p:nvSpPr>
          <p:cNvPr id="5" name="Geschweifte Klammer rechts 4"/>
          <p:cNvSpPr/>
          <p:nvPr/>
        </p:nvSpPr>
        <p:spPr>
          <a:xfrm>
            <a:off x="6084168" y="1844824"/>
            <a:ext cx="360040"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cxnSp>
        <p:nvCxnSpPr>
          <p:cNvPr id="6" name="Gerade Verbindung 5"/>
          <p:cNvCxnSpPr/>
          <p:nvPr/>
        </p:nvCxnSpPr>
        <p:spPr>
          <a:xfrm>
            <a:off x="6444208" y="2204864"/>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6444208" y="3140968"/>
            <a:ext cx="2376264"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491880" y="6093296"/>
            <a:ext cx="396000"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feld 8"/>
              <p:cNvSpPr txBox="1"/>
              <p:nvPr/>
            </p:nvSpPr>
            <p:spPr>
              <a:xfrm>
                <a:off x="6372200" y="2416242"/>
                <a:ext cx="251100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dirty="0">
                          <a:solidFill>
                            <a:schemeClr val="accent2">
                              <a:lumMod val="75000"/>
                            </a:schemeClr>
                          </a:solidFill>
                          <a:latin typeface="Cambria Math"/>
                          <a:cs typeface="Lucida Sans Unicode"/>
                        </a:rPr>
                        <m:t>𝐻</m:t>
                      </m:r>
                      <m:r>
                        <a:rPr lang="de-DE" i="1" baseline="-25000" dirty="0">
                          <a:solidFill>
                            <a:schemeClr val="accent2">
                              <a:lumMod val="75000"/>
                            </a:schemeClr>
                          </a:solidFill>
                          <a:latin typeface="Cambria Math"/>
                          <a:cs typeface="Lucida Sans Unicode"/>
                        </a:rPr>
                        <m:t>3</m:t>
                      </m:r>
                      <m:r>
                        <a:rPr lang="de-DE" i="1" dirty="0">
                          <a:solidFill>
                            <a:schemeClr val="accent2">
                              <a:lumMod val="75000"/>
                            </a:schemeClr>
                          </a:solidFill>
                          <a:latin typeface="Cambria Math"/>
                          <a:cs typeface="Lucida Sans Unicode"/>
                        </a:rPr>
                        <m:t>𝑂</m:t>
                      </m:r>
                      <m:r>
                        <a:rPr lang="de-DE" i="1" baseline="30000" dirty="0">
                          <a:solidFill>
                            <a:schemeClr val="accent2">
                              <a:lumMod val="75000"/>
                            </a:schemeClr>
                          </a:solidFill>
                          <a:latin typeface="Cambria Math"/>
                          <a:cs typeface="Lucida Sans Unicode"/>
                        </a:rPr>
                        <m:t>+</m:t>
                      </m:r>
                      <m:r>
                        <a:rPr lang="de-DE" i="1" baseline="30000" dirty="0">
                          <a:latin typeface="Cambria Math"/>
                          <a:cs typeface="Lucida Sans Unicode"/>
                        </a:rPr>
                        <m:t> </m:t>
                      </m:r>
                      <m:r>
                        <a:rPr lang="de-DE" i="1" dirty="0">
                          <a:latin typeface="Cambria Math"/>
                          <a:cs typeface="Lucida Sans Unicode"/>
                        </a:rPr>
                        <m:t>+ </m:t>
                      </m:r>
                      <m:r>
                        <a:rPr lang="de-DE" i="1" dirty="0">
                          <a:solidFill>
                            <a:schemeClr val="tx2">
                              <a:lumMod val="60000"/>
                              <a:lumOff val="40000"/>
                            </a:schemeClr>
                          </a:solidFill>
                          <a:latin typeface="Cambria Math"/>
                          <a:cs typeface="Lucida Sans Unicode"/>
                        </a:rPr>
                        <m:t>𝑂𝐻</m:t>
                      </m:r>
                      <m:r>
                        <a:rPr lang="de-DE" i="1" baseline="30000" dirty="0">
                          <a:solidFill>
                            <a:schemeClr val="tx2">
                              <a:lumMod val="60000"/>
                              <a:lumOff val="40000"/>
                            </a:schemeClr>
                          </a:solidFill>
                          <a:latin typeface="Cambria Math"/>
                          <a:cs typeface="Lucida Sans Unicode"/>
                        </a:rPr>
                        <m:t>−</m:t>
                      </m:r>
                      <m:r>
                        <a:rPr lang="de-DE" i="1" baseline="30000" dirty="0">
                          <a:latin typeface="Cambria Math"/>
                          <a:cs typeface="Lucida Sans Unicode"/>
                        </a:rPr>
                        <m:t> </m:t>
                      </m:r>
                      <m:r>
                        <a:rPr lang="de-DE" i="1" dirty="0">
                          <a:latin typeface="Cambria Math"/>
                          <a:cs typeface="Lucida Sans Unicode"/>
                        </a:rPr>
                        <m:t>⇋ 2 </m:t>
                      </m:r>
                      <m:r>
                        <a:rPr lang="de-DE" i="1" dirty="0">
                          <a:latin typeface="Cambria Math"/>
                          <a:cs typeface="Lucida Sans Unicode"/>
                        </a:rPr>
                        <m:t>𝐻</m:t>
                      </m:r>
                      <m:r>
                        <a:rPr lang="de-DE" i="1" baseline="-25000" dirty="0">
                          <a:latin typeface="Cambria Math"/>
                          <a:cs typeface="Lucida Sans Unicode"/>
                        </a:rPr>
                        <m:t>2</m:t>
                      </m:r>
                      <m:r>
                        <a:rPr lang="de-DE" i="1" dirty="0">
                          <a:latin typeface="Cambria Math"/>
                          <a:cs typeface="Lucida Sans Unicode"/>
                        </a:rPr>
                        <m:t>𝑂</m:t>
                      </m:r>
                    </m:oMath>
                  </m:oMathPara>
                </a14:m>
                <a:endParaRPr lang="de-DE" dirty="0"/>
              </a:p>
            </p:txBody>
          </p:sp>
        </mc:Choice>
        <mc:Fallback xmlns="">
          <p:sp>
            <p:nvSpPr>
              <p:cNvPr id="9" name="Textfeld 8"/>
              <p:cNvSpPr txBox="1">
                <a:spLocks noRot="1" noChangeAspect="1" noMove="1" noResize="1" noEditPoints="1" noAdjustHandles="1" noChangeArrowheads="1" noChangeShapeType="1" noTextEdit="1"/>
              </p:cNvSpPr>
              <p:nvPr/>
            </p:nvSpPr>
            <p:spPr>
              <a:xfrm>
                <a:off x="6372200" y="2416242"/>
                <a:ext cx="2511008" cy="369332"/>
              </a:xfrm>
              <a:prstGeom prst="rect">
                <a:avLst/>
              </a:prstGeom>
              <a:blipFill rotWithShape="1">
                <a:blip r:embed="rId3"/>
                <a:stretch>
                  <a:fillRect/>
                </a:stretch>
              </a:blipFill>
            </p:spPr>
            <p:txBody>
              <a:bodyPr/>
              <a:lstStyle/>
              <a:p>
                <a:r>
                  <a:rPr lang="de-DE">
                    <a:noFill/>
                  </a:rPr>
                  <a:t> </a:t>
                </a:r>
              </a:p>
            </p:txBody>
          </p:sp>
        </mc:Fallback>
      </mc:AlternateContent>
    </p:spTree>
    <p:extLst>
      <p:ext uri="{BB962C8B-B14F-4D97-AF65-F5344CB8AC3E}">
        <p14:creationId xmlns:p14="http://schemas.microsoft.com/office/powerpoint/2010/main" val="41271622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 Frage 3) (III)</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14</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p:txBody>
              <a:bodyPr/>
              <a:lstStyle/>
              <a:p>
                <a:r>
                  <a:rPr lang="de-DE" dirty="0"/>
                  <a:t>Da im Verlauf der Titration immer mehr </a:t>
                </a:r>
                <a14:m>
                  <m:oMath xmlns:m="http://schemas.openxmlformats.org/officeDocument/2006/math">
                    <m:r>
                      <a:rPr lang="de-DE" i="1" dirty="0" smtClean="0">
                        <a:latin typeface="Cambria Math"/>
                      </a:rPr>
                      <m:t>𝐴</m:t>
                    </m:r>
                    <m:r>
                      <a:rPr lang="de-DE" i="1" baseline="30000" dirty="0" smtClean="0">
                        <a:latin typeface="Cambria Math"/>
                      </a:rPr>
                      <m:t>−</m:t>
                    </m:r>
                    <m:r>
                      <a:rPr lang="de-DE" i="1" dirty="0" smtClean="0">
                        <a:latin typeface="Cambria Math"/>
                      </a:rPr>
                      <m:t> </m:t>
                    </m:r>
                  </m:oMath>
                </a14:m>
                <a:r>
                  <a:rPr lang="de-DE" dirty="0"/>
                  <a:t>gebildet wird, steigt auch der Anteil der zusätzlich gebildeten </a:t>
                </a:r>
                <a14:m>
                  <m:oMath xmlns:m="http://schemas.openxmlformats.org/officeDocument/2006/math">
                    <m:r>
                      <a:rPr lang="de-DE" i="1" dirty="0" smtClean="0">
                        <a:solidFill>
                          <a:schemeClr val="accent4">
                            <a:lumMod val="60000"/>
                            <a:lumOff val="40000"/>
                          </a:schemeClr>
                        </a:solidFill>
                        <a:latin typeface="Cambria Math"/>
                      </a:rPr>
                      <m:t>𝑂</m:t>
                    </m:r>
                    <m:sSup>
                      <m:sSupPr>
                        <m:ctrlPr>
                          <a:rPr lang="de-DE" b="0" i="1" dirty="0" smtClean="0">
                            <a:solidFill>
                              <a:schemeClr val="accent4">
                                <a:lumMod val="60000"/>
                                <a:lumOff val="40000"/>
                              </a:schemeClr>
                            </a:solidFill>
                            <a:latin typeface="Cambria Math" panose="02040503050406030204" pitchFamily="18" charset="0"/>
                          </a:rPr>
                        </m:ctrlPr>
                      </m:sSupPr>
                      <m:e>
                        <m:r>
                          <a:rPr lang="de-DE" i="1" dirty="0" smtClean="0">
                            <a:solidFill>
                              <a:schemeClr val="accent4">
                                <a:lumMod val="60000"/>
                                <a:lumOff val="40000"/>
                              </a:schemeClr>
                            </a:solidFill>
                            <a:latin typeface="Cambria Math"/>
                          </a:rPr>
                          <m:t>𝐻</m:t>
                        </m:r>
                      </m:e>
                      <m:sup>
                        <m:r>
                          <a:rPr lang="de-DE" b="0" i="0" dirty="0" smtClean="0">
                            <a:solidFill>
                              <a:schemeClr val="accent4">
                                <a:lumMod val="60000"/>
                                <a:lumOff val="40000"/>
                              </a:schemeClr>
                            </a:solidFill>
                            <a:latin typeface="Cambria Math"/>
                          </a:rPr>
                          <m:t>−</m:t>
                        </m:r>
                      </m:sup>
                    </m:sSup>
                  </m:oMath>
                </a14:m>
                <a:r>
                  <a:rPr lang="de-DE" dirty="0">
                    <a:solidFill>
                      <a:schemeClr val="accent4">
                        <a:lumMod val="60000"/>
                        <a:lumOff val="40000"/>
                      </a:schemeClr>
                    </a:solidFill>
                  </a:rPr>
                  <a:t>-Ionen</a:t>
                </a:r>
                <a:r>
                  <a:rPr lang="de-DE" dirty="0"/>
                  <a:t>.</a:t>
                </a:r>
              </a:p>
              <a:p>
                <a:endParaRPr lang="de-DE" dirty="0"/>
              </a:p>
              <a:p>
                <a:r>
                  <a:rPr lang="de-DE" dirty="0"/>
                  <a:t>Dies hat für den Titrationsverlauf folgende Konsequenz:</a:t>
                </a:r>
              </a:p>
              <a:p>
                <a:r>
                  <a:rPr lang="de-DE" dirty="0"/>
                  <a:t>Eigentlich soll der Stoffmengenanteil an Oxoniumionen durch Neutralisation mit den zutitrierten Hydroxidionen bestimmt werden:</a:t>
                </a:r>
              </a:p>
              <a:p>
                <a:endParaRPr lang="de-DE" dirty="0"/>
              </a:p>
              <a:p>
                <a:endParaRPr lang="de-DE" dirty="0"/>
              </a:p>
              <a:p>
                <a:r>
                  <a:rPr lang="de-DE" dirty="0"/>
                  <a:t>Dies wird nun aber gestört, da aus o.g. Grund </a:t>
                </a:r>
                <a:r>
                  <a:rPr lang="de-DE" dirty="0">
                    <a:solidFill>
                      <a:schemeClr val="accent4">
                        <a:lumMod val="60000"/>
                        <a:lumOff val="40000"/>
                      </a:schemeClr>
                    </a:solidFill>
                  </a:rPr>
                  <a:t>zusätzliche Hydroxidionen </a:t>
                </a:r>
                <a:r>
                  <a:rPr lang="de-DE" dirty="0"/>
                  <a:t>entstanden sind, d.h. der Neutralpunkt wird viel früher erreicht:</a:t>
                </a:r>
              </a:p>
              <a:p>
                <a:endParaRPr lang="de-DE" dirty="0"/>
              </a:p>
              <a:p>
                <a:endParaRPr lang="de-DE" dirty="0"/>
              </a:p>
              <a:p>
                <a:r>
                  <a:rPr lang="de-DE" dirty="0"/>
                  <a:t>Um den richtigen Äquivalenzpunkt zu bestimmen, muss also weiter titriert werden, d.h. der Äquivalenzpunkt liegt im Alkalischen.</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blipFill rotWithShape="1">
                <a:blip r:embed="rId2"/>
                <a:stretch>
                  <a:fillRect l="-663" t="-605"/>
                </a:stretch>
              </a:blipFill>
            </p:spPr>
            <p:txBody>
              <a:bodyPr/>
              <a:lstStyle/>
              <a:p>
                <a:r>
                  <a:rPr lang="de-DE">
                    <a:noFill/>
                  </a:rPr>
                  <a:t> </a:t>
                </a:r>
              </a:p>
            </p:txBody>
          </p:sp>
        </mc:Fallback>
      </mc:AlternateContent>
      <p:cxnSp>
        <p:nvCxnSpPr>
          <p:cNvPr id="5" name="Gerade Verbindung 4"/>
          <p:cNvCxnSpPr/>
          <p:nvPr/>
        </p:nvCxnSpPr>
        <p:spPr>
          <a:xfrm>
            <a:off x="1187624" y="3062256"/>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Gerade Verbindung 5"/>
          <p:cNvCxnSpPr/>
          <p:nvPr/>
        </p:nvCxnSpPr>
        <p:spPr>
          <a:xfrm>
            <a:off x="1187624" y="3206272"/>
            <a:ext cx="2376264"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1187624" y="4306488"/>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1187624" y="4450504"/>
            <a:ext cx="1980000"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161984" y="4450504"/>
            <a:ext cx="396000"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flipV="1">
            <a:off x="3557984" y="4450504"/>
            <a:ext cx="5904" cy="36000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2422965" y="4545036"/>
            <a:ext cx="1157946" cy="307777"/>
          </a:xfrm>
          <a:prstGeom prst="rect">
            <a:avLst/>
          </a:prstGeom>
          <a:noFill/>
        </p:spPr>
        <p:txBody>
          <a:bodyPr wrap="none" rtlCol="0">
            <a:spAutoFit/>
          </a:bodyPr>
          <a:lstStyle/>
          <a:p>
            <a:r>
              <a:rPr lang="de-DE" sz="1400" dirty="0">
                <a:solidFill>
                  <a:schemeClr val="accent3">
                    <a:lumMod val="75000"/>
                  </a:schemeClr>
                </a:solidFill>
              </a:rPr>
              <a:t>Neutralpunkt</a:t>
            </a:r>
          </a:p>
        </p:txBody>
      </p:sp>
      <p:cxnSp>
        <p:nvCxnSpPr>
          <p:cNvPr id="13" name="Gerade Verbindung 12"/>
          <p:cNvCxnSpPr/>
          <p:nvPr/>
        </p:nvCxnSpPr>
        <p:spPr>
          <a:xfrm>
            <a:off x="1187624" y="5591652"/>
            <a:ext cx="2376264"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p:nvCxnSpPr>
        <p:spPr>
          <a:xfrm>
            <a:off x="1187624" y="5735668"/>
            <a:ext cx="2376000" cy="0"/>
          </a:xfrm>
          <a:prstGeom prst="line">
            <a:avLst/>
          </a:prstGeom>
          <a:ln w="762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p:nvCxnSpPr>
        <p:spPr>
          <a:xfrm>
            <a:off x="3555545" y="5735668"/>
            <a:ext cx="396000" cy="0"/>
          </a:xfrm>
          <a:prstGeom prst="line">
            <a:avLst/>
          </a:prstGeom>
          <a:ln w="762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flipV="1">
            <a:off x="3557984" y="5735668"/>
            <a:ext cx="5904" cy="360000"/>
          </a:xfrm>
          <a:prstGeom prst="straightConnector1">
            <a:avLst/>
          </a:prstGeom>
          <a:ln w="3810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feld 17"/>
          <p:cNvSpPr txBox="1"/>
          <p:nvPr/>
        </p:nvSpPr>
        <p:spPr>
          <a:xfrm>
            <a:off x="2411760" y="5855839"/>
            <a:ext cx="1157946" cy="307777"/>
          </a:xfrm>
          <a:prstGeom prst="rect">
            <a:avLst/>
          </a:prstGeom>
          <a:noFill/>
        </p:spPr>
        <p:txBody>
          <a:bodyPr wrap="none" rtlCol="0">
            <a:spAutoFit/>
          </a:bodyPr>
          <a:lstStyle/>
          <a:p>
            <a:r>
              <a:rPr lang="de-DE" sz="1400" dirty="0">
                <a:solidFill>
                  <a:schemeClr val="accent3">
                    <a:lumMod val="75000"/>
                  </a:schemeClr>
                </a:solidFill>
              </a:rPr>
              <a:t>Neutralpunkt</a:t>
            </a:r>
          </a:p>
        </p:txBody>
      </p:sp>
      <p:sp>
        <p:nvSpPr>
          <p:cNvPr id="19" name="Textfeld 18"/>
          <p:cNvSpPr txBox="1"/>
          <p:nvPr/>
        </p:nvSpPr>
        <p:spPr>
          <a:xfrm>
            <a:off x="4067944" y="5847463"/>
            <a:ext cx="1407437" cy="307777"/>
          </a:xfrm>
          <a:prstGeom prst="rect">
            <a:avLst/>
          </a:prstGeom>
          <a:noFill/>
        </p:spPr>
        <p:txBody>
          <a:bodyPr wrap="none" rtlCol="0">
            <a:spAutoFit/>
          </a:bodyPr>
          <a:lstStyle/>
          <a:p>
            <a:r>
              <a:rPr lang="de-DE" sz="1400" dirty="0">
                <a:solidFill>
                  <a:schemeClr val="accent6">
                    <a:lumMod val="75000"/>
                  </a:schemeClr>
                </a:solidFill>
              </a:rPr>
              <a:t>Äquivalenzpunkt</a:t>
            </a:r>
          </a:p>
        </p:txBody>
      </p:sp>
      <p:cxnSp>
        <p:nvCxnSpPr>
          <p:cNvPr id="20" name="Gerade Verbindung mit Pfeil 19"/>
          <p:cNvCxnSpPr/>
          <p:nvPr/>
        </p:nvCxnSpPr>
        <p:spPr>
          <a:xfrm flipV="1">
            <a:off x="3918024" y="5733240"/>
            <a:ext cx="5904" cy="36000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77584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Titration einer schwachen Säure mit einer starken Base (hier: Essigsäure titriert mit Natronlauge)</a:t>
            </a:r>
          </a:p>
        </p:txBody>
      </p:sp>
      <p:sp>
        <p:nvSpPr>
          <p:cNvPr id="3" name="Foliennummernplatzhalter 2"/>
          <p:cNvSpPr>
            <a:spLocks noGrp="1"/>
          </p:cNvSpPr>
          <p:nvPr>
            <p:ph type="sldNum" sz="quarter" idx="12"/>
          </p:nvPr>
        </p:nvSpPr>
        <p:spPr/>
        <p:txBody>
          <a:bodyPr/>
          <a:lstStyle/>
          <a:p>
            <a:fld id="{E7B756F6-F0F2-4FF1-A369-495604B888EB}" type="slidenum">
              <a:rPr lang="de-DE" smtClean="0"/>
              <a:pPr/>
              <a:t>15</a:t>
            </a:fld>
            <a:endParaRPr lang="de-DE"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773296"/>
            <a:ext cx="4749398" cy="4320000"/>
          </a:xfrm>
          <a:prstGeom prst="rect">
            <a:avLst/>
          </a:prstGeom>
        </p:spPr>
      </p:pic>
      <p:sp>
        <p:nvSpPr>
          <p:cNvPr id="8" name="Rechteck 7"/>
          <p:cNvSpPr/>
          <p:nvPr/>
        </p:nvSpPr>
        <p:spPr>
          <a:xfrm>
            <a:off x="6300192" y="5373216"/>
            <a:ext cx="2304256" cy="830997"/>
          </a:xfrm>
          <a:prstGeom prst="rect">
            <a:avLst/>
          </a:prstGeom>
        </p:spPr>
        <p:txBody>
          <a:bodyPr wrap="square">
            <a:spAutoFit/>
          </a:bodyPr>
          <a:lstStyle/>
          <a:p>
            <a:r>
              <a:rPr lang="de-DE" sz="800" i="1" dirty="0">
                <a:solidFill>
                  <a:prstClr val="black"/>
                </a:solidFill>
              </a:rPr>
              <a:t>Quelle: https://www2.chemie.uni-erlangen.de/projects/vsc/chemie-mediziner-neu/saeuren/schwach_titration.html</a:t>
            </a:r>
          </a:p>
          <a:p>
            <a:r>
              <a:rPr lang="de-DE" sz="800" i="1" dirty="0"/>
              <a:t>Nutzung mit freundlicher Genehmigung Prof. Dr. Johann Gasteiger, </a:t>
            </a:r>
            <a:r>
              <a:rPr lang="de-DE" sz="800" dirty="0"/>
              <a:t>Friedrich-Alexander-Universität Erlangen-Nürnberg</a:t>
            </a:r>
            <a:endParaRPr lang="de-DE" sz="800" i="1" dirty="0">
              <a:solidFill>
                <a:prstClr val="black"/>
              </a:solidFill>
            </a:endParaRPr>
          </a:p>
        </p:txBody>
      </p:sp>
    </p:spTree>
    <p:extLst>
      <p:ext uri="{BB962C8B-B14F-4D97-AF65-F5344CB8AC3E}">
        <p14:creationId xmlns:p14="http://schemas.microsoft.com/office/powerpoint/2010/main" val="1206265528"/>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Durchführung in der Praxis</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16</a:t>
            </a:fld>
            <a:endParaRPr lang="de-DE" dirty="0"/>
          </a:p>
        </p:txBody>
      </p:sp>
      <p:sp>
        <p:nvSpPr>
          <p:cNvPr id="4" name="Textplatzhalter 3"/>
          <p:cNvSpPr>
            <a:spLocks noGrp="1"/>
          </p:cNvSpPr>
          <p:nvPr>
            <p:ph type="body" sz="quarter" idx="11"/>
          </p:nvPr>
        </p:nvSpPr>
        <p:spPr/>
        <p:txBody>
          <a:bodyPr/>
          <a:lstStyle/>
          <a:p>
            <a:r>
              <a:rPr lang="de-DE" dirty="0"/>
              <a:t>Verwendung eines geeigneten Indikators zur schnellen Bestimmung des Äquivalenzpunktes (</a:t>
            </a:r>
            <a:r>
              <a:rPr lang="de-DE" dirty="0">
                <a:sym typeface="Wingdings" panose="05000000000000000000" pitchFamily="2" charset="2"/>
              </a:rPr>
              <a:t>„Umschlagpunkt des Indikators“).</a:t>
            </a:r>
          </a:p>
          <a:p>
            <a:r>
              <a:rPr lang="de-DE" dirty="0"/>
              <a:t>Man titriert nur bis zum Äquivalenz- bzw. Umschlagpunkt.</a:t>
            </a:r>
          </a:p>
          <a:p>
            <a:endParaRPr lang="de-DE" dirty="0"/>
          </a:p>
          <a:p>
            <a:r>
              <a:rPr lang="de-DE" dirty="0"/>
              <a:t>Vorgaben:</a:t>
            </a:r>
          </a:p>
          <a:p>
            <a:pPr marL="285750" indent="-285750">
              <a:buFont typeface="Arial" panose="020B0604020202020204" pitchFamily="34" charset="0"/>
              <a:buChar char="•"/>
            </a:pPr>
            <a:r>
              <a:rPr lang="de-DE" dirty="0"/>
              <a:t>Stoffmengenkonzentration der zuzutropfenden Maßlösung</a:t>
            </a:r>
          </a:p>
          <a:p>
            <a:pPr marL="285750" indent="-285750">
              <a:buFont typeface="Arial" panose="020B0604020202020204" pitchFamily="34" charset="0"/>
              <a:buChar char="•"/>
            </a:pPr>
            <a:r>
              <a:rPr lang="de-DE" dirty="0"/>
              <a:t>Volumen der Probe mit unbekannter Stoffmengenkonzentration</a:t>
            </a:r>
          </a:p>
          <a:p>
            <a:endParaRPr lang="de-DE" dirty="0"/>
          </a:p>
          <a:p>
            <a:r>
              <a:rPr lang="de-DE" dirty="0"/>
              <a:t>Messung:</a:t>
            </a:r>
          </a:p>
          <a:p>
            <a:pPr marL="285750" indent="-285750">
              <a:buFont typeface="Arial" panose="020B0604020202020204" pitchFamily="34" charset="0"/>
              <a:buChar char="•"/>
            </a:pPr>
            <a:r>
              <a:rPr lang="de-DE" dirty="0"/>
              <a:t>Volumen der zugetropften Maßlösung</a:t>
            </a:r>
          </a:p>
          <a:p>
            <a:pPr marL="285750" indent="-285750">
              <a:buFont typeface="Wingdings"/>
              <a:buChar char="à"/>
            </a:pPr>
            <a:r>
              <a:rPr lang="de-DE" dirty="0">
                <a:sym typeface="Wingdings" panose="05000000000000000000" pitchFamily="2" charset="2"/>
              </a:rPr>
              <a:t>Ermittlung durch Notieren des Start- und </a:t>
            </a:r>
          </a:p>
          <a:p>
            <a:r>
              <a:rPr lang="de-DE" dirty="0">
                <a:sym typeface="Wingdings" panose="05000000000000000000" pitchFamily="2" charset="2"/>
              </a:rPr>
              <a:t>Endwertes auf der Bürette</a:t>
            </a:r>
            <a:endParaRPr lang="de-DE" dirty="0"/>
          </a:p>
          <a:p>
            <a:endParaRPr lang="de-DE" dirty="0"/>
          </a:p>
          <a:p>
            <a:r>
              <a:rPr lang="de-DE" dirty="0"/>
              <a:t>Berechnung:</a:t>
            </a:r>
          </a:p>
          <a:p>
            <a:pPr marL="285750" indent="-285750">
              <a:buFont typeface="Arial" panose="020B0604020202020204" pitchFamily="34" charset="0"/>
              <a:buChar char="•"/>
            </a:pPr>
            <a:r>
              <a:rPr lang="de-DE" dirty="0"/>
              <a:t>Stoffmengenkonzentration der Probe</a:t>
            </a:r>
          </a:p>
        </p:txBody>
      </p:sp>
      <p:pic>
        <p:nvPicPr>
          <p:cNvPr id="5" name="Picture 2" descr="http://upload.wikimedia.org/wikipedia/commons/thumb/8/8c/Titolazione.gif/220px-Titolazione.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546660" y="3068960"/>
            <a:ext cx="2806609" cy="324036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89FCE460-B511-4C12-89B3-C7F5D4DFF669}"/>
              </a:ext>
            </a:extLst>
          </p:cNvPr>
          <p:cNvSpPr txBox="1"/>
          <p:nvPr/>
        </p:nvSpPr>
        <p:spPr>
          <a:xfrm>
            <a:off x="3923928" y="6318278"/>
            <a:ext cx="5112568" cy="215444"/>
          </a:xfrm>
          <a:prstGeom prst="rect">
            <a:avLst/>
          </a:prstGeom>
          <a:noFill/>
        </p:spPr>
        <p:txBody>
          <a:bodyPr wrap="square">
            <a:spAutoFit/>
          </a:bodyPr>
          <a:lstStyle/>
          <a:p>
            <a:r>
              <a:rPr lang="de-DE" sz="800" i="1" dirty="0"/>
              <a:t>Quelle (gemeinfrei) : https://de.wikipedia.org/wiki/S%C3%A4ure-Base-Titration#/media/Datei:Titolazione.gif</a:t>
            </a:r>
          </a:p>
        </p:txBody>
      </p:sp>
    </p:spTree>
    <p:extLst>
      <p:ext uri="{BB962C8B-B14F-4D97-AF65-F5344CB8AC3E}">
        <p14:creationId xmlns:p14="http://schemas.microsoft.com/office/powerpoint/2010/main" val="90063902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Umschlagbereiche verschiedener Indikatoren</a:t>
            </a:r>
          </a:p>
        </p:txBody>
      </p:sp>
      <p:sp>
        <p:nvSpPr>
          <p:cNvPr id="3" name="Foliennummernplatzhalter 2"/>
          <p:cNvSpPr>
            <a:spLocks noGrp="1"/>
          </p:cNvSpPr>
          <p:nvPr>
            <p:ph type="sldNum" sz="quarter" idx="12"/>
          </p:nvPr>
        </p:nvSpPr>
        <p:spPr/>
        <p:txBody>
          <a:bodyPr/>
          <a:lstStyle/>
          <a:p>
            <a:fld id="{E7B756F6-F0F2-4FF1-A369-495604B888EB}" type="slidenum">
              <a:rPr lang="de-DE" smtClean="0"/>
              <a:pPr/>
              <a:t>17</a:t>
            </a:fld>
            <a:endParaRPr lang="de-DE" dirty="0"/>
          </a:p>
        </p:txBody>
      </p:sp>
      <p:pic>
        <p:nvPicPr>
          <p:cNvPr id="1026" name="Picture 2" descr="Datei:Säuren und Laugen - Farbspektrum verschiedener Indikatoren.sv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204864"/>
            <a:ext cx="7620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a:extLst>
              <a:ext uri="{FF2B5EF4-FFF2-40B4-BE49-F238E27FC236}">
                <a16:creationId xmlns:a16="http://schemas.microsoft.com/office/drawing/2014/main" id="{2C699231-4CBF-4141-82A8-604F614B18CB}"/>
              </a:ext>
            </a:extLst>
          </p:cNvPr>
          <p:cNvSpPr txBox="1"/>
          <p:nvPr/>
        </p:nvSpPr>
        <p:spPr>
          <a:xfrm>
            <a:off x="611560" y="5085184"/>
            <a:ext cx="7128792" cy="215444"/>
          </a:xfrm>
          <a:prstGeom prst="rect">
            <a:avLst/>
          </a:prstGeom>
          <a:noFill/>
        </p:spPr>
        <p:txBody>
          <a:bodyPr wrap="square">
            <a:spAutoFit/>
          </a:bodyPr>
          <a:lstStyle/>
          <a:p>
            <a:r>
              <a:rPr lang="de-DE" sz="800" i="1" dirty="0"/>
              <a:t>Quelle: (gemeinfrei) https://upload.wikimedia.org/wikipedia/commons/9/9c/S%C3%A4uren_und_Laugen_-_Farbspektrum_verschiedener_Indikatoren.svg</a:t>
            </a:r>
          </a:p>
        </p:txBody>
      </p:sp>
    </p:spTree>
    <p:extLst>
      <p:ext uri="{BB962C8B-B14F-4D97-AF65-F5344CB8AC3E}">
        <p14:creationId xmlns:p14="http://schemas.microsoft.com/office/powerpoint/2010/main" val="13939571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Titration einer Ethansäureprobe mit Natronlauge</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18</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p:txBody>
              <a:bodyPr/>
              <a:lstStyle/>
              <a:p>
                <a:pPr marL="285750" indent="-285750">
                  <a:buFont typeface="Arial" panose="020B0604020202020204" pitchFamily="34" charset="0"/>
                  <a:buChar char="•"/>
                </a:pPr>
                <a14:m>
                  <m:oMath xmlns:m="http://schemas.openxmlformats.org/officeDocument/2006/math">
                    <m:r>
                      <a:rPr lang="de-DE" b="0" i="1" smtClean="0">
                        <a:latin typeface="Cambria Math"/>
                      </a:rPr>
                      <m:t>𝑉</m:t>
                    </m:r>
                    <m:d>
                      <m:dPr>
                        <m:ctrlPr>
                          <a:rPr lang="de-DE" b="0" i="1" smtClean="0">
                            <a:latin typeface="Cambria Math" panose="02040503050406030204" pitchFamily="18" charset="0"/>
                          </a:rPr>
                        </m:ctrlPr>
                      </m:dPr>
                      <m:e>
                        <m:r>
                          <a:rPr lang="de-DE" b="0" i="1" smtClean="0">
                            <a:latin typeface="Cambria Math"/>
                          </a:rPr>
                          <m:t>𝐶</m:t>
                        </m:r>
                        <m:sSub>
                          <m:sSubPr>
                            <m:ctrlPr>
                              <a:rPr lang="de-DE" b="0" i="1" smtClean="0">
                                <a:latin typeface="Cambria Math" panose="02040503050406030204" pitchFamily="18" charset="0"/>
                              </a:rPr>
                            </m:ctrlPr>
                          </m:sSubPr>
                          <m:e>
                            <m:r>
                              <a:rPr lang="de-DE" b="0" i="1" smtClean="0">
                                <a:latin typeface="Cambria Math"/>
                              </a:rPr>
                              <m:t>𝐻</m:t>
                            </m:r>
                          </m:e>
                          <m:sub>
                            <m:r>
                              <a:rPr lang="de-DE" b="0" i="1" smtClean="0">
                                <a:latin typeface="Cambria Math"/>
                              </a:rPr>
                              <m:t>3</m:t>
                            </m:r>
                          </m:sub>
                        </m:sSub>
                        <m:r>
                          <a:rPr lang="de-DE" b="0" i="1" smtClean="0">
                            <a:latin typeface="Cambria Math"/>
                          </a:rPr>
                          <m:t>𝐶𝑂𝑂𝐻</m:t>
                        </m:r>
                        <m:r>
                          <a:rPr lang="de-DE" b="0" i="1" smtClean="0">
                            <a:latin typeface="Cambria Math"/>
                          </a:rPr>
                          <m:t> </m:t>
                        </m:r>
                        <m:d>
                          <m:dPr>
                            <m:ctrlPr>
                              <a:rPr lang="de-DE" b="0" i="1" smtClean="0">
                                <a:latin typeface="Cambria Math" panose="02040503050406030204" pitchFamily="18" charset="0"/>
                              </a:rPr>
                            </m:ctrlPr>
                          </m:dPr>
                          <m:e>
                            <m:r>
                              <a:rPr lang="de-DE" b="0" i="1" smtClean="0">
                                <a:latin typeface="Cambria Math"/>
                              </a:rPr>
                              <m:t>𝑎𝑞</m:t>
                            </m:r>
                          </m:e>
                        </m:d>
                      </m:e>
                    </m:d>
                    <m:r>
                      <a:rPr lang="de-DE" b="0" i="1" smtClean="0">
                        <a:latin typeface="Cambria Math"/>
                      </a:rPr>
                      <m:t>=10 </m:t>
                    </m:r>
                    <m:r>
                      <a:rPr lang="de-DE" b="0" i="1" smtClean="0">
                        <a:latin typeface="Cambria Math"/>
                      </a:rPr>
                      <m:t>𝑚𝐿</m:t>
                    </m:r>
                  </m:oMath>
                </a14:m>
                <a:r>
                  <a:rPr lang="de-DE" b="0" dirty="0"/>
                  <a:t> (bekommen Sie von mir)</a:t>
                </a:r>
              </a:p>
              <a:p>
                <a:pPr marL="285750" indent="-285750">
                  <a:buFont typeface="Arial" panose="020B0604020202020204" pitchFamily="34" charset="0"/>
                  <a:buChar char="•"/>
                </a:pPr>
                <a14:m>
                  <m:oMath xmlns:m="http://schemas.openxmlformats.org/officeDocument/2006/math">
                    <m:r>
                      <a:rPr lang="de-DE" b="0" i="1" smtClean="0">
                        <a:latin typeface="Cambria Math"/>
                      </a:rPr>
                      <m:t>𝑐</m:t>
                    </m:r>
                    <m:d>
                      <m:dPr>
                        <m:ctrlPr>
                          <a:rPr lang="de-DE" b="0" i="1" smtClean="0">
                            <a:latin typeface="Cambria Math" panose="02040503050406030204" pitchFamily="18" charset="0"/>
                          </a:rPr>
                        </m:ctrlPr>
                      </m:dPr>
                      <m:e>
                        <m:r>
                          <a:rPr lang="de-DE" b="0" i="1" smtClean="0">
                            <a:latin typeface="Cambria Math"/>
                          </a:rPr>
                          <m:t>𝑁𝑎𝑂𝐻</m:t>
                        </m:r>
                      </m:e>
                    </m:d>
                    <m:r>
                      <a:rPr lang="de-DE" b="0" i="1" smtClean="0">
                        <a:latin typeface="Cambria Math"/>
                      </a:rPr>
                      <m:t>=0,1</m:t>
                    </m:r>
                    <m:f>
                      <m:fPr>
                        <m:ctrlPr>
                          <a:rPr lang="de-DE" b="0" i="1" smtClean="0">
                            <a:latin typeface="Cambria Math" panose="02040503050406030204" pitchFamily="18" charset="0"/>
                          </a:rPr>
                        </m:ctrlPr>
                      </m:fPr>
                      <m:num>
                        <m:r>
                          <a:rPr lang="de-DE" b="0" i="1" smtClean="0">
                            <a:latin typeface="Cambria Math"/>
                          </a:rPr>
                          <m:t>𝑚𝑜𝑙</m:t>
                        </m:r>
                      </m:num>
                      <m:den>
                        <m:r>
                          <a:rPr lang="de-DE" b="0" i="1" smtClean="0">
                            <a:latin typeface="Cambria Math"/>
                          </a:rPr>
                          <m:t>𝐿</m:t>
                        </m:r>
                      </m:den>
                    </m:f>
                  </m:oMath>
                </a14:m>
                <a:r>
                  <a:rPr lang="de-DE" b="0" dirty="0"/>
                  <a:t> (befindet sich bereits in der Bürette)</a:t>
                </a:r>
              </a:p>
              <a:p>
                <a:pPr marL="285750" indent="-285750">
                  <a:buFont typeface="Arial" panose="020B0604020202020204" pitchFamily="34" charset="0"/>
                  <a:buChar char="•"/>
                </a:pPr>
                <a:r>
                  <a:rPr lang="de-DE" dirty="0"/>
                  <a:t>Indikator: Phenolphthalein (3 Tropfen)</a:t>
                </a:r>
              </a:p>
              <a:p>
                <a:pPr marL="285750" indent="-285750">
                  <a:buFont typeface="Arial" panose="020B0604020202020204" pitchFamily="34" charset="0"/>
                  <a:buChar char="•"/>
                </a:pPr>
                <a:endParaRPr lang="de-DE" dirty="0"/>
              </a:p>
              <a:p>
                <a:r>
                  <a:rPr lang="de-DE" dirty="0"/>
                  <a:t>AUFGABE: </a:t>
                </a:r>
              </a:p>
              <a:p>
                <a:r>
                  <a:rPr lang="de-DE" dirty="0"/>
                  <a:t>Bestimmen Sie die Stoffmengenkonzentration </a:t>
                </a:r>
                <a14:m>
                  <m:oMath xmlns:m="http://schemas.openxmlformats.org/officeDocument/2006/math">
                    <m:r>
                      <a:rPr lang="de-DE" b="0" i="1" smtClean="0">
                        <a:latin typeface="Cambria Math"/>
                      </a:rPr>
                      <m:t>𝑐</m:t>
                    </m:r>
                    <m:d>
                      <m:dPr>
                        <m:ctrlPr>
                          <a:rPr lang="de-DE" b="0" i="1" smtClean="0">
                            <a:latin typeface="Cambria Math" panose="02040503050406030204" pitchFamily="18" charset="0"/>
                          </a:rPr>
                        </m:ctrlPr>
                      </m:dPr>
                      <m:e>
                        <m:r>
                          <a:rPr lang="de-DE" b="0" i="1" smtClean="0">
                            <a:latin typeface="Cambria Math"/>
                          </a:rPr>
                          <m:t>𝐶</m:t>
                        </m:r>
                        <m:sSub>
                          <m:sSubPr>
                            <m:ctrlPr>
                              <a:rPr lang="de-DE" b="0" i="1" smtClean="0">
                                <a:latin typeface="Cambria Math" panose="02040503050406030204" pitchFamily="18" charset="0"/>
                              </a:rPr>
                            </m:ctrlPr>
                          </m:sSubPr>
                          <m:e>
                            <m:r>
                              <a:rPr lang="de-DE" b="0" i="1" smtClean="0">
                                <a:latin typeface="Cambria Math"/>
                              </a:rPr>
                              <m:t>𝐻</m:t>
                            </m:r>
                          </m:e>
                          <m:sub>
                            <m:r>
                              <a:rPr lang="de-DE" b="0" i="1" smtClean="0">
                                <a:latin typeface="Cambria Math"/>
                              </a:rPr>
                              <m:t>3</m:t>
                            </m:r>
                          </m:sub>
                        </m:sSub>
                        <m:r>
                          <a:rPr lang="de-DE" b="0" i="1" smtClean="0">
                            <a:latin typeface="Cambria Math"/>
                          </a:rPr>
                          <m:t>𝐶𝑂𝑂𝐻</m:t>
                        </m:r>
                      </m:e>
                    </m:d>
                  </m:oMath>
                </a14:m>
                <a:r>
                  <a:rPr lang="de-DE" dirty="0"/>
                  <a:t> der Ethansäureprobe.</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blipFill rotWithShape="1">
                <a:blip r:embed="rId3"/>
                <a:stretch>
                  <a:fillRect l="-663" t="-121"/>
                </a:stretch>
              </a:blipFill>
            </p:spPr>
            <p:txBody>
              <a:bodyPr/>
              <a:lstStyle/>
              <a:p>
                <a:r>
                  <a:rPr lang="de-DE">
                    <a:noFill/>
                  </a:rPr>
                  <a:t> </a:t>
                </a:r>
              </a:p>
            </p:txBody>
          </p:sp>
        </mc:Fallback>
      </mc:AlternateContent>
    </p:spTree>
    <p:extLst>
      <p:ext uri="{BB962C8B-B14F-4D97-AF65-F5344CB8AC3E}">
        <p14:creationId xmlns:p14="http://schemas.microsoft.com/office/powerpoint/2010/main" val="1037678297"/>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Auswerteformel für die Titration einer schwachen Säure mit einer starken Base</a:t>
            </a:r>
          </a:p>
        </p:txBody>
      </p:sp>
      <p:sp>
        <p:nvSpPr>
          <p:cNvPr id="3" name="Foliennummernplatzhalter 2"/>
          <p:cNvSpPr>
            <a:spLocks noGrp="1"/>
          </p:cNvSpPr>
          <p:nvPr>
            <p:ph type="sldNum" sz="quarter" idx="10"/>
          </p:nvPr>
        </p:nvSpPr>
        <p:spPr/>
        <p:txBody>
          <a:bodyPr/>
          <a:lstStyle/>
          <a:p>
            <a:fld id="{E7B756F6-F0F2-4FF1-A369-495604B888EB}" type="slidenum">
              <a:rPr lang="de-DE" smtClean="0"/>
              <a:pPr/>
              <a:t>19</a:t>
            </a:fld>
            <a:endParaRPr lang="de-DE" dirty="0"/>
          </a:p>
        </p:txBody>
      </p:sp>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a:xfrm>
                <a:off x="432000" y="1628800"/>
                <a:ext cx="8280000" cy="4491200"/>
              </a:xfrm>
            </p:spPr>
            <p:txBody>
              <a:bodyPr>
                <a:normAutofit/>
              </a:bodyPr>
              <a:lstStyle/>
              <a:p>
                <a:r>
                  <a:rPr lang="de-DE" b="0" dirty="0"/>
                  <a:t>Am </a:t>
                </a:r>
                <a:r>
                  <a:rPr lang="de-DE" b="1" dirty="0">
                    <a:solidFill>
                      <a:schemeClr val="accent6">
                        <a:lumMod val="75000"/>
                      </a:schemeClr>
                    </a:solidFill>
                  </a:rPr>
                  <a:t>Äquivalenzpunkt</a:t>
                </a:r>
                <a:r>
                  <a:rPr lang="de-DE" b="0" dirty="0"/>
                  <a:t> der Titration (</a:t>
                </a:r>
                <a:r>
                  <a:rPr lang="de-DE" b="0" dirty="0">
                    <a:solidFill>
                      <a:schemeClr val="accent6">
                        <a:lumMod val="75000"/>
                      </a:schemeClr>
                    </a:solidFill>
                  </a:rPr>
                  <a:t>nicht am Neutralpunkt!</a:t>
                </a:r>
                <a:r>
                  <a:rPr lang="de-DE" b="0" dirty="0"/>
                  <a:t>)</a:t>
                </a:r>
                <a:r>
                  <a:rPr lang="de-DE" b="0" dirty="0">
                    <a:solidFill>
                      <a:schemeClr val="accent6">
                        <a:lumMod val="75000"/>
                      </a:schemeClr>
                    </a:solidFill>
                  </a:rPr>
                  <a:t> </a:t>
                </a:r>
                <a:r>
                  <a:rPr lang="de-DE" b="0" dirty="0"/>
                  <a:t>gilt analo</a:t>
                </a:r>
                <a:r>
                  <a:rPr lang="de-DE" dirty="0"/>
                  <a:t>g zur Titration einer starken Säure/Base</a:t>
                </a:r>
                <a:r>
                  <a:rPr lang="de-DE" b="0" dirty="0"/>
                  <a:t>:</a:t>
                </a:r>
              </a:p>
              <a:p>
                <a:endParaRPr lang="de-DE" b="0" dirty="0"/>
              </a:p>
              <a:p>
                <a:pPr/>
                <a14:m>
                  <m:oMathPara xmlns:m="http://schemas.openxmlformats.org/officeDocument/2006/math">
                    <m:oMathParaPr>
                      <m:jc m:val="left"/>
                    </m:oMathParaPr>
                    <m:oMath xmlns:m="http://schemas.openxmlformats.org/officeDocument/2006/math">
                      <m:r>
                        <a:rPr lang="de-DE" b="0" i="1" smtClean="0">
                          <a:latin typeface="Cambria Math"/>
                        </a:rPr>
                        <m:t>𝑛</m:t>
                      </m:r>
                      <m:d>
                        <m:dPr>
                          <m:ctrlPr>
                            <a:rPr lang="de-DE" b="0" i="1" smtClean="0">
                              <a:latin typeface="Cambria Math" panose="02040503050406030204" pitchFamily="18" charset="0"/>
                            </a:rPr>
                          </m:ctrlPr>
                        </m:dPr>
                        <m:e>
                          <m:r>
                            <a:rPr lang="de-DE" b="0" i="1" smtClean="0">
                              <a:latin typeface="Cambria Math"/>
                            </a:rPr>
                            <m:t>𝑃𝑟𝑜𝑏𝑒</m:t>
                          </m:r>
                        </m:e>
                      </m:d>
                      <m:r>
                        <a:rPr lang="de-DE" b="0" i="1" smtClean="0">
                          <a:latin typeface="Cambria Math"/>
                        </a:rPr>
                        <m:t>=</m:t>
                      </m:r>
                      <m:r>
                        <a:rPr lang="de-DE" b="0" i="1" smtClean="0">
                          <a:latin typeface="Cambria Math"/>
                        </a:rPr>
                        <m:t>𝑛</m:t>
                      </m:r>
                      <m:r>
                        <a:rPr lang="de-DE" b="0" i="1" smtClean="0">
                          <a:latin typeface="Cambria Math"/>
                        </a:rPr>
                        <m:t>(</m:t>
                      </m:r>
                      <m:r>
                        <a:rPr lang="de-DE" b="0" i="1" smtClean="0">
                          <a:latin typeface="Cambria Math"/>
                        </a:rPr>
                        <m:t>𝑀𝑎</m:t>
                      </m:r>
                      <m:r>
                        <a:rPr lang="de-DE" b="0" i="1" smtClean="0">
                          <a:latin typeface="Cambria Math"/>
                        </a:rPr>
                        <m:t>ß</m:t>
                      </m:r>
                      <m:r>
                        <a:rPr lang="de-DE" b="0" i="1" smtClean="0">
                          <a:latin typeface="Cambria Math"/>
                        </a:rPr>
                        <m:t>𝑙</m:t>
                      </m:r>
                      <m:r>
                        <a:rPr lang="de-DE" b="0" i="1" smtClean="0">
                          <a:latin typeface="Cambria Math"/>
                        </a:rPr>
                        <m:t>ö</m:t>
                      </m:r>
                      <m:r>
                        <a:rPr lang="de-DE" b="0" i="1" smtClean="0">
                          <a:latin typeface="Cambria Math"/>
                        </a:rPr>
                        <m:t>𝑠𝑢𝑛𝑔</m:t>
                      </m:r>
                      <m:r>
                        <a:rPr lang="de-DE" b="0" i="1" smtClean="0">
                          <a:latin typeface="Cambria Math"/>
                        </a:rPr>
                        <m:t>)</m:t>
                      </m:r>
                    </m:oMath>
                  </m:oMathPara>
                </a14:m>
                <a:endParaRPr lang="de-DE" i="1" dirty="0">
                  <a:latin typeface="Cambria Math"/>
                </a:endParaRPr>
              </a:p>
              <a:p>
                <a:endParaRPr lang="de-DE" dirty="0"/>
              </a:p>
              <a:p>
                <a:r>
                  <a:rPr lang="de-DE" dirty="0"/>
                  <a:t>mit </a:t>
                </a:r>
                <a14:m>
                  <m:oMath xmlns:m="http://schemas.openxmlformats.org/officeDocument/2006/math">
                    <m:r>
                      <a:rPr lang="de-DE" i="1">
                        <a:latin typeface="Cambria Math"/>
                      </a:rPr>
                      <m:t>𝑐</m:t>
                    </m:r>
                    <m:r>
                      <a:rPr lang="de-DE" i="1">
                        <a:latin typeface="Cambria Math"/>
                      </a:rPr>
                      <m:t>=</m:t>
                    </m:r>
                    <m:f>
                      <m:fPr>
                        <m:ctrlPr>
                          <a:rPr lang="de-DE" i="1">
                            <a:latin typeface="Cambria Math" panose="02040503050406030204" pitchFamily="18" charset="0"/>
                          </a:rPr>
                        </m:ctrlPr>
                      </m:fPr>
                      <m:num>
                        <m:r>
                          <a:rPr lang="de-DE" i="1">
                            <a:latin typeface="Cambria Math"/>
                          </a:rPr>
                          <m:t>𝑛</m:t>
                        </m:r>
                      </m:num>
                      <m:den>
                        <m:r>
                          <a:rPr lang="de-DE" i="1">
                            <a:latin typeface="Cambria Math"/>
                          </a:rPr>
                          <m:t>𝑉</m:t>
                        </m:r>
                      </m:den>
                    </m:f>
                    <m:r>
                      <a:rPr lang="de-DE" i="1">
                        <a:latin typeface="Cambria Math"/>
                      </a:rPr>
                      <m:t> </m:t>
                    </m:r>
                  </m:oMath>
                </a14:m>
                <a:r>
                  <a:rPr lang="de-DE" dirty="0"/>
                  <a:t> bzw. </a:t>
                </a:r>
                <a14:m>
                  <m:oMath xmlns:m="http://schemas.openxmlformats.org/officeDocument/2006/math">
                    <m:r>
                      <a:rPr lang="de-DE" i="1">
                        <a:latin typeface="Cambria Math"/>
                      </a:rPr>
                      <m:t>𝑛</m:t>
                    </m:r>
                    <m:r>
                      <a:rPr lang="de-DE" i="1">
                        <a:latin typeface="Cambria Math"/>
                      </a:rPr>
                      <m:t>=</m:t>
                    </m:r>
                    <m:r>
                      <a:rPr lang="de-DE" i="1">
                        <a:latin typeface="Cambria Math"/>
                      </a:rPr>
                      <m:t>𝑉</m:t>
                    </m:r>
                    <m:r>
                      <a:rPr lang="de-DE" i="1">
                        <a:latin typeface="Cambria Math"/>
                        <a:ea typeface="Cambria Math"/>
                      </a:rPr>
                      <m:t>∙</m:t>
                    </m:r>
                    <m:r>
                      <a:rPr lang="de-DE" i="1">
                        <a:latin typeface="Cambria Math"/>
                        <a:ea typeface="Cambria Math"/>
                      </a:rPr>
                      <m:t>𝑐</m:t>
                    </m:r>
                  </m:oMath>
                </a14:m>
                <a:r>
                  <a:rPr lang="de-DE" dirty="0"/>
                  <a:t> gilt:</a:t>
                </a:r>
              </a:p>
              <a:p>
                <a:endParaRPr lang="de-DE" i="1" dirty="0">
                  <a:latin typeface="Cambria Math"/>
                </a:endParaRPr>
              </a:p>
              <a:p>
                <a:pPr/>
                <a14:m>
                  <m:oMathPara xmlns:m="http://schemas.openxmlformats.org/officeDocument/2006/math">
                    <m:oMathParaPr>
                      <m:jc m:val="left"/>
                    </m:oMathParaPr>
                    <m:oMath xmlns:m="http://schemas.openxmlformats.org/officeDocument/2006/math">
                      <m:r>
                        <a:rPr lang="de-DE" b="0" i="1" smtClean="0">
                          <a:latin typeface="Cambria Math"/>
                        </a:rPr>
                        <m:t>𝑐</m:t>
                      </m:r>
                      <m:d>
                        <m:dPr>
                          <m:ctrlPr>
                            <a:rPr lang="de-DE" b="0" i="1" smtClean="0">
                              <a:latin typeface="Cambria Math" panose="02040503050406030204" pitchFamily="18" charset="0"/>
                            </a:rPr>
                          </m:ctrlPr>
                        </m:dPr>
                        <m:e>
                          <m:r>
                            <a:rPr lang="de-DE" b="0" i="1" smtClean="0">
                              <a:latin typeface="Cambria Math"/>
                            </a:rPr>
                            <m:t>𝑃𝑟𝑜𝑏𝑒</m:t>
                          </m:r>
                        </m:e>
                      </m:d>
                      <m:r>
                        <a:rPr lang="de-DE" b="0" i="1" smtClean="0">
                          <a:latin typeface="Cambria Math"/>
                        </a:rPr>
                        <m:t>=</m:t>
                      </m:r>
                      <m:f>
                        <m:fPr>
                          <m:ctrlPr>
                            <a:rPr lang="de-DE" b="0" i="1" smtClean="0">
                              <a:latin typeface="Cambria Math" panose="02040503050406030204" pitchFamily="18" charset="0"/>
                            </a:rPr>
                          </m:ctrlPr>
                        </m:fPr>
                        <m:num>
                          <m:r>
                            <a:rPr lang="de-DE" b="0" i="1" smtClean="0">
                              <a:latin typeface="Cambria Math"/>
                            </a:rPr>
                            <m:t>𝑉</m:t>
                          </m:r>
                          <m:r>
                            <a:rPr lang="de-DE" b="0" i="1" smtClean="0">
                              <a:latin typeface="Cambria Math"/>
                            </a:rPr>
                            <m:t>(</m:t>
                          </m:r>
                          <m:r>
                            <a:rPr lang="de-DE" b="0" i="1" smtClean="0">
                              <a:latin typeface="Cambria Math"/>
                            </a:rPr>
                            <m:t>𝑀𝑎</m:t>
                          </m:r>
                          <m:r>
                            <a:rPr lang="de-DE" b="0" i="1" smtClean="0">
                              <a:latin typeface="Cambria Math"/>
                            </a:rPr>
                            <m:t>ß</m:t>
                          </m:r>
                          <m:r>
                            <a:rPr lang="de-DE" b="0" i="1" smtClean="0">
                              <a:latin typeface="Cambria Math"/>
                            </a:rPr>
                            <m:t>𝑙</m:t>
                          </m:r>
                          <m:r>
                            <a:rPr lang="de-DE" b="0" i="1" smtClean="0">
                              <a:latin typeface="Cambria Math"/>
                            </a:rPr>
                            <m:t>ö</m:t>
                          </m:r>
                          <m:r>
                            <a:rPr lang="de-DE" b="0" i="1" smtClean="0">
                              <a:latin typeface="Cambria Math"/>
                            </a:rPr>
                            <m:t>𝑠𝑢𝑛𝑔</m:t>
                          </m:r>
                          <m:r>
                            <a:rPr lang="de-DE" b="0" i="1" smtClean="0">
                              <a:latin typeface="Cambria Math"/>
                            </a:rPr>
                            <m:t>)∙</m:t>
                          </m:r>
                          <m:r>
                            <a:rPr lang="de-DE" b="0" i="1" smtClean="0">
                              <a:latin typeface="Cambria Math"/>
                              <a:ea typeface="Cambria Math"/>
                            </a:rPr>
                            <m:t>𝑐</m:t>
                          </m:r>
                          <m:r>
                            <a:rPr lang="de-DE" b="0" i="1" smtClean="0">
                              <a:latin typeface="Cambria Math"/>
                              <a:ea typeface="Cambria Math"/>
                            </a:rPr>
                            <m:t>(</m:t>
                          </m:r>
                          <m:r>
                            <a:rPr lang="de-DE" b="0" i="1" smtClean="0">
                              <a:latin typeface="Cambria Math"/>
                              <a:ea typeface="Cambria Math"/>
                            </a:rPr>
                            <m:t>𝑀𝑎</m:t>
                          </m:r>
                          <m:r>
                            <a:rPr lang="de-DE" b="0" i="1" smtClean="0">
                              <a:latin typeface="Cambria Math"/>
                              <a:ea typeface="Cambria Math"/>
                            </a:rPr>
                            <m:t>ß</m:t>
                          </m:r>
                          <m:r>
                            <a:rPr lang="de-DE" b="0" i="1" smtClean="0">
                              <a:latin typeface="Cambria Math"/>
                              <a:ea typeface="Cambria Math"/>
                            </a:rPr>
                            <m:t>𝑙</m:t>
                          </m:r>
                          <m:r>
                            <a:rPr lang="de-DE" b="0" i="1" smtClean="0">
                              <a:latin typeface="Cambria Math"/>
                              <a:ea typeface="Cambria Math"/>
                            </a:rPr>
                            <m:t>ö</m:t>
                          </m:r>
                          <m:r>
                            <a:rPr lang="de-DE" b="0" i="1" smtClean="0">
                              <a:latin typeface="Cambria Math"/>
                              <a:ea typeface="Cambria Math"/>
                            </a:rPr>
                            <m:t>𝑠𝑢𝑛𝑔</m:t>
                          </m:r>
                          <m:r>
                            <a:rPr lang="de-DE" b="0" i="1" smtClean="0">
                              <a:latin typeface="Cambria Math"/>
                              <a:ea typeface="Cambria Math"/>
                            </a:rPr>
                            <m:t>)</m:t>
                          </m:r>
                        </m:num>
                        <m:den>
                          <m:r>
                            <a:rPr lang="de-DE" b="0" i="1" smtClean="0">
                              <a:latin typeface="Cambria Math"/>
                            </a:rPr>
                            <m:t>𝑉</m:t>
                          </m:r>
                          <m:r>
                            <a:rPr lang="de-DE" b="0" i="1" smtClean="0">
                              <a:latin typeface="Cambria Math"/>
                            </a:rPr>
                            <m:t>(</m:t>
                          </m:r>
                          <m:r>
                            <a:rPr lang="de-DE" b="0" i="1" smtClean="0">
                              <a:latin typeface="Cambria Math"/>
                            </a:rPr>
                            <m:t>𝑃𝑟𝑜𝑏𝑒</m:t>
                          </m:r>
                          <m:r>
                            <a:rPr lang="de-DE" b="0" i="1" smtClean="0">
                              <a:latin typeface="Cambria Math"/>
                            </a:rPr>
                            <m:t>)</m:t>
                          </m:r>
                        </m:den>
                      </m:f>
                    </m:oMath>
                  </m:oMathPara>
                </a14:m>
                <a:endParaRPr lang="de-DE" dirty="0"/>
              </a:p>
              <a:p>
                <a:endParaRPr lang="de-DE" dirty="0"/>
              </a:p>
              <a:p>
                <a:r>
                  <a:rPr lang="de-DE" dirty="0"/>
                  <a:t>z. B.: Titration von Ethansäure mit Natronlauge</a:t>
                </a:r>
              </a:p>
              <a:p>
                <a:pPr/>
                <a14:m>
                  <m:oMathPara xmlns:m="http://schemas.openxmlformats.org/officeDocument/2006/math">
                    <m:oMathParaPr>
                      <m:jc m:val="left"/>
                    </m:oMathParaPr>
                    <m:oMath xmlns:m="http://schemas.openxmlformats.org/officeDocument/2006/math">
                      <m:r>
                        <a:rPr lang="de-DE" i="1">
                          <a:latin typeface="Cambria Math"/>
                        </a:rPr>
                        <m:t>𝑐</m:t>
                      </m:r>
                      <m:d>
                        <m:dPr>
                          <m:ctrlPr>
                            <a:rPr lang="de-DE" i="1">
                              <a:latin typeface="Cambria Math" panose="02040503050406030204" pitchFamily="18" charset="0"/>
                            </a:rPr>
                          </m:ctrlPr>
                        </m:dPr>
                        <m:e>
                          <m:r>
                            <a:rPr lang="de-DE" b="0" i="1" smtClean="0">
                              <a:latin typeface="Cambria Math"/>
                            </a:rPr>
                            <m:t>𝐶</m:t>
                          </m:r>
                          <m:sSub>
                            <m:sSubPr>
                              <m:ctrlPr>
                                <a:rPr lang="de-DE" b="0" i="1" smtClean="0">
                                  <a:latin typeface="Cambria Math" panose="02040503050406030204" pitchFamily="18" charset="0"/>
                                </a:rPr>
                              </m:ctrlPr>
                            </m:sSubPr>
                            <m:e>
                              <m:r>
                                <a:rPr lang="de-DE" b="0" i="1" smtClean="0">
                                  <a:latin typeface="Cambria Math"/>
                                </a:rPr>
                                <m:t>𝐻</m:t>
                              </m:r>
                            </m:e>
                            <m:sub>
                              <m:r>
                                <a:rPr lang="de-DE" b="0" i="1" smtClean="0">
                                  <a:latin typeface="Cambria Math"/>
                                </a:rPr>
                                <m:t>3</m:t>
                              </m:r>
                            </m:sub>
                          </m:sSub>
                          <m:r>
                            <a:rPr lang="de-DE" b="0" i="1" smtClean="0">
                              <a:latin typeface="Cambria Math"/>
                            </a:rPr>
                            <m:t>𝐶𝑂𝑂𝐻</m:t>
                          </m:r>
                        </m:e>
                      </m:d>
                      <m:r>
                        <a:rPr lang="de-DE" i="1">
                          <a:latin typeface="Cambria Math"/>
                        </a:rPr>
                        <m:t>=</m:t>
                      </m:r>
                      <m:f>
                        <m:fPr>
                          <m:ctrlPr>
                            <a:rPr lang="de-DE" i="1">
                              <a:latin typeface="Cambria Math" panose="02040503050406030204" pitchFamily="18" charset="0"/>
                            </a:rPr>
                          </m:ctrlPr>
                        </m:fPr>
                        <m:num>
                          <m:r>
                            <a:rPr lang="de-DE" i="1">
                              <a:latin typeface="Cambria Math"/>
                            </a:rPr>
                            <m:t>𝑉</m:t>
                          </m:r>
                          <m:r>
                            <a:rPr lang="de-DE" i="1">
                              <a:latin typeface="Cambria Math"/>
                            </a:rPr>
                            <m:t>(</m:t>
                          </m:r>
                          <m:r>
                            <a:rPr lang="de-DE" b="0" i="1" smtClean="0">
                              <a:latin typeface="Cambria Math"/>
                            </a:rPr>
                            <m:t>𝑁𝑎𝑂𝐻</m:t>
                          </m:r>
                          <m:r>
                            <a:rPr lang="de-DE" i="1">
                              <a:latin typeface="Cambria Math"/>
                            </a:rPr>
                            <m:t>)∙</m:t>
                          </m:r>
                          <m:r>
                            <a:rPr lang="de-DE" i="1">
                              <a:latin typeface="Cambria Math"/>
                              <a:ea typeface="Cambria Math"/>
                            </a:rPr>
                            <m:t>𝑐</m:t>
                          </m:r>
                          <m:r>
                            <a:rPr lang="de-DE" i="1">
                              <a:latin typeface="Cambria Math"/>
                              <a:ea typeface="Cambria Math"/>
                            </a:rPr>
                            <m:t>(</m:t>
                          </m:r>
                          <m:r>
                            <a:rPr lang="de-DE" b="0" i="1" smtClean="0">
                              <a:latin typeface="Cambria Math"/>
                              <a:ea typeface="Cambria Math"/>
                            </a:rPr>
                            <m:t>𝑁𝑎𝑂𝐻</m:t>
                          </m:r>
                          <m:r>
                            <a:rPr lang="de-DE" i="1">
                              <a:latin typeface="Cambria Math"/>
                              <a:ea typeface="Cambria Math"/>
                            </a:rPr>
                            <m:t>)</m:t>
                          </m:r>
                        </m:num>
                        <m:den>
                          <m:r>
                            <a:rPr lang="de-DE" i="1">
                              <a:latin typeface="Cambria Math"/>
                            </a:rPr>
                            <m:t>𝑉</m:t>
                          </m:r>
                          <m:r>
                            <a:rPr lang="de-DE" i="1">
                              <a:latin typeface="Cambria Math"/>
                            </a:rPr>
                            <m:t>(</m:t>
                          </m:r>
                          <m:r>
                            <a:rPr lang="de-DE" b="0" i="1" smtClean="0">
                              <a:latin typeface="Cambria Math"/>
                            </a:rPr>
                            <m:t>𝐶</m:t>
                          </m:r>
                          <m:sSub>
                            <m:sSubPr>
                              <m:ctrlPr>
                                <a:rPr lang="de-DE" b="0" i="1" smtClean="0">
                                  <a:latin typeface="Cambria Math" panose="02040503050406030204" pitchFamily="18" charset="0"/>
                                </a:rPr>
                              </m:ctrlPr>
                            </m:sSubPr>
                            <m:e>
                              <m:r>
                                <a:rPr lang="de-DE" b="0" i="1" smtClean="0">
                                  <a:latin typeface="Cambria Math"/>
                                </a:rPr>
                                <m:t>𝐻</m:t>
                              </m:r>
                            </m:e>
                            <m:sub>
                              <m:r>
                                <a:rPr lang="de-DE" b="0" i="1" smtClean="0">
                                  <a:latin typeface="Cambria Math"/>
                                </a:rPr>
                                <m:t>3</m:t>
                              </m:r>
                            </m:sub>
                          </m:sSub>
                          <m:r>
                            <a:rPr lang="de-DE" b="0" i="1" smtClean="0">
                              <a:latin typeface="Cambria Math"/>
                            </a:rPr>
                            <m:t>𝐶𝑂𝑂𝐻</m:t>
                          </m:r>
                          <m:r>
                            <a:rPr lang="de-DE" i="1">
                              <a:latin typeface="Cambria Math"/>
                            </a:rPr>
                            <m:t>)</m:t>
                          </m:r>
                        </m:den>
                      </m:f>
                      <m:r>
                        <a:rPr lang="de-DE" b="0" i="1" smtClean="0">
                          <a:latin typeface="Cambria Math"/>
                        </a:rPr>
                        <m:t>=</m:t>
                      </m:r>
                      <m:f>
                        <m:fPr>
                          <m:ctrlPr>
                            <a:rPr lang="de-DE" b="0" i="1" smtClean="0">
                              <a:latin typeface="Cambria Math" panose="02040503050406030204" pitchFamily="18" charset="0"/>
                            </a:rPr>
                          </m:ctrlPr>
                        </m:fPr>
                        <m:num>
                          <m:r>
                            <a:rPr lang="de-DE" b="0" i="1" smtClean="0">
                              <a:latin typeface="Cambria Math"/>
                            </a:rPr>
                            <m:t>20 </m:t>
                          </m:r>
                          <m:r>
                            <a:rPr lang="de-DE" b="0" i="1" smtClean="0">
                              <a:latin typeface="Cambria Math"/>
                            </a:rPr>
                            <m:t>𝑚𝐿</m:t>
                          </m:r>
                          <m:r>
                            <a:rPr lang="de-DE" b="0" i="1" smtClean="0">
                              <a:latin typeface="Cambria Math"/>
                              <a:ea typeface="Cambria Math"/>
                            </a:rPr>
                            <m:t>∙0,2</m:t>
                          </m:r>
                          <m:f>
                            <m:fPr>
                              <m:ctrlPr>
                                <a:rPr lang="de-DE" b="0" i="1" smtClean="0">
                                  <a:latin typeface="Cambria Math" panose="02040503050406030204" pitchFamily="18" charset="0"/>
                                  <a:ea typeface="Cambria Math"/>
                                </a:rPr>
                              </m:ctrlPr>
                            </m:fPr>
                            <m:num>
                              <m:r>
                                <a:rPr lang="de-DE" b="0" i="1" smtClean="0">
                                  <a:latin typeface="Cambria Math"/>
                                  <a:ea typeface="Cambria Math"/>
                                </a:rPr>
                                <m:t>𝑚𝑜𝑙</m:t>
                              </m:r>
                            </m:num>
                            <m:den>
                              <m:r>
                                <a:rPr lang="de-DE" b="0" i="1" smtClean="0">
                                  <a:latin typeface="Cambria Math"/>
                                  <a:ea typeface="Cambria Math"/>
                                </a:rPr>
                                <m:t>𝐿</m:t>
                              </m:r>
                            </m:den>
                          </m:f>
                        </m:num>
                        <m:den>
                          <m:r>
                            <a:rPr lang="de-DE" b="0" i="1" smtClean="0">
                              <a:latin typeface="Cambria Math"/>
                            </a:rPr>
                            <m:t>100 </m:t>
                          </m:r>
                          <m:r>
                            <a:rPr lang="de-DE" b="0" i="1" smtClean="0">
                              <a:latin typeface="Cambria Math"/>
                            </a:rPr>
                            <m:t>𝑚𝐿</m:t>
                          </m:r>
                        </m:den>
                      </m:f>
                      <m:r>
                        <a:rPr lang="de-DE" b="0" i="1" smtClean="0">
                          <a:latin typeface="Cambria Math"/>
                        </a:rPr>
                        <m:t>=0,04 </m:t>
                      </m:r>
                      <m:f>
                        <m:fPr>
                          <m:ctrlPr>
                            <a:rPr lang="de-DE" b="0" i="1" smtClean="0">
                              <a:latin typeface="Cambria Math" panose="02040503050406030204" pitchFamily="18" charset="0"/>
                            </a:rPr>
                          </m:ctrlPr>
                        </m:fPr>
                        <m:num>
                          <m:r>
                            <a:rPr lang="de-DE" b="0" i="1" smtClean="0">
                              <a:latin typeface="Cambria Math"/>
                            </a:rPr>
                            <m:t>𝑚𝑜𝑙</m:t>
                          </m:r>
                        </m:num>
                        <m:den>
                          <m:r>
                            <a:rPr lang="de-DE" b="0" i="1" smtClean="0">
                              <a:latin typeface="Cambria Math"/>
                            </a:rPr>
                            <m:t>𝐿</m:t>
                          </m:r>
                        </m:den>
                      </m:f>
                    </m:oMath>
                  </m:oMathPara>
                </a14:m>
                <a:endParaRPr lang="de-DE" b="0" dirty="0"/>
              </a:p>
              <a:p>
                <a:endParaRPr lang="de-DE" dirty="0"/>
              </a:p>
              <a:p>
                <a:endParaRPr lang="de-DE" dirty="0"/>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xfrm>
                <a:off x="432000" y="1628800"/>
                <a:ext cx="8280000" cy="4491200"/>
              </a:xfrm>
              <a:blipFill rotWithShape="1">
                <a:blip r:embed="rId3"/>
                <a:stretch>
                  <a:fillRect l="-663" t="-678"/>
                </a:stretch>
              </a:blipFill>
            </p:spPr>
            <p:txBody>
              <a:bodyPr/>
              <a:lstStyle/>
              <a:p>
                <a:r>
                  <a:rPr lang="de-DE">
                    <a:noFill/>
                  </a:rPr>
                  <a:t> </a:t>
                </a:r>
              </a:p>
            </p:txBody>
          </p:sp>
        </mc:Fallback>
      </mc:AlternateContent>
    </p:spTree>
    <p:extLst>
      <p:ext uri="{BB962C8B-B14F-4D97-AF65-F5344CB8AC3E}">
        <p14:creationId xmlns:p14="http://schemas.microsoft.com/office/powerpoint/2010/main" val="110209915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Zur Erinnerung: Säure-Base-Titration</a:t>
            </a:r>
          </a:p>
        </p:txBody>
      </p:sp>
      <p:sp>
        <p:nvSpPr>
          <p:cNvPr id="5" name="Textplatzhalter 4"/>
          <p:cNvSpPr>
            <a:spLocks noGrp="1"/>
          </p:cNvSpPr>
          <p:nvPr>
            <p:ph type="body" sz="quarter" idx="11"/>
          </p:nvPr>
        </p:nvSpPr>
        <p:spPr/>
        <p:txBody>
          <a:bodyPr/>
          <a:lstStyle/>
          <a:p>
            <a:r>
              <a:rPr lang="de-DE" dirty="0"/>
              <a:t>Grundlage: Neutralisationsreaktion</a:t>
            </a:r>
          </a:p>
          <a:p>
            <a:endParaRPr lang="de-DE" sz="1400" i="1" dirty="0"/>
          </a:p>
          <a:p>
            <a:endParaRPr lang="de-DE" dirty="0"/>
          </a:p>
          <a:p>
            <a:endParaRPr lang="de-DE" dirty="0"/>
          </a:p>
          <a:p>
            <a:endParaRPr lang="de-DE" dirty="0"/>
          </a:p>
          <a:p>
            <a:endParaRPr lang="de-DE" dirty="0"/>
          </a:p>
          <a:p>
            <a:r>
              <a:rPr lang="de-DE" dirty="0"/>
              <a:t>z. B. Titration von Salzsäure (saure Lösung von Chlorwasserstoff) und Natronlauge</a:t>
            </a:r>
          </a:p>
          <a:p>
            <a:endParaRPr lang="de-DE" dirty="0"/>
          </a:p>
          <a:p>
            <a:endParaRPr lang="de-DE" dirty="0"/>
          </a:p>
        </p:txBody>
      </p:sp>
      <mc:AlternateContent xmlns:mc="http://schemas.openxmlformats.org/markup-compatibility/2006" xmlns:a14="http://schemas.microsoft.com/office/drawing/2010/main">
        <mc:Choice Requires="a14">
          <p:sp>
            <p:nvSpPr>
              <p:cNvPr id="4" name="Textfeld 3"/>
              <p:cNvSpPr txBox="1"/>
              <p:nvPr/>
            </p:nvSpPr>
            <p:spPr>
              <a:xfrm>
                <a:off x="1979712" y="1916832"/>
                <a:ext cx="442602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de-DE" b="0" i="1" smtClean="0">
                              <a:solidFill>
                                <a:schemeClr val="accent2">
                                  <a:lumMod val="75000"/>
                                </a:schemeClr>
                              </a:solidFill>
                              <a:latin typeface="Cambria Math" panose="02040503050406030204" pitchFamily="18" charset="0"/>
                            </a:rPr>
                          </m:ctrlPr>
                        </m:sSubPr>
                        <m:e>
                          <m:r>
                            <a:rPr lang="de-DE" b="0" i="1" smtClean="0">
                              <a:solidFill>
                                <a:schemeClr val="accent2">
                                  <a:lumMod val="75000"/>
                                </a:schemeClr>
                              </a:solidFill>
                              <a:latin typeface="Cambria Math"/>
                            </a:rPr>
                            <m:t>𝐻</m:t>
                          </m:r>
                        </m:e>
                        <m:sub>
                          <m:r>
                            <a:rPr lang="de-DE" b="0" i="1" smtClean="0">
                              <a:solidFill>
                                <a:schemeClr val="accent2">
                                  <a:lumMod val="75000"/>
                                </a:schemeClr>
                              </a:solidFill>
                              <a:latin typeface="Cambria Math"/>
                            </a:rPr>
                            <m:t>3</m:t>
                          </m:r>
                        </m:sub>
                      </m:sSub>
                      <m:sSup>
                        <m:sSupPr>
                          <m:ctrlPr>
                            <a:rPr lang="de-DE" b="0" i="1" smtClean="0">
                              <a:solidFill>
                                <a:schemeClr val="accent2">
                                  <a:lumMod val="75000"/>
                                </a:schemeClr>
                              </a:solidFill>
                              <a:latin typeface="Cambria Math" panose="02040503050406030204" pitchFamily="18" charset="0"/>
                            </a:rPr>
                          </m:ctrlPr>
                        </m:sSupPr>
                        <m:e>
                          <m:r>
                            <a:rPr lang="de-DE" b="0" i="1" smtClean="0">
                              <a:solidFill>
                                <a:schemeClr val="accent2">
                                  <a:lumMod val="75000"/>
                                </a:schemeClr>
                              </a:solidFill>
                              <a:latin typeface="Cambria Math"/>
                            </a:rPr>
                            <m:t>𝑂</m:t>
                          </m:r>
                        </m:e>
                        <m:sup>
                          <m:r>
                            <a:rPr lang="de-DE" b="0" i="1" smtClean="0">
                              <a:solidFill>
                                <a:schemeClr val="accent2">
                                  <a:lumMod val="75000"/>
                                </a:schemeClr>
                              </a:solidFill>
                              <a:latin typeface="Cambria Math"/>
                            </a:rPr>
                            <m:t>+</m:t>
                          </m:r>
                        </m:sup>
                      </m:sSup>
                      <m:r>
                        <a:rPr lang="de-DE" b="0" i="1" smtClean="0">
                          <a:solidFill>
                            <a:schemeClr val="accent2">
                              <a:lumMod val="75000"/>
                            </a:schemeClr>
                          </a:solidFill>
                          <a:latin typeface="Cambria Math"/>
                        </a:rPr>
                        <m:t>         </m:t>
                      </m:r>
                      <m:r>
                        <a:rPr lang="de-DE" b="0" i="1" smtClean="0">
                          <a:latin typeface="Cambria Math"/>
                        </a:rPr>
                        <m:t>+          </m:t>
                      </m:r>
                      <m:r>
                        <a:rPr lang="de-DE" b="0" i="1" smtClean="0">
                          <a:solidFill>
                            <a:schemeClr val="tx2">
                              <a:lumMod val="60000"/>
                              <a:lumOff val="40000"/>
                            </a:schemeClr>
                          </a:solidFill>
                          <a:latin typeface="Cambria Math"/>
                        </a:rPr>
                        <m:t>𝑂</m:t>
                      </m:r>
                      <m:sSup>
                        <m:sSupPr>
                          <m:ctrlPr>
                            <a:rPr lang="de-DE" b="0" i="1" smtClean="0">
                              <a:solidFill>
                                <a:schemeClr val="tx2">
                                  <a:lumMod val="60000"/>
                                  <a:lumOff val="40000"/>
                                </a:schemeClr>
                              </a:solidFill>
                              <a:latin typeface="Cambria Math" panose="02040503050406030204" pitchFamily="18" charset="0"/>
                            </a:rPr>
                          </m:ctrlPr>
                        </m:sSupPr>
                        <m:e>
                          <m:r>
                            <a:rPr lang="de-DE" b="0" i="1" smtClean="0">
                              <a:solidFill>
                                <a:schemeClr val="tx2">
                                  <a:lumMod val="60000"/>
                                  <a:lumOff val="40000"/>
                                </a:schemeClr>
                              </a:solidFill>
                              <a:latin typeface="Cambria Math"/>
                            </a:rPr>
                            <m:t>𝐻</m:t>
                          </m:r>
                        </m:e>
                        <m:sup>
                          <m:r>
                            <a:rPr lang="de-DE" b="0" i="1" smtClean="0">
                              <a:solidFill>
                                <a:schemeClr val="tx2">
                                  <a:lumMod val="60000"/>
                                  <a:lumOff val="40000"/>
                                </a:schemeClr>
                              </a:solidFill>
                              <a:latin typeface="Cambria Math"/>
                            </a:rPr>
                            <m:t>−</m:t>
                          </m:r>
                        </m:sup>
                      </m:sSup>
                      <m:r>
                        <a:rPr lang="de-DE" b="0" i="1" smtClean="0">
                          <a:latin typeface="Cambria Math"/>
                        </a:rPr>
                        <m:t>          </m:t>
                      </m:r>
                      <m:r>
                        <a:rPr lang="de-DE" b="0" i="1" smtClean="0">
                          <a:latin typeface="Cambria Math"/>
                          <a:ea typeface="Cambria Math"/>
                        </a:rPr>
                        <m:t>⇌          </m:t>
                      </m:r>
                      <m:r>
                        <a:rPr lang="de-DE" b="0" i="1" smtClean="0">
                          <a:solidFill>
                            <a:schemeClr val="accent3">
                              <a:lumMod val="75000"/>
                            </a:schemeClr>
                          </a:solidFill>
                          <a:latin typeface="Cambria Math"/>
                          <a:ea typeface="Cambria Math"/>
                        </a:rPr>
                        <m:t>2 </m:t>
                      </m:r>
                      <m:sSub>
                        <m:sSubPr>
                          <m:ctrlPr>
                            <a:rPr lang="de-DE" b="0" i="1" smtClean="0">
                              <a:solidFill>
                                <a:schemeClr val="accent3">
                                  <a:lumMod val="75000"/>
                                </a:schemeClr>
                              </a:solidFill>
                              <a:latin typeface="Cambria Math" panose="02040503050406030204" pitchFamily="18" charset="0"/>
                              <a:ea typeface="Cambria Math"/>
                            </a:rPr>
                          </m:ctrlPr>
                        </m:sSubPr>
                        <m:e>
                          <m:r>
                            <a:rPr lang="de-DE" b="0" i="1" smtClean="0">
                              <a:solidFill>
                                <a:schemeClr val="accent3">
                                  <a:lumMod val="75000"/>
                                </a:schemeClr>
                              </a:solidFill>
                              <a:latin typeface="Cambria Math"/>
                              <a:ea typeface="Cambria Math"/>
                            </a:rPr>
                            <m:t>𝐻</m:t>
                          </m:r>
                        </m:e>
                        <m:sub>
                          <m:r>
                            <a:rPr lang="de-DE" b="0" i="1" smtClean="0">
                              <a:solidFill>
                                <a:schemeClr val="accent3">
                                  <a:lumMod val="75000"/>
                                </a:schemeClr>
                              </a:solidFill>
                              <a:latin typeface="Cambria Math"/>
                              <a:ea typeface="Cambria Math"/>
                            </a:rPr>
                            <m:t>2</m:t>
                          </m:r>
                        </m:sub>
                      </m:sSub>
                      <m:r>
                        <a:rPr lang="de-DE" b="0" i="1" smtClean="0">
                          <a:solidFill>
                            <a:schemeClr val="accent3">
                              <a:lumMod val="75000"/>
                            </a:schemeClr>
                          </a:solidFill>
                          <a:latin typeface="Cambria Math"/>
                          <a:ea typeface="Cambria Math"/>
                        </a:rPr>
                        <m:t>𝑂</m:t>
                      </m:r>
                    </m:oMath>
                  </m:oMathPara>
                </a14:m>
                <a:endParaRPr lang="de-DE" dirty="0">
                  <a:solidFill>
                    <a:schemeClr val="accent3">
                      <a:lumMod val="75000"/>
                    </a:schemeClr>
                  </a:solidFill>
                </a:endParaRPr>
              </a:p>
            </p:txBody>
          </p:sp>
        </mc:Choice>
        <mc:Fallback xmlns="">
          <p:sp>
            <p:nvSpPr>
              <p:cNvPr id="4" name="Textfeld 3"/>
              <p:cNvSpPr txBox="1">
                <a:spLocks noRot="1" noChangeAspect="1" noMove="1" noResize="1" noEditPoints="1" noAdjustHandles="1" noChangeArrowheads="1" noChangeShapeType="1" noTextEdit="1"/>
              </p:cNvSpPr>
              <p:nvPr/>
            </p:nvSpPr>
            <p:spPr>
              <a:xfrm>
                <a:off x="1979712" y="1916832"/>
                <a:ext cx="4426020" cy="369332"/>
              </a:xfrm>
              <a:prstGeom prst="rect">
                <a:avLst/>
              </a:prstGeom>
              <a:blipFill rotWithShape="1">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1054241" y="3573016"/>
                <a:ext cx="76754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solidFill>
                            <a:schemeClr val="accent2">
                              <a:lumMod val="75000"/>
                            </a:schemeClr>
                          </a:solidFill>
                          <a:latin typeface="Cambria Math"/>
                        </a:rPr>
                        <m:t>𝐻</m:t>
                      </m:r>
                      <m:r>
                        <a:rPr lang="de-DE" b="0" i="1" smtClean="0">
                          <a:solidFill>
                            <a:schemeClr val="tx1"/>
                          </a:solidFill>
                          <a:latin typeface="Cambria Math"/>
                        </a:rPr>
                        <m:t>𝐶𝑙</m:t>
                      </m:r>
                      <m:r>
                        <a:rPr lang="de-DE" b="0" i="1" smtClean="0">
                          <a:solidFill>
                            <a:schemeClr val="accent2">
                              <a:lumMod val="75000"/>
                            </a:schemeClr>
                          </a:solidFill>
                          <a:latin typeface="Cambria Math"/>
                        </a:rPr>
                        <m:t> </m:t>
                      </m:r>
                      <m:d>
                        <m:dPr>
                          <m:ctrlPr>
                            <a:rPr lang="de-DE" b="0" i="1" smtClean="0">
                              <a:solidFill>
                                <a:schemeClr val="tx1"/>
                              </a:solidFill>
                              <a:latin typeface="Cambria Math" panose="02040503050406030204" pitchFamily="18" charset="0"/>
                            </a:rPr>
                          </m:ctrlPr>
                        </m:dPr>
                        <m:e>
                          <m:r>
                            <a:rPr lang="de-DE" b="0" i="1" smtClean="0">
                              <a:solidFill>
                                <a:schemeClr val="tx1"/>
                              </a:solidFill>
                              <a:latin typeface="Cambria Math"/>
                            </a:rPr>
                            <m:t>𝑎𝑞</m:t>
                          </m:r>
                        </m:e>
                      </m:d>
                      <m:r>
                        <a:rPr lang="de-DE" b="0" i="1" smtClean="0">
                          <a:solidFill>
                            <a:schemeClr val="tx1"/>
                          </a:solidFill>
                          <a:latin typeface="Cambria Math"/>
                        </a:rPr>
                        <m:t>        </m:t>
                      </m:r>
                      <m:r>
                        <a:rPr lang="de-DE" b="0" i="1" smtClean="0">
                          <a:latin typeface="Cambria Math"/>
                        </a:rPr>
                        <m:t>+          </m:t>
                      </m:r>
                      <m:r>
                        <a:rPr lang="de-DE" b="0" i="1" smtClean="0">
                          <a:solidFill>
                            <a:schemeClr val="tx1"/>
                          </a:solidFill>
                          <a:latin typeface="Cambria Math"/>
                        </a:rPr>
                        <m:t>𝑁𝑎</m:t>
                      </m:r>
                      <m:r>
                        <a:rPr lang="de-DE" b="0" i="1" smtClean="0">
                          <a:solidFill>
                            <a:schemeClr val="tx2">
                              <a:lumMod val="60000"/>
                              <a:lumOff val="40000"/>
                            </a:schemeClr>
                          </a:solidFill>
                          <a:latin typeface="Cambria Math"/>
                        </a:rPr>
                        <m:t>𝑂𝐻</m:t>
                      </m:r>
                      <m:r>
                        <a:rPr lang="de-DE" b="0" i="1" smtClean="0">
                          <a:solidFill>
                            <a:schemeClr val="tx2">
                              <a:lumMod val="60000"/>
                              <a:lumOff val="40000"/>
                            </a:schemeClr>
                          </a:solidFill>
                          <a:latin typeface="Cambria Math"/>
                        </a:rPr>
                        <m:t>(</m:t>
                      </m:r>
                      <m:r>
                        <a:rPr lang="de-DE" b="0" i="1" smtClean="0">
                          <a:solidFill>
                            <a:schemeClr val="tx2">
                              <a:lumMod val="60000"/>
                              <a:lumOff val="40000"/>
                            </a:schemeClr>
                          </a:solidFill>
                          <a:latin typeface="Cambria Math"/>
                        </a:rPr>
                        <m:t>𝑎𝑞</m:t>
                      </m:r>
                      <m:r>
                        <a:rPr lang="de-DE" b="0" i="1" smtClean="0">
                          <a:solidFill>
                            <a:schemeClr val="tx2">
                              <a:lumMod val="60000"/>
                              <a:lumOff val="40000"/>
                            </a:schemeClr>
                          </a:solidFill>
                          <a:latin typeface="Cambria Math"/>
                        </a:rPr>
                        <m:t>)          ⇌          2 </m:t>
                      </m:r>
                      <m:sSub>
                        <m:sSubPr>
                          <m:ctrlPr>
                            <a:rPr lang="de-DE" b="0" i="1" smtClean="0">
                              <a:solidFill>
                                <a:schemeClr val="accent3">
                                  <a:lumMod val="75000"/>
                                </a:schemeClr>
                              </a:solidFill>
                              <a:latin typeface="Cambria Math" panose="02040503050406030204" pitchFamily="18" charset="0"/>
                              <a:ea typeface="Cambria Math"/>
                            </a:rPr>
                          </m:ctrlPr>
                        </m:sSubPr>
                        <m:e>
                          <m:r>
                            <a:rPr lang="de-DE" b="0" i="1" smtClean="0">
                              <a:solidFill>
                                <a:schemeClr val="accent3">
                                  <a:lumMod val="75000"/>
                                </a:schemeClr>
                              </a:solidFill>
                              <a:latin typeface="Cambria Math"/>
                              <a:ea typeface="Cambria Math"/>
                            </a:rPr>
                            <m:t>𝐻</m:t>
                          </m:r>
                        </m:e>
                        <m:sub>
                          <m:r>
                            <a:rPr lang="de-DE" b="0" i="1" smtClean="0">
                              <a:solidFill>
                                <a:schemeClr val="accent3">
                                  <a:lumMod val="75000"/>
                                </a:schemeClr>
                              </a:solidFill>
                              <a:latin typeface="Cambria Math"/>
                              <a:ea typeface="Cambria Math"/>
                            </a:rPr>
                            <m:t>2</m:t>
                          </m:r>
                        </m:sub>
                      </m:sSub>
                      <m:r>
                        <a:rPr lang="de-DE" b="0" i="1" smtClean="0">
                          <a:solidFill>
                            <a:schemeClr val="accent3">
                              <a:lumMod val="75000"/>
                            </a:schemeClr>
                          </a:solidFill>
                          <a:latin typeface="Cambria Math"/>
                          <a:ea typeface="Cambria Math"/>
                        </a:rPr>
                        <m:t>𝑂</m:t>
                      </m:r>
                      <m:r>
                        <a:rPr lang="de-DE" b="0" i="1" smtClean="0">
                          <a:solidFill>
                            <a:schemeClr val="accent3">
                              <a:lumMod val="75000"/>
                            </a:schemeClr>
                          </a:solidFill>
                          <a:latin typeface="Cambria Math"/>
                          <a:ea typeface="Cambria Math"/>
                        </a:rPr>
                        <m:t>         +           </m:t>
                      </m:r>
                      <m:r>
                        <a:rPr lang="de-DE" b="0" i="1" smtClean="0">
                          <a:solidFill>
                            <a:schemeClr val="tx1"/>
                          </a:solidFill>
                          <a:latin typeface="Cambria Math"/>
                          <a:ea typeface="Cambria Math"/>
                        </a:rPr>
                        <m:t>𝑁𝑎𝐶𝑙</m:t>
                      </m:r>
                      <m:r>
                        <a:rPr lang="de-DE" b="0" i="1" smtClean="0">
                          <a:solidFill>
                            <a:schemeClr val="tx1"/>
                          </a:solidFill>
                          <a:latin typeface="Cambria Math"/>
                          <a:ea typeface="Cambria Math"/>
                        </a:rPr>
                        <m:t> (</m:t>
                      </m:r>
                      <m:r>
                        <a:rPr lang="de-DE" b="0" i="1" smtClean="0">
                          <a:solidFill>
                            <a:schemeClr val="tx1"/>
                          </a:solidFill>
                          <a:latin typeface="Cambria Math"/>
                          <a:ea typeface="Cambria Math"/>
                        </a:rPr>
                        <m:t>𝑎𝑞</m:t>
                      </m:r>
                      <m:r>
                        <a:rPr lang="de-DE" b="0" i="1" smtClean="0">
                          <a:solidFill>
                            <a:schemeClr val="tx1"/>
                          </a:solidFill>
                          <a:latin typeface="Cambria Math"/>
                          <a:ea typeface="Cambria Math"/>
                        </a:rPr>
                        <m:t>)</m:t>
                      </m:r>
                    </m:oMath>
                  </m:oMathPara>
                </a14:m>
                <a:endParaRPr lang="de-DE" dirty="0">
                  <a:solidFill>
                    <a:schemeClr val="tx1"/>
                  </a:solidFill>
                </a:endParaRPr>
              </a:p>
            </p:txBody>
          </p:sp>
        </mc:Choice>
        <mc:Fallback xmlns="">
          <p:sp>
            <p:nvSpPr>
              <p:cNvPr id="6" name="Textfeld 5"/>
              <p:cNvSpPr txBox="1">
                <a:spLocks noRot="1" noChangeAspect="1" noMove="1" noResize="1" noEditPoints="1" noAdjustHandles="1" noChangeArrowheads="1" noChangeShapeType="1" noTextEdit="1"/>
              </p:cNvSpPr>
              <p:nvPr/>
            </p:nvSpPr>
            <p:spPr>
              <a:xfrm>
                <a:off x="1054241" y="3573016"/>
                <a:ext cx="7675435" cy="369332"/>
              </a:xfrm>
              <a:prstGeom prst="rect">
                <a:avLst/>
              </a:prstGeom>
              <a:blipFill rotWithShape="1">
                <a:blip r:embed="rId4"/>
                <a:stretch>
                  <a:fillRect b="-11475"/>
                </a:stretch>
              </a:blipFill>
            </p:spPr>
            <p:txBody>
              <a:bodyPr/>
              <a:lstStyle/>
              <a:p>
                <a:r>
                  <a:rPr lang="de-DE">
                    <a:noFill/>
                  </a:rPr>
                  <a:t> </a:t>
                </a:r>
              </a:p>
            </p:txBody>
          </p:sp>
        </mc:Fallback>
      </mc:AlternateContent>
      <p:sp>
        <p:nvSpPr>
          <p:cNvPr id="7" name="Geschweifte Klammer rechts 6"/>
          <p:cNvSpPr/>
          <p:nvPr/>
        </p:nvSpPr>
        <p:spPr>
          <a:xfrm rot="16200000" flipV="1">
            <a:off x="1503890" y="3096460"/>
            <a:ext cx="215290" cy="18884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8" name="Textfeld 7"/>
              <p:cNvSpPr txBox="1"/>
              <p:nvPr/>
            </p:nvSpPr>
            <p:spPr>
              <a:xfrm>
                <a:off x="581253" y="4173460"/>
                <a:ext cx="20605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de-DE" b="0" i="1" smtClean="0">
                              <a:solidFill>
                                <a:schemeClr val="accent2">
                                  <a:lumMod val="75000"/>
                                </a:schemeClr>
                              </a:solidFill>
                              <a:latin typeface="Cambria Math" panose="02040503050406030204" pitchFamily="18" charset="0"/>
                            </a:rPr>
                          </m:ctrlPr>
                        </m:sSupPr>
                        <m:e>
                          <m:r>
                            <a:rPr lang="de-DE" b="0" i="1" smtClean="0">
                              <a:solidFill>
                                <a:schemeClr val="accent2">
                                  <a:lumMod val="75000"/>
                                </a:schemeClr>
                              </a:solidFill>
                              <a:latin typeface="Cambria Math"/>
                            </a:rPr>
                            <m:t>𝐻</m:t>
                          </m:r>
                        </m:e>
                        <m:sup>
                          <m:r>
                            <a:rPr lang="de-DE" b="0" i="1" smtClean="0">
                              <a:solidFill>
                                <a:schemeClr val="accent2">
                                  <a:lumMod val="75000"/>
                                </a:schemeClr>
                              </a:solidFill>
                              <a:latin typeface="Cambria Math"/>
                            </a:rPr>
                            <m:t>+</m:t>
                          </m:r>
                        </m:sup>
                      </m:sSup>
                      <m:r>
                        <a:rPr lang="de-DE" b="0" i="1" smtClean="0">
                          <a:solidFill>
                            <a:schemeClr val="accent2">
                              <a:lumMod val="75000"/>
                            </a:schemeClr>
                          </a:solidFill>
                          <a:latin typeface="Cambria Math"/>
                        </a:rPr>
                        <m:t> </m:t>
                      </m:r>
                      <m:d>
                        <m:dPr>
                          <m:ctrlPr>
                            <a:rPr lang="de-DE" b="0" i="1" smtClean="0">
                              <a:solidFill>
                                <a:schemeClr val="accent2">
                                  <a:lumMod val="75000"/>
                                </a:schemeClr>
                              </a:solidFill>
                              <a:latin typeface="Cambria Math" panose="02040503050406030204" pitchFamily="18" charset="0"/>
                            </a:rPr>
                          </m:ctrlPr>
                        </m:dPr>
                        <m:e>
                          <m:r>
                            <a:rPr lang="de-DE" b="0" i="1" smtClean="0">
                              <a:solidFill>
                                <a:schemeClr val="accent2">
                                  <a:lumMod val="75000"/>
                                </a:schemeClr>
                              </a:solidFill>
                              <a:latin typeface="Cambria Math"/>
                            </a:rPr>
                            <m:t>𝑎𝑞</m:t>
                          </m:r>
                        </m:e>
                      </m:d>
                      <m:r>
                        <a:rPr lang="de-DE" b="0" i="1" smtClean="0">
                          <a:solidFill>
                            <a:schemeClr val="tx1"/>
                          </a:solidFill>
                          <a:latin typeface="Cambria Math"/>
                        </a:rPr>
                        <m:t>;</m:t>
                      </m:r>
                      <m:r>
                        <a:rPr lang="de-DE" b="0" i="1" smtClean="0">
                          <a:solidFill>
                            <a:schemeClr val="accent2">
                              <a:lumMod val="75000"/>
                            </a:schemeClr>
                          </a:solidFill>
                          <a:latin typeface="Cambria Math"/>
                        </a:rPr>
                        <m:t> </m:t>
                      </m:r>
                      <m:r>
                        <a:rPr lang="de-DE" b="0" i="1" smtClean="0">
                          <a:latin typeface="Cambria Math"/>
                        </a:rPr>
                        <m:t>𝐶</m:t>
                      </m:r>
                      <m:sSup>
                        <m:sSupPr>
                          <m:ctrlPr>
                            <a:rPr lang="de-DE" b="0" i="1" smtClean="0">
                              <a:latin typeface="Cambria Math" panose="02040503050406030204" pitchFamily="18" charset="0"/>
                            </a:rPr>
                          </m:ctrlPr>
                        </m:sSupPr>
                        <m:e>
                          <m:r>
                            <a:rPr lang="de-DE" b="0" i="1" smtClean="0">
                              <a:latin typeface="Cambria Math"/>
                            </a:rPr>
                            <m:t>𝑙</m:t>
                          </m:r>
                        </m:e>
                        <m:sup>
                          <m:r>
                            <a:rPr lang="de-DE" b="0" i="1" smtClean="0">
                              <a:latin typeface="Cambria Math"/>
                            </a:rPr>
                            <m:t>−</m:t>
                          </m:r>
                        </m:sup>
                      </m:sSup>
                      <m:r>
                        <a:rPr lang="de-DE" b="0" i="1" smtClean="0">
                          <a:latin typeface="Cambria Math"/>
                        </a:rPr>
                        <m:t> (</m:t>
                      </m:r>
                      <m:r>
                        <a:rPr lang="de-DE" b="0" i="1" smtClean="0">
                          <a:latin typeface="Cambria Math"/>
                        </a:rPr>
                        <m:t>𝑎𝑞</m:t>
                      </m:r>
                      <m:r>
                        <a:rPr lang="de-DE" b="0" i="1" smtClean="0">
                          <a:latin typeface="Cambria Math"/>
                        </a:rPr>
                        <m:t>)</m:t>
                      </m:r>
                    </m:oMath>
                  </m:oMathPara>
                </a14:m>
                <a:endParaRPr lang="de-DE" dirty="0"/>
              </a:p>
            </p:txBody>
          </p:sp>
        </mc:Choice>
        <mc:Fallback xmlns="">
          <p:sp>
            <p:nvSpPr>
              <p:cNvPr id="8" name="Textfeld 7"/>
              <p:cNvSpPr txBox="1">
                <a:spLocks noRot="1" noChangeAspect="1" noMove="1" noResize="1" noEditPoints="1" noAdjustHandles="1" noChangeArrowheads="1" noChangeShapeType="1" noTextEdit="1"/>
              </p:cNvSpPr>
              <p:nvPr/>
            </p:nvSpPr>
            <p:spPr>
              <a:xfrm>
                <a:off x="581253" y="4173460"/>
                <a:ext cx="2060564" cy="369332"/>
              </a:xfrm>
              <a:prstGeom prst="rect">
                <a:avLst/>
              </a:prstGeom>
              <a:blipFill rotWithShape="1">
                <a:blip r:embed="rId5"/>
                <a:stretch>
                  <a:fillRect b="-1333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1" name="Textfeld 10"/>
              <p:cNvSpPr txBox="1"/>
              <p:nvPr/>
            </p:nvSpPr>
            <p:spPr>
              <a:xfrm>
                <a:off x="499478" y="4715852"/>
                <a:ext cx="222411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de-DE" b="0" i="1" smtClean="0">
                              <a:solidFill>
                                <a:schemeClr val="accent2">
                                  <a:lumMod val="75000"/>
                                </a:schemeClr>
                              </a:solidFill>
                              <a:latin typeface="Cambria Math" panose="02040503050406030204" pitchFamily="18" charset="0"/>
                            </a:rPr>
                          </m:ctrlPr>
                        </m:sSubPr>
                        <m:e>
                          <m:r>
                            <a:rPr lang="de-DE" b="0" i="1" smtClean="0">
                              <a:solidFill>
                                <a:schemeClr val="accent2">
                                  <a:lumMod val="75000"/>
                                </a:schemeClr>
                              </a:solidFill>
                              <a:latin typeface="Cambria Math"/>
                            </a:rPr>
                            <m:t>𝐻</m:t>
                          </m:r>
                        </m:e>
                        <m:sub>
                          <m:r>
                            <a:rPr lang="de-DE" b="0" i="1" smtClean="0">
                              <a:solidFill>
                                <a:schemeClr val="accent2">
                                  <a:lumMod val="75000"/>
                                </a:schemeClr>
                              </a:solidFill>
                              <a:latin typeface="Cambria Math"/>
                            </a:rPr>
                            <m:t>3</m:t>
                          </m:r>
                        </m:sub>
                      </m:sSub>
                      <m:sSup>
                        <m:sSupPr>
                          <m:ctrlPr>
                            <a:rPr lang="de-DE" b="0" i="1" smtClean="0">
                              <a:solidFill>
                                <a:schemeClr val="accent2">
                                  <a:lumMod val="75000"/>
                                </a:schemeClr>
                              </a:solidFill>
                              <a:latin typeface="Cambria Math" panose="02040503050406030204" pitchFamily="18" charset="0"/>
                            </a:rPr>
                          </m:ctrlPr>
                        </m:sSupPr>
                        <m:e>
                          <m:r>
                            <a:rPr lang="de-DE" b="0" i="1" smtClean="0">
                              <a:solidFill>
                                <a:schemeClr val="accent2">
                                  <a:lumMod val="75000"/>
                                </a:schemeClr>
                              </a:solidFill>
                              <a:latin typeface="Cambria Math"/>
                            </a:rPr>
                            <m:t>𝑂</m:t>
                          </m:r>
                        </m:e>
                        <m:sup>
                          <m:r>
                            <a:rPr lang="de-DE" b="0" i="1" smtClean="0">
                              <a:solidFill>
                                <a:schemeClr val="accent2">
                                  <a:lumMod val="75000"/>
                                </a:schemeClr>
                              </a:solidFill>
                              <a:latin typeface="Cambria Math"/>
                            </a:rPr>
                            <m:t>+</m:t>
                          </m:r>
                        </m:sup>
                      </m:sSup>
                      <m:r>
                        <a:rPr lang="de-DE" b="0" i="1" smtClean="0">
                          <a:solidFill>
                            <a:schemeClr val="accent2">
                              <a:lumMod val="75000"/>
                            </a:schemeClr>
                          </a:solidFill>
                          <a:latin typeface="Cambria Math"/>
                        </a:rPr>
                        <m:t> </m:t>
                      </m:r>
                      <m:d>
                        <m:dPr>
                          <m:ctrlPr>
                            <a:rPr lang="de-DE" b="0" i="1" smtClean="0">
                              <a:solidFill>
                                <a:schemeClr val="accent2">
                                  <a:lumMod val="75000"/>
                                </a:schemeClr>
                              </a:solidFill>
                              <a:latin typeface="Cambria Math" panose="02040503050406030204" pitchFamily="18" charset="0"/>
                            </a:rPr>
                          </m:ctrlPr>
                        </m:dPr>
                        <m:e>
                          <m:r>
                            <a:rPr lang="de-DE" b="0" i="1" smtClean="0">
                              <a:solidFill>
                                <a:schemeClr val="accent2">
                                  <a:lumMod val="75000"/>
                                </a:schemeClr>
                              </a:solidFill>
                              <a:latin typeface="Cambria Math"/>
                            </a:rPr>
                            <m:t>𝑎𝑞</m:t>
                          </m:r>
                        </m:e>
                      </m:d>
                      <m:r>
                        <a:rPr lang="de-DE" b="0" i="1" smtClean="0">
                          <a:latin typeface="Cambria Math"/>
                        </a:rPr>
                        <m:t>;</m:t>
                      </m:r>
                      <m:r>
                        <a:rPr lang="de-DE" b="0" i="1" smtClean="0">
                          <a:latin typeface="Cambria Math"/>
                        </a:rPr>
                        <m:t>𝐶</m:t>
                      </m:r>
                      <m:sSup>
                        <m:sSupPr>
                          <m:ctrlPr>
                            <a:rPr lang="de-DE" b="0" i="1" smtClean="0">
                              <a:latin typeface="Cambria Math" panose="02040503050406030204" pitchFamily="18" charset="0"/>
                            </a:rPr>
                          </m:ctrlPr>
                        </m:sSupPr>
                        <m:e>
                          <m:r>
                            <a:rPr lang="de-DE" b="0" i="1" smtClean="0">
                              <a:latin typeface="Cambria Math"/>
                            </a:rPr>
                            <m:t>𝑙</m:t>
                          </m:r>
                        </m:e>
                        <m:sup>
                          <m:r>
                            <a:rPr lang="de-DE" b="0" i="1" smtClean="0">
                              <a:latin typeface="Cambria Math"/>
                            </a:rPr>
                            <m:t>−</m:t>
                          </m:r>
                        </m:sup>
                      </m:sSup>
                      <m:r>
                        <a:rPr lang="de-DE" b="0" i="0" smtClean="0">
                          <a:latin typeface="Cambria Math"/>
                        </a:rPr>
                        <m:t> (</m:t>
                      </m:r>
                      <m:r>
                        <m:rPr>
                          <m:sty m:val="p"/>
                        </m:rPr>
                        <a:rPr lang="de-DE" b="0" i="0" smtClean="0">
                          <a:latin typeface="Cambria Math"/>
                        </a:rPr>
                        <m:t>aq</m:t>
                      </m:r>
                      <m:r>
                        <a:rPr lang="de-DE" b="0" i="0" smtClean="0">
                          <a:latin typeface="Cambria Math"/>
                        </a:rPr>
                        <m:t>)</m:t>
                      </m:r>
                    </m:oMath>
                  </m:oMathPara>
                </a14:m>
                <a:endParaRPr lang="de-DE" dirty="0"/>
              </a:p>
            </p:txBody>
          </p:sp>
        </mc:Choice>
        <mc:Fallback xmlns="">
          <p:sp>
            <p:nvSpPr>
              <p:cNvPr id="11" name="Textfeld 10"/>
              <p:cNvSpPr txBox="1">
                <a:spLocks noRot="1" noChangeAspect="1" noMove="1" noResize="1" noEditPoints="1" noAdjustHandles="1" noChangeArrowheads="1" noChangeShapeType="1" noTextEdit="1"/>
              </p:cNvSpPr>
              <p:nvPr/>
            </p:nvSpPr>
            <p:spPr>
              <a:xfrm>
                <a:off x="499478" y="4715852"/>
                <a:ext cx="2224111" cy="369332"/>
              </a:xfrm>
              <a:prstGeom prst="rect">
                <a:avLst/>
              </a:prstGeom>
              <a:blipFill rotWithShape="1">
                <a:blip r:embed="rId6"/>
                <a:stretch>
                  <a:fillRect b="-13333"/>
                </a:stretch>
              </a:blipFill>
            </p:spPr>
            <p:txBody>
              <a:bodyPr/>
              <a:lstStyle/>
              <a:p>
                <a:r>
                  <a:rPr lang="de-DE">
                    <a:noFill/>
                  </a:rPr>
                  <a:t> </a:t>
                </a:r>
              </a:p>
            </p:txBody>
          </p:sp>
        </mc:Fallback>
      </mc:AlternateContent>
      <p:sp>
        <p:nvSpPr>
          <p:cNvPr id="12" name="Geschweifte Klammer rechts 11"/>
          <p:cNvSpPr/>
          <p:nvPr/>
        </p:nvSpPr>
        <p:spPr>
          <a:xfrm rot="16200000" flipV="1">
            <a:off x="3680404" y="3105752"/>
            <a:ext cx="215290" cy="18884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3" name="Textfeld 12"/>
              <p:cNvSpPr txBox="1"/>
              <p:nvPr/>
            </p:nvSpPr>
            <p:spPr>
              <a:xfrm>
                <a:off x="2662643" y="4173460"/>
                <a:ext cx="22508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0" i="1" smtClean="0">
                          <a:latin typeface="Cambria Math"/>
                        </a:rPr>
                        <m:t>𝑁</m:t>
                      </m:r>
                      <m:sSup>
                        <m:sSupPr>
                          <m:ctrlPr>
                            <a:rPr lang="de-DE" b="0" i="1" smtClean="0">
                              <a:latin typeface="Cambria Math" panose="02040503050406030204" pitchFamily="18" charset="0"/>
                            </a:rPr>
                          </m:ctrlPr>
                        </m:sSupPr>
                        <m:e>
                          <m:r>
                            <a:rPr lang="de-DE" b="0" i="1" smtClean="0">
                              <a:latin typeface="Cambria Math"/>
                            </a:rPr>
                            <m:t>𝑎</m:t>
                          </m:r>
                        </m:e>
                        <m:sup>
                          <m:r>
                            <a:rPr lang="de-DE" b="0" i="1" smtClean="0">
                              <a:latin typeface="Cambria Math"/>
                            </a:rPr>
                            <m:t>+</m:t>
                          </m:r>
                        </m:sup>
                      </m:sSup>
                      <m:r>
                        <a:rPr lang="de-DE" b="0" i="1" smtClean="0">
                          <a:latin typeface="Cambria Math"/>
                        </a:rPr>
                        <m:t> </m:t>
                      </m:r>
                      <m:d>
                        <m:dPr>
                          <m:ctrlPr>
                            <a:rPr lang="de-DE" b="0" i="1" smtClean="0">
                              <a:latin typeface="Cambria Math" panose="02040503050406030204" pitchFamily="18" charset="0"/>
                            </a:rPr>
                          </m:ctrlPr>
                        </m:dPr>
                        <m:e>
                          <m:r>
                            <a:rPr lang="de-DE" b="0" i="1" smtClean="0">
                              <a:latin typeface="Cambria Math"/>
                            </a:rPr>
                            <m:t>𝑎𝑞</m:t>
                          </m:r>
                        </m:e>
                      </m:d>
                      <m:r>
                        <a:rPr lang="de-DE" b="0" i="1" smtClean="0">
                          <a:latin typeface="Cambria Math"/>
                        </a:rPr>
                        <m:t>; </m:t>
                      </m:r>
                      <m:r>
                        <a:rPr lang="de-DE" b="0" i="1" smtClean="0">
                          <a:solidFill>
                            <a:schemeClr val="tx2">
                              <a:lumMod val="60000"/>
                              <a:lumOff val="40000"/>
                            </a:schemeClr>
                          </a:solidFill>
                          <a:latin typeface="Cambria Math"/>
                        </a:rPr>
                        <m:t>𝑂</m:t>
                      </m:r>
                      <m:sSup>
                        <m:sSupPr>
                          <m:ctrlPr>
                            <a:rPr lang="de-DE" b="0" i="1" smtClean="0">
                              <a:solidFill>
                                <a:schemeClr val="tx2">
                                  <a:lumMod val="60000"/>
                                  <a:lumOff val="40000"/>
                                </a:schemeClr>
                              </a:solidFill>
                              <a:latin typeface="Cambria Math" panose="02040503050406030204" pitchFamily="18" charset="0"/>
                            </a:rPr>
                          </m:ctrlPr>
                        </m:sSupPr>
                        <m:e>
                          <m:r>
                            <a:rPr lang="de-DE" b="0" i="1" smtClean="0">
                              <a:solidFill>
                                <a:schemeClr val="tx2">
                                  <a:lumMod val="60000"/>
                                  <a:lumOff val="40000"/>
                                </a:schemeClr>
                              </a:solidFill>
                              <a:latin typeface="Cambria Math"/>
                            </a:rPr>
                            <m:t>𝐻</m:t>
                          </m:r>
                        </m:e>
                        <m:sup>
                          <m:r>
                            <a:rPr lang="de-DE" b="0" i="1" smtClean="0">
                              <a:solidFill>
                                <a:schemeClr val="tx2">
                                  <a:lumMod val="60000"/>
                                  <a:lumOff val="40000"/>
                                </a:schemeClr>
                              </a:solidFill>
                              <a:latin typeface="Cambria Math"/>
                            </a:rPr>
                            <m:t>−</m:t>
                          </m:r>
                        </m:sup>
                      </m:sSup>
                      <m:r>
                        <a:rPr lang="de-DE" b="0" i="1" smtClean="0">
                          <a:solidFill>
                            <a:schemeClr val="tx2">
                              <a:lumMod val="60000"/>
                              <a:lumOff val="40000"/>
                            </a:schemeClr>
                          </a:solidFill>
                          <a:latin typeface="Cambria Math"/>
                        </a:rPr>
                        <m:t>(</m:t>
                      </m:r>
                      <m:r>
                        <a:rPr lang="de-DE" b="0" i="1" smtClean="0">
                          <a:solidFill>
                            <a:schemeClr val="tx2">
                              <a:lumMod val="60000"/>
                              <a:lumOff val="40000"/>
                            </a:schemeClr>
                          </a:solidFill>
                          <a:latin typeface="Cambria Math"/>
                        </a:rPr>
                        <m:t>𝑎𝑞</m:t>
                      </m:r>
                      <m:r>
                        <a:rPr lang="de-DE" b="0" i="1" smtClean="0">
                          <a:solidFill>
                            <a:schemeClr val="tx2">
                              <a:lumMod val="60000"/>
                              <a:lumOff val="40000"/>
                            </a:schemeClr>
                          </a:solidFill>
                          <a:latin typeface="Cambria Math"/>
                        </a:rPr>
                        <m:t>)</m:t>
                      </m:r>
                    </m:oMath>
                  </m:oMathPara>
                </a14:m>
                <a:endParaRPr lang="de-DE" dirty="0">
                  <a:solidFill>
                    <a:schemeClr val="tx2">
                      <a:lumMod val="60000"/>
                      <a:lumOff val="40000"/>
                    </a:schemeClr>
                  </a:solidFill>
                </a:endParaRPr>
              </a:p>
            </p:txBody>
          </p:sp>
        </mc:Choice>
        <mc:Fallback xmlns="">
          <p:sp>
            <p:nvSpPr>
              <p:cNvPr id="13" name="Textfeld 12"/>
              <p:cNvSpPr txBox="1">
                <a:spLocks noRot="1" noChangeAspect="1" noMove="1" noResize="1" noEditPoints="1" noAdjustHandles="1" noChangeArrowheads="1" noChangeShapeType="1" noTextEdit="1"/>
              </p:cNvSpPr>
              <p:nvPr/>
            </p:nvSpPr>
            <p:spPr>
              <a:xfrm>
                <a:off x="2662643" y="4173460"/>
                <a:ext cx="2250809" cy="369332"/>
              </a:xfrm>
              <a:prstGeom prst="rect">
                <a:avLst/>
              </a:prstGeom>
              <a:blipFill rotWithShape="1">
                <a:blip r:embed="rId7"/>
                <a:stretch>
                  <a:fillRect b="-13333"/>
                </a:stretch>
              </a:blipFill>
            </p:spPr>
            <p:txBody>
              <a:bodyPr/>
              <a:lstStyle/>
              <a:p>
                <a:r>
                  <a:rPr lang="de-DE">
                    <a:noFill/>
                  </a:rPr>
                  <a:t> </a:t>
                </a:r>
              </a:p>
            </p:txBody>
          </p:sp>
        </mc:Fallback>
      </mc:AlternateContent>
      <p:sp>
        <p:nvSpPr>
          <p:cNvPr id="14" name="Geschweifte Klammer rechts 13"/>
          <p:cNvSpPr/>
          <p:nvPr/>
        </p:nvSpPr>
        <p:spPr>
          <a:xfrm rot="16200000" flipV="1">
            <a:off x="7856868" y="3121574"/>
            <a:ext cx="215290" cy="18884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15" name="Textfeld 14"/>
              <p:cNvSpPr txBox="1"/>
              <p:nvPr/>
            </p:nvSpPr>
            <p:spPr>
              <a:xfrm>
                <a:off x="6901401" y="4148346"/>
                <a:ext cx="212622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latin typeface="Cambria Math"/>
                        </a:rPr>
                        <m:t>𝑁</m:t>
                      </m:r>
                      <m:sSup>
                        <m:sSupPr>
                          <m:ctrlPr>
                            <a:rPr lang="de-DE" i="1">
                              <a:latin typeface="Cambria Math" panose="02040503050406030204" pitchFamily="18" charset="0"/>
                            </a:rPr>
                          </m:ctrlPr>
                        </m:sSupPr>
                        <m:e>
                          <m:r>
                            <a:rPr lang="de-DE" i="1">
                              <a:latin typeface="Cambria Math"/>
                            </a:rPr>
                            <m:t>𝑎</m:t>
                          </m:r>
                        </m:e>
                        <m:sup>
                          <m:r>
                            <a:rPr lang="de-DE" i="1">
                              <a:latin typeface="Cambria Math"/>
                            </a:rPr>
                            <m:t>+</m:t>
                          </m:r>
                        </m:sup>
                      </m:sSup>
                      <m:r>
                        <a:rPr lang="de-DE" i="1">
                          <a:latin typeface="Cambria Math"/>
                        </a:rPr>
                        <m:t> </m:t>
                      </m:r>
                      <m:d>
                        <m:dPr>
                          <m:ctrlPr>
                            <a:rPr lang="de-DE" i="1">
                              <a:latin typeface="Cambria Math" panose="02040503050406030204" pitchFamily="18" charset="0"/>
                            </a:rPr>
                          </m:ctrlPr>
                        </m:dPr>
                        <m:e>
                          <m:r>
                            <a:rPr lang="de-DE" i="1">
                              <a:latin typeface="Cambria Math"/>
                            </a:rPr>
                            <m:t>𝑎𝑞</m:t>
                          </m:r>
                        </m:e>
                      </m:d>
                      <m:r>
                        <a:rPr lang="de-DE" i="1">
                          <a:latin typeface="Cambria Math"/>
                        </a:rPr>
                        <m:t>; </m:t>
                      </m:r>
                      <m:sSup>
                        <m:sSupPr>
                          <m:ctrlPr>
                            <a:rPr lang="de-DE" i="1" smtClean="0">
                              <a:solidFill>
                                <a:schemeClr val="tx1"/>
                              </a:solidFill>
                              <a:latin typeface="Cambria Math" panose="02040503050406030204" pitchFamily="18" charset="0"/>
                            </a:rPr>
                          </m:ctrlPr>
                        </m:sSupPr>
                        <m:e>
                          <m:r>
                            <a:rPr lang="de-DE" b="0" i="1" smtClean="0">
                              <a:solidFill>
                                <a:schemeClr val="tx1"/>
                              </a:solidFill>
                              <a:latin typeface="Cambria Math"/>
                            </a:rPr>
                            <m:t>𝐶𝑙</m:t>
                          </m:r>
                        </m:e>
                        <m:sup>
                          <m:r>
                            <a:rPr lang="de-DE" i="1">
                              <a:solidFill>
                                <a:schemeClr val="tx1"/>
                              </a:solidFill>
                              <a:latin typeface="Cambria Math"/>
                            </a:rPr>
                            <m:t>−</m:t>
                          </m:r>
                        </m:sup>
                      </m:sSup>
                      <m:r>
                        <a:rPr lang="de-DE" i="1">
                          <a:solidFill>
                            <a:schemeClr val="tx1"/>
                          </a:solidFill>
                          <a:latin typeface="Cambria Math"/>
                        </a:rPr>
                        <m:t>(</m:t>
                      </m:r>
                      <m:r>
                        <a:rPr lang="de-DE" i="1">
                          <a:solidFill>
                            <a:schemeClr val="tx1"/>
                          </a:solidFill>
                          <a:latin typeface="Cambria Math"/>
                        </a:rPr>
                        <m:t>𝑎𝑞</m:t>
                      </m:r>
                      <m:r>
                        <a:rPr lang="de-DE" i="1">
                          <a:solidFill>
                            <a:schemeClr val="tx1"/>
                          </a:solidFill>
                          <a:latin typeface="Cambria Math"/>
                        </a:rPr>
                        <m:t>)</m:t>
                      </m:r>
                    </m:oMath>
                  </m:oMathPara>
                </a14:m>
                <a:endParaRPr lang="de-DE" dirty="0">
                  <a:solidFill>
                    <a:schemeClr val="tx1"/>
                  </a:solidFill>
                </a:endParaRPr>
              </a:p>
            </p:txBody>
          </p:sp>
        </mc:Choice>
        <mc:Fallback xmlns="">
          <p:sp>
            <p:nvSpPr>
              <p:cNvPr id="15" name="Textfeld 14"/>
              <p:cNvSpPr txBox="1">
                <a:spLocks noRot="1" noChangeAspect="1" noMove="1" noResize="1" noEditPoints="1" noAdjustHandles="1" noChangeArrowheads="1" noChangeShapeType="1" noTextEdit="1"/>
              </p:cNvSpPr>
              <p:nvPr/>
            </p:nvSpPr>
            <p:spPr>
              <a:xfrm>
                <a:off x="6901401" y="4148346"/>
                <a:ext cx="2126223" cy="369332"/>
              </a:xfrm>
              <a:prstGeom prst="rect">
                <a:avLst/>
              </a:prstGeom>
              <a:blipFill rotWithShape="1">
                <a:blip r:embed="rId8"/>
                <a:stretch>
                  <a:fillRect b="-13333"/>
                </a:stretch>
              </a:blipFill>
            </p:spPr>
            <p:txBody>
              <a:bodyPr/>
              <a:lstStyle/>
              <a:p>
                <a:r>
                  <a:rPr lang="de-DE">
                    <a:noFill/>
                  </a:rPr>
                  <a:t> </a:t>
                </a:r>
              </a:p>
            </p:txBody>
          </p:sp>
        </mc:Fallback>
      </mc:AlternateContent>
      <p:sp>
        <p:nvSpPr>
          <p:cNvPr id="16" name="Freihandform 15"/>
          <p:cNvSpPr/>
          <p:nvPr/>
        </p:nvSpPr>
        <p:spPr>
          <a:xfrm>
            <a:off x="2243470" y="1708475"/>
            <a:ext cx="1679943" cy="258549"/>
          </a:xfrm>
          <a:custGeom>
            <a:avLst/>
            <a:gdLst>
              <a:gd name="connsiteX0" fmla="*/ 0 w 1733107"/>
              <a:gd name="connsiteY0" fmla="*/ 330245 h 404673"/>
              <a:gd name="connsiteX1" fmla="*/ 712382 w 1733107"/>
              <a:gd name="connsiteY1" fmla="*/ 636 h 404673"/>
              <a:gd name="connsiteX2" fmla="*/ 1733107 w 1733107"/>
              <a:gd name="connsiteY2" fmla="*/ 404673 h 404673"/>
              <a:gd name="connsiteX3" fmla="*/ 1733107 w 1733107"/>
              <a:gd name="connsiteY3" fmla="*/ 404673 h 404673"/>
              <a:gd name="connsiteX0" fmla="*/ 0 w 1733107"/>
              <a:gd name="connsiteY0" fmla="*/ 203997 h 278425"/>
              <a:gd name="connsiteX1" fmla="*/ 956930 w 1733107"/>
              <a:gd name="connsiteY1" fmla="*/ 1979 h 278425"/>
              <a:gd name="connsiteX2" fmla="*/ 1733107 w 1733107"/>
              <a:gd name="connsiteY2" fmla="*/ 278425 h 278425"/>
              <a:gd name="connsiteX3" fmla="*/ 1733107 w 1733107"/>
              <a:gd name="connsiteY3" fmla="*/ 278425 h 278425"/>
              <a:gd name="connsiteX0" fmla="*/ 0 w 1690576"/>
              <a:gd name="connsiteY0" fmla="*/ 329848 h 329848"/>
              <a:gd name="connsiteX1" fmla="*/ 914399 w 1690576"/>
              <a:gd name="connsiteY1" fmla="*/ 240 h 329848"/>
              <a:gd name="connsiteX2" fmla="*/ 1690576 w 1690576"/>
              <a:gd name="connsiteY2" fmla="*/ 276686 h 329848"/>
              <a:gd name="connsiteX3" fmla="*/ 1690576 w 1690576"/>
              <a:gd name="connsiteY3" fmla="*/ 276686 h 329848"/>
              <a:gd name="connsiteX0" fmla="*/ 0 w 1690576"/>
              <a:gd name="connsiteY0" fmla="*/ 329848 h 329848"/>
              <a:gd name="connsiteX1" fmla="*/ 914399 w 1690576"/>
              <a:gd name="connsiteY1" fmla="*/ 240 h 329848"/>
              <a:gd name="connsiteX2" fmla="*/ 1690576 w 1690576"/>
              <a:gd name="connsiteY2" fmla="*/ 276686 h 329848"/>
              <a:gd name="connsiteX3" fmla="*/ 1690576 w 1690576"/>
              <a:gd name="connsiteY3" fmla="*/ 276686 h 329848"/>
              <a:gd name="connsiteX0" fmla="*/ 0 w 1690576"/>
              <a:gd name="connsiteY0" fmla="*/ 330590 h 330590"/>
              <a:gd name="connsiteX1" fmla="*/ 914399 w 1690576"/>
              <a:gd name="connsiteY1" fmla="*/ 982 h 330590"/>
              <a:gd name="connsiteX2" fmla="*/ 1690576 w 1690576"/>
              <a:gd name="connsiteY2" fmla="*/ 277428 h 330590"/>
              <a:gd name="connsiteX3" fmla="*/ 1690576 w 1690576"/>
              <a:gd name="connsiteY3" fmla="*/ 277428 h 330590"/>
              <a:gd name="connsiteX0" fmla="*/ 0 w 1757056"/>
              <a:gd name="connsiteY0" fmla="*/ 329859 h 340493"/>
              <a:gd name="connsiteX1" fmla="*/ 914399 w 1757056"/>
              <a:gd name="connsiteY1" fmla="*/ 251 h 340493"/>
              <a:gd name="connsiteX2" fmla="*/ 1690576 w 1757056"/>
              <a:gd name="connsiteY2" fmla="*/ 276697 h 340493"/>
              <a:gd name="connsiteX3" fmla="*/ 1722473 w 1757056"/>
              <a:gd name="connsiteY3" fmla="*/ 340493 h 340493"/>
              <a:gd name="connsiteX0" fmla="*/ 0 w 1722473"/>
              <a:gd name="connsiteY0" fmla="*/ 340849 h 351483"/>
              <a:gd name="connsiteX1" fmla="*/ 914399 w 1722473"/>
              <a:gd name="connsiteY1" fmla="*/ 11241 h 351483"/>
              <a:gd name="connsiteX2" fmla="*/ 1594882 w 1722473"/>
              <a:gd name="connsiteY2" fmla="*/ 96300 h 351483"/>
              <a:gd name="connsiteX3" fmla="*/ 1690576 w 1722473"/>
              <a:gd name="connsiteY3" fmla="*/ 287687 h 351483"/>
              <a:gd name="connsiteX4" fmla="*/ 1722473 w 1722473"/>
              <a:gd name="connsiteY4" fmla="*/ 351483 h 351483"/>
              <a:gd name="connsiteX0" fmla="*/ 0 w 1757056"/>
              <a:gd name="connsiteY0" fmla="*/ 329859 h 340493"/>
              <a:gd name="connsiteX1" fmla="*/ 914399 w 1757056"/>
              <a:gd name="connsiteY1" fmla="*/ 251 h 340493"/>
              <a:gd name="connsiteX2" fmla="*/ 1690576 w 1757056"/>
              <a:gd name="connsiteY2" fmla="*/ 276697 h 340493"/>
              <a:gd name="connsiteX3" fmla="*/ 1722473 w 1757056"/>
              <a:gd name="connsiteY3" fmla="*/ 340493 h 340493"/>
              <a:gd name="connsiteX0" fmla="*/ 0 w 1722473"/>
              <a:gd name="connsiteY0" fmla="*/ 329632 h 340266"/>
              <a:gd name="connsiteX1" fmla="*/ 914399 w 1722473"/>
              <a:gd name="connsiteY1" fmla="*/ 24 h 340266"/>
              <a:gd name="connsiteX2" fmla="*/ 1722473 w 1722473"/>
              <a:gd name="connsiteY2" fmla="*/ 340266 h 340266"/>
              <a:gd name="connsiteX0" fmla="*/ 0 w 1722473"/>
              <a:gd name="connsiteY0" fmla="*/ 329632 h 340266"/>
              <a:gd name="connsiteX1" fmla="*/ 914399 w 1722473"/>
              <a:gd name="connsiteY1" fmla="*/ 24 h 340266"/>
              <a:gd name="connsiteX2" fmla="*/ 1722473 w 1722473"/>
              <a:gd name="connsiteY2" fmla="*/ 340266 h 340266"/>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7878 h 228512"/>
              <a:gd name="connsiteX1" fmla="*/ 914399 w 1722473"/>
              <a:gd name="connsiteY1" fmla="*/ 5228 h 228512"/>
              <a:gd name="connsiteX2" fmla="*/ 1722473 w 1722473"/>
              <a:gd name="connsiteY2" fmla="*/ 228512 h 22851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6186 h 226820"/>
              <a:gd name="connsiteX1" fmla="*/ 914399 w 1722473"/>
              <a:gd name="connsiteY1" fmla="*/ 3536 h 226820"/>
              <a:gd name="connsiteX2" fmla="*/ 1722473 w 1722473"/>
              <a:gd name="connsiteY2" fmla="*/ 226820 h 226820"/>
              <a:gd name="connsiteX0" fmla="*/ 1007 w 1723480"/>
              <a:gd name="connsiteY0" fmla="*/ 215418 h 226052"/>
              <a:gd name="connsiteX1" fmla="*/ 915406 w 1723480"/>
              <a:gd name="connsiteY1" fmla="*/ 2768 h 226052"/>
              <a:gd name="connsiteX2" fmla="*/ 1723480 w 1723480"/>
              <a:gd name="connsiteY2" fmla="*/ 226052 h 22605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15418 h 226052"/>
              <a:gd name="connsiteX1" fmla="*/ 914399 w 1722473"/>
              <a:gd name="connsiteY1" fmla="*/ 2768 h 226052"/>
              <a:gd name="connsiteX2" fmla="*/ 1722473 w 1722473"/>
              <a:gd name="connsiteY2" fmla="*/ 226052 h 226052"/>
              <a:gd name="connsiteX0" fmla="*/ 0 w 1722473"/>
              <a:gd name="connsiteY0" fmla="*/ 224497 h 235131"/>
              <a:gd name="connsiteX1" fmla="*/ 850604 w 1722473"/>
              <a:gd name="connsiteY1" fmla="*/ 1215 h 235131"/>
              <a:gd name="connsiteX2" fmla="*/ 1722473 w 1722473"/>
              <a:gd name="connsiteY2" fmla="*/ 235131 h 235131"/>
              <a:gd name="connsiteX0" fmla="*/ 0 w 1722473"/>
              <a:gd name="connsiteY0" fmla="*/ 228855 h 239489"/>
              <a:gd name="connsiteX1" fmla="*/ 850604 w 1722473"/>
              <a:gd name="connsiteY1" fmla="*/ 5573 h 239489"/>
              <a:gd name="connsiteX2" fmla="*/ 1722473 w 1722473"/>
              <a:gd name="connsiteY2" fmla="*/ 239489 h 239489"/>
              <a:gd name="connsiteX0" fmla="*/ 0 w 1722473"/>
              <a:gd name="connsiteY0" fmla="*/ 228855 h 239489"/>
              <a:gd name="connsiteX1" fmla="*/ 850604 w 1722473"/>
              <a:gd name="connsiteY1" fmla="*/ 5573 h 239489"/>
              <a:gd name="connsiteX2" fmla="*/ 1722473 w 1722473"/>
              <a:gd name="connsiteY2" fmla="*/ 239489 h 239489"/>
              <a:gd name="connsiteX0" fmla="*/ 0 w 1679943"/>
              <a:gd name="connsiteY0" fmla="*/ 258549 h 258549"/>
              <a:gd name="connsiteX1" fmla="*/ 808074 w 1679943"/>
              <a:gd name="connsiteY1" fmla="*/ 3369 h 258549"/>
              <a:gd name="connsiteX2" fmla="*/ 1679943 w 1679943"/>
              <a:gd name="connsiteY2" fmla="*/ 237285 h 258549"/>
            </a:gdLst>
            <a:ahLst/>
            <a:cxnLst>
              <a:cxn ang="0">
                <a:pos x="connsiteX0" y="connsiteY0"/>
              </a:cxn>
              <a:cxn ang="0">
                <a:pos x="connsiteX1" y="connsiteY1"/>
              </a:cxn>
              <a:cxn ang="0">
                <a:pos x="connsiteX2" y="connsiteY2"/>
              </a:cxn>
            </a:cxnLst>
            <a:rect l="l" t="t" r="r" b="b"/>
            <a:pathLst>
              <a:path w="1679943" h="258549">
                <a:moveTo>
                  <a:pt x="0" y="258549"/>
                </a:moveTo>
                <a:cubicBezTo>
                  <a:pt x="169233" y="45012"/>
                  <a:pt x="528084" y="6913"/>
                  <a:pt x="808074" y="3369"/>
                </a:cubicBezTo>
                <a:cubicBezTo>
                  <a:pt x="1088064" y="-175"/>
                  <a:pt x="1320208" y="-35617"/>
                  <a:pt x="1679943" y="237285"/>
                </a:cubicBezTo>
              </a:path>
            </a:pathLst>
          </a:custGeom>
          <a:noFill/>
          <a:ln w="28575">
            <a:solidFill>
              <a:schemeClr val="accent2">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2195736" y="1432521"/>
            <a:ext cx="1769459" cy="307777"/>
          </a:xfrm>
          <a:prstGeom prst="rect">
            <a:avLst/>
          </a:prstGeom>
          <a:noFill/>
        </p:spPr>
        <p:txBody>
          <a:bodyPr wrap="none" rtlCol="0">
            <a:spAutoFit/>
          </a:bodyPr>
          <a:lstStyle/>
          <a:p>
            <a:r>
              <a:rPr lang="de-DE" sz="1400" i="1" dirty="0">
                <a:solidFill>
                  <a:schemeClr val="accent2">
                    <a:lumMod val="75000"/>
                  </a:schemeClr>
                </a:solidFill>
              </a:rPr>
              <a:t>Protonenübertragung</a:t>
            </a:r>
          </a:p>
        </p:txBody>
      </p:sp>
    </p:spTree>
    <p:extLst>
      <p:ext uri="{BB962C8B-B14F-4D97-AF65-F5344CB8AC3E}">
        <p14:creationId xmlns:p14="http://schemas.microsoft.com/office/powerpoint/2010/main" val="1556898361"/>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normAutofit fontScale="90000"/>
          </a:bodyPr>
          <a:lstStyle/>
          <a:p>
            <a:r>
              <a:rPr lang="de-DE" dirty="0"/>
              <a:t>Prinzip der Säure-Base-Titration</a:t>
            </a:r>
          </a:p>
        </p:txBody>
      </p:sp>
      <p:sp>
        <p:nvSpPr>
          <p:cNvPr id="3" name="Foliennummernplatzhalter 2"/>
          <p:cNvSpPr>
            <a:spLocks noGrp="1"/>
          </p:cNvSpPr>
          <p:nvPr>
            <p:ph type="sldNum" sz="quarter" idx="12"/>
          </p:nvPr>
        </p:nvSpPr>
        <p:spPr/>
        <p:txBody>
          <a:bodyPr/>
          <a:lstStyle/>
          <a:p>
            <a:fld id="{E7B756F6-F0F2-4FF1-A369-495604B888EB}" type="slidenum">
              <a:rPr lang="de-DE" smtClean="0"/>
              <a:pPr/>
              <a:t>3</a:t>
            </a:fld>
            <a:endParaRPr lang="de-DE" dirty="0"/>
          </a:p>
        </p:txBody>
      </p:sp>
      <p:graphicFrame>
        <p:nvGraphicFramePr>
          <p:cNvPr id="5" name="Objekt 4"/>
          <p:cNvGraphicFramePr>
            <a:graphicFrameLocks noChangeAspect="1"/>
          </p:cNvGraphicFramePr>
          <p:nvPr>
            <p:extLst>
              <p:ext uri="{D42A27DB-BD31-4B8C-83A1-F6EECF244321}">
                <p14:modId xmlns:p14="http://schemas.microsoft.com/office/powerpoint/2010/main" val="4141204639"/>
              </p:ext>
            </p:extLst>
          </p:nvPr>
        </p:nvGraphicFramePr>
        <p:xfrm>
          <a:off x="395536" y="1196752"/>
          <a:ext cx="1717675" cy="1743075"/>
        </p:xfrm>
        <a:graphic>
          <a:graphicData uri="http://schemas.openxmlformats.org/presentationml/2006/ole">
            <mc:AlternateContent xmlns:mc="http://schemas.openxmlformats.org/markup-compatibility/2006">
              <mc:Choice xmlns:v="urn:schemas-microsoft-com:vml" Requires="v">
                <p:oleObj name="ChemSketch" r:id="rId3" imgW="542520" imgH="551520" progId="ACD.ChemSketch.20">
                  <p:embed/>
                </p:oleObj>
              </mc:Choice>
              <mc:Fallback>
                <p:oleObj name="ChemSketch" r:id="rId3" imgW="542520" imgH="551520" progId="ACD.ChemSketch.20">
                  <p:embed/>
                  <p:pic>
                    <p:nvPicPr>
                      <p:cNvPr id="0" name=""/>
                      <p:cNvPicPr/>
                      <p:nvPr/>
                    </p:nvPicPr>
                    <p:blipFill>
                      <a:blip r:embed="rId4"/>
                      <a:stretch>
                        <a:fillRect/>
                      </a:stretch>
                    </p:blipFill>
                    <p:spPr>
                      <a:xfrm>
                        <a:off x="395536" y="1196752"/>
                        <a:ext cx="1717675" cy="1743075"/>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6" name="Textfeld 5"/>
              <p:cNvSpPr txBox="1"/>
              <p:nvPr/>
            </p:nvSpPr>
            <p:spPr>
              <a:xfrm>
                <a:off x="783522" y="2363781"/>
                <a:ext cx="103996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400" b="0" i="1" smtClean="0">
                          <a:latin typeface="Cambria Math"/>
                        </a:rPr>
                        <m:t>𝑛</m:t>
                      </m:r>
                      <m:d>
                        <m:dPr>
                          <m:ctrlPr>
                            <a:rPr lang="de-DE" sz="1400" b="0" i="1" smtClean="0">
                              <a:latin typeface="Cambria Math" panose="02040503050406030204" pitchFamily="18" charset="0"/>
                            </a:rPr>
                          </m:ctrlPr>
                        </m:dPr>
                        <m:e>
                          <m:r>
                            <a:rPr lang="de-DE" sz="1400" b="0" i="1" smtClean="0">
                              <a:latin typeface="Cambria Math"/>
                            </a:rPr>
                            <m:t>𝐻𝐶𝑙</m:t>
                          </m:r>
                        </m:e>
                      </m:d>
                      <m:r>
                        <a:rPr lang="de-DE" sz="1400" b="0" i="1" smtClean="0">
                          <a:latin typeface="Cambria Math"/>
                        </a:rPr>
                        <m:t>=?</m:t>
                      </m:r>
                    </m:oMath>
                  </m:oMathPara>
                </a14:m>
                <a:endParaRPr lang="de-DE" sz="1400" dirty="0"/>
              </a:p>
            </p:txBody>
          </p:sp>
        </mc:Choice>
        <mc:Fallback xmlns="">
          <p:sp>
            <p:nvSpPr>
              <p:cNvPr id="6" name="Textfeld 5"/>
              <p:cNvSpPr txBox="1">
                <a:spLocks noRot="1" noChangeAspect="1" noMove="1" noResize="1" noEditPoints="1" noAdjustHandles="1" noChangeArrowheads="1" noChangeShapeType="1" noTextEdit="1"/>
              </p:cNvSpPr>
              <p:nvPr/>
            </p:nvSpPr>
            <p:spPr>
              <a:xfrm>
                <a:off x="783522" y="2363781"/>
                <a:ext cx="1039964" cy="307777"/>
              </a:xfrm>
              <a:prstGeom prst="rect">
                <a:avLst/>
              </a:prstGeom>
              <a:blipFill rotWithShape="1">
                <a:blip r:embed="rId6"/>
                <a:stretch>
                  <a:fillRect/>
                </a:stretch>
              </a:blipFill>
            </p:spPr>
            <p:txBody>
              <a:bodyPr/>
              <a:lstStyle/>
              <a:p>
                <a:r>
                  <a:rPr lang="de-DE">
                    <a:noFill/>
                  </a:rPr>
                  <a:t> </a:t>
                </a:r>
              </a:p>
            </p:txBody>
          </p:sp>
        </mc:Fallback>
      </mc:AlternateContent>
      <p:graphicFrame>
        <p:nvGraphicFramePr>
          <p:cNvPr id="8" name="Objekt 7"/>
          <p:cNvGraphicFramePr>
            <a:graphicFrameLocks noChangeAspect="1"/>
          </p:cNvGraphicFramePr>
          <p:nvPr>
            <p:extLst>
              <p:ext uri="{D42A27DB-BD31-4B8C-83A1-F6EECF244321}">
                <p14:modId xmlns:p14="http://schemas.microsoft.com/office/powerpoint/2010/main" val="2246032022"/>
              </p:ext>
            </p:extLst>
          </p:nvPr>
        </p:nvGraphicFramePr>
        <p:xfrm>
          <a:off x="2725539" y="2831393"/>
          <a:ext cx="1719262" cy="1743075"/>
        </p:xfrm>
        <a:graphic>
          <a:graphicData uri="http://schemas.openxmlformats.org/presentationml/2006/ole">
            <mc:AlternateContent xmlns:mc="http://schemas.openxmlformats.org/markup-compatibility/2006">
              <mc:Choice xmlns:v="urn:schemas-microsoft-com:vml" Requires="v">
                <p:oleObj name="ChemSketch" r:id="rId7" imgW="542520" imgH="551520" progId="ACD.ChemSketch.20">
                  <p:embed/>
                </p:oleObj>
              </mc:Choice>
              <mc:Fallback>
                <p:oleObj name="ChemSketch" r:id="rId7" imgW="542520" imgH="551520" progId="ACD.ChemSketch.20">
                  <p:embed/>
                  <p:pic>
                    <p:nvPicPr>
                      <p:cNvPr id="0" name=""/>
                      <p:cNvPicPr>
                        <a:picLocks noChangeAspect="1" noChangeArrowheads="1"/>
                      </p:cNvPicPr>
                      <p:nvPr/>
                    </p:nvPicPr>
                    <p:blipFill>
                      <a:blip r:embed="rId8"/>
                      <a:srcRect/>
                      <a:stretch>
                        <a:fillRect/>
                      </a:stretch>
                    </p:blipFill>
                    <p:spPr bwMode="auto">
                      <a:xfrm>
                        <a:off x="2725539" y="2831393"/>
                        <a:ext cx="1719262"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kt 8"/>
          <p:cNvGraphicFramePr>
            <a:graphicFrameLocks noChangeAspect="1"/>
          </p:cNvGraphicFramePr>
          <p:nvPr>
            <p:extLst>
              <p:ext uri="{D42A27DB-BD31-4B8C-83A1-F6EECF244321}">
                <p14:modId xmlns:p14="http://schemas.microsoft.com/office/powerpoint/2010/main" val="3501326756"/>
              </p:ext>
            </p:extLst>
          </p:nvPr>
        </p:nvGraphicFramePr>
        <p:xfrm>
          <a:off x="3733651" y="1247217"/>
          <a:ext cx="2422525" cy="2424112"/>
        </p:xfrm>
        <a:graphic>
          <a:graphicData uri="http://schemas.openxmlformats.org/presentationml/2006/ole">
            <mc:AlternateContent xmlns:mc="http://schemas.openxmlformats.org/markup-compatibility/2006">
              <mc:Choice xmlns:v="urn:schemas-microsoft-com:vml" Requires="v">
                <p:oleObj name="ChemSketch" r:id="rId9" imgW="765000" imgH="768240" progId="ACD.ChemSketch.20">
                  <p:embed/>
                </p:oleObj>
              </mc:Choice>
              <mc:Fallback>
                <p:oleObj name="ChemSketch" r:id="rId9" imgW="765000" imgH="768240" progId="ACD.ChemSketch.20">
                  <p:embed/>
                  <p:pic>
                    <p:nvPicPr>
                      <p:cNvPr id="0" name=""/>
                      <p:cNvPicPr>
                        <a:picLocks noChangeAspect="1" noChangeArrowheads="1"/>
                      </p:cNvPicPr>
                      <p:nvPr/>
                    </p:nvPicPr>
                    <p:blipFill>
                      <a:blip r:embed="rId10"/>
                      <a:srcRect/>
                      <a:stretch>
                        <a:fillRect/>
                      </a:stretch>
                    </p:blipFill>
                    <p:spPr bwMode="auto">
                      <a:xfrm>
                        <a:off x="3733651" y="1247217"/>
                        <a:ext cx="242252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kt 10"/>
          <p:cNvGraphicFramePr>
            <a:graphicFrameLocks noChangeAspect="1"/>
          </p:cNvGraphicFramePr>
          <p:nvPr>
            <p:extLst>
              <p:ext uri="{D42A27DB-BD31-4B8C-83A1-F6EECF244321}">
                <p14:modId xmlns:p14="http://schemas.microsoft.com/office/powerpoint/2010/main" val="2499046258"/>
              </p:ext>
            </p:extLst>
          </p:nvPr>
        </p:nvGraphicFramePr>
        <p:xfrm>
          <a:off x="6156176" y="4422229"/>
          <a:ext cx="1717675" cy="1743075"/>
        </p:xfrm>
        <a:graphic>
          <a:graphicData uri="http://schemas.openxmlformats.org/presentationml/2006/ole">
            <mc:AlternateContent xmlns:mc="http://schemas.openxmlformats.org/markup-compatibility/2006">
              <mc:Choice xmlns:v="urn:schemas-microsoft-com:vml" Requires="v">
                <p:oleObj name="ChemSketch" r:id="rId11" imgW="542520" imgH="551520" progId="ACD.ChemSketch.20">
                  <p:embed/>
                </p:oleObj>
              </mc:Choice>
              <mc:Fallback>
                <p:oleObj name="ChemSketch" r:id="rId11" imgW="542520" imgH="551520" progId="ACD.ChemSketch.20">
                  <p:embed/>
                  <p:pic>
                    <p:nvPicPr>
                      <p:cNvPr id="0" name=""/>
                      <p:cNvPicPr>
                        <a:picLocks noChangeAspect="1" noChangeArrowheads="1"/>
                      </p:cNvPicPr>
                      <p:nvPr/>
                    </p:nvPicPr>
                    <p:blipFill>
                      <a:blip r:embed="rId12"/>
                      <a:srcRect/>
                      <a:stretch>
                        <a:fillRect/>
                      </a:stretch>
                    </p:blipFill>
                    <p:spPr bwMode="auto">
                      <a:xfrm>
                        <a:off x="6156176" y="4422229"/>
                        <a:ext cx="17176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hteckiger Pfeil 12"/>
          <p:cNvSpPr/>
          <p:nvPr/>
        </p:nvSpPr>
        <p:spPr>
          <a:xfrm rot="16200000" flipH="1">
            <a:off x="3481623" y="1534156"/>
            <a:ext cx="720080" cy="792088"/>
          </a:xfrm>
          <a:prstGeom prst="bentArrow">
            <a:avLst>
              <a:gd name="adj1" fmla="val 13187"/>
              <a:gd name="adj2" fmla="val 25000"/>
              <a:gd name="adj3" fmla="val 25000"/>
              <a:gd name="adj4" fmla="val 24554"/>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mc:AlternateContent xmlns:mc="http://schemas.openxmlformats.org/markup-compatibility/2006" xmlns:a14="http://schemas.microsoft.com/office/drawing/2010/main">
        <mc:Choice Requires="a14">
          <p:sp>
            <p:nvSpPr>
              <p:cNvPr id="14" name="Textfeld 13"/>
              <p:cNvSpPr txBox="1"/>
              <p:nvPr/>
            </p:nvSpPr>
            <p:spPr>
              <a:xfrm>
                <a:off x="3074946" y="1124744"/>
                <a:ext cx="165359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sz="1400" b="0" i="1" smtClean="0">
                          <a:latin typeface="Cambria Math"/>
                        </a:rPr>
                        <m:t>𝑛</m:t>
                      </m:r>
                      <m:d>
                        <m:dPr>
                          <m:ctrlPr>
                            <a:rPr lang="de-DE" sz="1400" b="0" i="1" smtClean="0">
                              <a:latin typeface="Cambria Math" panose="02040503050406030204" pitchFamily="18" charset="0"/>
                            </a:rPr>
                          </m:ctrlPr>
                        </m:dPr>
                        <m:e>
                          <m:r>
                            <a:rPr lang="de-DE" sz="1400" b="0" i="1" smtClean="0">
                              <a:latin typeface="Cambria Math"/>
                            </a:rPr>
                            <m:t>𝑁𝑎𝑂𝐻</m:t>
                          </m:r>
                        </m:e>
                      </m:d>
                      <m:r>
                        <a:rPr lang="de-DE" sz="1400" b="0" i="1" smtClean="0">
                          <a:latin typeface="Cambria Math"/>
                        </a:rPr>
                        <m:t>=</m:t>
                      </m:r>
                      <m:r>
                        <a:rPr lang="de-DE" sz="1400" b="0" i="1" smtClean="0">
                          <a:latin typeface="Cambria Math"/>
                        </a:rPr>
                        <m:t>𝑥</m:t>
                      </m:r>
                      <m:r>
                        <a:rPr lang="de-DE" sz="1400" b="0" i="1" smtClean="0">
                          <a:latin typeface="Cambria Math"/>
                        </a:rPr>
                        <m:t> </m:t>
                      </m:r>
                      <m:r>
                        <a:rPr lang="de-DE" sz="1400" b="0" i="1" smtClean="0">
                          <a:latin typeface="Cambria Math"/>
                        </a:rPr>
                        <m:t>𝑚𝑜𝑙</m:t>
                      </m:r>
                    </m:oMath>
                  </m:oMathPara>
                </a14:m>
                <a:endParaRPr lang="de-DE" sz="1400" dirty="0"/>
              </a:p>
            </p:txBody>
          </p:sp>
        </mc:Choice>
        <mc:Fallback xmlns="">
          <p:sp>
            <p:nvSpPr>
              <p:cNvPr id="14" name="Textfeld 13"/>
              <p:cNvSpPr txBox="1">
                <a:spLocks noRot="1" noChangeAspect="1" noMove="1" noResize="1" noEditPoints="1" noAdjustHandles="1" noChangeArrowheads="1" noChangeShapeType="1" noTextEdit="1"/>
              </p:cNvSpPr>
              <p:nvPr/>
            </p:nvSpPr>
            <p:spPr>
              <a:xfrm>
                <a:off x="3074946" y="1124744"/>
                <a:ext cx="1653594" cy="307777"/>
              </a:xfrm>
              <a:prstGeom prst="rect">
                <a:avLst/>
              </a:prstGeom>
              <a:blipFill rotWithShape="1">
                <a:blip r:embed="rId1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5" name="Textfeld 14"/>
              <p:cNvSpPr txBox="1"/>
              <p:nvPr/>
            </p:nvSpPr>
            <p:spPr>
              <a:xfrm>
                <a:off x="2195736" y="5301208"/>
                <a:ext cx="4148572" cy="523220"/>
              </a:xfrm>
              <a:prstGeom prst="rect">
                <a:avLst/>
              </a:prstGeom>
              <a:noFill/>
            </p:spPr>
            <p:txBody>
              <a:bodyPr wrap="none" rtlCol="0">
                <a:spAutoFit/>
              </a:bodyPr>
              <a:lstStyle/>
              <a:p>
                <a:r>
                  <a:rPr lang="de-DE" sz="1400" b="0" dirty="0"/>
                  <a:t>ÄQUIVALENZPUNKT:</a:t>
                </a:r>
              </a:p>
              <a:p>
                <a14:m>
                  <m:oMath xmlns:m="http://schemas.openxmlformats.org/officeDocument/2006/math">
                    <m:r>
                      <a:rPr lang="de-DE" sz="1400" b="0" i="1" smtClean="0">
                        <a:latin typeface="Cambria Math"/>
                      </a:rPr>
                      <m:t>𝑛</m:t>
                    </m:r>
                    <m:d>
                      <m:dPr>
                        <m:ctrlPr>
                          <a:rPr lang="de-DE" sz="1400" b="0" i="1" smtClean="0">
                            <a:latin typeface="Cambria Math" panose="02040503050406030204" pitchFamily="18" charset="0"/>
                          </a:rPr>
                        </m:ctrlPr>
                      </m:dPr>
                      <m:e>
                        <m:r>
                          <a:rPr lang="de-DE" sz="1400" b="0" i="1" smtClean="0">
                            <a:latin typeface="Cambria Math"/>
                          </a:rPr>
                          <m:t>𝐻𝐶𝑙</m:t>
                        </m:r>
                      </m:e>
                    </m:d>
                    <m:r>
                      <a:rPr lang="de-DE" sz="1400" b="0" i="1" smtClean="0">
                        <a:latin typeface="Cambria Math"/>
                      </a:rPr>
                      <m:t>=</m:t>
                    </m:r>
                    <m:r>
                      <a:rPr lang="de-DE" sz="1400" b="0" i="1" smtClean="0">
                        <a:latin typeface="Cambria Math"/>
                      </a:rPr>
                      <m:t>𝑛</m:t>
                    </m:r>
                    <m:d>
                      <m:dPr>
                        <m:ctrlPr>
                          <a:rPr lang="de-DE" sz="1400" b="0" i="1" smtClean="0">
                            <a:latin typeface="Cambria Math" panose="02040503050406030204" pitchFamily="18" charset="0"/>
                          </a:rPr>
                        </m:ctrlPr>
                      </m:dPr>
                      <m:e>
                        <m:sSub>
                          <m:sSubPr>
                            <m:ctrlPr>
                              <a:rPr lang="de-DE" sz="1400" b="0" i="1" smtClean="0">
                                <a:latin typeface="Cambria Math" panose="02040503050406030204" pitchFamily="18" charset="0"/>
                              </a:rPr>
                            </m:ctrlPr>
                          </m:sSubPr>
                          <m:e>
                            <m:r>
                              <a:rPr lang="de-DE" sz="1400" b="0" i="1" smtClean="0">
                                <a:latin typeface="Cambria Math"/>
                              </a:rPr>
                              <m:t>𝐻</m:t>
                            </m:r>
                          </m:e>
                          <m:sub>
                            <m:r>
                              <a:rPr lang="de-DE" sz="1400" b="0" i="1" smtClean="0">
                                <a:latin typeface="Cambria Math"/>
                              </a:rPr>
                              <m:t>3</m:t>
                            </m:r>
                          </m:sub>
                        </m:sSub>
                        <m:sSup>
                          <m:sSupPr>
                            <m:ctrlPr>
                              <a:rPr lang="de-DE" sz="1400" b="0" i="1" smtClean="0">
                                <a:latin typeface="Cambria Math" panose="02040503050406030204" pitchFamily="18" charset="0"/>
                              </a:rPr>
                            </m:ctrlPr>
                          </m:sSupPr>
                          <m:e>
                            <m:r>
                              <a:rPr lang="de-DE" sz="1400" b="0" i="1" smtClean="0">
                                <a:latin typeface="Cambria Math"/>
                              </a:rPr>
                              <m:t>𝑂</m:t>
                            </m:r>
                          </m:e>
                          <m:sup>
                            <m:r>
                              <a:rPr lang="de-DE" sz="1400" b="0" i="1" smtClean="0">
                                <a:latin typeface="Cambria Math"/>
                              </a:rPr>
                              <m:t>+</m:t>
                            </m:r>
                          </m:sup>
                        </m:sSup>
                      </m:e>
                    </m:d>
                    <m:r>
                      <a:rPr lang="de-DE" sz="1400" b="0" i="1" smtClean="0">
                        <a:latin typeface="Cambria Math"/>
                      </a:rPr>
                      <m:t>=</m:t>
                    </m:r>
                    <m:r>
                      <a:rPr lang="de-DE" sz="1400" b="0" i="1" smtClean="0">
                        <a:latin typeface="Cambria Math"/>
                      </a:rPr>
                      <m:t>𝑛</m:t>
                    </m:r>
                    <m:d>
                      <m:dPr>
                        <m:ctrlPr>
                          <a:rPr lang="de-DE" sz="1400" b="0" i="1" smtClean="0">
                            <a:latin typeface="Cambria Math" panose="02040503050406030204" pitchFamily="18" charset="0"/>
                          </a:rPr>
                        </m:ctrlPr>
                      </m:dPr>
                      <m:e>
                        <m:r>
                          <a:rPr lang="de-DE" sz="1400" b="0" i="1" smtClean="0">
                            <a:latin typeface="Cambria Math"/>
                          </a:rPr>
                          <m:t>𝑂</m:t>
                        </m:r>
                        <m:sSup>
                          <m:sSupPr>
                            <m:ctrlPr>
                              <a:rPr lang="de-DE" sz="1400" b="0" i="1" smtClean="0">
                                <a:latin typeface="Cambria Math" panose="02040503050406030204" pitchFamily="18" charset="0"/>
                              </a:rPr>
                            </m:ctrlPr>
                          </m:sSupPr>
                          <m:e>
                            <m:r>
                              <a:rPr lang="de-DE" sz="1400" b="0" i="1" smtClean="0">
                                <a:latin typeface="Cambria Math"/>
                              </a:rPr>
                              <m:t>𝐻</m:t>
                            </m:r>
                          </m:e>
                          <m:sup>
                            <m:r>
                              <a:rPr lang="de-DE" sz="1400" b="0" i="1" smtClean="0">
                                <a:latin typeface="Cambria Math"/>
                              </a:rPr>
                              <m:t>−</m:t>
                            </m:r>
                          </m:sup>
                        </m:sSup>
                      </m:e>
                    </m:d>
                    <m:r>
                      <a:rPr lang="de-DE" sz="1400" b="0" i="1" smtClean="0">
                        <a:latin typeface="Cambria Math"/>
                      </a:rPr>
                      <m:t>=</m:t>
                    </m:r>
                    <m:r>
                      <a:rPr lang="de-DE" sz="1400" b="0" i="1" smtClean="0">
                        <a:latin typeface="Cambria Math"/>
                      </a:rPr>
                      <m:t>𝑛</m:t>
                    </m:r>
                    <m:d>
                      <m:dPr>
                        <m:ctrlPr>
                          <a:rPr lang="de-DE" sz="1400" b="0" i="1" smtClean="0">
                            <a:latin typeface="Cambria Math" panose="02040503050406030204" pitchFamily="18" charset="0"/>
                          </a:rPr>
                        </m:ctrlPr>
                      </m:dPr>
                      <m:e>
                        <m:r>
                          <a:rPr lang="de-DE" sz="1400" b="0" i="1" smtClean="0">
                            <a:latin typeface="Cambria Math"/>
                          </a:rPr>
                          <m:t>𝑁𝑎𝑂𝐻</m:t>
                        </m:r>
                      </m:e>
                    </m:d>
                    <m:r>
                      <a:rPr lang="de-DE" sz="1400" b="0" i="1" smtClean="0">
                        <a:latin typeface="Cambria Math"/>
                      </a:rPr>
                      <m:t>=</m:t>
                    </m:r>
                    <m:r>
                      <a:rPr lang="de-DE" sz="1400" b="0" i="1" smtClean="0">
                        <a:latin typeface="Cambria Math"/>
                      </a:rPr>
                      <m:t>𝑥</m:t>
                    </m:r>
                  </m:oMath>
                </a14:m>
                <a:r>
                  <a:rPr lang="de-DE" sz="1400" dirty="0"/>
                  <a:t> mol</a:t>
                </a:r>
              </a:p>
            </p:txBody>
          </p:sp>
        </mc:Choice>
        <mc:Fallback xmlns="">
          <p:sp>
            <p:nvSpPr>
              <p:cNvPr id="15" name="Textfeld 14"/>
              <p:cNvSpPr txBox="1">
                <a:spLocks noRot="1" noChangeAspect="1" noMove="1" noResize="1" noEditPoints="1" noAdjustHandles="1" noChangeArrowheads="1" noChangeShapeType="1" noTextEdit="1"/>
              </p:cNvSpPr>
              <p:nvPr/>
            </p:nvSpPr>
            <p:spPr>
              <a:xfrm>
                <a:off x="2195736" y="5301208"/>
                <a:ext cx="4148572" cy="523220"/>
              </a:xfrm>
              <a:prstGeom prst="rect">
                <a:avLst/>
              </a:prstGeom>
              <a:blipFill rotWithShape="1">
                <a:blip r:embed="rId14"/>
                <a:stretch>
                  <a:fillRect l="-294" t="-1176" b="-11765"/>
                </a:stretch>
              </a:blipFill>
            </p:spPr>
            <p:txBody>
              <a:bodyPr/>
              <a:lstStyle/>
              <a:p>
                <a:r>
                  <a:rPr lang="de-DE">
                    <a:noFill/>
                  </a:rPr>
                  <a:t> </a:t>
                </a:r>
              </a:p>
            </p:txBody>
          </p:sp>
        </mc:Fallback>
      </mc:AlternateContent>
    </p:spTree>
    <p:extLst>
      <p:ext uri="{BB962C8B-B14F-4D97-AF65-F5344CB8AC3E}">
        <p14:creationId xmlns:p14="http://schemas.microsoft.com/office/powerpoint/2010/main" val="413234618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SE: Aufnahme einer Titrationskurve (1)</a:t>
            </a:r>
          </a:p>
        </p:txBody>
      </p:sp>
      <p:sp>
        <p:nvSpPr>
          <p:cNvPr id="3" name="Foliennummernplatzhalter 2"/>
          <p:cNvSpPr>
            <a:spLocks noGrp="1"/>
          </p:cNvSpPr>
          <p:nvPr>
            <p:ph type="sldNum" sz="quarter" idx="10"/>
          </p:nvPr>
        </p:nvSpPr>
        <p:spPr/>
        <p:txBody>
          <a:bodyPr/>
          <a:lstStyle/>
          <a:p>
            <a:fld id="{E7B756F6-F0F2-4FF1-A369-495604B888EB}" type="slidenum">
              <a:rPr lang="de-DE" smtClean="0"/>
              <a:pPr/>
              <a:t>4</a:t>
            </a:fld>
            <a:endParaRPr lang="de-DE" dirty="0"/>
          </a:p>
        </p:txBody>
      </p:sp>
      <mc:AlternateContent xmlns:mc="http://schemas.openxmlformats.org/markup-compatibility/2006" xmlns:a14="http://schemas.microsoft.com/office/drawing/2010/main">
        <mc:Choice Requires="a14">
          <p:sp>
            <p:nvSpPr>
              <p:cNvPr id="6" name="Textplatzhalter 5"/>
              <p:cNvSpPr>
                <a:spLocks noGrp="1"/>
              </p:cNvSpPr>
              <p:nvPr>
                <p:ph type="body" sz="quarter" idx="11"/>
              </p:nvPr>
            </p:nvSpPr>
            <p:spPr>
              <a:xfrm>
                <a:off x="432000" y="1080000"/>
                <a:ext cx="5292128" cy="5040000"/>
              </a:xfrm>
            </p:spPr>
            <p:txBody>
              <a:bodyPr/>
              <a:lstStyle/>
              <a:p>
                <a:r>
                  <a:rPr lang="de-DE" i="1" dirty="0"/>
                  <a:t>Aufbau der Messapparatur</a:t>
                </a:r>
              </a:p>
              <a:p>
                <a:endParaRPr lang="de-DE" sz="800" i="1" dirty="0"/>
              </a:p>
              <a:p>
                <a:pPr marL="285750" indent="-285750">
                  <a:buFont typeface="Arial" panose="020B0604020202020204" pitchFamily="34" charset="0"/>
                  <a:buChar char="•"/>
                </a:pPr>
                <a:r>
                  <a:rPr lang="de-DE" dirty="0"/>
                  <a:t>Bauen Sie nebenstehende Apparatur, bestehend aus einem Stativ, einer Stativklammer mit Muffe, einem </a:t>
                </a:r>
                <a:r>
                  <a:rPr lang="de-DE" dirty="0" err="1"/>
                  <a:t>Bürettenhalter</a:t>
                </a:r>
                <a:r>
                  <a:rPr lang="de-DE" dirty="0"/>
                  <a:t> mit Glasbürette, einem </a:t>
                </a:r>
                <a:r>
                  <a:rPr lang="de-DE" dirty="0" err="1"/>
                  <a:t>Laborrührer</a:t>
                </a:r>
                <a:r>
                  <a:rPr lang="de-DE" dirty="0"/>
                  <a:t> mit Rührfisch und einer mit dem Messwerterfassungssystem verbundenen pH-Sonde auf. Das Becherglas erhalten Sie später (vorbereitet mit der zu titrierenden Lösung).</a:t>
                </a:r>
              </a:p>
              <a:p>
                <a:pPr marL="285750" indent="-285750">
                  <a:buFont typeface="Arial" panose="020B0604020202020204" pitchFamily="34" charset="0"/>
                  <a:buChar char="•"/>
                </a:pPr>
                <a:r>
                  <a:rPr lang="de-DE" dirty="0"/>
                  <a:t>Machen Sie sich mit der Benutzung des Hahns der Bürette vertraut sowie mit der Skala und dem Ablesen der Volumenangaben der Bürette vertraut.</a:t>
                </a:r>
              </a:p>
              <a:p>
                <a:pPr marL="285750" indent="-285750">
                  <a:buFont typeface="Arial" panose="020B0604020202020204" pitchFamily="34" charset="0"/>
                  <a:buChar char="•"/>
                </a:pPr>
                <a:r>
                  <a:rPr lang="de-DE" dirty="0"/>
                  <a:t>Befüllen Sie [ACHTUNG: SCHUTZBRILLE!] die Bürette mit der Natronlauge (</a:t>
                </a:r>
                <a14:m>
                  <m:oMath xmlns:m="http://schemas.openxmlformats.org/officeDocument/2006/math">
                    <m:r>
                      <a:rPr lang="de-DE" b="0" i="1" smtClean="0">
                        <a:latin typeface="Cambria Math"/>
                      </a:rPr>
                      <m:t>𝑐</m:t>
                    </m:r>
                    <m:d>
                      <m:dPr>
                        <m:ctrlPr>
                          <a:rPr lang="de-DE" b="0" i="1" smtClean="0">
                            <a:latin typeface="Cambria Math" panose="02040503050406030204" pitchFamily="18" charset="0"/>
                          </a:rPr>
                        </m:ctrlPr>
                      </m:dPr>
                      <m:e>
                        <m:r>
                          <a:rPr lang="de-DE" b="0" i="1" smtClean="0">
                            <a:latin typeface="Cambria Math"/>
                          </a:rPr>
                          <m:t>𝑁𝑎𝑂𝐻</m:t>
                        </m:r>
                      </m:e>
                    </m:d>
                    <m:r>
                      <a:rPr lang="de-DE" b="0" i="1" smtClean="0">
                        <a:latin typeface="Cambria Math"/>
                      </a:rPr>
                      <m:t>=0,1</m:t>
                    </m:r>
                    <m:f>
                      <m:fPr>
                        <m:ctrlPr>
                          <a:rPr lang="de-DE" b="0" i="1" smtClean="0">
                            <a:latin typeface="Cambria Math" panose="02040503050406030204" pitchFamily="18" charset="0"/>
                          </a:rPr>
                        </m:ctrlPr>
                      </m:fPr>
                      <m:num>
                        <m:r>
                          <a:rPr lang="de-DE" b="0" i="1" smtClean="0">
                            <a:latin typeface="Cambria Math"/>
                          </a:rPr>
                          <m:t>𝑚𝑜𝑙</m:t>
                        </m:r>
                      </m:num>
                      <m:den>
                        <m:r>
                          <a:rPr lang="de-DE" b="0" i="1" smtClean="0">
                            <a:latin typeface="Cambria Math"/>
                          </a:rPr>
                          <m:t>𝐿</m:t>
                        </m:r>
                      </m:den>
                    </m:f>
                  </m:oMath>
                </a14:m>
                <a:r>
                  <a:rPr lang="de-DE" dirty="0"/>
                  <a:t>).</a:t>
                </a:r>
              </a:p>
              <a:p>
                <a:pPr marL="285750" indent="-285750">
                  <a:buFont typeface="Arial" panose="020B0604020202020204" pitchFamily="34" charset="0"/>
                  <a:buChar char="•"/>
                </a:pPr>
                <a:r>
                  <a:rPr lang="de-DE" dirty="0"/>
                  <a:t>Stellen Sie das vorbereitete Becherglas unter den Auslauf der Bürette, geben Sie den Rührfisch hinein und positionieren Sie die pH-Sonde.</a:t>
                </a:r>
              </a:p>
              <a:p>
                <a:pPr marL="285750" indent="-285750">
                  <a:buFont typeface="Arial" panose="020B0604020202020204" pitchFamily="34" charset="0"/>
                  <a:buChar char="•"/>
                </a:pPr>
                <a:endParaRPr lang="de-DE" dirty="0"/>
              </a:p>
              <a:p>
                <a:endParaRPr lang="de-DE" dirty="0"/>
              </a:p>
            </p:txBody>
          </p:sp>
        </mc:Choice>
        <mc:Fallback xmlns="">
          <p:sp>
            <p:nvSpPr>
              <p:cNvPr id="6" name="Textplatzhalter 5"/>
              <p:cNvSpPr>
                <a:spLocks noGrp="1" noRot="1" noChangeAspect="1" noMove="1" noResize="1" noEditPoints="1" noAdjustHandles="1" noChangeArrowheads="1" noChangeShapeType="1" noTextEdit="1"/>
              </p:cNvSpPr>
              <p:nvPr>
                <p:ph type="body" sz="quarter" idx="11"/>
              </p:nvPr>
            </p:nvSpPr>
            <p:spPr>
              <a:xfrm>
                <a:off x="432000" y="1080000"/>
                <a:ext cx="5292128" cy="5040000"/>
              </a:xfrm>
              <a:blipFill rotWithShape="1">
                <a:blip r:embed="rId4"/>
                <a:stretch>
                  <a:fillRect l="-1037" t="-605" r="-1613" b="-484"/>
                </a:stretch>
              </a:blipFill>
            </p:spPr>
            <p:txBody>
              <a:bodyPr/>
              <a:lstStyle/>
              <a:p>
                <a:r>
                  <a:rPr lang="de-DE">
                    <a:noFill/>
                  </a:rPr>
                  <a:t> </a:t>
                </a:r>
              </a:p>
            </p:txBody>
          </p:sp>
        </mc:Fallback>
      </mc:AlternateContent>
      <p:graphicFrame>
        <p:nvGraphicFramePr>
          <p:cNvPr id="7" name="Objekt 6"/>
          <p:cNvGraphicFramePr>
            <a:graphicFrameLocks noChangeAspect="1"/>
          </p:cNvGraphicFramePr>
          <p:nvPr>
            <p:extLst>
              <p:ext uri="{D42A27DB-BD31-4B8C-83A1-F6EECF244321}">
                <p14:modId xmlns:p14="http://schemas.microsoft.com/office/powerpoint/2010/main" val="3391997842"/>
              </p:ext>
            </p:extLst>
          </p:nvPr>
        </p:nvGraphicFramePr>
        <p:xfrm>
          <a:off x="5724128" y="963444"/>
          <a:ext cx="3024336" cy="5201860"/>
        </p:xfrm>
        <a:graphic>
          <a:graphicData uri="http://schemas.openxmlformats.org/presentationml/2006/ole">
            <mc:AlternateContent xmlns:mc="http://schemas.openxmlformats.org/markup-compatibility/2006">
              <mc:Choice xmlns:v="urn:schemas-microsoft-com:vml" Requires="v">
                <p:oleObj name="ChemSketch" r:id="rId5" imgW="2103120" imgH="3618000" progId="ACD.ChemSketch.20">
                  <p:embed/>
                </p:oleObj>
              </mc:Choice>
              <mc:Fallback>
                <p:oleObj name="ChemSketch" r:id="rId5" imgW="2103120" imgH="3618000" progId="ACD.ChemSketch.20">
                  <p:embed/>
                  <p:pic>
                    <p:nvPicPr>
                      <p:cNvPr id="0" name=""/>
                      <p:cNvPicPr/>
                      <p:nvPr/>
                    </p:nvPicPr>
                    <p:blipFill>
                      <a:blip r:embed="rId6"/>
                      <a:stretch>
                        <a:fillRect/>
                      </a:stretch>
                    </p:blipFill>
                    <p:spPr>
                      <a:xfrm>
                        <a:off x="5724128" y="963444"/>
                        <a:ext cx="3024336" cy="5201860"/>
                      </a:xfrm>
                      <a:prstGeom prst="rect">
                        <a:avLst/>
                      </a:prstGeom>
                    </p:spPr>
                  </p:pic>
                </p:oleObj>
              </mc:Fallback>
            </mc:AlternateContent>
          </a:graphicData>
        </a:graphic>
      </p:graphicFrame>
      <p:sp>
        <p:nvSpPr>
          <p:cNvPr id="8" name="Rechteck 7"/>
          <p:cNvSpPr/>
          <p:nvPr/>
        </p:nvSpPr>
        <p:spPr>
          <a:xfrm>
            <a:off x="6939590" y="2605245"/>
            <a:ext cx="2212667" cy="707886"/>
          </a:xfrm>
          <a:prstGeom prst="rect">
            <a:avLst/>
          </a:prstGeom>
        </p:spPr>
        <p:txBody>
          <a:bodyPr wrap="square">
            <a:spAutoFit/>
          </a:bodyPr>
          <a:lstStyle/>
          <a:p>
            <a:r>
              <a:rPr lang="de-DE" sz="1000" i="1" dirty="0"/>
              <a:t>© BRAND GMBH + CO KG</a:t>
            </a:r>
          </a:p>
          <a:p>
            <a:r>
              <a:rPr lang="de-DE" sz="1000" i="1" dirty="0"/>
              <a:t>Nutzung mit freundlicher Genehmigung BRAND GMBH + CO KG</a:t>
            </a:r>
          </a:p>
          <a:p>
            <a:endParaRPr lang="de-DE" sz="1000" i="1" dirty="0"/>
          </a:p>
        </p:txBody>
      </p:sp>
      <p:pic>
        <p:nvPicPr>
          <p:cNvPr id="9" name="Grafi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025045" y="260648"/>
            <a:ext cx="1801368" cy="2340864"/>
          </a:xfrm>
          <a:prstGeom prst="rect">
            <a:avLst/>
          </a:prstGeom>
        </p:spPr>
      </p:pic>
      <p:sp>
        <p:nvSpPr>
          <p:cNvPr id="10" name="Rechteck 9">
            <a:extLst>
              <a:ext uri="{FF2B5EF4-FFF2-40B4-BE49-F238E27FC236}">
                <a16:creationId xmlns:a16="http://schemas.microsoft.com/office/drawing/2014/main" id="{317B5A21-94A6-4D80-BEFB-50A101007F55}"/>
              </a:ext>
            </a:extLst>
          </p:cNvPr>
          <p:cNvSpPr/>
          <p:nvPr/>
        </p:nvSpPr>
        <p:spPr>
          <a:xfrm>
            <a:off x="5724128" y="6165304"/>
            <a:ext cx="2411152" cy="461665"/>
          </a:xfrm>
          <a:prstGeom prst="rect">
            <a:avLst/>
          </a:prstGeom>
        </p:spPr>
        <p:txBody>
          <a:bodyPr wrap="square">
            <a:spAutoFit/>
          </a:bodyPr>
          <a:lstStyle/>
          <a:p>
            <a:r>
              <a:rPr lang="de-DE" sz="800" i="1" dirty="0"/>
              <a:t>Grafik erstellt mit ACD ChemSketch unter Verwendung der PIN-Laborgeräte-Bibliothek </a:t>
            </a:r>
          </a:p>
          <a:p>
            <a:r>
              <a:rPr lang="de-DE" sz="800" i="1" dirty="0"/>
              <a:t>von Dr. Thomas Epple</a:t>
            </a:r>
          </a:p>
        </p:txBody>
      </p:sp>
    </p:spTree>
    <p:extLst>
      <p:ext uri="{BB962C8B-B14F-4D97-AF65-F5344CB8AC3E}">
        <p14:creationId xmlns:p14="http://schemas.microsoft.com/office/powerpoint/2010/main" val="2061127776"/>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SE: Aufnahme einer Titrationskurve (2)</a:t>
            </a:r>
          </a:p>
        </p:txBody>
      </p:sp>
      <p:sp>
        <p:nvSpPr>
          <p:cNvPr id="3" name="Foliennummernplatzhalter 2"/>
          <p:cNvSpPr>
            <a:spLocks noGrp="1"/>
          </p:cNvSpPr>
          <p:nvPr>
            <p:ph type="sldNum" sz="quarter" idx="10"/>
          </p:nvPr>
        </p:nvSpPr>
        <p:spPr/>
        <p:txBody>
          <a:bodyPr/>
          <a:lstStyle/>
          <a:p>
            <a:fld id="{E7B756F6-F0F2-4FF1-A369-495604B888EB}" type="slidenum">
              <a:rPr lang="de-DE" smtClean="0"/>
              <a:pPr/>
              <a:t>5</a:t>
            </a:fld>
            <a:endParaRPr lang="de-DE" dirty="0"/>
          </a:p>
        </p:txBody>
      </p:sp>
      <p:sp>
        <p:nvSpPr>
          <p:cNvPr id="4" name="Textplatzhalter 3"/>
          <p:cNvSpPr>
            <a:spLocks noGrp="1"/>
          </p:cNvSpPr>
          <p:nvPr>
            <p:ph type="body" sz="quarter" idx="11"/>
          </p:nvPr>
        </p:nvSpPr>
        <p:spPr/>
        <p:txBody>
          <a:bodyPr>
            <a:normAutofit fontScale="92500" lnSpcReduction="10000"/>
          </a:bodyPr>
          <a:lstStyle/>
          <a:p>
            <a:r>
              <a:rPr lang="de-DE" i="1" dirty="0"/>
              <a:t>Vorbereitung des Messwerterfassungssystems</a:t>
            </a:r>
          </a:p>
          <a:p>
            <a:endParaRPr lang="de-DE" sz="800" i="1" dirty="0"/>
          </a:p>
          <a:p>
            <a:pPr marL="342900" indent="-342900">
              <a:buFont typeface="+mj-lt"/>
              <a:buAutoNum type="arabicPeriod"/>
            </a:pPr>
            <a:r>
              <a:rPr lang="de-DE" dirty="0"/>
              <a:t>Durch Tippen auf die Anzeige </a:t>
            </a:r>
            <a:r>
              <a:rPr lang="de-DE" b="1" dirty="0">
                <a:solidFill>
                  <a:schemeClr val="accent6">
                    <a:lumMod val="75000"/>
                  </a:schemeClr>
                </a:solidFill>
              </a:rPr>
              <a:t>BETRIEBSART </a:t>
            </a:r>
            <a:r>
              <a:rPr lang="de-DE" dirty="0"/>
              <a:t>ins Menü DATENERFASSUNG</a:t>
            </a:r>
          </a:p>
          <a:p>
            <a:pPr marL="342900" indent="-342900">
              <a:buFont typeface="+mj-lt"/>
              <a:buAutoNum type="arabicPeriod"/>
            </a:pPr>
            <a:r>
              <a:rPr lang="de-DE" dirty="0"/>
              <a:t>Im Menü </a:t>
            </a:r>
            <a:r>
              <a:rPr lang="de-DE" b="1" dirty="0">
                <a:solidFill>
                  <a:schemeClr val="accent6">
                    <a:lumMod val="75000"/>
                  </a:schemeClr>
                </a:solidFill>
              </a:rPr>
              <a:t>DATENERFASSUNG</a:t>
            </a:r>
            <a:endParaRPr lang="de-DE" dirty="0"/>
          </a:p>
          <a:p>
            <a:r>
              <a:rPr lang="de-DE" dirty="0"/>
              <a:t>	</a:t>
            </a:r>
            <a:r>
              <a:rPr lang="de-DE" dirty="0">
                <a:sym typeface="Wingdings" panose="05000000000000000000" pitchFamily="2" charset="2"/>
              </a:rPr>
              <a:t> Betriebsart: </a:t>
            </a:r>
            <a:r>
              <a:rPr lang="de-DE" b="1" dirty="0">
                <a:solidFill>
                  <a:schemeClr val="accent6">
                    <a:lumMod val="75000"/>
                  </a:schemeClr>
                </a:solidFill>
                <a:sym typeface="Wingdings" panose="05000000000000000000" pitchFamily="2" charset="2"/>
              </a:rPr>
              <a:t>ZEIT BASIERT</a:t>
            </a:r>
            <a:r>
              <a:rPr lang="de-DE" dirty="0">
                <a:solidFill>
                  <a:schemeClr val="accent6">
                    <a:lumMod val="75000"/>
                  </a:schemeClr>
                </a:solidFill>
                <a:sym typeface="Wingdings" panose="05000000000000000000" pitchFamily="2" charset="2"/>
              </a:rPr>
              <a:t> </a:t>
            </a:r>
            <a:r>
              <a:rPr lang="de-DE" dirty="0">
                <a:sym typeface="Wingdings" panose="05000000000000000000" pitchFamily="2" charset="2"/>
              </a:rPr>
              <a:t>auswählen</a:t>
            </a:r>
            <a:endParaRPr lang="de-DE" b="1" dirty="0">
              <a:sym typeface="Wingdings" panose="05000000000000000000" pitchFamily="2" charset="2"/>
            </a:endParaRPr>
          </a:p>
          <a:p>
            <a:r>
              <a:rPr lang="de-DE" dirty="0">
                <a:sym typeface="Wingdings" panose="05000000000000000000" pitchFamily="2" charset="2"/>
              </a:rPr>
              <a:t>	 Rate: </a:t>
            </a:r>
            <a:r>
              <a:rPr lang="de-DE" b="1" dirty="0">
                <a:solidFill>
                  <a:schemeClr val="accent6">
                    <a:lumMod val="75000"/>
                  </a:schemeClr>
                </a:solidFill>
                <a:sym typeface="Wingdings" panose="05000000000000000000" pitchFamily="2" charset="2"/>
              </a:rPr>
              <a:t>4</a:t>
            </a:r>
            <a:r>
              <a:rPr lang="de-DE" dirty="0">
                <a:sym typeface="Wingdings" panose="05000000000000000000" pitchFamily="2" charset="2"/>
              </a:rPr>
              <a:t> eingeben</a:t>
            </a:r>
          </a:p>
          <a:p>
            <a:r>
              <a:rPr lang="de-DE" dirty="0">
                <a:sym typeface="Wingdings" panose="05000000000000000000" pitchFamily="2" charset="2"/>
              </a:rPr>
              <a:t>	 Dauer: </a:t>
            </a:r>
            <a:r>
              <a:rPr lang="de-DE" b="1" dirty="0">
                <a:solidFill>
                  <a:schemeClr val="accent6">
                    <a:lumMod val="75000"/>
                  </a:schemeClr>
                </a:solidFill>
                <a:sym typeface="Wingdings" panose="05000000000000000000" pitchFamily="2" charset="2"/>
              </a:rPr>
              <a:t>600 s</a:t>
            </a:r>
            <a:r>
              <a:rPr lang="de-DE" dirty="0">
                <a:sym typeface="Wingdings" panose="05000000000000000000" pitchFamily="2" charset="2"/>
              </a:rPr>
              <a:t> eingeben</a:t>
            </a:r>
          </a:p>
          <a:p>
            <a:r>
              <a:rPr lang="de-DE" dirty="0">
                <a:sym typeface="Wingdings" panose="05000000000000000000" pitchFamily="2" charset="2"/>
              </a:rPr>
              <a:t>	 Mit </a:t>
            </a:r>
            <a:r>
              <a:rPr lang="de-DE" b="1" dirty="0">
                <a:solidFill>
                  <a:schemeClr val="accent6">
                    <a:lumMod val="75000"/>
                  </a:schemeClr>
                </a:solidFill>
                <a:sym typeface="Wingdings" panose="05000000000000000000" pitchFamily="2" charset="2"/>
              </a:rPr>
              <a:t>OK </a:t>
            </a:r>
            <a:r>
              <a:rPr lang="de-DE" dirty="0">
                <a:sym typeface="Wingdings" panose="05000000000000000000" pitchFamily="2" charset="2"/>
              </a:rPr>
              <a:t>bestätigen</a:t>
            </a:r>
          </a:p>
          <a:p>
            <a:endParaRPr lang="de-DE" dirty="0"/>
          </a:p>
          <a:p>
            <a:pPr marL="342900" indent="-342900">
              <a:buFont typeface="+mj-lt"/>
              <a:buAutoNum type="arabicPeriod" startAt="3"/>
            </a:pPr>
            <a:r>
              <a:rPr lang="de-DE" dirty="0"/>
              <a:t>Durch Tippen auf das GRAPHSYMBOL in der Menüleiste auf die GRAPHANZEIGE wechseln</a:t>
            </a:r>
          </a:p>
          <a:p>
            <a:pPr marL="342900" indent="-342900">
              <a:buFont typeface="+mj-lt"/>
              <a:buAutoNum type="arabicPeriod" startAt="3"/>
            </a:pPr>
            <a:r>
              <a:rPr lang="de-DE" dirty="0"/>
              <a:t>Im Menü </a:t>
            </a:r>
            <a:r>
              <a:rPr lang="de-DE" b="1" dirty="0">
                <a:solidFill>
                  <a:schemeClr val="accent6">
                    <a:lumMod val="75000"/>
                  </a:schemeClr>
                </a:solidFill>
              </a:rPr>
              <a:t>GRAPH – GRAPHOPTIONEN</a:t>
            </a:r>
          </a:p>
          <a:p>
            <a:r>
              <a:rPr lang="de-DE" dirty="0"/>
              <a:t>	</a:t>
            </a:r>
            <a:r>
              <a:rPr lang="de-DE" dirty="0">
                <a:sym typeface="Wingdings" panose="05000000000000000000" pitchFamily="2" charset="2"/>
              </a:rPr>
              <a:t> </a:t>
            </a:r>
            <a:r>
              <a:rPr lang="de-DE" b="1" dirty="0">
                <a:solidFill>
                  <a:schemeClr val="accent6">
                    <a:lumMod val="75000"/>
                  </a:schemeClr>
                </a:solidFill>
                <a:sym typeface="Wingdings" panose="05000000000000000000" pitchFamily="2" charset="2"/>
              </a:rPr>
              <a:t>MANUELL</a:t>
            </a:r>
            <a:r>
              <a:rPr lang="de-DE" dirty="0">
                <a:sym typeface="Wingdings" panose="05000000000000000000" pitchFamily="2" charset="2"/>
              </a:rPr>
              <a:t> auswählen</a:t>
            </a:r>
          </a:p>
          <a:p>
            <a:r>
              <a:rPr lang="de-DE" dirty="0">
                <a:sym typeface="Wingdings" panose="05000000000000000000" pitchFamily="2" charset="2"/>
              </a:rPr>
              <a:t>	 Links: </a:t>
            </a:r>
            <a:r>
              <a:rPr lang="de-DE" b="1" dirty="0">
                <a:solidFill>
                  <a:schemeClr val="accent6">
                    <a:lumMod val="75000"/>
                  </a:schemeClr>
                </a:solidFill>
                <a:sym typeface="Wingdings" panose="05000000000000000000" pitchFamily="2" charset="2"/>
              </a:rPr>
              <a:t>0</a:t>
            </a:r>
            <a:r>
              <a:rPr lang="de-DE" dirty="0">
                <a:sym typeface="Wingdings" panose="05000000000000000000" pitchFamily="2" charset="2"/>
              </a:rPr>
              <a:t> eingeben</a:t>
            </a:r>
          </a:p>
          <a:p>
            <a:r>
              <a:rPr lang="de-DE" dirty="0">
                <a:sym typeface="Wingdings" panose="05000000000000000000" pitchFamily="2" charset="2"/>
              </a:rPr>
              <a:t>	 Rechts: </a:t>
            </a:r>
            <a:r>
              <a:rPr lang="de-DE" b="1" dirty="0">
                <a:solidFill>
                  <a:schemeClr val="accent6">
                    <a:lumMod val="75000"/>
                  </a:schemeClr>
                </a:solidFill>
                <a:sym typeface="Wingdings" panose="05000000000000000000" pitchFamily="2" charset="2"/>
              </a:rPr>
              <a:t>600</a:t>
            </a:r>
            <a:r>
              <a:rPr lang="de-DE" dirty="0">
                <a:sym typeface="Wingdings" panose="05000000000000000000" pitchFamily="2" charset="2"/>
              </a:rPr>
              <a:t> eingeben</a:t>
            </a:r>
          </a:p>
          <a:p>
            <a:r>
              <a:rPr lang="de-DE" dirty="0">
                <a:sym typeface="Wingdings" panose="05000000000000000000" pitchFamily="2" charset="2"/>
              </a:rPr>
              <a:t>	 Y-Achse – Oben: </a:t>
            </a:r>
            <a:r>
              <a:rPr lang="de-DE" b="1" dirty="0">
                <a:solidFill>
                  <a:schemeClr val="accent6">
                    <a:lumMod val="75000"/>
                  </a:schemeClr>
                </a:solidFill>
                <a:sym typeface="Wingdings" panose="05000000000000000000" pitchFamily="2" charset="2"/>
              </a:rPr>
              <a:t>14</a:t>
            </a:r>
            <a:r>
              <a:rPr lang="de-DE" dirty="0">
                <a:sym typeface="Wingdings" panose="05000000000000000000" pitchFamily="2" charset="2"/>
              </a:rPr>
              <a:t> eingeben</a:t>
            </a:r>
          </a:p>
          <a:p>
            <a:r>
              <a:rPr lang="de-DE" dirty="0">
                <a:sym typeface="Wingdings" panose="05000000000000000000" pitchFamily="2" charset="2"/>
              </a:rPr>
              <a:t>	 Y-Achse – Unten: </a:t>
            </a:r>
            <a:r>
              <a:rPr lang="de-DE" b="1" dirty="0">
                <a:solidFill>
                  <a:schemeClr val="accent6">
                    <a:lumMod val="75000"/>
                  </a:schemeClr>
                </a:solidFill>
                <a:sym typeface="Wingdings" panose="05000000000000000000" pitchFamily="2" charset="2"/>
              </a:rPr>
              <a:t>0</a:t>
            </a:r>
            <a:r>
              <a:rPr lang="de-DE" dirty="0">
                <a:sym typeface="Wingdings" panose="05000000000000000000" pitchFamily="2" charset="2"/>
              </a:rPr>
              <a:t> eingeben</a:t>
            </a:r>
          </a:p>
          <a:p>
            <a:r>
              <a:rPr lang="de-DE" dirty="0">
                <a:sym typeface="Wingdings" panose="05000000000000000000" pitchFamily="2" charset="2"/>
              </a:rPr>
              <a:t>	 Mit </a:t>
            </a:r>
            <a:r>
              <a:rPr lang="de-DE" b="1" dirty="0">
                <a:solidFill>
                  <a:schemeClr val="accent6">
                    <a:lumMod val="75000"/>
                  </a:schemeClr>
                </a:solidFill>
                <a:sym typeface="Wingdings" panose="05000000000000000000" pitchFamily="2" charset="2"/>
              </a:rPr>
              <a:t>OK </a:t>
            </a:r>
            <a:r>
              <a:rPr lang="de-DE" dirty="0">
                <a:sym typeface="Wingdings" panose="05000000000000000000" pitchFamily="2" charset="2"/>
              </a:rPr>
              <a:t>bestätigen</a:t>
            </a:r>
          </a:p>
          <a:p>
            <a:endParaRPr lang="de-DE" dirty="0"/>
          </a:p>
        </p:txBody>
      </p:sp>
    </p:spTree>
    <p:extLst>
      <p:ext uri="{BB962C8B-B14F-4D97-AF65-F5344CB8AC3E}">
        <p14:creationId xmlns:p14="http://schemas.microsoft.com/office/powerpoint/2010/main" val="420969954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SE: Aufnahme einer Titrationskurve (3)</a:t>
            </a:r>
          </a:p>
        </p:txBody>
      </p:sp>
      <p:sp>
        <p:nvSpPr>
          <p:cNvPr id="3" name="Foliennummernplatzhalter 2"/>
          <p:cNvSpPr>
            <a:spLocks noGrp="1"/>
          </p:cNvSpPr>
          <p:nvPr>
            <p:ph type="sldNum" sz="quarter" idx="10"/>
          </p:nvPr>
        </p:nvSpPr>
        <p:spPr/>
        <p:txBody>
          <a:bodyPr/>
          <a:lstStyle/>
          <a:p>
            <a:fld id="{E7B756F6-F0F2-4FF1-A369-495604B888EB}" type="slidenum">
              <a:rPr lang="de-DE" smtClean="0"/>
              <a:pPr/>
              <a:t>6</a:t>
            </a:fld>
            <a:endParaRPr lang="de-DE" dirty="0"/>
          </a:p>
        </p:txBody>
      </p:sp>
      <p:sp>
        <p:nvSpPr>
          <p:cNvPr id="4" name="Textplatzhalter 3"/>
          <p:cNvSpPr>
            <a:spLocks noGrp="1"/>
          </p:cNvSpPr>
          <p:nvPr>
            <p:ph type="body" sz="quarter" idx="11"/>
          </p:nvPr>
        </p:nvSpPr>
        <p:spPr/>
        <p:txBody>
          <a:bodyPr/>
          <a:lstStyle/>
          <a:p>
            <a:r>
              <a:rPr lang="de-DE" i="1" dirty="0"/>
              <a:t>Durchführung der Messung [ACHTUNG SCHUTZBRILLE!]</a:t>
            </a:r>
          </a:p>
          <a:p>
            <a:endParaRPr lang="de-DE" sz="800" i="1" dirty="0"/>
          </a:p>
          <a:p>
            <a:pPr marL="342900" indent="-342900">
              <a:buFont typeface="+mj-lt"/>
              <a:buAutoNum type="arabicPeriod"/>
            </a:pPr>
            <a:r>
              <a:rPr lang="de-DE" dirty="0" err="1"/>
              <a:t>Laborrührer</a:t>
            </a:r>
            <a:r>
              <a:rPr lang="de-DE" dirty="0"/>
              <a:t> einschalten (angemessene Geschwindigkeit!).</a:t>
            </a:r>
          </a:p>
          <a:p>
            <a:pPr marL="342900" indent="-342900">
              <a:buFont typeface="+mj-lt"/>
              <a:buAutoNum type="arabicPeriod"/>
            </a:pPr>
            <a:r>
              <a:rPr lang="de-DE" dirty="0"/>
              <a:t>In der GRAPHANZEIGE unten links die Messwerterfassung durch Tippen auf das STARTSYMBOL (grüner Pfeil) beginnen.</a:t>
            </a:r>
          </a:p>
          <a:p>
            <a:pPr marL="342900" indent="-342900">
              <a:buFont typeface="+mj-lt"/>
              <a:buAutoNum type="arabicPeriod"/>
            </a:pPr>
            <a:r>
              <a:rPr lang="de-DE" dirty="0"/>
              <a:t>Den Hahn der Bürette vorsichtig öffnen, dass ein gleichmäßiges </a:t>
            </a:r>
            <a:r>
              <a:rPr lang="de-DE" dirty="0" err="1"/>
              <a:t>Zutropfen</a:t>
            </a:r>
            <a:r>
              <a:rPr lang="de-DE" dirty="0"/>
              <a:t> gewährleistet ist. Die Tropfgeschwindigkeit ist zu Beginn der Messung möglichst zügig auf konstante ca. 2 Tropfen pro Sekunde einzustellen.</a:t>
            </a:r>
          </a:p>
          <a:p>
            <a:pPr marL="342900" indent="-342900">
              <a:buFont typeface="+mj-lt"/>
              <a:buAutoNum type="arabicPeriod"/>
            </a:pPr>
            <a:r>
              <a:rPr lang="de-DE" dirty="0"/>
              <a:t>Beobachten Sie den Verlauf des Graphen auf dem Bildschirm.</a:t>
            </a:r>
          </a:p>
          <a:p>
            <a:pPr marL="342900" indent="-342900">
              <a:buFont typeface="+mj-lt"/>
              <a:buAutoNum type="arabicPeriod"/>
            </a:pPr>
            <a:r>
              <a:rPr lang="de-DE" dirty="0"/>
              <a:t>Beenden Sie die Messung erst, wenn der Graph einen ausreichenden Bereich abbildet (er sollte ungefähr punktsymmetrisch aussehen).</a:t>
            </a:r>
          </a:p>
          <a:p>
            <a:r>
              <a:rPr lang="de-DE" dirty="0"/>
              <a:t>	</a:t>
            </a:r>
            <a:r>
              <a:rPr lang="de-DE" dirty="0">
                <a:sym typeface="Wingdings" panose="05000000000000000000" pitchFamily="2" charset="2"/>
              </a:rPr>
              <a:t> U</a:t>
            </a:r>
            <a:r>
              <a:rPr lang="de-DE" dirty="0"/>
              <a:t>nten links die Messwerterfassung durch Tippen auf das STOPSYMBOL 	(rotes Quadrat) beenden.</a:t>
            </a:r>
          </a:p>
          <a:p>
            <a:r>
              <a:rPr lang="de-DE" dirty="0"/>
              <a:t>	</a:t>
            </a:r>
            <a:r>
              <a:rPr lang="de-DE" dirty="0">
                <a:sym typeface="Wingdings" panose="05000000000000000000" pitchFamily="2" charset="2"/>
              </a:rPr>
              <a:t> Den Hahn an der Bürette schließen.</a:t>
            </a:r>
          </a:p>
          <a:p>
            <a:r>
              <a:rPr lang="de-DE" dirty="0">
                <a:sym typeface="Wingdings" panose="05000000000000000000" pitchFamily="2" charset="2"/>
              </a:rPr>
              <a:t>	 Den </a:t>
            </a:r>
            <a:r>
              <a:rPr lang="de-DE" dirty="0" err="1">
                <a:sym typeface="Wingdings" panose="05000000000000000000" pitchFamily="2" charset="2"/>
              </a:rPr>
              <a:t>Laborrührer</a:t>
            </a:r>
            <a:r>
              <a:rPr lang="de-DE" dirty="0">
                <a:sym typeface="Wingdings" panose="05000000000000000000" pitchFamily="2" charset="2"/>
              </a:rPr>
              <a:t> ausschalten.</a:t>
            </a:r>
            <a:endParaRPr lang="de-DE" dirty="0"/>
          </a:p>
          <a:p>
            <a:endParaRPr lang="de-DE" dirty="0"/>
          </a:p>
          <a:p>
            <a:pPr marL="342900" indent="-342900">
              <a:buFont typeface="Arial" pitchFamily="34" charset="0"/>
              <a:buAutoNum type="arabicParenR"/>
            </a:pPr>
            <a:endParaRPr lang="de-DE" dirty="0"/>
          </a:p>
          <a:p>
            <a:endParaRPr lang="de-DE" dirty="0"/>
          </a:p>
        </p:txBody>
      </p:sp>
    </p:spTree>
    <p:extLst>
      <p:ext uri="{BB962C8B-B14F-4D97-AF65-F5344CB8AC3E}">
        <p14:creationId xmlns:p14="http://schemas.microsoft.com/office/powerpoint/2010/main" val="169486518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platzhalter 3"/>
              <p:cNvSpPr>
                <a:spLocks noGrp="1"/>
              </p:cNvSpPr>
              <p:nvPr>
                <p:ph type="body" sz="quarter" idx="11"/>
              </p:nvPr>
            </p:nvSpPr>
            <p:spPr>
              <a:xfrm>
                <a:off x="432000" y="1080000"/>
                <a:ext cx="8280000" cy="5445344"/>
              </a:xfrm>
            </p:spPr>
            <p:txBody>
              <a:bodyPr>
                <a:normAutofit lnSpcReduction="10000"/>
              </a:bodyPr>
              <a:lstStyle/>
              <a:p>
                <a:r>
                  <a:rPr lang="de-DE" i="1" dirty="0"/>
                  <a:t>Auswertung und Ergebnissicherung</a:t>
                </a:r>
              </a:p>
              <a:p>
                <a:endParaRPr lang="de-DE" sz="800" i="1" dirty="0"/>
              </a:p>
              <a:p>
                <a:pPr marL="342900" indent="-342900">
                  <a:buFont typeface="+mj-lt"/>
                  <a:buAutoNum type="arabicPeriod"/>
                </a:pPr>
                <a:r>
                  <a:rPr lang="de-DE" dirty="0"/>
                  <a:t>Skizzieren Sie den Graphen schematisch in folgendes Schaubild</a:t>
                </a:r>
              </a:p>
              <a:p>
                <a:pPr marL="342900" indent="-342900">
                  <a:buFont typeface="+mj-lt"/>
                  <a:buAutoNum type="arabicPeriod"/>
                </a:pPr>
                <a:endParaRPr lang="de-DE" dirty="0"/>
              </a:p>
              <a:p>
                <a:endParaRPr lang="de-DE" dirty="0"/>
              </a:p>
              <a:p>
                <a:endParaRPr lang="de-DE" dirty="0"/>
              </a:p>
              <a:p>
                <a:r>
                  <a:rPr lang="de-DE" dirty="0"/>
                  <a:t>	</a:t>
                </a:r>
                <a:r>
                  <a:rPr lang="de-DE" dirty="0">
                    <a:sym typeface="Wingdings" panose="05000000000000000000" pitchFamily="2" charset="2"/>
                  </a:rPr>
                  <a:t>	</a:t>
                </a:r>
                <a:endParaRPr lang="de-DE" dirty="0"/>
              </a:p>
              <a:p>
                <a:endParaRPr lang="de-DE" dirty="0"/>
              </a:p>
              <a:p>
                <a:endParaRPr lang="de-DE" dirty="0"/>
              </a:p>
              <a:p>
                <a:endParaRPr lang="de-DE" dirty="0"/>
              </a:p>
              <a:p>
                <a:endParaRPr lang="de-DE" dirty="0"/>
              </a:p>
              <a:p>
                <a:endParaRPr lang="de-DE" dirty="0"/>
              </a:p>
              <a:p>
                <a:endParaRPr lang="de-DE" dirty="0"/>
              </a:p>
              <a:p>
                <a:endParaRPr lang="de-DE" dirty="0"/>
              </a:p>
              <a:p>
                <a:pPr marL="342900" indent="-342900">
                  <a:buFont typeface="+mj-lt"/>
                  <a:buAutoNum type="arabicPeriod" startAt="2"/>
                </a:pPr>
                <a:r>
                  <a:rPr lang="de-DE" dirty="0"/>
                  <a:t>Zeichnen Sie in den Graphen den Äquivalenzpunkt und den Neutralpunkt (hier gilt: </a:t>
                </a:r>
                <a14:m>
                  <m:oMath xmlns:m="http://schemas.openxmlformats.org/officeDocument/2006/math">
                    <m:r>
                      <a:rPr lang="de-DE" i="1">
                        <a:latin typeface="Cambria Math"/>
                      </a:rPr>
                      <m:t>𝑝𝐻</m:t>
                    </m:r>
                    <m:r>
                      <a:rPr lang="de-DE" i="1">
                        <a:latin typeface="Cambria Math"/>
                      </a:rPr>
                      <m:t>=7</m:t>
                    </m:r>
                  </m:oMath>
                </a14:m>
                <a:r>
                  <a:rPr lang="de-DE" dirty="0"/>
                  <a:t>) ein, und beschriften Sie diese entsprechend.</a:t>
                </a:r>
              </a:p>
              <a:p>
                <a:pPr marL="342900" indent="-342900">
                  <a:buFont typeface="+mj-lt"/>
                  <a:buAutoNum type="arabicPeriod" startAt="2"/>
                </a:pPr>
                <a:r>
                  <a:rPr lang="de-DE" dirty="0"/>
                  <a:t>Erläutern Sie die Ursache für den Verlauf der Titrationskurve. Vergleichen Sie den Kurvenverlauf mit der Titration einer starken Säure mit einer starken Base und erläutern Sie die Unterschiede (vgl. KLETT </a:t>
                </a:r>
                <a:r>
                  <a:rPr lang="de-DE" dirty="0" err="1"/>
                  <a:t>elemente</a:t>
                </a:r>
                <a:r>
                  <a:rPr lang="de-DE" dirty="0"/>
                  <a:t> </a:t>
                </a:r>
                <a:r>
                  <a:rPr lang="de-DE" dirty="0" err="1"/>
                  <a:t>chemie</a:t>
                </a:r>
                <a:r>
                  <a:rPr lang="de-DE" dirty="0"/>
                  <a:t> KS).</a:t>
                </a:r>
              </a:p>
            </p:txBody>
          </p:sp>
        </mc:Choice>
        <mc:Fallback xmlns="">
          <p:sp>
            <p:nvSpPr>
              <p:cNvPr id="4" name="Textplatzhalter 3"/>
              <p:cNvSpPr>
                <a:spLocks noGrp="1" noRot="1" noChangeAspect="1" noMove="1" noResize="1" noEditPoints="1" noAdjustHandles="1" noChangeArrowheads="1" noChangeShapeType="1" noTextEdit="1"/>
              </p:cNvSpPr>
              <p:nvPr>
                <p:ph type="body" sz="quarter" idx="11"/>
              </p:nvPr>
            </p:nvSpPr>
            <p:spPr>
              <a:xfrm>
                <a:off x="432000" y="1080000"/>
                <a:ext cx="8280000" cy="5445344"/>
              </a:xfrm>
              <a:blipFill rotWithShape="1">
                <a:blip r:embed="rId3"/>
                <a:stretch>
                  <a:fillRect l="-663" t="-1008" r="-221" b="-1680"/>
                </a:stretch>
              </a:blipFill>
            </p:spPr>
            <p:txBody>
              <a:bodyPr/>
              <a:lstStyle/>
              <a:p>
                <a:r>
                  <a:rPr lang="de-DE">
                    <a:noFill/>
                  </a:rPr>
                  <a:t> </a:t>
                </a:r>
              </a:p>
            </p:txBody>
          </p:sp>
        </mc:Fallback>
      </mc:AlternateContent>
      <p:graphicFrame>
        <p:nvGraphicFramePr>
          <p:cNvPr id="5" name="Tabelle 4"/>
          <p:cNvGraphicFramePr>
            <a:graphicFrameLocks noGrp="1"/>
          </p:cNvGraphicFramePr>
          <p:nvPr>
            <p:extLst>
              <p:ext uri="{D42A27DB-BD31-4B8C-83A1-F6EECF244321}">
                <p14:modId xmlns:p14="http://schemas.microsoft.com/office/powerpoint/2010/main" val="3743143065"/>
              </p:ext>
            </p:extLst>
          </p:nvPr>
        </p:nvGraphicFramePr>
        <p:xfrm>
          <a:off x="1643902" y="2017375"/>
          <a:ext cx="5875200" cy="2560320"/>
        </p:xfrm>
        <a:graphic>
          <a:graphicData uri="http://schemas.openxmlformats.org/drawingml/2006/table">
            <a:tbl>
              <a:tblPr firstRow="1" bandRow="1">
                <a:tableStyleId>{5940675A-B579-460E-94D1-54222C63F5DA}</a:tableStyleId>
              </a:tblPr>
              <a:tblGrid>
                <a:gridCol w="367200">
                  <a:extLst>
                    <a:ext uri="{9D8B030D-6E8A-4147-A177-3AD203B41FA5}">
                      <a16:colId xmlns:a16="http://schemas.microsoft.com/office/drawing/2014/main" val="20000"/>
                    </a:ext>
                  </a:extLst>
                </a:gridCol>
                <a:gridCol w="367200">
                  <a:extLst>
                    <a:ext uri="{9D8B030D-6E8A-4147-A177-3AD203B41FA5}">
                      <a16:colId xmlns:a16="http://schemas.microsoft.com/office/drawing/2014/main" val="20001"/>
                    </a:ext>
                  </a:extLst>
                </a:gridCol>
                <a:gridCol w="367200">
                  <a:extLst>
                    <a:ext uri="{9D8B030D-6E8A-4147-A177-3AD203B41FA5}">
                      <a16:colId xmlns:a16="http://schemas.microsoft.com/office/drawing/2014/main" val="20002"/>
                    </a:ext>
                  </a:extLst>
                </a:gridCol>
                <a:gridCol w="367200">
                  <a:extLst>
                    <a:ext uri="{9D8B030D-6E8A-4147-A177-3AD203B41FA5}">
                      <a16:colId xmlns:a16="http://schemas.microsoft.com/office/drawing/2014/main" val="20003"/>
                    </a:ext>
                  </a:extLst>
                </a:gridCol>
                <a:gridCol w="367200">
                  <a:extLst>
                    <a:ext uri="{9D8B030D-6E8A-4147-A177-3AD203B41FA5}">
                      <a16:colId xmlns:a16="http://schemas.microsoft.com/office/drawing/2014/main" val="20004"/>
                    </a:ext>
                  </a:extLst>
                </a:gridCol>
                <a:gridCol w="367200">
                  <a:extLst>
                    <a:ext uri="{9D8B030D-6E8A-4147-A177-3AD203B41FA5}">
                      <a16:colId xmlns:a16="http://schemas.microsoft.com/office/drawing/2014/main" val="20005"/>
                    </a:ext>
                  </a:extLst>
                </a:gridCol>
                <a:gridCol w="367200">
                  <a:extLst>
                    <a:ext uri="{9D8B030D-6E8A-4147-A177-3AD203B41FA5}">
                      <a16:colId xmlns:a16="http://schemas.microsoft.com/office/drawing/2014/main" val="20006"/>
                    </a:ext>
                  </a:extLst>
                </a:gridCol>
                <a:gridCol w="367200">
                  <a:extLst>
                    <a:ext uri="{9D8B030D-6E8A-4147-A177-3AD203B41FA5}">
                      <a16:colId xmlns:a16="http://schemas.microsoft.com/office/drawing/2014/main" val="20007"/>
                    </a:ext>
                  </a:extLst>
                </a:gridCol>
                <a:gridCol w="367200">
                  <a:extLst>
                    <a:ext uri="{9D8B030D-6E8A-4147-A177-3AD203B41FA5}">
                      <a16:colId xmlns:a16="http://schemas.microsoft.com/office/drawing/2014/main" val="20008"/>
                    </a:ext>
                  </a:extLst>
                </a:gridCol>
                <a:gridCol w="367200">
                  <a:extLst>
                    <a:ext uri="{9D8B030D-6E8A-4147-A177-3AD203B41FA5}">
                      <a16:colId xmlns:a16="http://schemas.microsoft.com/office/drawing/2014/main" val="20009"/>
                    </a:ext>
                  </a:extLst>
                </a:gridCol>
                <a:gridCol w="367200">
                  <a:extLst>
                    <a:ext uri="{9D8B030D-6E8A-4147-A177-3AD203B41FA5}">
                      <a16:colId xmlns:a16="http://schemas.microsoft.com/office/drawing/2014/main" val="20010"/>
                    </a:ext>
                  </a:extLst>
                </a:gridCol>
                <a:gridCol w="367200">
                  <a:extLst>
                    <a:ext uri="{9D8B030D-6E8A-4147-A177-3AD203B41FA5}">
                      <a16:colId xmlns:a16="http://schemas.microsoft.com/office/drawing/2014/main" val="20011"/>
                    </a:ext>
                  </a:extLst>
                </a:gridCol>
                <a:gridCol w="367200">
                  <a:extLst>
                    <a:ext uri="{9D8B030D-6E8A-4147-A177-3AD203B41FA5}">
                      <a16:colId xmlns:a16="http://schemas.microsoft.com/office/drawing/2014/main" val="20012"/>
                    </a:ext>
                  </a:extLst>
                </a:gridCol>
                <a:gridCol w="367200">
                  <a:extLst>
                    <a:ext uri="{9D8B030D-6E8A-4147-A177-3AD203B41FA5}">
                      <a16:colId xmlns:a16="http://schemas.microsoft.com/office/drawing/2014/main" val="20013"/>
                    </a:ext>
                  </a:extLst>
                </a:gridCol>
                <a:gridCol w="367200">
                  <a:extLst>
                    <a:ext uri="{9D8B030D-6E8A-4147-A177-3AD203B41FA5}">
                      <a16:colId xmlns:a16="http://schemas.microsoft.com/office/drawing/2014/main" val="20014"/>
                    </a:ext>
                  </a:extLst>
                </a:gridCol>
                <a:gridCol w="367200">
                  <a:extLst>
                    <a:ext uri="{9D8B030D-6E8A-4147-A177-3AD203B41FA5}">
                      <a16:colId xmlns:a16="http://schemas.microsoft.com/office/drawing/2014/main" val="20015"/>
                    </a:ext>
                  </a:extLst>
                </a:gridCol>
              </a:tblGrid>
              <a:tr h="288000">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0"/>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1"/>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2"/>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3"/>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4"/>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0005"/>
                  </a:ext>
                </a:extLst>
              </a:tr>
              <a:tr h="288000">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tc>
                  <a:txBody>
                    <a:bodyPr/>
                    <a:lstStyle/>
                    <a:p>
                      <a:endParaRPr lang="de-DE" dirty="0"/>
                    </a:p>
                  </a:txBody>
                  <a:tcPr/>
                </a:tc>
                <a:extLst>
                  <a:ext uri="{0D108BD9-81ED-4DB2-BD59-A6C34878D82A}">
                    <a16:rowId xmlns:a16="http://schemas.microsoft.com/office/drawing/2014/main" val="10006"/>
                  </a:ext>
                </a:extLst>
              </a:tr>
            </a:tbl>
          </a:graphicData>
        </a:graphic>
      </p:graphicFrame>
      <p:sp>
        <p:nvSpPr>
          <p:cNvPr id="2" name="Titel 1"/>
          <p:cNvSpPr>
            <a:spLocks noGrp="1"/>
          </p:cNvSpPr>
          <p:nvPr>
            <p:ph type="title"/>
          </p:nvPr>
        </p:nvSpPr>
        <p:spPr/>
        <p:txBody>
          <a:bodyPr>
            <a:normAutofit fontScale="90000"/>
          </a:bodyPr>
          <a:lstStyle/>
          <a:p>
            <a:r>
              <a:rPr lang="de-DE" dirty="0"/>
              <a:t>SE: Aufnahme einer Titrationskurve (4)</a:t>
            </a:r>
          </a:p>
        </p:txBody>
      </p:sp>
      <p:sp>
        <p:nvSpPr>
          <p:cNvPr id="3" name="Foliennummernplatzhalter 2"/>
          <p:cNvSpPr>
            <a:spLocks noGrp="1"/>
          </p:cNvSpPr>
          <p:nvPr>
            <p:ph type="sldNum" sz="quarter" idx="10"/>
          </p:nvPr>
        </p:nvSpPr>
        <p:spPr/>
        <p:txBody>
          <a:bodyPr/>
          <a:lstStyle/>
          <a:p>
            <a:fld id="{E7B756F6-F0F2-4FF1-A369-495604B888EB}" type="slidenum">
              <a:rPr lang="de-DE" smtClean="0"/>
              <a:pPr/>
              <a:t>7</a:t>
            </a:fld>
            <a:endParaRPr lang="de-DE" dirty="0"/>
          </a:p>
        </p:txBody>
      </p:sp>
      <p:cxnSp>
        <p:nvCxnSpPr>
          <p:cNvPr id="7" name="Gerade Verbindung mit Pfeil 6"/>
          <p:cNvCxnSpPr/>
          <p:nvPr/>
        </p:nvCxnSpPr>
        <p:spPr>
          <a:xfrm flipV="1">
            <a:off x="1643902" y="1974843"/>
            <a:ext cx="0" cy="2624187"/>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a:off x="1643902" y="4580187"/>
            <a:ext cx="590465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feld 10"/>
              <p:cNvSpPr txBox="1"/>
              <p:nvPr/>
            </p:nvSpPr>
            <p:spPr>
              <a:xfrm>
                <a:off x="3918682" y="4628365"/>
                <a:ext cx="3505383" cy="461665"/>
              </a:xfrm>
              <a:prstGeom prst="rect">
                <a:avLst/>
              </a:prstGeom>
              <a:noFill/>
            </p:spPr>
            <p:txBody>
              <a:bodyPr wrap="none" rtlCol="0">
                <a:spAutoFit/>
              </a:bodyPr>
              <a:lstStyle/>
              <a:p>
                <a:r>
                  <a:rPr lang="de-DE" sz="1200" i="1" dirty="0">
                    <a:sym typeface="Wingdings" panose="05000000000000000000" pitchFamily="2" charset="2"/>
                  </a:rPr>
                  <a:t>Zeit in s (proportional zum Volumen der zugetropften </a:t>
                </a:r>
              </a:p>
              <a:p>
                <a:r>
                  <a:rPr lang="de-DE" sz="1200" i="1" dirty="0">
                    <a:sym typeface="Wingdings" panose="05000000000000000000" pitchFamily="2" charset="2"/>
                  </a:rPr>
                  <a:t>Natronlauge (</a:t>
                </a:r>
                <a14:m>
                  <m:oMath xmlns:m="http://schemas.openxmlformats.org/officeDocument/2006/math">
                    <m:r>
                      <a:rPr lang="de-DE" sz="1200" b="0" i="1">
                        <a:latin typeface="Cambria Math"/>
                      </a:rPr>
                      <m:t>𝑐</m:t>
                    </m:r>
                    <m:d>
                      <m:dPr>
                        <m:ctrlPr>
                          <a:rPr lang="de-DE" sz="1200" i="1">
                            <a:latin typeface="Cambria Math" panose="02040503050406030204" pitchFamily="18" charset="0"/>
                          </a:rPr>
                        </m:ctrlPr>
                      </m:dPr>
                      <m:e>
                        <m:r>
                          <a:rPr lang="de-DE" sz="1200" b="0" i="1">
                            <a:latin typeface="Cambria Math"/>
                          </a:rPr>
                          <m:t>𝑁𝑎𝑂𝐻</m:t>
                        </m:r>
                      </m:e>
                    </m:d>
                    <m:r>
                      <a:rPr lang="de-DE" sz="1200" b="0" i="1">
                        <a:latin typeface="Cambria Math"/>
                      </a:rPr>
                      <m:t>=0,1</m:t>
                    </m:r>
                    <m:r>
                      <a:rPr lang="de-DE" sz="1200" b="0" i="1" smtClean="0">
                        <a:latin typeface="Cambria Math"/>
                      </a:rPr>
                      <m:t> </m:t>
                    </m:r>
                    <m:r>
                      <a:rPr lang="de-DE" sz="1200" b="0" i="1" smtClean="0">
                        <a:latin typeface="Cambria Math"/>
                      </a:rPr>
                      <m:t>𝑚𝑜𝑙</m:t>
                    </m:r>
                    <m:r>
                      <a:rPr lang="de-DE" sz="1200" b="0" i="1" smtClean="0">
                        <a:latin typeface="Cambria Math"/>
                        <a:ea typeface="Cambria Math"/>
                      </a:rPr>
                      <m:t>∙</m:t>
                    </m:r>
                    <m:sSup>
                      <m:sSupPr>
                        <m:ctrlPr>
                          <a:rPr lang="de-DE" sz="1200" b="0" i="1" smtClean="0">
                            <a:latin typeface="Cambria Math" panose="02040503050406030204" pitchFamily="18" charset="0"/>
                            <a:ea typeface="Cambria Math"/>
                          </a:rPr>
                        </m:ctrlPr>
                      </m:sSupPr>
                      <m:e>
                        <m:r>
                          <a:rPr lang="de-DE" sz="1200" b="0" i="1" smtClean="0">
                            <a:latin typeface="Cambria Math"/>
                            <a:ea typeface="Cambria Math"/>
                          </a:rPr>
                          <m:t>𝐿</m:t>
                        </m:r>
                      </m:e>
                      <m:sup>
                        <m:r>
                          <a:rPr lang="de-DE" sz="1200" b="0" i="1" smtClean="0">
                            <a:latin typeface="Cambria Math"/>
                            <a:ea typeface="Cambria Math"/>
                          </a:rPr>
                          <m:t>−1</m:t>
                        </m:r>
                      </m:sup>
                    </m:sSup>
                  </m:oMath>
                </a14:m>
                <a:r>
                  <a:rPr lang="de-DE" sz="1200" i="1" dirty="0"/>
                  <a:t>) in </a:t>
                </a:r>
                <a:r>
                  <a:rPr lang="de-DE" sz="1200" i="1" dirty="0" err="1"/>
                  <a:t>mL</a:t>
                </a:r>
                <a:r>
                  <a:rPr lang="de-DE" sz="1200" i="1" dirty="0"/>
                  <a:t>)</a:t>
                </a:r>
              </a:p>
            </p:txBody>
          </p:sp>
        </mc:Choice>
        <mc:Fallback xmlns="">
          <p:sp>
            <p:nvSpPr>
              <p:cNvPr id="11" name="Textfeld 10"/>
              <p:cNvSpPr txBox="1">
                <a:spLocks noRot="1" noChangeAspect="1" noMove="1" noResize="1" noEditPoints="1" noAdjustHandles="1" noChangeArrowheads="1" noChangeShapeType="1" noTextEdit="1"/>
              </p:cNvSpPr>
              <p:nvPr/>
            </p:nvSpPr>
            <p:spPr>
              <a:xfrm>
                <a:off x="3918682" y="4628365"/>
                <a:ext cx="3505383" cy="461665"/>
              </a:xfrm>
              <a:prstGeom prst="rect">
                <a:avLst/>
              </a:prstGeom>
              <a:blipFill rotWithShape="1">
                <a:blip r:embed="rId4"/>
                <a:stretch>
                  <a:fillRect l="-174" b="-10526"/>
                </a:stretch>
              </a:blipFill>
            </p:spPr>
            <p:txBody>
              <a:bodyPr/>
              <a:lstStyle/>
              <a:p>
                <a:r>
                  <a:rPr lang="de-DE">
                    <a:noFill/>
                  </a:rPr>
                  <a:t> </a:t>
                </a:r>
              </a:p>
            </p:txBody>
          </p:sp>
        </mc:Fallback>
      </mc:AlternateContent>
      <p:sp>
        <p:nvSpPr>
          <p:cNvPr id="12" name="Textfeld 11"/>
          <p:cNvSpPr txBox="1"/>
          <p:nvPr/>
        </p:nvSpPr>
        <p:spPr>
          <a:xfrm>
            <a:off x="903247" y="1895966"/>
            <a:ext cx="359394" cy="276999"/>
          </a:xfrm>
          <a:prstGeom prst="rect">
            <a:avLst/>
          </a:prstGeom>
          <a:noFill/>
        </p:spPr>
        <p:txBody>
          <a:bodyPr wrap="none" rtlCol="0">
            <a:spAutoFit/>
          </a:bodyPr>
          <a:lstStyle/>
          <a:p>
            <a:r>
              <a:rPr lang="de-DE" sz="1200" i="1" dirty="0">
                <a:sym typeface="Wingdings" panose="05000000000000000000" pitchFamily="2" charset="2"/>
              </a:rPr>
              <a:t>pH</a:t>
            </a:r>
            <a:endParaRPr lang="de-DE" sz="1200" i="1" dirty="0"/>
          </a:p>
        </p:txBody>
      </p:sp>
      <p:sp>
        <p:nvSpPr>
          <p:cNvPr id="13" name="Textfeld 12"/>
          <p:cNvSpPr txBox="1"/>
          <p:nvPr/>
        </p:nvSpPr>
        <p:spPr>
          <a:xfrm>
            <a:off x="1212028" y="1873359"/>
            <a:ext cx="341760" cy="276999"/>
          </a:xfrm>
          <a:prstGeom prst="rect">
            <a:avLst/>
          </a:prstGeom>
          <a:noFill/>
        </p:spPr>
        <p:txBody>
          <a:bodyPr wrap="none" rtlCol="0">
            <a:spAutoFit/>
          </a:bodyPr>
          <a:lstStyle/>
          <a:p>
            <a:r>
              <a:rPr lang="de-DE" sz="1200" i="1" dirty="0">
                <a:sym typeface="Wingdings" panose="05000000000000000000" pitchFamily="2" charset="2"/>
              </a:rPr>
              <a:t>14</a:t>
            </a:r>
            <a:endParaRPr lang="de-DE" sz="1200" i="1" dirty="0"/>
          </a:p>
        </p:txBody>
      </p:sp>
      <p:sp>
        <p:nvSpPr>
          <p:cNvPr id="14" name="Textfeld 13"/>
          <p:cNvSpPr txBox="1"/>
          <p:nvPr/>
        </p:nvSpPr>
        <p:spPr>
          <a:xfrm>
            <a:off x="1295856" y="3149758"/>
            <a:ext cx="263214" cy="276999"/>
          </a:xfrm>
          <a:prstGeom prst="rect">
            <a:avLst/>
          </a:prstGeom>
          <a:noFill/>
        </p:spPr>
        <p:txBody>
          <a:bodyPr wrap="none" rtlCol="0">
            <a:spAutoFit/>
          </a:bodyPr>
          <a:lstStyle/>
          <a:p>
            <a:r>
              <a:rPr lang="de-DE" sz="1200" i="1" dirty="0">
                <a:sym typeface="Wingdings" panose="05000000000000000000" pitchFamily="2" charset="2"/>
              </a:rPr>
              <a:t>7</a:t>
            </a:r>
            <a:endParaRPr lang="de-DE" sz="1200" i="1" dirty="0"/>
          </a:p>
        </p:txBody>
      </p:sp>
      <p:sp>
        <p:nvSpPr>
          <p:cNvPr id="15" name="Textfeld 14"/>
          <p:cNvSpPr txBox="1"/>
          <p:nvPr/>
        </p:nvSpPr>
        <p:spPr>
          <a:xfrm>
            <a:off x="1295856" y="4416426"/>
            <a:ext cx="263214" cy="276999"/>
          </a:xfrm>
          <a:prstGeom prst="rect">
            <a:avLst/>
          </a:prstGeom>
          <a:noFill/>
        </p:spPr>
        <p:txBody>
          <a:bodyPr wrap="none" rtlCol="0">
            <a:spAutoFit/>
          </a:bodyPr>
          <a:lstStyle/>
          <a:p>
            <a:r>
              <a:rPr lang="de-DE" sz="1200" i="1" dirty="0">
                <a:sym typeface="Wingdings" panose="05000000000000000000" pitchFamily="2" charset="2"/>
              </a:rPr>
              <a:t>0</a:t>
            </a:r>
            <a:endParaRPr lang="de-DE" sz="1200" i="1" dirty="0"/>
          </a:p>
        </p:txBody>
      </p:sp>
      <p:cxnSp>
        <p:nvCxnSpPr>
          <p:cNvPr id="17" name="Gerade Verbindung 16"/>
          <p:cNvCxnSpPr>
            <a:stCxn id="5" idx="1"/>
            <a:endCxn id="5" idx="3"/>
          </p:cNvCxnSpPr>
          <p:nvPr/>
        </p:nvCxnSpPr>
        <p:spPr>
          <a:xfrm>
            <a:off x="1643902" y="3297535"/>
            <a:ext cx="5875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14285"/>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a:t>Vergleichende Betrachtung Titrationskurven</a:t>
            </a:r>
          </a:p>
        </p:txBody>
      </p:sp>
      <p:sp>
        <p:nvSpPr>
          <p:cNvPr id="3" name="Foliennummernplatzhalter 2"/>
          <p:cNvSpPr>
            <a:spLocks noGrp="1"/>
          </p:cNvSpPr>
          <p:nvPr>
            <p:ph type="sldNum" sz="quarter" idx="10"/>
          </p:nvPr>
        </p:nvSpPr>
        <p:spPr/>
        <p:txBody>
          <a:bodyPr/>
          <a:lstStyle/>
          <a:p>
            <a:fld id="{E7B756F6-F0F2-4FF1-A369-495604B888EB}" type="slidenum">
              <a:rPr lang="de-DE" smtClean="0"/>
              <a:pPr/>
              <a:t>8</a:t>
            </a:fld>
            <a:endParaRPr lang="de-DE" dirty="0"/>
          </a:p>
        </p:txBody>
      </p:sp>
      <p:sp>
        <p:nvSpPr>
          <p:cNvPr id="6" name="Textplatzhalter 5"/>
          <p:cNvSpPr>
            <a:spLocks noGrp="1"/>
          </p:cNvSpPr>
          <p:nvPr>
            <p:ph type="body" sz="quarter" idx="11"/>
          </p:nvPr>
        </p:nvSpPr>
        <p:spPr/>
        <p:txBody>
          <a:bodyPr/>
          <a:lstStyle/>
          <a:p>
            <a:pPr marL="342900" indent="-342900">
              <a:buAutoNum type="arabicPeriod"/>
            </a:pPr>
            <a:r>
              <a:rPr lang="de-DE" dirty="0"/>
              <a:t>Salzsäure mit Natronlauge</a:t>
            </a:r>
          </a:p>
          <a:p>
            <a:pPr marL="342900" indent="-342900">
              <a:buAutoNum type="arabicPeriod"/>
            </a:pPr>
            <a:r>
              <a:rPr lang="de-DE" dirty="0"/>
              <a:t>Ethansäure mit Natronlauge</a:t>
            </a:r>
          </a:p>
        </p:txBody>
      </p:sp>
    </p:spTree>
    <p:extLst>
      <p:ext uri="{BB962C8B-B14F-4D97-AF65-F5344CB8AC3E}">
        <p14:creationId xmlns:p14="http://schemas.microsoft.com/office/powerpoint/2010/main" val="227695454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fontScale="90000"/>
          </a:bodyPr>
          <a:lstStyle/>
          <a:p>
            <a:r>
              <a:rPr lang="de-DE" dirty="0"/>
              <a:t>Titration einer starken Säure mit einer starken Base</a:t>
            </a:r>
            <a:br>
              <a:rPr lang="de-DE" dirty="0"/>
            </a:br>
            <a:r>
              <a:rPr lang="de-DE" dirty="0"/>
              <a:t>(hier: Salzsäure titriert mit Natronlauge)</a:t>
            </a:r>
          </a:p>
        </p:txBody>
      </p:sp>
      <p:sp>
        <p:nvSpPr>
          <p:cNvPr id="4" name="Foliennummernplatzhalter 3"/>
          <p:cNvSpPr>
            <a:spLocks noGrp="1"/>
          </p:cNvSpPr>
          <p:nvPr>
            <p:ph type="sldNum" sz="quarter" idx="12"/>
          </p:nvPr>
        </p:nvSpPr>
        <p:spPr/>
        <p:txBody>
          <a:bodyPr/>
          <a:lstStyle/>
          <a:p>
            <a:fld id="{E7B756F6-F0F2-4FF1-A369-495604B888EB}" type="slidenum">
              <a:rPr lang="de-DE" smtClean="0"/>
              <a:pPr/>
              <a:t>9</a:t>
            </a:fld>
            <a:endParaRPr lang="de-DE"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5186" y="1773296"/>
            <a:ext cx="4960950" cy="4320000"/>
          </a:xfrm>
          <a:prstGeom prst="rect">
            <a:avLst/>
          </a:prstGeom>
        </p:spPr>
      </p:pic>
      <p:sp>
        <p:nvSpPr>
          <p:cNvPr id="7" name="Rechteck 6"/>
          <p:cNvSpPr/>
          <p:nvPr/>
        </p:nvSpPr>
        <p:spPr>
          <a:xfrm>
            <a:off x="6156176" y="5543523"/>
            <a:ext cx="2502024" cy="830997"/>
          </a:xfrm>
          <a:prstGeom prst="rect">
            <a:avLst/>
          </a:prstGeom>
        </p:spPr>
        <p:txBody>
          <a:bodyPr wrap="square">
            <a:spAutoFit/>
          </a:bodyPr>
          <a:lstStyle/>
          <a:p>
            <a:r>
              <a:rPr lang="de-DE" sz="800" i="1" dirty="0"/>
              <a:t>Quelle: </a:t>
            </a:r>
            <a:r>
              <a:rPr lang="de-DE" sz="800" i="1" dirty="0">
                <a:solidFill>
                  <a:prstClr val="black"/>
                </a:solidFill>
              </a:rPr>
              <a:t>Quelle: https://www2.chemie.uni-erlangen.de/projects/vsc/chemie-mediziner-neu/saeuren/stark_titration.html</a:t>
            </a:r>
          </a:p>
          <a:p>
            <a:r>
              <a:rPr lang="de-DE" sz="800" i="1" dirty="0"/>
              <a:t>Nutzung mit freundlicher Genehmigung Prof. Dr. Johann Gasteiger, </a:t>
            </a:r>
            <a:r>
              <a:rPr lang="de-DE" sz="800" dirty="0"/>
              <a:t>Friedrich-Alexander-Universität Erlangen-Nürnberg</a:t>
            </a:r>
            <a:endParaRPr lang="de-DE" sz="800" i="1" dirty="0"/>
          </a:p>
        </p:txBody>
      </p:sp>
    </p:spTree>
    <p:extLst>
      <p:ext uri="{BB962C8B-B14F-4D97-AF65-F5344CB8AC3E}">
        <p14:creationId xmlns:p14="http://schemas.microsoft.com/office/powerpoint/2010/main" val="2387101490"/>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theme/theme1.xml><?xml version="1.0" encoding="utf-8"?>
<a:theme xmlns:a="http://schemas.openxmlformats.org/drawingml/2006/main" name="PPP-VORLAGE ET - V1.0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P">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PPP-VORLAGE ET - V1.01</Template>
  <TotalTime>0</TotalTime>
  <Words>1669</Words>
  <Application>Microsoft Office PowerPoint</Application>
  <PresentationFormat>Bildschirmpräsentation (4:3)</PresentationFormat>
  <Paragraphs>219</Paragraphs>
  <Slides>19</Slides>
  <Notes>12</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19</vt:i4>
      </vt:variant>
    </vt:vector>
  </HeadingPairs>
  <TitlesOfParts>
    <vt:vector size="26" baseType="lpstr">
      <vt:lpstr>Arial</vt:lpstr>
      <vt:lpstr>Calibri</vt:lpstr>
      <vt:lpstr>Cambria Math</vt:lpstr>
      <vt:lpstr>Wingdings</vt:lpstr>
      <vt:lpstr>PPP-VORLAGE ET - V1.01</vt:lpstr>
      <vt:lpstr>PPP</vt:lpstr>
      <vt:lpstr>ChemSketch</vt:lpstr>
      <vt:lpstr>Titration schwacher Säuren und Basen</vt:lpstr>
      <vt:lpstr>Zur Erinnerung: Säure-Base-Titration</vt:lpstr>
      <vt:lpstr>Prinzip der Säure-Base-Titration</vt:lpstr>
      <vt:lpstr>SE: Aufnahme einer Titrationskurve (1)</vt:lpstr>
      <vt:lpstr>SE: Aufnahme einer Titrationskurve (2)</vt:lpstr>
      <vt:lpstr>SE: Aufnahme einer Titrationskurve (3)</vt:lpstr>
      <vt:lpstr>SE: Aufnahme einer Titrationskurve (4)</vt:lpstr>
      <vt:lpstr>Vergleichende Betrachtung Titrationskurven</vt:lpstr>
      <vt:lpstr>Titration einer starken Säure mit einer starken Base (hier: Salzsäure titriert mit Natronlauge)</vt:lpstr>
      <vt:lpstr>Titration einer schwachen Säure mit einer starken Base (hier: Essigsäure titriert mit Natronlauge)</vt:lpstr>
      <vt:lpstr>Fragen zur Titrationskurve einer schwachen Säure</vt:lpstr>
      <vt:lpstr>zu Frage 3) (I)</vt:lpstr>
      <vt:lpstr>zu Frage 3) (II)</vt:lpstr>
      <vt:lpstr>zu Frage 3) (III)</vt:lpstr>
      <vt:lpstr>Titration einer schwachen Säure mit einer starken Base (hier: Essigsäure titriert mit Natronlauge)</vt:lpstr>
      <vt:lpstr>Durchführung in der Praxis</vt:lpstr>
      <vt:lpstr>Umschlagbereiche verschiedener Indikatoren</vt:lpstr>
      <vt:lpstr>Titration einer Ethansäureprobe mit Natronlauge</vt:lpstr>
      <vt:lpstr>Auswerteformel für die Titration einer schwachen Säure mit einer starken Base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Titration schwacher Säuren und Basen</dc:title>
  <dc:creator>ET</dc:creator>
  <cp:lastModifiedBy>ET</cp:lastModifiedBy>
  <cp:revision>5</cp:revision>
  <dcterms:created xsi:type="dcterms:W3CDTF">2020-08-21T07:37:12Z</dcterms:created>
  <dcterms:modified xsi:type="dcterms:W3CDTF">2021-05-10T23:35:29Z</dcterms:modified>
</cp:coreProperties>
</file>