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7"/>
  </p:notesMasterIdLst>
  <p:sldIdLst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1230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315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427899-AB5C-4C6F-8A43-D3D27392549B}" type="datetimeFigureOut">
              <a:rPr lang="de-DE" smtClean="0"/>
              <a:t>11.05.2021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783080-364D-4C95-A881-4173B5090D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4916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71A7C-D371-42E5-BEF1-26B5EBF29BB3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761779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71A7C-D371-42E5-BEF1-26B5EBF29BB3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151737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71A7C-D371-42E5-BEF1-26B5EBF29BB3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21049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71A7C-D371-42E5-BEF1-26B5EBF29BB3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0477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4451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4547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45061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756F6-F0F2-4FF1-A369-495604B888E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257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756F6-F0F2-4FF1-A369-495604B888E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432000" y="1080000"/>
            <a:ext cx="8280000" cy="5040000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10421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756F6-F0F2-4FF1-A369-495604B888E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665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1154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4558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11.05.2021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7489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11.05.2021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266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11.05.2021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5059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11.05.2021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4004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11.05.2021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6946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11.05.2021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0760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44FC3-787E-48CB-93C0-CC7AEB30FF85}" type="datetimeFigureOut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441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32000" y="432000"/>
            <a:ext cx="8280000" cy="540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32000" y="1080000"/>
            <a:ext cx="8280000" cy="504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992000" y="6408000"/>
            <a:ext cx="720000" cy="216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i="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756F6-F0F2-4FF1-A369-495604B888E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157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hf hd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SE: Aufnahme einer Titrationskurve (1)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756F6-F0F2-4FF1-A369-495604B888EB}" type="slidenum">
              <a:rPr lang="de-DE" smtClean="0"/>
              <a:pPr/>
              <a:t>1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platzhalter 5"/>
              <p:cNvSpPr>
                <a:spLocks noGrp="1"/>
              </p:cNvSpPr>
              <p:nvPr>
                <p:ph type="body" sz="quarter" idx="11"/>
              </p:nvPr>
            </p:nvSpPr>
            <p:spPr>
              <a:xfrm>
                <a:off x="432000" y="1080000"/>
                <a:ext cx="5292128" cy="5040000"/>
              </a:xfrm>
            </p:spPr>
            <p:txBody>
              <a:bodyPr/>
              <a:lstStyle/>
              <a:p>
                <a:r>
                  <a:rPr lang="de-DE" i="1" dirty="0"/>
                  <a:t>Aufbau der Messapparatur</a:t>
                </a:r>
              </a:p>
              <a:p>
                <a:endParaRPr lang="de-DE" sz="800" i="1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dirty="0"/>
                  <a:t>Bauen Sie nebenstehende Apparatur, bestehend aus einem Stativ, einer Stativklammer mit Muffe, einem Bürettenhalter mit Glasbürette, einem Laborrührer mit Rührfisch und einer mit dem Messwerterfassungssystem verbundenen pH-Sonde auf. Das Becherglas erhalten Sie später (vorbereitet mit der zu titrierenden Lösung).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dirty="0"/>
                  <a:t>Machen Sie sich mit der Benutzung des Hahns der Bürette vertraut sowie mit der Skala und dem Ablesen der Volumenangaben der Bürette vertraut.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dirty="0"/>
                  <a:t>Befüllen Sie [ACHTUNG: SCHUTZBRILLE!] die Bürette mit der Natronlauge (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/>
                      </a:rPr>
                      <m:t>𝑐</m:t>
                    </m:r>
                    <m:d>
                      <m:d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/>
                          </a:rPr>
                          <m:t>𝑁𝑎𝑂𝐻</m:t>
                        </m:r>
                      </m:e>
                    </m:d>
                    <m:r>
                      <a:rPr lang="de-DE" b="0" i="1" smtClean="0">
                        <a:latin typeface="Cambria Math"/>
                      </a:rPr>
                      <m:t>=0,1</m:t>
                    </m:r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/>
                          </a:rPr>
                          <m:t>𝑚𝑜𝑙</m:t>
                        </m:r>
                      </m:num>
                      <m:den>
                        <m:r>
                          <a:rPr lang="de-DE" b="0" i="1" smtClean="0">
                            <a:latin typeface="Cambria Math"/>
                          </a:rPr>
                          <m:t>𝐿</m:t>
                        </m:r>
                      </m:den>
                    </m:f>
                  </m:oMath>
                </a14:m>
                <a:r>
                  <a:rPr lang="de-DE" dirty="0"/>
                  <a:t>).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dirty="0"/>
                  <a:t>Stellen Sie das vorbereitete Becherglas unter den Auslauf der Bürette, geben Sie den Rührfisch hinein und positionieren Sie die pH-Sonde.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de-DE" dirty="0"/>
              </a:p>
              <a:p>
                <a:endParaRPr lang="de-DE" dirty="0"/>
              </a:p>
            </p:txBody>
          </p:sp>
        </mc:Choice>
        <mc:Fallback xmlns="">
          <p:sp>
            <p:nvSpPr>
              <p:cNvPr id="6" name="Textplatzhalt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xfrm>
                <a:off x="432000" y="1080000"/>
                <a:ext cx="5292128" cy="5040000"/>
              </a:xfrm>
              <a:blipFill rotWithShape="1">
                <a:blip r:embed="rId4"/>
                <a:stretch>
                  <a:fillRect l="-1037" t="-605" r="-1613" b="-48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5595549"/>
              </p:ext>
            </p:extLst>
          </p:nvPr>
        </p:nvGraphicFramePr>
        <p:xfrm>
          <a:off x="5724128" y="963444"/>
          <a:ext cx="3024336" cy="52018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emSketch" r:id="rId5" imgW="2103120" imgH="3618000" progId="ACD.ChemSketch.20">
                  <p:embed/>
                </p:oleObj>
              </mc:Choice>
              <mc:Fallback>
                <p:oleObj name="ChemSketch" r:id="rId5" imgW="2103120" imgH="3618000" progId="ACD.ChemSketch.2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724128" y="963444"/>
                        <a:ext cx="3024336" cy="52018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/>
          <p:cNvSpPr/>
          <p:nvPr/>
        </p:nvSpPr>
        <p:spPr>
          <a:xfrm>
            <a:off x="6967845" y="2605245"/>
            <a:ext cx="22126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i="1" dirty="0"/>
              <a:t>© BRAND GMBH + CO KG</a:t>
            </a:r>
          </a:p>
          <a:p>
            <a:r>
              <a:rPr lang="de-DE" sz="1000" i="1" dirty="0"/>
              <a:t>Nutzung mit freundlicher Genehmigung BRAND GMBH + CO KG</a:t>
            </a:r>
          </a:p>
          <a:p>
            <a:endParaRPr lang="de-DE" sz="1000" i="1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3300" y="260648"/>
            <a:ext cx="1801368" cy="2340864"/>
          </a:xfrm>
          <a:prstGeom prst="rect">
            <a:avLst/>
          </a:prstGeo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8375B60F-65D7-4032-9129-1F92C13D742D}"/>
              </a:ext>
            </a:extLst>
          </p:cNvPr>
          <p:cNvSpPr/>
          <p:nvPr/>
        </p:nvSpPr>
        <p:spPr>
          <a:xfrm>
            <a:off x="5724128" y="6165304"/>
            <a:ext cx="24111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800" i="1" dirty="0"/>
              <a:t>Grafik erstellt mit ACD ChemSketch unter Verwendung der PIN-Laborgeräte-Bibliothek </a:t>
            </a:r>
          </a:p>
          <a:p>
            <a:r>
              <a:rPr lang="de-DE" sz="800" i="1" dirty="0"/>
              <a:t>von Dr. Thomas Epple</a:t>
            </a:r>
          </a:p>
        </p:txBody>
      </p:sp>
    </p:spTree>
    <p:extLst>
      <p:ext uri="{BB962C8B-B14F-4D97-AF65-F5344CB8AC3E}">
        <p14:creationId xmlns:p14="http://schemas.microsoft.com/office/powerpoint/2010/main" val="4133432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SE: Aufnahme einer Titrationskurve (2)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756F6-F0F2-4FF1-A369-495604B888EB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i="1" dirty="0"/>
              <a:t>Vorbereitung des Messwerterfassungssystems</a:t>
            </a:r>
          </a:p>
          <a:p>
            <a:endParaRPr lang="de-DE" sz="800" i="1" dirty="0"/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Durch Tippen auf die Anzeige </a:t>
            </a:r>
            <a:r>
              <a:rPr lang="de-DE" b="1" dirty="0">
                <a:solidFill>
                  <a:schemeClr val="accent6">
                    <a:lumMod val="75000"/>
                  </a:schemeClr>
                </a:solidFill>
              </a:rPr>
              <a:t>BETRIEBSART </a:t>
            </a:r>
            <a:r>
              <a:rPr lang="de-DE" dirty="0"/>
              <a:t>ins Menü DATENERFASSUNG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Im Menü </a:t>
            </a:r>
            <a:r>
              <a:rPr lang="de-DE" b="1" dirty="0">
                <a:solidFill>
                  <a:schemeClr val="accent6">
                    <a:lumMod val="75000"/>
                  </a:schemeClr>
                </a:solidFill>
              </a:rPr>
              <a:t>DATENERFASSUNG</a:t>
            </a:r>
            <a:endParaRPr lang="de-DE" dirty="0"/>
          </a:p>
          <a:p>
            <a:r>
              <a:rPr lang="de-DE" dirty="0"/>
              <a:t>	</a:t>
            </a:r>
            <a:r>
              <a:rPr lang="de-DE" dirty="0">
                <a:sym typeface="Wingdings" panose="05000000000000000000" pitchFamily="2" charset="2"/>
              </a:rPr>
              <a:t> Betriebsart: </a:t>
            </a:r>
            <a:r>
              <a:rPr lang="de-DE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ZEIT BASIERT</a:t>
            </a:r>
            <a:r>
              <a:rPr lang="de-DE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de-DE" dirty="0">
                <a:sym typeface="Wingdings" panose="05000000000000000000" pitchFamily="2" charset="2"/>
              </a:rPr>
              <a:t>auswählen</a:t>
            </a:r>
            <a:endParaRPr lang="de-DE" b="1" dirty="0">
              <a:sym typeface="Wingdings" panose="05000000000000000000" pitchFamily="2" charset="2"/>
            </a:endParaRPr>
          </a:p>
          <a:p>
            <a:r>
              <a:rPr lang="de-DE" dirty="0">
                <a:sym typeface="Wingdings" panose="05000000000000000000" pitchFamily="2" charset="2"/>
              </a:rPr>
              <a:t>	 Rate: </a:t>
            </a:r>
            <a:r>
              <a:rPr lang="de-DE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4</a:t>
            </a:r>
            <a:r>
              <a:rPr lang="de-DE" dirty="0">
                <a:sym typeface="Wingdings" panose="05000000000000000000" pitchFamily="2" charset="2"/>
              </a:rPr>
              <a:t> eingeben</a:t>
            </a:r>
          </a:p>
          <a:p>
            <a:r>
              <a:rPr lang="de-DE" dirty="0">
                <a:sym typeface="Wingdings" panose="05000000000000000000" pitchFamily="2" charset="2"/>
              </a:rPr>
              <a:t>	 Dauer: </a:t>
            </a:r>
            <a:r>
              <a:rPr lang="de-DE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600 s</a:t>
            </a:r>
            <a:r>
              <a:rPr lang="de-DE" dirty="0">
                <a:sym typeface="Wingdings" panose="05000000000000000000" pitchFamily="2" charset="2"/>
              </a:rPr>
              <a:t> eingeben</a:t>
            </a:r>
          </a:p>
          <a:p>
            <a:r>
              <a:rPr lang="de-DE" dirty="0">
                <a:sym typeface="Wingdings" panose="05000000000000000000" pitchFamily="2" charset="2"/>
              </a:rPr>
              <a:t>	 Mit </a:t>
            </a:r>
            <a:r>
              <a:rPr lang="de-DE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OK </a:t>
            </a:r>
            <a:r>
              <a:rPr lang="de-DE" dirty="0">
                <a:sym typeface="Wingdings" panose="05000000000000000000" pitchFamily="2" charset="2"/>
              </a:rPr>
              <a:t>bestätigen</a:t>
            </a:r>
          </a:p>
          <a:p>
            <a:endParaRPr lang="de-DE" dirty="0"/>
          </a:p>
          <a:p>
            <a:pPr marL="342900" indent="-342900">
              <a:buFont typeface="+mj-lt"/>
              <a:buAutoNum type="arabicPeriod" startAt="3"/>
            </a:pPr>
            <a:r>
              <a:rPr lang="de-DE" dirty="0"/>
              <a:t>Durch Tippen auf das GRAPHSYMBOL in der Menüleiste auf die GRAPHANZEIGE wechseln</a:t>
            </a:r>
          </a:p>
          <a:p>
            <a:pPr marL="342900" indent="-342900">
              <a:buFont typeface="+mj-lt"/>
              <a:buAutoNum type="arabicPeriod" startAt="3"/>
            </a:pPr>
            <a:r>
              <a:rPr lang="de-DE" dirty="0"/>
              <a:t>Im Menü </a:t>
            </a:r>
            <a:r>
              <a:rPr lang="de-DE" b="1" dirty="0">
                <a:solidFill>
                  <a:schemeClr val="accent6">
                    <a:lumMod val="75000"/>
                  </a:schemeClr>
                </a:solidFill>
              </a:rPr>
              <a:t>GRAPH – GRAPHOPTIONEN</a:t>
            </a:r>
          </a:p>
          <a:p>
            <a:r>
              <a:rPr lang="de-DE" dirty="0"/>
              <a:t>	</a:t>
            </a: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MANUELL</a:t>
            </a:r>
            <a:r>
              <a:rPr lang="de-DE" dirty="0">
                <a:sym typeface="Wingdings" panose="05000000000000000000" pitchFamily="2" charset="2"/>
              </a:rPr>
              <a:t> auswählen</a:t>
            </a:r>
          </a:p>
          <a:p>
            <a:r>
              <a:rPr lang="de-DE" dirty="0">
                <a:sym typeface="Wingdings" panose="05000000000000000000" pitchFamily="2" charset="2"/>
              </a:rPr>
              <a:t>	 Links: </a:t>
            </a:r>
            <a:r>
              <a:rPr lang="de-DE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0</a:t>
            </a:r>
            <a:r>
              <a:rPr lang="de-DE" dirty="0">
                <a:sym typeface="Wingdings" panose="05000000000000000000" pitchFamily="2" charset="2"/>
              </a:rPr>
              <a:t> eingeben</a:t>
            </a:r>
          </a:p>
          <a:p>
            <a:r>
              <a:rPr lang="de-DE" dirty="0">
                <a:sym typeface="Wingdings" panose="05000000000000000000" pitchFamily="2" charset="2"/>
              </a:rPr>
              <a:t>	 Rechts: </a:t>
            </a:r>
            <a:r>
              <a:rPr lang="de-DE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600</a:t>
            </a:r>
            <a:r>
              <a:rPr lang="de-DE" dirty="0">
                <a:sym typeface="Wingdings" panose="05000000000000000000" pitchFamily="2" charset="2"/>
              </a:rPr>
              <a:t> eingeben</a:t>
            </a:r>
          </a:p>
          <a:p>
            <a:r>
              <a:rPr lang="de-DE" dirty="0">
                <a:sym typeface="Wingdings" panose="05000000000000000000" pitchFamily="2" charset="2"/>
              </a:rPr>
              <a:t>	 Y-Achse – Oben: </a:t>
            </a:r>
            <a:r>
              <a:rPr lang="de-DE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14</a:t>
            </a:r>
            <a:r>
              <a:rPr lang="de-DE" dirty="0">
                <a:sym typeface="Wingdings" panose="05000000000000000000" pitchFamily="2" charset="2"/>
              </a:rPr>
              <a:t> eingeben</a:t>
            </a:r>
          </a:p>
          <a:p>
            <a:r>
              <a:rPr lang="de-DE" dirty="0">
                <a:sym typeface="Wingdings" panose="05000000000000000000" pitchFamily="2" charset="2"/>
              </a:rPr>
              <a:t>	 Y-Achse – Unten: </a:t>
            </a:r>
            <a:r>
              <a:rPr lang="de-DE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0</a:t>
            </a:r>
            <a:r>
              <a:rPr lang="de-DE" dirty="0">
                <a:sym typeface="Wingdings" panose="05000000000000000000" pitchFamily="2" charset="2"/>
              </a:rPr>
              <a:t> eingeben</a:t>
            </a:r>
          </a:p>
          <a:p>
            <a:r>
              <a:rPr lang="de-DE" dirty="0">
                <a:sym typeface="Wingdings" panose="05000000000000000000" pitchFamily="2" charset="2"/>
              </a:rPr>
              <a:t>	 Mit </a:t>
            </a:r>
            <a:r>
              <a:rPr lang="de-DE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OK </a:t>
            </a:r>
            <a:r>
              <a:rPr lang="de-DE" dirty="0">
                <a:sym typeface="Wingdings" panose="05000000000000000000" pitchFamily="2" charset="2"/>
              </a:rPr>
              <a:t>bestätigen</a:t>
            </a:r>
          </a:p>
          <a:p>
            <a:endParaRPr lang="de-DE" dirty="0"/>
          </a:p>
        </p:txBody>
      </p:sp>
      <p:pic>
        <p:nvPicPr>
          <p:cNvPr id="7170" name="Picture 2" descr="https://www.vernier.com/wp-content/uploads/2019/11/product.labq2_._hero.00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07" t="8076" r="17413" b="6501"/>
          <a:stretch/>
        </p:blipFill>
        <p:spPr bwMode="auto">
          <a:xfrm>
            <a:off x="6009590" y="4365104"/>
            <a:ext cx="2306825" cy="1785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5601460" y="5949280"/>
            <a:ext cx="29309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i="1" dirty="0"/>
              <a:t>© Vernier Software &amp; Technology</a:t>
            </a:r>
          </a:p>
          <a:p>
            <a:r>
              <a:rPr lang="de-DE" sz="1000" i="1" dirty="0"/>
              <a:t>Quelle: https://www.vernier.com/zoom/?id=74814</a:t>
            </a:r>
          </a:p>
          <a:p>
            <a:r>
              <a:rPr lang="de-DE" sz="1000" i="1" dirty="0"/>
              <a:t>Nutzung mit freundlicher Genehmigung Vernier Software &amp; Technology</a:t>
            </a:r>
          </a:p>
        </p:txBody>
      </p:sp>
    </p:spTree>
    <p:extLst>
      <p:ext uri="{BB962C8B-B14F-4D97-AF65-F5344CB8AC3E}">
        <p14:creationId xmlns:p14="http://schemas.microsoft.com/office/powerpoint/2010/main" val="3122573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SE: Aufnahme einer Titrationskurve (3)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756F6-F0F2-4FF1-A369-495604B888EB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i="1" dirty="0"/>
              <a:t>Durchführung der Messung [ACHTUNG SCHUTZBRILLE!]</a:t>
            </a:r>
          </a:p>
          <a:p>
            <a:endParaRPr lang="de-DE" sz="800" i="1" dirty="0"/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Laborrührer einschalten (angemessene Geschwindigkeit!).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In der GRAPHANZEIGE unten links die Messwerterfassung durch Tippen auf das STARTSYMBOL (grüner Pfeil) beginnen.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Den Hahn der Bürette vorsichtig öffnen, dass ein gleichmäßiges Zutropfen gewährleistet ist. Die Tropfgeschwindigkeit ist zu Beginn der Messung möglichst zügig auf konstante ca. 2 Tropfen pro Sekunde einzustellen.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Beobachten Sie den Verlauf des Graphen auf dem Bildschirm.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Beenden Sie die Messung erst, wenn der Graph einen ausreichenden Bereich abbildet (er sollte ungefähr punktsymmetrisch aussehen).</a:t>
            </a:r>
          </a:p>
          <a:p>
            <a:r>
              <a:rPr lang="de-DE" dirty="0"/>
              <a:t>	</a:t>
            </a:r>
            <a:r>
              <a:rPr lang="de-DE" dirty="0">
                <a:sym typeface="Wingdings" panose="05000000000000000000" pitchFamily="2" charset="2"/>
              </a:rPr>
              <a:t> U</a:t>
            </a:r>
            <a:r>
              <a:rPr lang="de-DE" dirty="0"/>
              <a:t>nten links die Messwerterfassung durch Tippen auf das STOPSYMBOL 	(rotes Quadrat) beenden.</a:t>
            </a:r>
          </a:p>
          <a:p>
            <a:r>
              <a:rPr lang="de-DE" dirty="0"/>
              <a:t>	</a:t>
            </a:r>
            <a:r>
              <a:rPr lang="de-DE" dirty="0">
                <a:sym typeface="Wingdings" panose="05000000000000000000" pitchFamily="2" charset="2"/>
              </a:rPr>
              <a:t> Den Hahn an der Bürette schließen.</a:t>
            </a:r>
          </a:p>
          <a:p>
            <a:r>
              <a:rPr lang="de-DE" dirty="0">
                <a:sym typeface="Wingdings" panose="05000000000000000000" pitchFamily="2" charset="2"/>
              </a:rPr>
              <a:t>	 Den Laborrührer ausschalten.</a:t>
            </a:r>
            <a:endParaRPr lang="de-DE" dirty="0"/>
          </a:p>
          <a:p>
            <a:endParaRPr lang="de-DE" dirty="0"/>
          </a:p>
          <a:p>
            <a:pPr marL="342900" indent="-342900">
              <a:buFont typeface="Arial" pitchFamily="34" charset="0"/>
              <a:buAutoNum type="arabicParenR"/>
            </a:pP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98237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platzhalter 3"/>
              <p:cNvSpPr>
                <a:spLocks noGrp="1"/>
              </p:cNvSpPr>
              <p:nvPr>
                <p:ph type="body" sz="quarter" idx="11"/>
              </p:nvPr>
            </p:nvSpPr>
            <p:spPr>
              <a:xfrm>
                <a:off x="432000" y="1080000"/>
                <a:ext cx="8280000" cy="5445344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de-DE" i="1" dirty="0"/>
                  <a:t>Auswertung und Ergebnissicherung</a:t>
                </a:r>
              </a:p>
              <a:p>
                <a:endParaRPr lang="de-DE" sz="800" i="1" dirty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de-DE" dirty="0"/>
                  <a:t>Skizzieren Sie den Graphen schematisch in folgendes Schaubild</a:t>
                </a:r>
              </a:p>
              <a:p>
                <a:pPr marL="342900" indent="-342900">
                  <a:buFont typeface="+mj-lt"/>
                  <a:buAutoNum type="arabicPeriod"/>
                </a:pPr>
                <a:endParaRPr lang="de-DE" dirty="0"/>
              </a:p>
              <a:p>
                <a:endParaRPr lang="de-DE" dirty="0"/>
              </a:p>
              <a:p>
                <a:endParaRPr lang="de-DE" dirty="0"/>
              </a:p>
              <a:p>
                <a:r>
                  <a:rPr lang="de-DE" dirty="0"/>
                  <a:t>	</a:t>
                </a:r>
                <a:r>
                  <a:rPr lang="de-DE" dirty="0">
                    <a:sym typeface="Wingdings" panose="05000000000000000000" pitchFamily="2" charset="2"/>
                  </a:rPr>
                  <a:t>	</a:t>
                </a:r>
                <a:endParaRPr lang="de-DE" dirty="0"/>
              </a:p>
              <a:p>
                <a:endParaRPr lang="de-DE" dirty="0"/>
              </a:p>
              <a:p>
                <a:endParaRPr lang="de-DE" dirty="0"/>
              </a:p>
              <a:p>
                <a:endParaRPr lang="de-DE" dirty="0"/>
              </a:p>
              <a:p>
                <a:endParaRPr lang="de-DE" dirty="0"/>
              </a:p>
              <a:p>
                <a:endParaRPr lang="de-DE" dirty="0"/>
              </a:p>
              <a:p>
                <a:endParaRPr lang="de-DE" dirty="0"/>
              </a:p>
              <a:p>
                <a:endParaRPr lang="de-DE" dirty="0"/>
              </a:p>
              <a:p>
                <a:pPr marL="342900" indent="-342900">
                  <a:buFont typeface="+mj-lt"/>
                  <a:buAutoNum type="arabicPeriod" startAt="2"/>
                </a:pPr>
                <a:r>
                  <a:rPr lang="de-DE" dirty="0"/>
                  <a:t>Zeichnen Sie in den Graphen den Äquivalenzpunkt und den Neutralpunkt (hier gilt: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/>
                      </a:rPr>
                      <m:t>𝑝𝐻</m:t>
                    </m:r>
                    <m:r>
                      <a:rPr lang="de-DE" i="1">
                        <a:latin typeface="Cambria Math"/>
                      </a:rPr>
                      <m:t>=7</m:t>
                    </m:r>
                  </m:oMath>
                </a14:m>
                <a:r>
                  <a:rPr lang="de-DE" dirty="0"/>
                  <a:t>) ein, und beschriften Sie diese entsprechend.</a:t>
                </a:r>
              </a:p>
              <a:p>
                <a:pPr marL="342900" indent="-342900">
                  <a:buFont typeface="+mj-lt"/>
                  <a:buAutoNum type="arabicPeriod" startAt="2"/>
                </a:pPr>
                <a:r>
                  <a:rPr lang="de-DE" dirty="0"/>
                  <a:t>Erläutern Sie die Ursache für den Verlauf der Titrationskurve. Vergleichen Sie den Kurvenverlauf mit der Titration einer starken Säure mit einer starken Base und erläutern Sie </a:t>
                </a:r>
                <a:r>
                  <a:rPr lang="de-DE"/>
                  <a:t>die Unterschiede.</a:t>
                </a:r>
                <a:endParaRPr lang="de-DE" dirty="0"/>
              </a:p>
            </p:txBody>
          </p:sp>
        </mc:Choice>
        <mc:Fallback xmlns="">
          <p:sp>
            <p:nvSpPr>
              <p:cNvPr id="4" name="Textplatzhalt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xfrm>
                <a:off x="432000" y="1080000"/>
                <a:ext cx="8280000" cy="5445344"/>
              </a:xfrm>
              <a:blipFill rotWithShape="1">
                <a:blip r:embed="rId3"/>
                <a:stretch>
                  <a:fillRect l="-663" t="-1008" r="-221" b="-168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9840262"/>
              </p:ext>
            </p:extLst>
          </p:nvPr>
        </p:nvGraphicFramePr>
        <p:xfrm>
          <a:off x="1643902" y="2017375"/>
          <a:ext cx="5875200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7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SE: Aufnahme einer Titrationskurve (4)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756F6-F0F2-4FF1-A369-495604B888EB}" type="slidenum">
              <a:rPr lang="de-DE" smtClean="0"/>
              <a:pPr/>
              <a:t>4</a:t>
            </a:fld>
            <a:endParaRPr lang="de-DE" dirty="0"/>
          </a:p>
        </p:txBody>
      </p:sp>
      <p:cxnSp>
        <p:nvCxnSpPr>
          <p:cNvPr id="7" name="Gerade Verbindung mit Pfeil 6"/>
          <p:cNvCxnSpPr/>
          <p:nvPr/>
        </p:nvCxnSpPr>
        <p:spPr>
          <a:xfrm flipV="1">
            <a:off x="1643902" y="1974843"/>
            <a:ext cx="0" cy="2624187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/>
          <p:cNvCxnSpPr/>
          <p:nvPr/>
        </p:nvCxnSpPr>
        <p:spPr>
          <a:xfrm>
            <a:off x="1643902" y="4580187"/>
            <a:ext cx="5904656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10"/>
              <p:cNvSpPr txBox="1"/>
              <p:nvPr/>
            </p:nvSpPr>
            <p:spPr>
              <a:xfrm>
                <a:off x="3918682" y="4628365"/>
                <a:ext cx="350538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200" i="1" dirty="0">
                    <a:sym typeface="Wingdings" panose="05000000000000000000" pitchFamily="2" charset="2"/>
                  </a:rPr>
                  <a:t>Zeit in s (proportional zum Volumen der zugetropften </a:t>
                </a:r>
              </a:p>
              <a:p>
                <a:r>
                  <a:rPr lang="de-DE" sz="1200" i="1" dirty="0">
                    <a:sym typeface="Wingdings" panose="05000000000000000000" pitchFamily="2" charset="2"/>
                  </a:rPr>
                  <a:t>Natronlauge (</a:t>
                </a:r>
                <a14:m>
                  <m:oMath xmlns:m="http://schemas.openxmlformats.org/officeDocument/2006/math">
                    <m:r>
                      <a:rPr lang="de-DE" sz="1200" b="0" i="1">
                        <a:latin typeface="Cambria Math"/>
                      </a:rPr>
                      <m:t>𝑐</m:t>
                    </m:r>
                    <m:d>
                      <m:dPr>
                        <m:ctrlPr>
                          <a:rPr lang="de-DE" sz="1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1200" b="0" i="1">
                            <a:latin typeface="Cambria Math"/>
                          </a:rPr>
                          <m:t>𝑁𝑎𝑂𝐻</m:t>
                        </m:r>
                      </m:e>
                    </m:d>
                    <m:r>
                      <a:rPr lang="de-DE" sz="1200" b="0" i="1">
                        <a:latin typeface="Cambria Math"/>
                      </a:rPr>
                      <m:t>=0,1</m:t>
                    </m:r>
                    <m:r>
                      <a:rPr lang="de-DE" sz="1200" b="0" i="1" smtClean="0">
                        <a:latin typeface="Cambria Math"/>
                      </a:rPr>
                      <m:t> </m:t>
                    </m:r>
                    <m:r>
                      <a:rPr lang="de-DE" sz="1200" b="0" i="1" smtClean="0">
                        <a:latin typeface="Cambria Math"/>
                      </a:rPr>
                      <m:t>𝑚𝑜𝑙</m:t>
                    </m:r>
                    <m:r>
                      <a:rPr lang="de-DE" sz="1200" b="0" i="1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de-DE" sz="12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de-DE" sz="1200" b="0" i="1" smtClean="0">
                            <a:latin typeface="Cambria Math"/>
                            <a:ea typeface="Cambria Math"/>
                          </a:rPr>
                          <m:t>𝐿</m:t>
                        </m:r>
                      </m:e>
                      <m:sup>
                        <m:r>
                          <a:rPr lang="de-DE" sz="1200" b="0" i="1" smtClean="0">
                            <a:latin typeface="Cambria Math"/>
                            <a:ea typeface="Cambria Math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de-DE" sz="1200" i="1" dirty="0"/>
                  <a:t>) in mL)</a:t>
                </a:r>
              </a:p>
            </p:txBody>
          </p:sp>
        </mc:Choice>
        <mc:Fallback xmlns="">
          <p:sp>
            <p:nvSpPr>
              <p:cNvPr id="11" name="Textfeld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8682" y="4628365"/>
                <a:ext cx="3505383" cy="461665"/>
              </a:xfrm>
              <a:prstGeom prst="rect">
                <a:avLst/>
              </a:prstGeom>
              <a:blipFill rotWithShape="1">
                <a:blip r:embed="rId4"/>
                <a:stretch>
                  <a:fillRect l="-174" b="-1052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feld 11"/>
          <p:cNvSpPr txBox="1"/>
          <p:nvPr/>
        </p:nvSpPr>
        <p:spPr>
          <a:xfrm>
            <a:off x="903247" y="1895966"/>
            <a:ext cx="3593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i="1" dirty="0">
                <a:sym typeface="Wingdings" panose="05000000000000000000" pitchFamily="2" charset="2"/>
              </a:rPr>
              <a:t>pH</a:t>
            </a:r>
            <a:endParaRPr lang="de-DE" sz="1200" i="1" dirty="0"/>
          </a:p>
        </p:txBody>
      </p:sp>
      <p:sp>
        <p:nvSpPr>
          <p:cNvPr id="13" name="Textfeld 12"/>
          <p:cNvSpPr txBox="1"/>
          <p:nvPr/>
        </p:nvSpPr>
        <p:spPr>
          <a:xfrm>
            <a:off x="1212028" y="1873359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i="1" dirty="0">
                <a:sym typeface="Wingdings" panose="05000000000000000000" pitchFamily="2" charset="2"/>
              </a:rPr>
              <a:t>14</a:t>
            </a:r>
            <a:endParaRPr lang="de-DE" sz="1200" i="1" dirty="0"/>
          </a:p>
        </p:txBody>
      </p:sp>
      <p:sp>
        <p:nvSpPr>
          <p:cNvPr id="14" name="Textfeld 13"/>
          <p:cNvSpPr txBox="1"/>
          <p:nvPr/>
        </p:nvSpPr>
        <p:spPr>
          <a:xfrm>
            <a:off x="1295856" y="3149758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i="1" dirty="0">
                <a:sym typeface="Wingdings" panose="05000000000000000000" pitchFamily="2" charset="2"/>
              </a:rPr>
              <a:t>7</a:t>
            </a:r>
            <a:endParaRPr lang="de-DE" sz="1200" i="1" dirty="0"/>
          </a:p>
        </p:txBody>
      </p:sp>
      <p:sp>
        <p:nvSpPr>
          <p:cNvPr id="15" name="Textfeld 14"/>
          <p:cNvSpPr txBox="1"/>
          <p:nvPr/>
        </p:nvSpPr>
        <p:spPr>
          <a:xfrm>
            <a:off x="1295856" y="4416426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i="1" dirty="0">
                <a:sym typeface="Wingdings" panose="05000000000000000000" pitchFamily="2" charset="2"/>
              </a:rPr>
              <a:t>0</a:t>
            </a:r>
            <a:endParaRPr lang="de-DE" sz="1200" i="1" dirty="0"/>
          </a:p>
        </p:txBody>
      </p:sp>
      <p:cxnSp>
        <p:nvCxnSpPr>
          <p:cNvPr id="17" name="Gerade Verbindung 16"/>
          <p:cNvCxnSpPr>
            <a:stCxn id="5" idx="1"/>
            <a:endCxn id="5" idx="3"/>
          </p:cNvCxnSpPr>
          <p:nvPr/>
        </p:nvCxnSpPr>
        <p:spPr>
          <a:xfrm>
            <a:off x="1643902" y="3297535"/>
            <a:ext cx="5875200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6182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>
</file>

<file path=ppt/theme/theme1.xml><?xml version="1.0" encoding="utf-8"?>
<a:theme xmlns:a="http://schemas.openxmlformats.org/drawingml/2006/main" name="PPP-VORLAGE ET - V1.01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PP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PPP-VORLAGE ET - V1.01</Template>
  <TotalTime>0</TotalTime>
  <Words>527</Words>
  <Application>Microsoft Office PowerPoint</Application>
  <PresentationFormat>Bildschirmpräsentation (4:3)</PresentationFormat>
  <Paragraphs>75</Paragraphs>
  <Slides>4</Slides>
  <Notes>4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10" baseType="lpstr">
      <vt:lpstr>Arial</vt:lpstr>
      <vt:lpstr>Calibri</vt:lpstr>
      <vt:lpstr>Cambria Math</vt:lpstr>
      <vt:lpstr>PPP-VORLAGE ET - V1.01</vt:lpstr>
      <vt:lpstr>PPP</vt:lpstr>
      <vt:lpstr>ChemSketch</vt:lpstr>
      <vt:lpstr>SE: Aufnahme einer Titrationskurve (1)</vt:lpstr>
      <vt:lpstr>SE: Aufnahme einer Titrationskurve (2)</vt:lpstr>
      <vt:lpstr>SE: Aufnahme einer Titrationskurve (3)</vt:lpstr>
      <vt:lpstr>SE: Aufnahme einer Titrationskurve (4)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SE: Aufnahme einer Titrationskurve (1)</dc:title>
  <dc:creator>ET</dc:creator>
  <cp:lastModifiedBy>ET</cp:lastModifiedBy>
  <cp:revision>3</cp:revision>
  <dcterms:created xsi:type="dcterms:W3CDTF">2020-08-21T07:36:14Z</dcterms:created>
  <dcterms:modified xsi:type="dcterms:W3CDTF">2021-05-10T23:39:16Z</dcterms:modified>
</cp:coreProperties>
</file>