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1" r:id="rId2"/>
    <p:sldId id="276" r:id="rId3"/>
    <p:sldId id="280" r:id="rId4"/>
    <p:sldId id="279" r:id="rId5"/>
    <p:sldId id="288" r:id="rId6"/>
    <p:sldId id="281" r:id="rId7"/>
    <p:sldId id="283" r:id="rId8"/>
    <p:sldId id="284" r:id="rId9"/>
    <p:sldId id="285" r:id="rId10"/>
    <p:sldId id="287" r:id="rId11"/>
    <p:sldId id="289" r:id="rId12"/>
    <p:sldId id="295" r:id="rId13"/>
    <p:sldId id="290" r:id="rId14"/>
    <p:sldId id="292" r:id="rId15"/>
    <p:sldId id="291" r:id="rId16"/>
  </p:sldIdLst>
  <p:sldSz cx="10080625" cy="7559675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1" autoAdjust="0"/>
    <p:restoredTop sz="94048" autoAdjust="0"/>
  </p:normalViewPr>
  <p:slideViewPr>
    <p:cSldViewPr snapToGrid="0">
      <p:cViewPr varScale="1">
        <p:scale>
          <a:sx n="92" d="100"/>
          <a:sy n="92" d="100"/>
        </p:scale>
        <p:origin x="-1302" y="-102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MS Gothic" pitchFamily="2"/>
              <a:cs typeface="Tahoma" pitchFamily="2"/>
            </a:endParaRPr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MS Gothic" pitchFamily="2"/>
              <a:cs typeface="Tahoma" pitchFamily="2"/>
            </a:endParaRPr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MS Gothic" pitchFamily="2"/>
              <a:cs typeface="Tahoma" pitchFamily="2"/>
            </a:endParaRPr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5DF6575D-088F-4ADF-B1DF-C9E9AA424371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‹Nr.›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MS Gothic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4" name="Kopfzeilenplatzhalt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Datumsplatzhalter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069F6EF-14E3-4B0B-80A5-114BAEA2BF52}" type="slidenum">
              <a:rPr/>
              <a:pPr lvl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de-DE" sz="2000" b="0" i="0" u="none" strike="noStrike" kern="1200">
        <a:ln>
          <a:noFill/>
        </a:ln>
        <a:latin typeface="Arial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4BA5F-50C2-46CA-9A33-CAB027D3F7C2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8427" y="5078653"/>
            <a:ext cx="5542821" cy="4810548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4BA5F-50C2-46CA-9A33-CAB027D3F7C2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8427" y="5078653"/>
            <a:ext cx="5542821" cy="4810548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4BA5F-50C2-46CA-9A33-CAB027D3F7C2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8427" y="5078653"/>
            <a:ext cx="5542821" cy="4810548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272C2-6B81-44C5-A04B-6F14FD77EFC3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8427" y="5078653"/>
            <a:ext cx="5542821" cy="4810548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4031" y="1763925"/>
            <a:ext cx="9072563" cy="4989036"/>
          </a:xfrm>
          <a:prstGeom prst="rect">
            <a:avLst/>
          </a:prstGeom>
        </p:spPr>
        <p:txBody>
          <a:bodyPr lIns="100794" tIns="50397" rIns="100794" bIns="50397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04031" y="6884204"/>
            <a:ext cx="2352146" cy="524977"/>
          </a:xfrm>
          <a:prstGeom prst="rect">
            <a:avLst/>
          </a:prstGeom>
          <a:ln/>
        </p:spPr>
        <p:txBody>
          <a:bodyPr lIns="100794" tIns="50397" rIns="100794" bIns="50397"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214" y="6884204"/>
            <a:ext cx="3192198" cy="524977"/>
          </a:xfrm>
          <a:prstGeom prst="rect">
            <a:avLst/>
          </a:prstGeom>
          <a:ln/>
        </p:spPr>
        <p:txBody>
          <a:bodyPr lIns="100794" tIns="50397" rIns="100794" bIns="50397"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24448" y="6884204"/>
            <a:ext cx="2352146" cy="524977"/>
          </a:xfrm>
          <a:prstGeom prst="rect">
            <a:avLst/>
          </a:prstGeom>
          <a:ln/>
        </p:spPr>
        <p:txBody>
          <a:bodyPr lIns="100794" tIns="50397" rIns="100794" bIns="50397"/>
          <a:lstStyle>
            <a:lvl1pPr>
              <a:defRPr/>
            </a:lvl1pPr>
          </a:lstStyle>
          <a:p>
            <a:pPr>
              <a:defRPr/>
            </a:pPr>
            <a:fld id="{D8BE9B3F-B558-4940-AE3D-81B131373F8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7052039"/>
            <a:ext cx="10080000" cy="507959"/>
          </a:xfrm>
          <a:prstGeom prst="rect">
            <a:avLst/>
          </a:prstGeom>
          <a:gradFill>
            <a:gsLst>
              <a:gs pos="0">
                <a:srgbClr val="0464B2"/>
              </a:gs>
              <a:gs pos="100000">
                <a:srgbClr val="004586"/>
              </a:gs>
            </a:gsLst>
            <a:lin ang="5400000"/>
          </a:gra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de-DE" sz="2400" kern="1200" dirty="0"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5" name="Titelplatzhalter 4"/>
          <p:cNvSpPr txBox="1">
            <a:spLocks noGrp="1"/>
          </p:cNvSpPr>
          <p:nvPr>
            <p:ph type="title"/>
          </p:nvPr>
        </p:nvSpPr>
        <p:spPr>
          <a:xfrm>
            <a:off x="191520" y="90360"/>
            <a:ext cx="6822719" cy="46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pic>
        <p:nvPicPr>
          <p:cNvPr id="12" name="Grafik 11" descr="Titelleist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0080625" cy="689105"/>
          </a:xfrm>
          <a:prstGeom prst="rect">
            <a:avLst/>
          </a:prstGeom>
        </p:spPr>
      </p:pic>
      <p:sp>
        <p:nvSpPr>
          <p:cNvPr id="10" name="Titel 1"/>
          <p:cNvSpPr txBox="1">
            <a:spLocks/>
          </p:cNvSpPr>
          <p:nvPr userDrawn="1"/>
        </p:nvSpPr>
        <p:spPr>
          <a:xfrm>
            <a:off x="0" y="0"/>
            <a:ext cx="6822719" cy="693019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FFFFD1"/>
                </a:solidFill>
                <a:effectLst/>
                <a:uLnTx/>
                <a:uFillTx/>
                <a:latin typeface="Arial" pitchFamily="34" charset="0"/>
                <a:ea typeface="MS Gothic" pitchFamily="2"/>
                <a:cs typeface="Arial" pitchFamily="34" charset="0"/>
              </a:rPr>
              <a:t> </a:t>
            </a:r>
            <a:r>
              <a:rPr kumimoji="0" lang="de-DE" sz="2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MS Gothic" pitchFamily="2"/>
                <a:cs typeface="Arial" pitchFamily="34" charset="0"/>
              </a:rPr>
              <a:t>Das Spektrum der Sonne</a:t>
            </a:r>
            <a:endParaRPr kumimoji="0" lang="de-DE" sz="28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MS Gothic" pitchFamily="2"/>
              <a:cs typeface="Arial" pitchFamily="34" charset="0"/>
            </a:endParaRPr>
          </a:p>
        </p:txBody>
      </p:sp>
      <p:grpSp>
        <p:nvGrpSpPr>
          <p:cNvPr id="32" name="Gruppieren 31"/>
          <p:cNvGrpSpPr/>
          <p:nvPr userDrawn="1"/>
        </p:nvGrpSpPr>
        <p:grpSpPr>
          <a:xfrm>
            <a:off x="97560" y="7103444"/>
            <a:ext cx="9848520" cy="375915"/>
            <a:chOff x="97560" y="7103444"/>
            <a:chExt cx="9848520" cy="375915"/>
          </a:xfrm>
        </p:grpSpPr>
        <p:sp>
          <p:nvSpPr>
            <p:cNvPr id="9" name="Rechteck 8"/>
            <p:cNvSpPr/>
            <p:nvPr/>
          </p:nvSpPr>
          <p:spPr>
            <a:xfrm>
              <a:off x="8637840" y="7143480"/>
              <a:ext cx="1308240" cy="311400"/>
            </a:xfrm>
            <a:prstGeom prst="rect">
              <a:avLst/>
            </a:prstGeom>
            <a:noFill/>
            <a:ln w="0">
              <a:solidFill>
                <a:srgbClr val="CCCCFF"/>
              </a:solidFill>
              <a:prstDash val="solid"/>
            </a:ln>
          </p:spPr>
          <p:txBody>
            <a:bodyPr vert="horz" wrap="none" lIns="90000" tIns="45000" rIns="90000" bIns="45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de-DE" sz="1400" b="0" i="0" u="none" strike="noStrike" kern="1200" dirty="0">
                  <a:ln>
                    <a:noFill/>
                  </a:ln>
                  <a:solidFill>
                    <a:srgbClr val="FFFFFF"/>
                  </a:solidFill>
                  <a:latin typeface="Arial" pitchFamily="18"/>
                  <a:ea typeface="MS Gothic" pitchFamily="2"/>
                  <a:cs typeface="Tahoma" pitchFamily="2"/>
                </a:rPr>
                <a:t>ZPG </a:t>
              </a:r>
              <a:r>
                <a:rPr lang="de-DE" sz="1400" b="0" i="0" u="none" strike="noStrike" kern="1200" dirty="0">
                  <a:ln>
                    <a:noFill/>
                  </a:ln>
                  <a:solidFill>
                    <a:srgbClr val="CCCCFF"/>
                  </a:solidFill>
                  <a:latin typeface="Arial" pitchFamily="18"/>
                  <a:ea typeface="MS Gothic" pitchFamily="2"/>
                  <a:cs typeface="Tahoma" pitchFamily="2"/>
                </a:rPr>
                <a:t>IMP</a:t>
              </a:r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5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97560" y="7166879"/>
              <a:ext cx="886319" cy="3124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" name="Textfeld 30"/>
            <p:cNvSpPr txBox="1"/>
            <p:nvPr userDrawn="1"/>
          </p:nvSpPr>
          <p:spPr>
            <a:xfrm>
              <a:off x="1001028" y="7103444"/>
              <a:ext cx="38597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/>
                <a:t>S. Hanssen (Version Mai</a:t>
              </a:r>
              <a:r>
                <a:rPr lang="de-DE" sz="1600" baseline="0" dirty="0" smtClean="0"/>
                <a:t> 2019)</a:t>
              </a:r>
              <a:endParaRPr lang="de-DE" sz="1600" dirty="0"/>
            </a:p>
          </p:txBody>
        </p:sp>
      </p:grpSp>
      <p:grpSp>
        <p:nvGrpSpPr>
          <p:cNvPr id="40" name="Gruppieren 39"/>
          <p:cNvGrpSpPr>
            <a:grpSpLocks noChangeAspect="1"/>
          </p:cNvGrpSpPr>
          <p:nvPr userDrawn="1"/>
        </p:nvGrpSpPr>
        <p:grpSpPr>
          <a:xfrm>
            <a:off x="9612000" y="72000"/>
            <a:ext cx="383357" cy="495678"/>
            <a:chOff x="9538001" y="181710"/>
            <a:chExt cx="249238" cy="322263"/>
          </a:xfrm>
        </p:grpSpPr>
        <p:grpSp>
          <p:nvGrpSpPr>
            <p:cNvPr id="1026" name="Group 2"/>
            <p:cNvGrpSpPr>
              <a:grpSpLocks/>
            </p:cNvGrpSpPr>
            <p:nvPr userDrawn="1"/>
          </p:nvGrpSpPr>
          <p:grpSpPr bwMode="auto">
            <a:xfrm rot="18882544">
              <a:off x="9484819" y="342842"/>
              <a:ext cx="214313" cy="107950"/>
              <a:chOff x="9671" y="936"/>
              <a:chExt cx="503" cy="270"/>
            </a:xfrm>
          </p:grpSpPr>
          <p:cxnSp>
            <p:nvCxnSpPr>
              <p:cNvPr id="1027" name="AutoShape 3"/>
              <p:cNvCxnSpPr>
                <a:cxnSpLocks noChangeShapeType="1"/>
              </p:cNvCxnSpPr>
              <p:nvPr/>
            </p:nvCxnSpPr>
            <p:spPr bwMode="auto">
              <a:xfrm flipH="1">
                <a:off x="9671" y="1170"/>
                <a:ext cx="47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</p:spPr>
          </p:cxnSp>
          <p:grpSp>
            <p:nvGrpSpPr>
              <p:cNvPr id="1028" name="Group 4"/>
              <p:cNvGrpSpPr>
                <a:grpSpLocks/>
              </p:cNvGrpSpPr>
              <p:nvPr/>
            </p:nvGrpSpPr>
            <p:grpSpPr bwMode="auto">
              <a:xfrm>
                <a:off x="9754" y="1120"/>
                <a:ext cx="420" cy="86"/>
                <a:chOff x="7986" y="1714"/>
                <a:chExt cx="1857" cy="427"/>
              </a:xfrm>
            </p:grpSpPr>
            <p:sp>
              <p:nvSpPr>
                <p:cNvPr id="1029" name="Freeform 5"/>
                <p:cNvSpPr>
                  <a:spLocks/>
                </p:cNvSpPr>
                <p:nvPr/>
              </p:nvSpPr>
              <p:spPr bwMode="auto">
                <a:xfrm flipH="1">
                  <a:off x="9223" y="1714"/>
                  <a:ext cx="620" cy="422"/>
                </a:xfrm>
                <a:custGeom>
                  <a:avLst/>
                  <a:gdLst/>
                  <a:ahLst/>
                  <a:cxnLst>
                    <a:cxn ang="0">
                      <a:pos x="0" y="1197"/>
                    </a:cxn>
                    <a:cxn ang="0">
                      <a:pos x="568" y="627"/>
                    </a:cxn>
                    <a:cxn ang="0">
                      <a:pos x="1131" y="150"/>
                    </a:cxn>
                    <a:cxn ang="0">
                      <a:pos x="1704" y="0"/>
                    </a:cxn>
                    <a:cxn ang="0">
                      <a:pos x="2276" y="150"/>
                    </a:cxn>
                    <a:cxn ang="0">
                      <a:pos x="2840" y="627"/>
                    </a:cxn>
                    <a:cxn ang="0">
                      <a:pos x="3408" y="1197"/>
                    </a:cxn>
                    <a:cxn ang="0">
                      <a:pos x="3976" y="1767"/>
                    </a:cxn>
                    <a:cxn ang="0">
                      <a:pos x="4567" y="2203"/>
                    </a:cxn>
                    <a:cxn ang="0">
                      <a:pos x="5112" y="2337"/>
                    </a:cxn>
                    <a:cxn ang="0">
                      <a:pos x="5678" y="2203"/>
                    </a:cxn>
                    <a:cxn ang="0">
                      <a:pos x="6256" y="1783"/>
                    </a:cxn>
                    <a:cxn ang="0">
                      <a:pos x="6812" y="1194"/>
                    </a:cxn>
                  </a:cxnLst>
                  <a:rect l="0" t="0" r="r" b="b"/>
                  <a:pathLst>
                    <a:path w="6812" h="2337">
                      <a:moveTo>
                        <a:pt x="0" y="1197"/>
                      </a:moveTo>
                      <a:cubicBezTo>
                        <a:pt x="189" y="997"/>
                        <a:pt x="380" y="801"/>
                        <a:pt x="568" y="627"/>
                      </a:cubicBezTo>
                      <a:cubicBezTo>
                        <a:pt x="756" y="453"/>
                        <a:pt x="942" y="254"/>
                        <a:pt x="1131" y="150"/>
                      </a:cubicBezTo>
                      <a:cubicBezTo>
                        <a:pt x="1320" y="46"/>
                        <a:pt x="1513" y="0"/>
                        <a:pt x="1704" y="0"/>
                      </a:cubicBezTo>
                      <a:cubicBezTo>
                        <a:pt x="1895" y="0"/>
                        <a:pt x="2087" y="46"/>
                        <a:pt x="2276" y="150"/>
                      </a:cubicBezTo>
                      <a:cubicBezTo>
                        <a:pt x="2465" y="254"/>
                        <a:pt x="2651" y="453"/>
                        <a:pt x="2840" y="627"/>
                      </a:cubicBezTo>
                      <a:cubicBezTo>
                        <a:pt x="3029" y="801"/>
                        <a:pt x="3219" y="1007"/>
                        <a:pt x="3408" y="1197"/>
                      </a:cubicBezTo>
                      <a:cubicBezTo>
                        <a:pt x="3597" y="1387"/>
                        <a:pt x="3783" y="1599"/>
                        <a:pt x="3976" y="1767"/>
                      </a:cubicBezTo>
                      <a:cubicBezTo>
                        <a:pt x="4169" y="1935"/>
                        <a:pt x="4378" y="2108"/>
                        <a:pt x="4567" y="2203"/>
                      </a:cubicBezTo>
                      <a:cubicBezTo>
                        <a:pt x="4756" y="2298"/>
                        <a:pt x="4927" y="2337"/>
                        <a:pt x="5112" y="2337"/>
                      </a:cubicBezTo>
                      <a:cubicBezTo>
                        <a:pt x="5297" y="2337"/>
                        <a:pt x="5487" y="2295"/>
                        <a:pt x="5678" y="2203"/>
                      </a:cubicBezTo>
                      <a:cubicBezTo>
                        <a:pt x="5869" y="2111"/>
                        <a:pt x="6067" y="1951"/>
                        <a:pt x="6256" y="1783"/>
                      </a:cubicBezTo>
                      <a:cubicBezTo>
                        <a:pt x="6445" y="1615"/>
                        <a:pt x="6696" y="1317"/>
                        <a:pt x="6812" y="1194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 flipH="1">
                  <a:off x="8607" y="1719"/>
                  <a:ext cx="620" cy="422"/>
                </a:xfrm>
                <a:custGeom>
                  <a:avLst/>
                  <a:gdLst/>
                  <a:ahLst/>
                  <a:cxnLst>
                    <a:cxn ang="0">
                      <a:pos x="0" y="1197"/>
                    </a:cxn>
                    <a:cxn ang="0">
                      <a:pos x="568" y="627"/>
                    </a:cxn>
                    <a:cxn ang="0">
                      <a:pos x="1131" y="150"/>
                    </a:cxn>
                    <a:cxn ang="0">
                      <a:pos x="1704" y="0"/>
                    </a:cxn>
                    <a:cxn ang="0">
                      <a:pos x="2276" y="150"/>
                    </a:cxn>
                    <a:cxn ang="0">
                      <a:pos x="2840" y="627"/>
                    </a:cxn>
                    <a:cxn ang="0">
                      <a:pos x="3408" y="1197"/>
                    </a:cxn>
                    <a:cxn ang="0">
                      <a:pos x="3976" y="1767"/>
                    </a:cxn>
                    <a:cxn ang="0">
                      <a:pos x="4567" y="2203"/>
                    </a:cxn>
                    <a:cxn ang="0">
                      <a:pos x="5112" y="2337"/>
                    </a:cxn>
                    <a:cxn ang="0">
                      <a:pos x="5678" y="2203"/>
                    </a:cxn>
                    <a:cxn ang="0">
                      <a:pos x="6256" y="1783"/>
                    </a:cxn>
                    <a:cxn ang="0">
                      <a:pos x="6812" y="1194"/>
                    </a:cxn>
                  </a:cxnLst>
                  <a:rect l="0" t="0" r="r" b="b"/>
                  <a:pathLst>
                    <a:path w="6812" h="2337">
                      <a:moveTo>
                        <a:pt x="0" y="1197"/>
                      </a:moveTo>
                      <a:cubicBezTo>
                        <a:pt x="189" y="997"/>
                        <a:pt x="380" y="801"/>
                        <a:pt x="568" y="627"/>
                      </a:cubicBezTo>
                      <a:cubicBezTo>
                        <a:pt x="756" y="453"/>
                        <a:pt x="942" y="254"/>
                        <a:pt x="1131" y="150"/>
                      </a:cubicBezTo>
                      <a:cubicBezTo>
                        <a:pt x="1320" y="46"/>
                        <a:pt x="1513" y="0"/>
                        <a:pt x="1704" y="0"/>
                      </a:cubicBezTo>
                      <a:cubicBezTo>
                        <a:pt x="1895" y="0"/>
                        <a:pt x="2087" y="46"/>
                        <a:pt x="2276" y="150"/>
                      </a:cubicBezTo>
                      <a:cubicBezTo>
                        <a:pt x="2465" y="254"/>
                        <a:pt x="2651" y="453"/>
                        <a:pt x="2840" y="627"/>
                      </a:cubicBezTo>
                      <a:cubicBezTo>
                        <a:pt x="3029" y="801"/>
                        <a:pt x="3219" y="1007"/>
                        <a:pt x="3408" y="1197"/>
                      </a:cubicBezTo>
                      <a:cubicBezTo>
                        <a:pt x="3597" y="1387"/>
                        <a:pt x="3783" y="1599"/>
                        <a:pt x="3976" y="1767"/>
                      </a:cubicBezTo>
                      <a:cubicBezTo>
                        <a:pt x="4169" y="1935"/>
                        <a:pt x="4378" y="2108"/>
                        <a:pt x="4567" y="2203"/>
                      </a:cubicBezTo>
                      <a:cubicBezTo>
                        <a:pt x="4756" y="2298"/>
                        <a:pt x="4927" y="2337"/>
                        <a:pt x="5112" y="2337"/>
                      </a:cubicBezTo>
                      <a:cubicBezTo>
                        <a:pt x="5297" y="2337"/>
                        <a:pt x="5487" y="2295"/>
                        <a:pt x="5678" y="2203"/>
                      </a:cubicBezTo>
                      <a:cubicBezTo>
                        <a:pt x="5869" y="2111"/>
                        <a:pt x="6067" y="1951"/>
                        <a:pt x="6256" y="1783"/>
                      </a:cubicBezTo>
                      <a:cubicBezTo>
                        <a:pt x="6445" y="1615"/>
                        <a:pt x="6696" y="1317"/>
                        <a:pt x="6812" y="1194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31" name="Freeform 7"/>
                <p:cNvSpPr>
                  <a:spLocks/>
                </p:cNvSpPr>
                <p:nvPr/>
              </p:nvSpPr>
              <p:spPr bwMode="auto">
                <a:xfrm flipH="1">
                  <a:off x="7986" y="1714"/>
                  <a:ext cx="620" cy="422"/>
                </a:xfrm>
                <a:custGeom>
                  <a:avLst/>
                  <a:gdLst/>
                  <a:ahLst/>
                  <a:cxnLst>
                    <a:cxn ang="0">
                      <a:pos x="0" y="1197"/>
                    </a:cxn>
                    <a:cxn ang="0">
                      <a:pos x="568" y="627"/>
                    </a:cxn>
                    <a:cxn ang="0">
                      <a:pos x="1131" y="150"/>
                    </a:cxn>
                    <a:cxn ang="0">
                      <a:pos x="1704" y="0"/>
                    </a:cxn>
                    <a:cxn ang="0">
                      <a:pos x="2276" y="150"/>
                    </a:cxn>
                    <a:cxn ang="0">
                      <a:pos x="2840" y="627"/>
                    </a:cxn>
                    <a:cxn ang="0">
                      <a:pos x="3408" y="1197"/>
                    </a:cxn>
                    <a:cxn ang="0">
                      <a:pos x="3976" y="1767"/>
                    </a:cxn>
                    <a:cxn ang="0">
                      <a:pos x="4567" y="2203"/>
                    </a:cxn>
                    <a:cxn ang="0">
                      <a:pos x="5112" y="2337"/>
                    </a:cxn>
                    <a:cxn ang="0">
                      <a:pos x="5678" y="2203"/>
                    </a:cxn>
                    <a:cxn ang="0">
                      <a:pos x="6256" y="1783"/>
                    </a:cxn>
                    <a:cxn ang="0">
                      <a:pos x="6812" y="1194"/>
                    </a:cxn>
                  </a:cxnLst>
                  <a:rect l="0" t="0" r="r" b="b"/>
                  <a:pathLst>
                    <a:path w="6812" h="2337">
                      <a:moveTo>
                        <a:pt x="0" y="1197"/>
                      </a:moveTo>
                      <a:cubicBezTo>
                        <a:pt x="189" y="997"/>
                        <a:pt x="380" y="801"/>
                        <a:pt x="568" y="627"/>
                      </a:cubicBezTo>
                      <a:cubicBezTo>
                        <a:pt x="756" y="453"/>
                        <a:pt x="942" y="254"/>
                        <a:pt x="1131" y="150"/>
                      </a:cubicBezTo>
                      <a:cubicBezTo>
                        <a:pt x="1320" y="46"/>
                        <a:pt x="1513" y="0"/>
                        <a:pt x="1704" y="0"/>
                      </a:cubicBezTo>
                      <a:cubicBezTo>
                        <a:pt x="1895" y="0"/>
                        <a:pt x="2087" y="46"/>
                        <a:pt x="2276" y="150"/>
                      </a:cubicBezTo>
                      <a:cubicBezTo>
                        <a:pt x="2465" y="254"/>
                        <a:pt x="2651" y="453"/>
                        <a:pt x="2840" y="627"/>
                      </a:cubicBezTo>
                      <a:cubicBezTo>
                        <a:pt x="3029" y="801"/>
                        <a:pt x="3219" y="1007"/>
                        <a:pt x="3408" y="1197"/>
                      </a:cubicBezTo>
                      <a:cubicBezTo>
                        <a:pt x="3597" y="1387"/>
                        <a:pt x="3783" y="1599"/>
                        <a:pt x="3976" y="1767"/>
                      </a:cubicBezTo>
                      <a:cubicBezTo>
                        <a:pt x="4169" y="1935"/>
                        <a:pt x="4378" y="2108"/>
                        <a:pt x="4567" y="2203"/>
                      </a:cubicBezTo>
                      <a:cubicBezTo>
                        <a:pt x="4756" y="2298"/>
                        <a:pt x="4927" y="2337"/>
                        <a:pt x="5112" y="2337"/>
                      </a:cubicBezTo>
                      <a:cubicBezTo>
                        <a:pt x="5297" y="2337"/>
                        <a:pt x="5487" y="2295"/>
                        <a:pt x="5678" y="2203"/>
                      </a:cubicBezTo>
                      <a:cubicBezTo>
                        <a:pt x="5869" y="2111"/>
                        <a:pt x="6067" y="1951"/>
                        <a:pt x="6256" y="1783"/>
                      </a:cubicBezTo>
                      <a:cubicBezTo>
                        <a:pt x="6445" y="1615"/>
                        <a:pt x="6696" y="1317"/>
                        <a:pt x="6812" y="1194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cxnSp>
            <p:nvCxnSpPr>
              <p:cNvPr id="1032" name="AutoShape 8"/>
              <p:cNvCxnSpPr>
                <a:cxnSpLocks noChangeShapeType="1"/>
              </p:cNvCxnSpPr>
              <p:nvPr/>
            </p:nvCxnSpPr>
            <p:spPr bwMode="auto">
              <a:xfrm flipH="1">
                <a:off x="9761" y="983"/>
                <a:ext cx="32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sm"/>
              </a:ln>
            </p:spPr>
          </p:cxnSp>
          <p:grpSp>
            <p:nvGrpSpPr>
              <p:cNvPr id="1033" name="Group 9"/>
              <p:cNvGrpSpPr>
                <a:grpSpLocks/>
              </p:cNvGrpSpPr>
              <p:nvPr/>
            </p:nvGrpSpPr>
            <p:grpSpPr bwMode="auto">
              <a:xfrm>
                <a:off x="9836" y="936"/>
                <a:ext cx="283" cy="86"/>
                <a:chOff x="7986" y="1714"/>
                <a:chExt cx="1857" cy="427"/>
              </a:xfrm>
            </p:grpSpPr>
            <p:sp>
              <p:nvSpPr>
                <p:cNvPr id="1034" name="Freeform 10"/>
                <p:cNvSpPr>
                  <a:spLocks/>
                </p:cNvSpPr>
                <p:nvPr/>
              </p:nvSpPr>
              <p:spPr bwMode="auto">
                <a:xfrm flipH="1">
                  <a:off x="9223" y="1714"/>
                  <a:ext cx="620" cy="422"/>
                </a:xfrm>
                <a:custGeom>
                  <a:avLst/>
                  <a:gdLst/>
                  <a:ahLst/>
                  <a:cxnLst>
                    <a:cxn ang="0">
                      <a:pos x="0" y="1197"/>
                    </a:cxn>
                    <a:cxn ang="0">
                      <a:pos x="568" y="627"/>
                    </a:cxn>
                    <a:cxn ang="0">
                      <a:pos x="1131" y="150"/>
                    </a:cxn>
                    <a:cxn ang="0">
                      <a:pos x="1704" y="0"/>
                    </a:cxn>
                    <a:cxn ang="0">
                      <a:pos x="2276" y="150"/>
                    </a:cxn>
                    <a:cxn ang="0">
                      <a:pos x="2840" y="627"/>
                    </a:cxn>
                    <a:cxn ang="0">
                      <a:pos x="3408" y="1197"/>
                    </a:cxn>
                    <a:cxn ang="0">
                      <a:pos x="3976" y="1767"/>
                    </a:cxn>
                    <a:cxn ang="0">
                      <a:pos x="4567" y="2203"/>
                    </a:cxn>
                    <a:cxn ang="0">
                      <a:pos x="5112" y="2337"/>
                    </a:cxn>
                    <a:cxn ang="0">
                      <a:pos x="5678" y="2203"/>
                    </a:cxn>
                    <a:cxn ang="0">
                      <a:pos x="6256" y="1783"/>
                    </a:cxn>
                    <a:cxn ang="0">
                      <a:pos x="6812" y="1194"/>
                    </a:cxn>
                  </a:cxnLst>
                  <a:rect l="0" t="0" r="r" b="b"/>
                  <a:pathLst>
                    <a:path w="6812" h="2337">
                      <a:moveTo>
                        <a:pt x="0" y="1197"/>
                      </a:moveTo>
                      <a:cubicBezTo>
                        <a:pt x="189" y="997"/>
                        <a:pt x="380" y="801"/>
                        <a:pt x="568" y="627"/>
                      </a:cubicBezTo>
                      <a:cubicBezTo>
                        <a:pt x="756" y="453"/>
                        <a:pt x="942" y="254"/>
                        <a:pt x="1131" y="150"/>
                      </a:cubicBezTo>
                      <a:cubicBezTo>
                        <a:pt x="1320" y="46"/>
                        <a:pt x="1513" y="0"/>
                        <a:pt x="1704" y="0"/>
                      </a:cubicBezTo>
                      <a:cubicBezTo>
                        <a:pt x="1895" y="0"/>
                        <a:pt x="2087" y="46"/>
                        <a:pt x="2276" y="150"/>
                      </a:cubicBezTo>
                      <a:cubicBezTo>
                        <a:pt x="2465" y="254"/>
                        <a:pt x="2651" y="453"/>
                        <a:pt x="2840" y="627"/>
                      </a:cubicBezTo>
                      <a:cubicBezTo>
                        <a:pt x="3029" y="801"/>
                        <a:pt x="3219" y="1007"/>
                        <a:pt x="3408" y="1197"/>
                      </a:cubicBezTo>
                      <a:cubicBezTo>
                        <a:pt x="3597" y="1387"/>
                        <a:pt x="3783" y="1599"/>
                        <a:pt x="3976" y="1767"/>
                      </a:cubicBezTo>
                      <a:cubicBezTo>
                        <a:pt x="4169" y="1935"/>
                        <a:pt x="4378" y="2108"/>
                        <a:pt x="4567" y="2203"/>
                      </a:cubicBezTo>
                      <a:cubicBezTo>
                        <a:pt x="4756" y="2298"/>
                        <a:pt x="4927" y="2337"/>
                        <a:pt x="5112" y="2337"/>
                      </a:cubicBezTo>
                      <a:cubicBezTo>
                        <a:pt x="5297" y="2337"/>
                        <a:pt x="5487" y="2295"/>
                        <a:pt x="5678" y="2203"/>
                      </a:cubicBezTo>
                      <a:cubicBezTo>
                        <a:pt x="5869" y="2111"/>
                        <a:pt x="6067" y="1951"/>
                        <a:pt x="6256" y="1783"/>
                      </a:cubicBezTo>
                      <a:cubicBezTo>
                        <a:pt x="6445" y="1615"/>
                        <a:pt x="6696" y="1317"/>
                        <a:pt x="6812" y="1194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35" name="Freeform 11"/>
                <p:cNvSpPr>
                  <a:spLocks/>
                </p:cNvSpPr>
                <p:nvPr/>
              </p:nvSpPr>
              <p:spPr bwMode="auto">
                <a:xfrm flipH="1">
                  <a:off x="8607" y="1719"/>
                  <a:ext cx="620" cy="422"/>
                </a:xfrm>
                <a:custGeom>
                  <a:avLst/>
                  <a:gdLst/>
                  <a:ahLst/>
                  <a:cxnLst>
                    <a:cxn ang="0">
                      <a:pos x="0" y="1197"/>
                    </a:cxn>
                    <a:cxn ang="0">
                      <a:pos x="568" y="627"/>
                    </a:cxn>
                    <a:cxn ang="0">
                      <a:pos x="1131" y="150"/>
                    </a:cxn>
                    <a:cxn ang="0">
                      <a:pos x="1704" y="0"/>
                    </a:cxn>
                    <a:cxn ang="0">
                      <a:pos x="2276" y="150"/>
                    </a:cxn>
                    <a:cxn ang="0">
                      <a:pos x="2840" y="627"/>
                    </a:cxn>
                    <a:cxn ang="0">
                      <a:pos x="3408" y="1197"/>
                    </a:cxn>
                    <a:cxn ang="0">
                      <a:pos x="3976" y="1767"/>
                    </a:cxn>
                    <a:cxn ang="0">
                      <a:pos x="4567" y="2203"/>
                    </a:cxn>
                    <a:cxn ang="0">
                      <a:pos x="5112" y="2337"/>
                    </a:cxn>
                    <a:cxn ang="0">
                      <a:pos x="5678" y="2203"/>
                    </a:cxn>
                    <a:cxn ang="0">
                      <a:pos x="6256" y="1783"/>
                    </a:cxn>
                    <a:cxn ang="0">
                      <a:pos x="6812" y="1194"/>
                    </a:cxn>
                  </a:cxnLst>
                  <a:rect l="0" t="0" r="r" b="b"/>
                  <a:pathLst>
                    <a:path w="6812" h="2337">
                      <a:moveTo>
                        <a:pt x="0" y="1197"/>
                      </a:moveTo>
                      <a:cubicBezTo>
                        <a:pt x="189" y="997"/>
                        <a:pt x="380" y="801"/>
                        <a:pt x="568" y="627"/>
                      </a:cubicBezTo>
                      <a:cubicBezTo>
                        <a:pt x="756" y="453"/>
                        <a:pt x="942" y="254"/>
                        <a:pt x="1131" y="150"/>
                      </a:cubicBezTo>
                      <a:cubicBezTo>
                        <a:pt x="1320" y="46"/>
                        <a:pt x="1513" y="0"/>
                        <a:pt x="1704" y="0"/>
                      </a:cubicBezTo>
                      <a:cubicBezTo>
                        <a:pt x="1895" y="0"/>
                        <a:pt x="2087" y="46"/>
                        <a:pt x="2276" y="150"/>
                      </a:cubicBezTo>
                      <a:cubicBezTo>
                        <a:pt x="2465" y="254"/>
                        <a:pt x="2651" y="453"/>
                        <a:pt x="2840" y="627"/>
                      </a:cubicBezTo>
                      <a:cubicBezTo>
                        <a:pt x="3029" y="801"/>
                        <a:pt x="3219" y="1007"/>
                        <a:pt x="3408" y="1197"/>
                      </a:cubicBezTo>
                      <a:cubicBezTo>
                        <a:pt x="3597" y="1387"/>
                        <a:pt x="3783" y="1599"/>
                        <a:pt x="3976" y="1767"/>
                      </a:cubicBezTo>
                      <a:cubicBezTo>
                        <a:pt x="4169" y="1935"/>
                        <a:pt x="4378" y="2108"/>
                        <a:pt x="4567" y="2203"/>
                      </a:cubicBezTo>
                      <a:cubicBezTo>
                        <a:pt x="4756" y="2298"/>
                        <a:pt x="4927" y="2337"/>
                        <a:pt x="5112" y="2337"/>
                      </a:cubicBezTo>
                      <a:cubicBezTo>
                        <a:pt x="5297" y="2337"/>
                        <a:pt x="5487" y="2295"/>
                        <a:pt x="5678" y="2203"/>
                      </a:cubicBezTo>
                      <a:cubicBezTo>
                        <a:pt x="5869" y="2111"/>
                        <a:pt x="6067" y="1951"/>
                        <a:pt x="6256" y="1783"/>
                      </a:cubicBezTo>
                      <a:cubicBezTo>
                        <a:pt x="6445" y="1615"/>
                        <a:pt x="6696" y="1317"/>
                        <a:pt x="6812" y="1194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36" name="Freeform 12"/>
                <p:cNvSpPr>
                  <a:spLocks/>
                </p:cNvSpPr>
                <p:nvPr/>
              </p:nvSpPr>
              <p:spPr bwMode="auto">
                <a:xfrm flipH="1">
                  <a:off x="7986" y="1714"/>
                  <a:ext cx="620" cy="422"/>
                </a:xfrm>
                <a:custGeom>
                  <a:avLst/>
                  <a:gdLst/>
                  <a:ahLst/>
                  <a:cxnLst>
                    <a:cxn ang="0">
                      <a:pos x="0" y="1197"/>
                    </a:cxn>
                    <a:cxn ang="0">
                      <a:pos x="568" y="627"/>
                    </a:cxn>
                    <a:cxn ang="0">
                      <a:pos x="1131" y="150"/>
                    </a:cxn>
                    <a:cxn ang="0">
                      <a:pos x="1704" y="0"/>
                    </a:cxn>
                    <a:cxn ang="0">
                      <a:pos x="2276" y="150"/>
                    </a:cxn>
                    <a:cxn ang="0">
                      <a:pos x="2840" y="627"/>
                    </a:cxn>
                    <a:cxn ang="0">
                      <a:pos x="3408" y="1197"/>
                    </a:cxn>
                    <a:cxn ang="0">
                      <a:pos x="3976" y="1767"/>
                    </a:cxn>
                    <a:cxn ang="0">
                      <a:pos x="4567" y="2203"/>
                    </a:cxn>
                    <a:cxn ang="0">
                      <a:pos x="5112" y="2337"/>
                    </a:cxn>
                    <a:cxn ang="0">
                      <a:pos x="5678" y="2203"/>
                    </a:cxn>
                    <a:cxn ang="0">
                      <a:pos x="6256" y="1783"/>
                    </a:cxn>
                    <a:cxn ang="0">
                      <a:pos x="6812" y="1194"/>
                    </a:cxn>
                  </a:cxnLst>
                  <a:rect l="0" t="0" r="r" b="b"/>
                  <a:pathLst>
                    <a:path w="6812" h="2337">
                      <a:moveTo>
                        <a:pt x="0" y="1197"/>
                      </a:moveTo>
                      <a:cubicBezTo>
                        <a:pt x="189" y="997"/>
                        <a:pt x="380" y="801"/>
                        <a:pt x="568" y="627"/>
                      </a:cubicBezTo>
                      <a:cubicBezTo>
                        <a:pt x="756" y="453"/>
                        <a:pt x="942" y="254"/>
                        <a:pt x="1131" y="150"/>
                      </a:cubicBezTo>
                      <a:cubicBezTo>
                        <a:pt x="1320" y="46"/>
                        <a:pt x="1513" y="0"/>
                        <a:pt x="1704" y="0"/>
                      </a:cubicBezTo>
                      <a:cubicBezTo>
                        <a:pt x="1895" y="0"/>
                        <a:pt x="2087" y="46"/>
                        <a:pt x="2276" y="150"/>
                      </a:cubicBezTo>
                      <a:cubicBezTo>
                        <a:pt x="2465" y="254"/>
                        <a:pt x="2651" y="453"/>
                        <a:pt x="2840" y="627"/>
                      </a:cubicBezTo>
                      <a:cubicBezTo>
                        <a:pt x="3029" y="801"/>
                        <a:pt x="3219" y="1007"/>
                        <a:pt x="3408" y="1197"/>
                      </a:cubicBezTo>
                      <a:cubicBezTo>
                        <a:pt x="3597" y="1387"/>
                        <a:pt x="3783" y="1599"/>
                        <a:pt x="3976" y="1767"/>
                      </a:cubicBezTo>
                      <a:cubicBezTo>
                        <a:pt x="4169" y="1935"/>
                        <a:pt x="4378" y="2108"/>
                        <a:pt x="4567" y="2203"/>
                      </a:cubicBezTo>
                      <a:cubicBezTo>
                        <a:pt x="4756" y="2298"/>
                        <a:pt x="4927" y="2337"/>
                        <a:pt x="5112" y="2337"/>
                      </a:cubicBezTo>
                      <a:cubicBezTo>
                        <a:pt x="5297" y="2337"/>
                        <a:pt x="5487" y="2295"/>
                        <a:pt x="5678" y="2203"/>
                      </a:cubicBezTo>
                      <a:cubicBezTo>
                        <a:pt x="5869" y="2111"/>
                        <a:pt x="6067" y="1951"/>
                        <a:pt x="6256" y="1783"/>
                      </a:cubicBezTo>
                      <a:cubicBezTo>
                        <a:pt x="6445" y="1615"/>
                        <a:pt x="6696" y="1317"/>
                        <a:pt x="6812" y="1194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sp>
          <p:nvSpPr>
            <p:cNvPr id="1037" name="AutoShape 13"/>
            <p:cNvSpPr>
              <a:spLocks noChangeArrowheads="1"/>
            </p:cNvSpPr>
            <p:nvPr userDrawn="1"/>
          </p:nvSpPr>
          <p:spPr bwMode="auto">
            <a:xfrm>
              <a:off x="9649126" y="181710"/>
              <a:ext cx="138113" cy="136525"/>
            </a:xfrm>
            <a:prstGeom prst="star24">
              <a:avLst>
                <a:gd name="adj" fmla="val 37500"/>
              </a:avLst>
            </a:prstGeom>
            <a:solidFill>
              <a:srgbClr val="FFFF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25" name="Picture 2"/>
          <p:cNvPicPr>
            <a:picLocks noChangeAspect="1" noChangeArrowheads="1"/>
          </p:cNvPicPr>
          <p:nvPr userDrawn="1"/>
        </p:nvPicPr>
        <p:blipFill>
          <a:blip r:embed="rId6" cstate="print"/>
          <a:srcRect l="167" t="17808" r="360" b="29195"/>
          <a:stretch>
            <a:fillRect/>
          </a:stretch>
        </p:blipFill>
        <p:spPr bwMode="auto">
          <a:xfrm>
            <a:off x="7558212" y="207092"/>
            <a:ext cx="1648152" cy="28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ransition/>
  <p:txStyles>
    <p:titleStyle>
      <a:lvl1pPr algn="l" rtl="0" hangingPunct="0">
        <a:tabLst/>
        <a:defRPr lang="de-DE" sz="2800" b="0" i="0" u="none" strike="noStrike" kern="1200">
          <a:ln>
            <a:noFill/>
          </a:ln>
          <a:solidFill>
            <a:srgbClr val="FFFFD1"/>
          </a:solidFill>
          <a:latin typeface="Tahoma" pitchFamily="34"/>
          <a:ea typeface="MS Gothic" pitchFamily="2"/>
          <a:cs typeface="Tahoma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de-DE" sz="2800" b="0" i="0" u="none" strike="noStrike" kern="1200">
          <a:ln>
            <a:noFill/>
          </a:ln>
          <a:latin typeface="Arial" pitchFamily="18"/>
          <a:ea typeface="MS Gothic" pitchFamily="2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upload.wikimedia.org/wikipedia/commons/d/dd/Achtung.sv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 descr="Hintergrund1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80625" cy="7559675"/>
          </a:xfrm>
          <a:prstGeom prst="rect">
            <a:avLst/>
          </a:prstGeom>
        </p:spPr>
      </p:pic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6369627" y="1839191"/>
            <a:ext cx="3407436" cy="328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de-DE" sz="5400" b="1" i="0" u="none" strike="noStrike" kern="0" cap="small" spc="0" normalizeH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Das Spektrum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de-DE" sz="5400" b="1" kern="0" cap="small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der Sonne</a:t>
            </a:r>
            <a:endParaRPr kumimoji="1" lang="de-DE" sz="5400" b="1" i="0" u="none" strike="noStrike" kern="0" cap="small" spc="0" normalizeH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439" y="7008813"/>
            <a:ext cx="1106488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0" name="Oval 2"/>
          <p:cNvSpPr>
            <a:spLocks noChangeAspect="1" noChangeArrowheads="1"/>
          </p:cNvSpPr>
          <p:nvPr/>
        </p:nvSpPr>
        <p:spPr bwMode="auto">
          <a:xfrm>
            <a:off x="757093" y="677429"/>
            <a:ext cx="1425829" cy="1390361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83" name="Gruppieren 82"/>
          <p:cNvGrpSpPr/>
          <p:nvPr/>
        </p:nvGrpSpPr>
        <p:grpSpPr>
          <a:xfrm rot="866778">
            <a:off x="3727131" y="2747594"/>
            <a:ext cx="1230801" cy="1288645"/>
            <a:chOff x="2569983" y="4474157"/>
            <a:chExt cx="1230801" cy="1288645"/>
          </a:xfrm>
        </p:grpSpPr>
        <p:sp>
          <p:nvSpPr>
            <p:cNvPr id="2051" name="Oval 3"/>
            <p:cNvSpPr>
              <a:spLocks noChangeAspect="1" noChangeArrowheads="1"/>
            </p:cNvSpPr>
            <p:nvPr/>
          </p:nvSpPr>
          <p:spPr bwMode="auto">
            <a:xfrm rot="15164189">
              <a:off x="2831041" y="4780345"/>
              <a:ext cx="760413" cy="692150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2" name="Rectangle 4"/>
            <p:cNvSpPr>
              <a:spLocks noChangeAspect="1" noChangeArrowheads="1"/>
            </p:cNvSpPr>
            <p:nvPr/>
          </p:nvSpPr>
          <p:spPr bwMode="auto">
            <a:xfrm rot="15164189">
              <a:off x="2946800" y="4915109"/>
              <a:ext cx="1003300" cy="15716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3" name="Line 5"/>
            <p:cNvSpPr>
              <a:spLocks noChangeAspect="1" noChangeShapeType="1"/>
            </p:cNvSpPr>
            <p:nvPr/>
          </p:nvSpPr>
          <p:spPr bwMode="auto">
            <a:xfrm rot="15164189" flipH="1">
              <a:off x="3178981" y="4854882"/>
              <a:ext cx="2714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4" name="Line 6"/>
            <p:cNvSpPr>
              <a:spLocks noChangeAspect="1" noChangeShapeType="1"/>
            </p:cNvSpPr>
            <p:nvPr/>
          </p:nvSpPr>
          <p:spPr bwMode="auto">
            <a:xfrm rot="15164189">
              <a:off x="3427815" y="5349093"/>
              <a:ext cx="809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5" name="Freeform 7"/>
            <p:cNvSpPr>
              <a:spLocks noChangeAspect="1"/>
            </p:cNvSpPr>
            <p:nvPr/>
          </p:nvSpPr>
          <p:spPr bwMode="auto">
            <a:xfrm rot="15164189">
              <a:off x="2577921" y="4783253"/>
              <a:ext cx="322262" cy="338137"/>
            </a:xfrm>
            <a:custGeom>
              <a:avLst/>
              <a:gdLst/>
              <a:ahLst/>
              <a:cxnLst>
                <a:cxn ang="0">
                  <a:pos x="0" y="1836"/>
                </a:cxn>
                <a:cxn ang="0">
                  <a:pos x="532" y="1343"/>
                </a:cxn>
                <a:cxn ang="0">
                  <a:pos x="688" y="707"/>
                </a:cxn>
                <a:cxn ang="0">
                  <a:pos x="285" y="577"/>
                </a:cxn>
                <a:cxn ang="0">
                  <a:pos x="246" y="110"/>
                </a:cxn>
                <a:cxn ang="0">
                  <a:pos x="1297" y="110"/>
                </a:cxn>
                <a:cxn ang="0">
                  <a:pos x="2089" y="772"/>
                </a:cxn>
                <a:cxn ang="0">
                  <a:pos x="1842" y="1122"/>
                </a:cxn>
                <a:cxn ang="0">
                  <a:pos x="1245" y="992"/>
                </a:cxn>
                <a:cxn ang="0">
                  <a:pos x="895" y="1654"/>
                </a:cxn>
                <a:cxn ang="0">
                  <a:pos x="726" y="2290"/>
                </a:cxn>
              </a:cxnLst>
              <a:rect l="0" t="0" r="r" b="b"/>
              <a:pathLst>
                <a:path w="2180" h="2290">
                  <a:moveTo>
                    <a:pt x="0" y="1836"/>
                  </a:moveTo>
                  <a:cubicBezTo>
                    <a:pt x="208" y="1683"/>
                    <a:pt x="417" y="1531"/>
                    <a:pt x="532" y="1343"/>
                  </a:cubicBezTo>
                  <a:cubicBezTo>
                    <a:pt x="647" y="1155"/>
                    <a:pt x="729" y="835"/>
                    <a:pt x="688" y="707"/>
                  </a:cubicBezTo>
                  <a:cubicBezTo>
                    <a:pt x="647" y="579"/>
                    <a:pt x="359" y="676"/>
                    <a:pt x="285" y="577"/>
                  </a:cubicBezTo>
                  <a:cubicBezTo>
                    <a:pt x="211" y="478"/>
                    <a:pt x="77" y="188"/>
                    <a:pt x="246" y="110"/>
                  </a:cubicBezTo>
                  <a:cubicBezTo>
                    <a:pt x="415" y="32"/>
                    <a:pt x="990" y="0"/>
                    <a:pt x="1297" y="110"/>
                  </a:cubicBezTo>
                  <a:cubicBezTo>
                    <a:pt x="1604" y="220"/>
                    <a:pt x="1998" y="603"/>
                    <a:pt x="2089" y="772"/>
                  </a:cubicBezTo>
                  <a:cubicBezTo>
                    <a:pt x="2180" y="941"/>
                    <a:pt x="1983" y="1085"/>
                    <a:pt x="1842" y="1122"/>
                  </a:cubicBezTo>
                  <a:cubicBezTo>
                    <a:pt x="1701" y="1159"/>
                    <a:pt x="1403" y="903"/>
                    <a:pt x="1245" y="992"/>
                  </a:cubicBezTo>
                  <a:cubicBezTo>
                    <a:pt x="1087" y="1081"/>
                    <a:pt x="982" y="1438"/>
                    <a:pt x="895" y="1654"/>
                  </a:cubicBezTo>
                  <a:cubicBezTo>
                    <a:pt x="808" y="1870"/>
                    <a:pt x="767" y="2080"/>
                    <a:pt x="726" y="2290"/>
                  </a:cubicBezTo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6" name="Freeform 8"/>
            <p:cNvSpPr>
              <a:spLocks noChangeAspect="1"/>
            </p:cNvSpPr>
            <p:nvPr/>
          </p:nvSpPr>
          <p:spPr bwMode="auto">
            <a:xfrm rot="11929895">
              <a:off x="2685318" y="5288529"/>
              <a:ext cx="322263" cy="339725"/>
            </a:xfrm>
            <a:custGeom>
              <a:avLst/>
              <a:gdLst/>
              <a:ahLst/>
              <a:cxnLst>
                <a:cxn ang="0">
                  <a:pos x="0" y="1836"/>
                </a:cxn>
                <a:cxn ang="0">
                  <a:pos x="532" y="1343"/>
                </a:cxn>
                <a:cxn ang="0">
                  <a:pos x="688" y="707"/>
                </a:cxn>
                <a:cxn ang="0">
                  <a:pos x="285" y="577"/>
                </a:cxn>
                <a:cxn ang="0">
                  <a:pos x="246" y="110"/>
                </a:cxn>
                <a:cxn ang="0">
                  <a:pos x="1297" y="110"/>
                </a:cxn>
                <a:cxn ang="0">
                  <a:pos x="2089" y="772"/>
                </a:cxn>
                <a:cxn ang="0">
                  <a:pos x="1842" y="1122"/>
                </a:cxn>
                <a:cxn ang="0">
                  <a:pos x="1245" y="992"/>
                </a:cxn>
                <a:cxn ang="0">
                  <a:pos x="895" y="1654"/>
                </a:cxn>
                <a:cxn ang="0">
                  <a:pos x="726" y="2290"/>
                </a:cxn>
              </a:cxnLst>
              <a:rect l="0" t="0" r="r" b="b"/>
              <a:pathLst>
                <a:path w="2180" h="2290">
                  <a:moveTo>
                    <a:pt x="0" y="1836"/>
                  </a:moveTo>
                  <a:cubicBezTo>
                    <a:pt x="208" y="1683"/>
                    <a:pt x="417" y="1531"/>
                    <a:pt x="532" y="1343"/>
                  </a:cubicBezTo>
                  <a:cubicBezTo>
                    <a:pt x="647" y="1155"/>
                    <a:pt x="729" y="835"/>
                    <a:pt x="688" y="707"/>
                  </a:cubicBezTo>
                  <a:cubicBezTo>
                    <a:pt x="647" y="579"/>
                    <a:pt x="359" y="676"/>
                    <a:pt x="285" y="577"/>
                  </a:cubicBezTo>
                  <a:cubicBezTo>
                    <a:pt x="211" y="478"/>
                    <a:pt x="77" y="188"/>
                    <a:pt x="246" y="110"/>
                  </a:cubicBezTo>
                  <a:cubicBezTo>
                    <a:pt x="415" y="32"/>
                    <a:pt x="990" y="0"/>
                    <a:pt x="1297" y="110"/>
                  </a:cubicBezTo>
                  <a:cubicBezTo>
                    <a:pt x="1604" y="220"/>
                    <a:pt x="1998" y="603"/>
                    <a:pt x="2089" y="772"/>
                  </a:cubicBezTo>
                  <a:cubicBezTo>
                    <a:pt x="2180" y="941"/>
                    <a:pt x="1983" y="1085"/>
                    <a:pt x="1842" y="1122"/>
                  </a:cubicBezTo>
                  <a:cubicBezTo>
                    <a:pt x="1701" y="1159"/>
                    <a:pt x="1403" y="903"/>
                    <a:pt x="1245" y="992"/>
                  </a:cubicBezTo>
                  <a:cubicBezTo>
                    <a:pt x="1087" y="1081"/>
                    <a:pt x="982" y="1438"/>
                    <a:pt x="895" y="1654"/>
                  </a:cubicBezTo>
                  <a:cubicBezTo>
                    <a:pt x="808" y="1870"/>
                    <a:pt x="767" y="2080"/>
                    <a:pt x="726" y="2290"/>
                  </a:cubicBezTo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7" name="Freeform 9"/>
            <p:cNvSpPr>
              <a:spLocks noChangeAspect="1"/>
            </p:cNvSpPr>
            <p:nvPr/>
          </p:nvSpPr>
          <p:spPr bwMode="auto">
            <a:xfrm rot="15164189">
              <a:off x="3218155" y="4870957"/>
              <a:ext cx="120650" cy="98425"/>
            </a:xfrm>
            <a:custGeom>
              <a:avLst/>
              <a:gdLst/>
              <a:ahLst/>
              <a:cxnLst>
                <a:cxn ang="0">
                  <a:pos x="0" y="675"/>
                </a:cxn>
                <a:cxn ang="0">
                  <a:pos x="558" y="506"/>
                </a:cxn>
                <a:cxn ang="0">
                  <a:pos x="818" y="0"/>
                </a:cxn>
              </a:cxnLst>
              <a:rect l="0" t="0" r="r" b="b"/>
              <a:pathLst>
                <a:path w="818" h="675">
                  <a:moveTo>
                    <a:pt x="0" y="675"/>
                  </a:moveTo>
                  <a:cubicBezTo>
                    <a:pt x="211" y="647"/>
                    <a:pt x="422" y="619"/>
                    <a:pt x="558" y="506"/>
                  </a:cubicBezTo>
                  <a:cubicBezTo>
                    <a:pt x="694" y="393"/>
                    <a:pt x="772" y="91"/>
                    <a:pt x="818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8" name="AutoShape 10"/>
            <p:cNvSpPr>
              <a:spLocks noChangeAspect="1" noChangeArrowheads="1"/>
            </p:cNvSpPr>
            <p:nvPr/>
          </p:nvSpPr>
          <p:spPr bwMode="auto">
            <a:xfrm rot="20132578">
              <a:off x="3254244" y="5475465"/>
              <a:ext cx="123825" cy="287337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9" name="AutoShape 11"/>
            <p:cNvSpPr>
              <a:spLocks noChangeAspect="1" noChangeArrowheads="1"/>
            </p:cNvSpPr>
            <p:nvPr/>
          </p:nvSpPr>
          <p:spPr bwMode="auto">
            <a:xfrm rot="19545552">
              <a:off x="3353434" y="5414963"/>
              <a:ext cx="122238" cy="287337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60" name="AutoShape 12"/>
            <p:cNvSpPr>
              <a:spLocks noChangeAspect="1" noChangeArrowheads="1"/>
            </p:cNvSpPr>
            <p:nvPr/>
          </p:nvSpPr>
          <p:spPr bwMode="auto">
            <a:xfrm rot="18815529">
              <a:off x="3447744" y="5332495"/>
              <a:ext cx="122238" cy="288925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2061" name="Group 13"/>
            <p:cNvGrpSpPr>
              <a:grpSpLocks noChangeAspect="1"/>
            </p:cNvGrpSpPr>
            <p:nvPr/>
          </p:nvGrpSpPr>
          <p:grpSpPr bwMode="auto">
            <a:xfrm rot="15164189">
              <a:off x="3089117" y="4501938"/>
              <a:ext cx="361950" cy="306388"/>
              <a:chOff x="6889" y="12623"/>
              <a:chExt cx="2444" cy="2070"/>
            </a:xfrm>
          </p:grpSpPr>
          <p:sp>
            <p:nvSpPr>
              <p:cNvPr id="2062" name="AutoShape 14"/>
              <p:cNvSpPr>
                <a:spLocks noChangeAspect="1" noChangeArrowheads="1"/>
              </p:cNvSpPr>
              <p:nvPr/>
            </p:nvSpPr>
            <p:spPr bwMode="auto">
              <a:xfrm rot="962308">
                <a:off x="6889" y="12623"/>
                <a:ext cx="829" cy="1946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63" name="AutoShape 15"/>
              <p:cNvSpPr>
                <a:spLocks noChangeAspect="1" noChangeArrowheads="1"/>
              </p:cNvSpPr>
              <p:nvPr/>
            </p:nvSpPr>
            <p:spPr bwMode="auto">
              <a:xfrm rot="-354741">
                <a:off x="8504" y="12746"/>
                <a:ext cx="829" cy="1946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64" name="AutoShape 16"/>
              <p:cNvSpPr>
                <a:spLocks noChangeAspect="1" noChangeArrowheads="1"/>
              </p:cNvSpPr>
              <p:nvPr/>
            </p:nvSpPr>
            <p:spPr bwMode="auto">
              <a:xfrm rot="375282">
                <a:off x="7661" y="12747"/>
                <a:ext cx="829" cy="1946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2065" name="Rectangle 17"/>
            <p:cNvSpPr>
              <a:spLocks noChangeAspect="1" noChangeArrowheads="1"/>
            </p:cNvSpPr>
            <p:nvPr/>
          </p:nvSpPr>
          <p:spPr bwMode="auto">
            <a:xfrm rot="14903500">
              <a:off x="3372861" y="4906911"/>
              <a:ext cx="57150" cy="1063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66" name="Rectangle 18"/>
            <p:cNvSpPr>
              <a:spLocks noChangeAspect="1" noChangeArrowheads="1"/>
            </p:cNvSpPr>
            <p:nvPr/>
          </p:nvSpPr>
          <p:spPr bwMode="auto">
            <a:xfrm rot="14216164">
              <a:off x="3345105" y="4853159"/>
              <a:ext cx="57150" cy="1047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67" name="Oval 19"/>
            <p:cNvSpPr>
              <a:spLocks noChangeAspect="1" noChangeArrowheads="1"/>
            </p:cNvSpPr>
            <p:nvPr/>
          </p:nvSpPr>
          <p:spPr bwMode="auto">
            <a:xfrm rot="16972224">
              <a:off x="3349934" y="4870069"/>
              <a:ext cx="339725" cy="561975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2068" name="Group 20"/>
            <p:cNvGrpSpPr>
              <a:grpSpLocks noChangeAspect="1"/>
            </p:cNvGrpSpPr>
            <p:nvPr/>
          </p:nvGrpSpPr>
          <p:grpSpPr bwMode="auto">
            <a:xfrm rot="15164189">
              <a:off x="2930760" y="4994208"/>
              <a:ext cx="446087" cy="333375"/>
              <a:chOff x="3581" y="10768"/>
              <a:chExt cx="3016" cy="2251"/>
            </a:xfrm>
          </p:grpSpPr>
          <p:sp>
            <p:nvSpPr>
              <p:cNvPr id="2069" name="Oval 21"/>
              <p:cNvSpPr>
                <a:spLocks noChangeAspect="1" noChangeArrowheads="1"/>
              </p:cNvSpPr>
              <p:nvPr/>
            </p:nvSpPr>
            <p:spPr bwMode="auto">
              <a:xfrm>
                <a:off x="3581" y="10768"/>
                <a:ext cx="1725" cy="2141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70" name="Oval 22"/>
              <p:cNvSpPr>
                <a:spLocks noChangeAspect="1" noChangeArrowheads="1"/>
              </p:cNvSpPr>
              <p:nvPr/>
            </p:nvSpPr>
            <p:spPr bwMode="auto">
              <a:xfrm>
                <a:off x="4872" y="10878"/>
                <a:ext cx="1725" cy="2141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71" name="Oval 23"/>
              <p:cNvSpPr>
                <a:spLocks noChangeAspect="1" noChangeArrowheads="1"/>
              </p:cNvSpPr>
              <p:nvPr/>
            </p:nvSpPr>
            <p:spPr bwMode="auto">
              <a:xfrm>
                <a:off x="4242" y="12325"/>
                <a:ext cx="286" cy="28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72" name="Oval 24"/>
              <p:cNvSpPr>
                <a:spLocks noChangeAspect="1" noChangeArrowheads="1"/>
              </p:cNvSpPr>
              <p:nvPr/>
            </p:nvSpPr>
            <p:spPr bwMode="auto">
              <a:xfrm>
                <a:off x="5493" y="12306"/>
                <a:ext cx="286" cy="28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</p:grpSp>
      <p:grpSp>
        <p:nvGrpSpPr>
          <p:cNvPr id="2073" name="Group 25"/>
          <p:cNvGrpSpPr>
            <a:grpSpLocks noChangeAspect="1"/>
          </p:cNvGrpSpPr>
          <p:nvPr/>
        </p:nvGrpSpPr>
        <p:grpSpPr bwMode="auto">
          <a:xfrm>
            <a:off x="5273673" y="3321194"/>
            <a:ext cx="1002435" cy="1002435"/>
            <a:chOff x="8263" y="786"/>
            <a:chExt cx="567" cy="567"/>
          </a:xfrm>
        </p:grpSpPr>
        <p:sp>
          <p:nvSpPr>
            <p:cNvPr id="2074" name="Oval 26"/>
            <p:cNvSpPr>
              <a:spLocks noChangeAspect="1" noChangeArrowheads="1"/>
            </p:cNvSpPr>
            <p:nvPr/>
          </p:nvSpPr>
          <p:spPr bwMode="auto">
            <a:xfrm rot="5328701">
              <a:off x="8263" y="786"/>
              <a:ext cx="567" cy="567"/>
            </a:xfrm>
            <a:prstGeom prst="ellipse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75" name="Freeform 27"/>
            <p:cNvSpPr>
              <a:spLocks noChangeAspect="1"/>
            </p:cNvSpPr>
            <p:nvPr/>
          </p:nvSpPr>
          <p:spPr bwMode="auto">
            <a:xfrm rot="5328701">
              <a:off x="8353" y="935"/>
              <a:ext cx="171" cy="183"/>
            </a:xfrm>
            <a:custGeom>
              <a:avLst/>
              <a:gdLst/>
              <a:ahLst/>
              <a:cxnLst>
                <a:cxn ang="0">
                  <a:pos x="11" y="147"/>
                </a:cxn>
                <a:cxn ang="0">
                  <a:pos x="23" y="120"/>
                </a:cxn>
                <a:cxn ang="0">
                  <a:pos x="47" y="15"/>
                </a:cxn>
                <a:cxn ang="0">
                  <a:pos x="50" y="6"/>
                </a:cxn>
                <a:cxn ang="0">
                  <a:pos x="68" y="0"/>
                </a:cxn>
                <a:cxn ang="0">
                  <a:pos x="98" y="18"/>
                </a:cxn>
                <a:cxn ang="0">
                  <a:pos x="137" y="21"/>
                </a:cxn>
                <a:cxn ang="0">
                  <a:pos x="152" y="48"/>
                </a:cxn>
                <a:cxn ang="0">
                  <a:pos x="158" y="57"/>
                </a:cxn>
                <a:cxn ang="0">
                  <a:pos x="128" y="90"/>
                </a:cxn>
                <a:cxn ang="0">
                  <a:pos x="110" y="126"/>
                </a:cxn>
                <a:cxn ang="0">
                  <a:pos x="62" y="126"/>
                </a:cxn>
                <a:cxn ang="0">
                  <a:pos x="44" y="141"/>
                </a:cxn>
                <a:cxn ang="0">
                  <a:pos x="26" y="147"/>
                </a:cxn>
                <a:cxn ang="0">
                  <a:pos x="5" y="168"/>
                </a:cxn>
                <a:cxn ang="0">
                  <a:pos x="11" y="147"/>
                </a:cxn>
              </a:cxnLst>
              <a:rect l="0" t="0" r="r" b="b"/>
              <a:pathLst>
                <a:path w="158" h="168">
                  <a:moveTo>
                    <a:pt x="11" y="147"/>
                  </a:moveTo>
                  <a:cubicBezTo>
                    <a:pt x="14" y="137"/>
                    <a:pt x="20" y="130"/>
                    <a:pt x="23" y="120"/>
                  </a:cubicBezTo>
                  <a:cubicBezTo>
                    <a:pt x="25" y="93"/>
                    <a:pt x="21" y="32"/>
                    <a:pt x="47" y="15"/>
                  </a:cubicBezTo>
                  <a:cubicBezTo>
                    <a:pt x="48" y="12"/>
                    <a:pt x="47" y="8"/>
                    <a:pt x="50" y="6"/>
                  </a:cubicBezTo>
                  <a:cubicBezTo>
                    <a:pt x="55" y="2"/>
                    <a:pt x="68" y="0"/>
                    <a:pt x="68" y="0"/>
                  </a:cubicBezTo>
                  <a:cubicBezTo>
                    <a:pt x="86" y="4"/>
                    <a:pt x="84" y="9"/>
                    <a:pt x="98" y="18"/>
                  </a:cubicBezTo>
                  <a:cubicBezTo>
                    <a:pt x="112" y="13"/>
                    <a:pt x="124" y="17"/>
                    <a:pt x="137" y="21"/>
                  </a:cubicBezTo>
                  <a:cubicBezTo>
                    <a:pt x="142" y="37"/>
                    <a:pt x="138" y="27"/>
                    <a:pt x="152" y="48"/>
                  </a:cubicBezTo>
                  <a:cubicBezTo>
                    <a:pt x="154" y="51"/>
                    <a:pt x="158" y="57"/>
                    <a:pt x="158" y="57"/>
                  </a:cubicBezTo>
                  <a:cubicBezTo>
                    <a:pt x="150" y="69"/>
                    <a:pt x="140" y="82"/>
                    <a:pt x="128" y="90"/>
                  </a:cubicBezTo>
                  <a:cubicBezTo>
                    <a:pt x="119" y="104"/>
                    <a:pt x="127" y="120"/>
                    <a:pt x="110" y="126"/>
                  </a:cubicBezTo>
                  <a:cubicBezTo>
                    <a:pt x="105" y="142"/>
                    <a:pt x="77" y="128"/>
                    <a:pt x="62" y="126"/>
                  </a:cubicBezTo>
                  <a:cubicBezTo>
                    <a:pt x="56" y="132"/>
                    <a:pt x="52" y="138"/>
                    <a:pt x="44" y="141"/>
                  </a:cubicBezTo>
                  <a:cubicBezTo>
                    <a:pt x="38" y="144"/>
                    <a:pt x="26" y="147"/>
                    <a:pt x="26" y="147"/>
                  </a:cubicBezTo>
                  <a:cubicBezTo>
                    <a:pt x="12" y="168"/>
                    <a:pt x="21" y="163"/>
                    <a:pt x="5" y="168"/>
                  </a:cubicBezTo>
                  <a:cubicBezTo>
                    <a:pt x="0" y="154"/>
                    <a:pt x="0" y="162"/>
                    <a:pt x="11" y="14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76" name="Freeform 28"/>
            <p:cNvSpPr>
              <a:spLocks noChangeAspect="1"/>
            </p:cNvSpPr>
            <p:nvPr/>
          </p:nvSpPr>
          <p:spPr bwMode="auto">
            <a:xfrm>
              <a:off x="8326" y="1205"/>
              <a:ext cx="251" cy="143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8" y="13"/>
                </a:cxn>
                <a:cxn ang="0">
                  <a:pos x="58" y="0"/>
                </a:cxn>
                <a:cxn ang="0">
                  <a:pos x="95" y="41"/>
                </a:cxn>
                <a:cxn ang="0">
                  <a:pos x="144" y="50"/>
                </a:cxn>
                <a:cxn ang="0">
                  <a:pos x="236" y="61"/>
                </a:cxn>
                <a:cxn ang="0">
                  <a:pos x="250" y="90"/>
                </a:cxn>
                <a:cxn ang="0">
                  <a:pos x="225" y="129"/>
                </a:cxn>
                <a:cxn ang="0">
                  <a:pos x="215" y="127"/>
                </a:cxn>
                <a:cxn ang="0">
                  <a:pos x="207" y="107"/>
                </a:cxn>
                <a:cxn ang="0">
                  <a:pos x="188" y="104"/>
                </a:cxn>
                <a:cxn ang="0">
                  <a:pos x="182" y="124"/>
                </a:cxn>
                <a:cxn ang="0">
                  <a:pos x="195" y="143"/>
                </a:cxn>
                <a:cxn ang="0">
                  <a:pos x="134" y="133"/>
                </a:cxn>
                <a:cxn ang="0">
                  <a:pos x="80" y="106"/>
                </a:cxn>
                <a:cxn ang="0">
                  <a:pos x="32" y="76"/>
                </a:cxn>
                <a:cxn ang="0">
                  <a:pos x="0" y="37"/>
                </a:cxn>
              </a:cxnLst>
              <a:rect l="0" t="0" r="r" b="b"/>
              <a:pathLst>
                <a:path w="251" h="143">
                  <a:moveTo>
                    <a:pt x="0" y="37"/>
                  </a:moveTo>
                  <a:cubicBezTo>
                    <a:pt x="15" y="31"/>
                    <a:pt x="25" y="23"/>
                    <a:pt x="38" y="13"/>
                  </a:cubicBezTo>
                  <a:cubicBezTo>
                    <a:pt x="45" y="9"/>
                    <a:pt x="58" y="0"/>
                    <a:pt x="58" y="0"/>
                  </a:cubicBezTo>
                  <a:cubicBezTo>
                    <a:pt x="106" y="4"/>
                    <a:pt x="84" y="0"/>
                    <a:pt x="95" y="41"/>
                  </a:cubicBezTo>
                  <a:cubicBezTo>
                    <a:pt x="123" y="60"/>
                    <a:pt x="107" y="55"/>
                    <a:pt x="144" y="50"/>
                  </a:cubicBezTo>
                  <a:cubicBezTo>
                    <a:pt x="159" y="52"/>
                    <a:pt x="224" y="52"/>
                    <a:pt x="236" y="61"/>
                  </a:cubicBezTo>
                  <a:cubicBezTo>
                    <a:pt x="240" y="64"/>
                    <a:pt x="248" y="84"/>
                    <a:pt x="250" y="90"/>
                  </a:cubicBezTo>
                  <a:cubicBezTo>
                    <a:pt x="247" y="117"/>
                    <a:pt x="251" y="124"/>
                    <a:pt x="225" y="129"/>
                  </a:cubicBezTo>
                  <a:cubicBezTo>
                    <a:pt x="222" y="128"/>
                    <a:pt x="217" y="130"/>
                    <a:pt x="215" y="127"/>
                  </a:cubicBezTo>
                  <a:cubicBezTo>
                    <a:pt x="211" y="121"/>
                    <a:pt x="207" y="107"/>
                    <a:pt x="207" y="107"/>
                  </a:cubicBezTo>
                  <a:cubicBezTo>
                    <a:pt x="203" y="104"/>
                    <a:pt x="194" y="95"/>
                    <a:pt x="188" y="104"/>
                  </a:cubicBezTo>
                  <a:cubicBezTo>
                    <a:pt x="183" y="109"/>
                    <a:pt x="182" y="124"/>
                    <a:pt x="182" y="124"/>
                  </a:cubicBezTo>
                  <a:cubicBezTo>
                    <a:pt x="187" y="130"/>
                    <a:pt x="195" y="143"/>
                    <a:pt x="195" y="143"/>
                  </a:cubicBezTo>
                  <a:cubicBezTo>
                    <a:pt x="186" y="140"/>
                    <a:pt x="153" y="139"/>
                    <a:pt x="134" y="133"/>
                  </a:cubicBezTo>
                  <a:cubicBezTo>
                    <a:pt x="115" y="127"/>
                    <a:pt x="97" y="116"/>
                    <a:pt x="80" y="106"/>
                  </a:cubicBezTo>
                  <a:cubicBezTo>
                    <a:pt x="63" y="96"/>
                    <a:pt x="45" y="87"/>
                    <a:pt x="32" y="76"/>
                  </a:cubicBezTo>
                  <a:cubicBezTo>
                    <a:pt x="19" y="65"/>
                    <a:pt x="7" y="45"/>
                    <a:pt x="0" y="37"/>
                  </a:cubicBez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77" name="Freeform 29"/>
            <p:cNvSpPr>
              <a:spLocks noChangeAspect="1"/>
            </p:cNvSpPr>
            <p:nvPr/>
          </p:nvSpPr>
          <p:spPr bwMode="auto">
            <a:xfrm>
              <a:off x="8620" y="876"/>
              <a:ext cx="208" cy="457"/>
            </a:xfrm>
            <a:custGeom>
              <a:avLst/>
              <a:gdLst/>
              <a:ahLst/>
              <a:cxnLst>
                <a:cxn ang="0">
                  <a:pos x="0" y="457"/>
                </a:cxn>
                <a:cxn ang="0">
                  <a:pos x="6" y="402"/>
                </a:cxn>
                <a:cxn ang="0">
                  <a:pos x="28" y="389"/>
                </a:cxn>
                <a:cxn ang="0">
                  <a:pos x="67" y="368"/>
                </a:cxn>
                <a:cxn ang="0">
                  <a:pos x="86" y="354"/>
                </a:cxn>
                <a:cxn ang="0">
                  <a:pos x="99" y="357"/>
                </a:cxn>
                <a:cxn ang="0">
                  <a:pos x="113" y="377"/>
                </a:cxn>
                <a:cxn ang="0">
                  <a:pos x="132" y="366"/>
                </a:cxn>
                <a:cxn ang="0">
                  <a:pos x="158" y="333"/>
                </a:cxn>
                <a:cxn ang="0">
                  <a:pos x="154" y="320"/>
                </a:cxn>
                <a:cxn ang="0">
                  <a:pos x="135" y="324"/>
                </a:cxn>
                <a:cxn ang="0">
                  <a:pos x="95" y="302"/>
                </a:cxn>
                <a:cxn ang="0">
                  <a:pos x="101" y="279"/>
                </a:cxn>
                <a:cxn ang="0">
                  <a:pos x="136" y="265"/>
                </a:cxn>
                <a:cxn ang="0">
                  <a:pos x="149" y="246"/>
                </a:cxn>
                <a:cxn ang="0">
                  <a:pos x="145" y="203"/>
                </a:cxn>
                <a:cxn ang="0">
                  <a:pos x="126" y="190"/>
                </a:cxn>
                <a:cxn ang="0">
                  <a:pos x="151" y="167"/>
                </a:cxn>
                <a:cxn ang="0">
                  <a:pos x="140" y="105"/>
                </a:cxn>
                <a:cxn ang="0">
                  <a:pos x="120" y="90"/>
                </a:cxn>
                <a:cxn ang="0">
                  <a:pos x="101" y="84"/>
                </a:cxn>
                <a:cxn ang="0">
                  <a:pos x="67" y="81"/>
                </a:cxn>
                <a:cxn ang="0">
                  <a:pos x="64" y="72"/>
                </a:cxn>
                <a:cxn ang="0">
                  <a:pos x="51" y="42"/>
                </a:cxn>
                <a:cxn ang="0">
                  <a:pos x="86" y="28"/>
                </a:cxn>
                <a:cxn ang="0">
                  <a:pos x="131" y="31"/>
                </a:cxn>
                <a:cxn ang="0">
                  <a:pos x="158" y="27"/>
                </a:cxn>
                <a:cxn ang="0">
                  <a:pos x="191" y="96"/>
                </a:cxn>
                <a:cxn ang="0">
                  <a:pos x="206" y="207"/>
                </a:cxn>
                <a:cxn ang="0">
                  <a:pos x="179" y="315"/>
                </a:cxn>
                <a:cxn ang="0">
                  <a:pos x="125" y="396"/>
                </a:cxn>
                <a:cxn ang="0">
                  <a:pos x="56" y="447"/>
                </a:cxn>
                <a:cxn ang="0">
                  <a:pos x="0" y="457"/>
                </a:cxn>
              </a:cxnLst>
              <a:rect l="0" t="0" r="r" b="b"/>
              <a:pathLst>
                <a:path w="208" h="457">
                  <a:moveTo>
                    <a:pt x="0" y="457"/>
                  </a:moveTo>
                  <a:cubicBezTo>
                    <a:pt x="14" y="436"/>
                    <a:pt x="10" y="432"/>
                    <a:pt x="6" y="402"/>
                  </a:cubicBezTo>
                  <a:cubicBezTo>
                    <a:pt x="10" y="385"/>
                    <a:pt x="12" y="383"/>
                    <a:pt x="28" y="389"/>
                  </a:cubicBezTo>
                  <a:cubicBezTo>
                    <a:pt x="52" y="370"/>
                    <a:pt x="40" y="377"/>
                    <a:pt x="67" y="368"/>
                  </a:cubicBezTo>
                  <a:cubicBezTo>
                    <a:pt x="74" y="366"/>
                    <a:pt x="86" y="354"/>
                    <a:pt x="86" y="354"/>
                  </a:cubicBezTo>
                  <a:cubicBezTo>
                    <a:pt x="90" y="355"/>
                    <a:pt x="96" y="354"/>
                    <a:pt x="99" y="357"/>
                  </a:cubicBezTo>
                  <a:cubicBezTo>
                    <a:pt x="105" y="363"/>
                    <a:pt x="113" y="377"/>
                    <a:pt x="113" y="377"/>
                  </a:cubicBezTo>
                  <a:cubicBezTo>
                    <a:pt x="120" y="375"/>
                    <a:pt x="125" y="368"/>
                    <a:pt x="132" y="366"/>
                  </a:cubicBezTo>
                  <a:cubicBezTo>
                    <a:pt x="158" y="357"/>
                    <a:pt x="152" y="363"/>
                    <a:pt x="158" y="333"/>
                  </a:cubicBezTo>
                  <a:cubicBezTo>
                    <a:pt x="157" y="329"/>
                    <a:pt x="158" y="323"/>
                    <a:pt x="154" y="320"/>
                  </a:cubicBezTo>
                  <a:cubicBezTo>
                    <a:pt x="147" y="318"/>
                    <a:pt x="142" y="324"/>
                    <a:pt x="135" y="324"/>
                  </a:cubicBezTo>
                  <a:cubicBezTo>
                    <a:pt x="119" y="325"/>
                    <a:pt x="104" y="315"/>
                    <a:pt x="95" y="302"/>
                  </a:cubicBezTo>
                  <a:cubicBezTo>
                    <a:pt x="97" y="294"/>
                    <a:pt x="96" y="286"/>
                    <a:pt x="101" y="279"/>
                  </a:cubicBezTo>
                  <a:cubicBezTo>
                    <a:pt x="108" y="269"/>
                    <a:pt x="129" y="276"/>
                    <a:pt x="136" y="265"/>
                  </a:cubicBezTo>
                  <a:cubicBezTo>
                    <a:pt x="142" y="260"/>
                    <a:pt x="149" y="246"/>
                    <a:pt x="149" y="246"/>
                  </a:cubicBezTo>
                  <a:cubicBezTo>
                    <a:pt x="148" y="231"/>
                    <a:pt x="151" y="216"/>
                    <a:pt x="145" y="203"/>
                  </a:cubicBezTo>
                  <a:cubicBezTo>
                    <a:pt x="142" y="196"/>
                    <a:pt x="126" y="190"/>
                    <a:pt x="126" y="190"/>
                  </a:cubicBezTo>
                  <a:cubicBezTo>
                    <a:pt x="129" y="176"/>
                    <a:pt x="140" y="178"/>
                    <a:pt x="151" y="167"/>
                  </a:cubicBezTo>
                  <a:cubicBezTo>
                    <a:pt x="148" y="147"/>
                    <a:pt x="146" y="125"/>
                    <a:pt x="140" y="105"/>
                  </a:cubicBezTo>
                  <a:cubicBezTo>
                    <a:pt x="133" y="99"/>
                    <a:pt x="129" y="92"/>
                    <a:pt x="120" y="90"/>
                  </a:cubicBezTo>
                  <a:cubicBezTo>
                    <a:pt x="114" y="87"/>
                    <a:pt x="101" y="84"/>
                    <a:pt x="101" y="84"/>
                  </a:cubicBezTo>
                  <a:cubicBezTo>
                    <a:pt x="90" y="83"/>
                    <a:pt x="78" y="84"/>
                    <a:pt x="67" y="81"/>
                  </a:cubicBezTo>
                  <a:cubicBezTo>
                    <a:pt x="64" y="80"/>
                    <a:pt x="65" y="75"/>
                    <a:pt x="64" y="72"/>
                  </a:cubicBezTo>
                  <a:cubicBezTo>
                    <a:pt x="59" y="62"/>
                    <a:pt x="51" y="42"/>
                    <a:pt x="51" y="42"/>
                  </a:cubicBezTo>
                  <a:cubicBezTo>
                    <a:pt x="54" y="18"/>
                    <a:pt x="66" y="0"/>
                    <a:pt x="86" y="28"/>
                  </a:cubicBezTo>
                  <a:cubicBezTo>
                    <a:pt x="100" y="33"/>
                    <a:pt x="115" y="29"/>
                    <a:pt x="131" y="31"/>
                  </a:cubicBezTo>
                  <a:cubicBezTo>
                    <a:pt x="135" y="28"/>
                    <a:pt x="158" y="27"/>
                    <a:pt x="158" y="27"/>
                  </a:cubicBezTo>
                  <a:cubicBezTo>
                    <a:pt x="153" y="45"/>
                    <a:pt x="183" y="66"/>
                    <a:pt x="191" y="96"/>
                  </a:cubicBezTo>
                  <a:cubicBezTo>
                    <a:pt x="199" y="126"/>
                    <a:pt x="208" y="171"/>
                    <a:pt x="206" y="207"/>
                  </a:cubicBezTo>
                  <a:cubicBezTo>
                    <a:pt x="204" y="243"/>
                    <a:pt x="192" y="284"/>
                    <a:pt x="179" y="315"/>
                  </a:cubicBezTo>
                  <a:cubicBezTo>
                    <a:pt x="166" y="346"/>
                    <a:pt x="145" y="374"/>
                    <a:pt x="125" y="396"/>
                  </a:cubicBezTo>
                  <a:cubicBezTo>
                    <a:pt x="105" y="418"/>
                    <a:pt x="77" y="437"/>
                    <a:pt x="56" y="447"/>
                  </a:cubicBezTo>
                  <a:cubicBezTo>
                    <a:pt x="35" y="457"/>
                    <a:pt x="12" y="455"/>
                    <a:pt x="0" y="457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78" name="Freeform 30"/>
            <p:cNvSpPr>
              <a:spLocks noChangeAspect="1"/>
            </p:cNvSpPr>
            <p:nvPr/>
          </p:nvSpPr>
          <p:spPr bwMode="auto">
            <a:xfrm>
              <a:off x="8390" y="786"/>
              <a:ext cx="303" cy="98"/>
            </a:xfrm>
            <a:custGeom>
              <a:avLst/>
              <a:gdLst/>
              <a:ahLst/>
              <a:cxnLst>
                <a:cxn ang="0">
                  <a:pos x="303" y="53"/>
                </a:cxn>
                <a:cxn ang="0">
                  <a:pos x="248" y="90"/>
                </a:cxn>
                <a:cxn ang="0">
                  <a:pos x="226" y="90"/>
                </a:cxn>
                <a:cxn ang="0">
                  <a:pos x="219" y="71"/>
                </a:cxn>
                <a:cxn ang="0">
                  <a:pos x="180" y="72"/>
                </a:cxn>
                <a:cxn ang="0">
                  <a:pos x="150" y="83"/>
                </a:cxn>
                <a:cxn ang="0">
                  <a:pos x="59" y="58"/>
                </a:cxn>
                <a:cxn ang="0">
                  <a:pos x="20" y="59"/>
                </a:cxn>
                <a:cxn ang="0">
                  <a:pos x="3" y="76"/>
                </a:cxn>
                <a:cxn ang="0">
                  <a:pos x="7" y="66"/>
                </a:cxn>
                <a:cxn ang="0">
                  <a:pos x="25" y="55"/>
                </a:cxn>
                <a:cxn ang="0">
                  <a:pos x="32" y="36"/>
                </a:cxn>
                <a:cxn ang="0">
                  <a:pos x="43" y="24"/>
                </a:cxn>
                <a:cxn ang="0">
                  <a:pos x="106" y="9"/>
                </a:cxn>
                <a:cxn ang="0">
                  <a:pos x="187" y="3"/>
                </a:cxn>
                <a:cxn ang="0">
                  <a:pos x="262" y="24"/>
                </a:cxn>
                <a:cxn ang="0">
                  <a:pos x="303" y="53"/>
                </a:cxn>
              </a:cxnLst>
              <a:rect l="0" t="0" r="r" b="b"/>
              <a:pathLst>
                <a:path w="303" h="98">
                  <a:moveTo>
                    <a:pt x="303" y="53"/>
                  </a:moveTo>
                  <a:cubicBezTo>
                    <a:pt x="264" y="61"/>
                    <a:pt x="269" y="59"/>
                    <a:pt x="248" y="90"/>
                  </a:cubicBezTo>
                  <a:cubicBezTo>
                    <a:pt x="242" y="93"/>
                    <a:pt x="232" y="98"/>
                    <a:pt x="226" y="90"/>
                  </a:cubicBezTo>
                  <a:cubicBezTo>
                    <a:pt x="221" y="85"/>
                    <a:pt x="219" y="71"/>
                    <a:pt x="219" y="71"/>
                  </a:cubicBezTo>
                  <a:cubicBezTo>
                    <a:pt x="202" y="65"/>
                    <a:pt x="207" y="65"/>
                    <a:pt x="180" y="72"/>
                  </a:cubicBezTo>
                  <a:cubicBezTo>
                    <a:pt x="170" y="74"/>
                    <a:pt x="150" y="83"/>
                    <a:pt x="150" y="83"/>
                  </a:cubicBezTo>
                  <a:cubicBezTo>
                    <a:pt x="82" y="80"/>
                    <a:pt x="93" y="91"/>
                    <a:pt x="59" y="58"/>
                  </a:cubicBezTo>
                  <a:cubicBezTo>
                    <a:pt x="41" y="53"/>
                    <a:pt x="44" y="52"/>
                    <a:pt x="20" y="59"/>
                  </a:cubicBezTo>
                  <a:cubicBezTo>
                    <a:pt x="12" y="61"/>
                    <a:pt x="11" y="75"/>
                    <a:pt x="3" y="76"/>
                  </a:cubicBezTo>
                  <a:cubicBezTo>
                    <a:pt x="0" y="76"/>
                    <a:pt x="5" y="69"/>
                    <a:pt x="7" y="66"/>
                  </a:cubicBezTo>
                  <a:cubicBezTo>
                    <a:pt x="12" y="63"/>
                    <a:pt x="23" y="61"/>
                    <a:pt x="25" y="55"/>
                  </a:cubicBezTo>
                  <a:cubicBezTo>
                    <a:pt x="28" y="50"/>
                    <a:pt x="30" y="42"/>
                    <a:pt x="32" y="36"/>
                  </a:cubicBezTo>
                  <a:cubicBezTo>
                    <a:pt x="39" y="14"/>
                    <a:pt x="43" y="33"/>
                    <a:pt x="43" y="24"/>
                  </a:cubicBezTo>
                  <a:cubicBezTo>
                    <a:pt x="53" y="23"/>
                    <a:pt x="82" y="12"/>
                    <a:pt x="106" y="9"/>
                  </a:cubicBezTo>
                  <a:cubicBezTo>
                    <a:pt x="130" y="6"/>
                    <a:pt x="161" y="0"/>
                    <a:pt x="187" y="3"/>
                  </a:cubicBezTo>
                  <a:cubicBezTo>
                    <a:pt x="213" y="6"/>
                    <a:pt x="243" y="16"/>
                    <a:pt x="262" y="24"/>
                  </a:cubicBezTo>
                  <a:cubicBezTo>
                    <a:pt x="281" y="32"/>
                    <a:pt x="294" y="47"/>
                    <a:pt x="303" y="53"/>
                  </a:cubicBez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36" name="Textfeld 62"/>
          <p:cNvSpPr txBox="1"/>
          <p:nvPr/>
        </p:nvSpPr>
        <p:spPr>
          <a:xfrm>
            <a:off x="9059977" y="7098010"/>
            <a:ext cx="1020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Zeichnung:</a:t>
            </a:r>
          </a:p>
          <a:p>
            <a:r>
              <a:rPr lang="de-DE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S. Hanssen</a:t>
            </a:r>
            <a:endParaRPr lang="de-DE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7"/>
          <p:cNvSpPr txBox="1">
            <a:spLocks noChangeArrowheads="1"/>
          </p:cNvSpPr>
          <p:nvPr/>
        </p:nvSpPr>
        <p:spPr bwMode="auto">
          <a:xfrm>
            <a:off x="615622" y="797826"/>
            <a:ext cx="9089487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Hier ein paar Verursacher: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uppieren 10"/>
          <p:cNvGrpSpPr/>
          <p:nvPr/>
        </p:nvGrpSpPr>
        <p:grpSpPr>
          <a:xfrm>
            <a:off x="893618" y="2306781"/>
            <a:ext cx="8302337" cy="2698174"/>
            <a:chOff x="893618" y="2306781"/>
            <a:chExt cx="8302337" cy="269817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82713" y="2708275"/>
              <a:ext cx="7315200" cy="214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hteck 6"/>
            <p:cNvSpPr/>
            <p:nvPr/>
          </p:nvSpPr>
          <p:spPr>
            <a:xfrm>
              <a:off x="893618" y="2327564"/>
              <a:ext cx="8073737" cy="779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1004455" y="4225637"/>
              <a:ext cx="8073737" cy="779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8634845" y="2306781"/>
              <a:ext cx="561110" cy="238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/>
          </p:nvSpPr>
          <p:spPr>
            <a:xfrm>
              <a:off x="952499" y="2521527"/>
              <a:ext cx="561110" cy="238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3" name="Gerade Verbindung mit Pfeil 12"/>
          <p:cNvCxnSpPr/>
          <p:nvPr/>
        </p:nvCxnSpPr>
        <p:spPr>
          <a:xfrm>
            <a:off x="5328344" y="2483693"/>
            <a:ext cx="0" cy="5091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6588000" y="2483693"/>
            <a:ext cx="0" cy="5091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3348000" y="2483693"/>
            <a:ext cx="0" cy="5091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336000" y="205164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α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5040000" y="2052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Na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096000" y="205164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β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4122000" y="2483693"/>
            <a:ext cx="0" cy="5091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3888184" y="205164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Fe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Gerade Verbindung mit Pfeil 21"/>
          <p:cNvCxnSpPr/>
          <p:nvPr/>
        </p:nvCxnSpPr>
        <p:spPr>
          <a:xfrm>
            <a:off x="7164000" y="2483693"/>
            <a:ext cx="0" cy="5091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6948000" y="205164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Gerade Verbindung mit Pfeil 23"/>
          <p:cNvCxnSpPr/>
          <p:nvPr/>
        </p:nvCxnSpPr>
        <p:spPr>
          <a:xfrm>
            <a:off x="8568704" y="2483693"/>
            <a:ext cx="0" cy="5091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8280672" y="205164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de-DE" baseline="-25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>
            <a:off x="2286000" y="2483693"/>
            <a:ext cx="0" cy="5091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2052000" y="205164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Fe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Gerade Verbindung mit Pfeil 27"/>
          <p:cNvCxnSpPr/>
          <p:nvPr/>
        </p:nvCxnSpPr>
        <p:spPr>
          <a:xfrm>
            <a:off x="1638000" y="2483693"/>
            <a:ext cx="0" cy="5091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1367904" y="205164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Ca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Gerade Verbindung mit Pfeil 29"/>
          <p:cNvCxnSpPr/>
          <p:nvPr/>
        </p:nvCxnSpPr>
        <p:spPr>
          <a:xfrm>
            <a:off x="5280719" y="2484000"/>
            <a:ext cx="0" cy="5091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7980218" y="6735643"/>
            <a:ext cx="2100408" cy="28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Bild: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Wikipedia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(gemeinfrei)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37"/>
          <p:cNvSpPr txBox="1">
            <a:spLocks noChangeArrowheads="1"/>
          </p:cNvSpPr>
          <p:nvPr/>
        </p:nvSpPr>
        <p:spPr bwMode="auto">
          <a:xfrm>
            <a:off x="540327" y="5442565"/>
            <a:ext cx="8967355" cy="117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Diese Fehlstellen gibt es natürlich auch im Bereich außerhalb des sichtbaren Lichts (VIS)!</a:t>
            </a:r>
            <a:endParaRPr lang="de-DE" sz="20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Box 37"/>
          <p:cNvSpPr txBox="1">
            <a:spLocks noChangeArrowheads="1"/>
          </p:cNvSpPr>
          <p:nvPr/>
        </p:nvSpPr>
        <p:spPr bwMode="auto">
          <a:xfrm>
            <a:off x="830947" y="4472747"/>
            <a:ext cx="8333836" cy="871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H: Wasserstoff    Na: Natrium   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Fe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: Eisen    O: Sauerstoff   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Ca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: Calcium</a:t>
            </a:r>
          </a:p>
          <a:p>
            <a:pPr>
              <a:spcBef>
                <a:spcPct val="50000"/>
              </a:spcBef>
            </a:pP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1215736" y="4536000"/>
            <a:ext cx="1402773" cy="30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2822864" y="4537364"/>
            <a:ext cx="460664" cy="30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>
            <a:off x="3321628" y="4536000"/>
            <a:ext cx="1052945" cy="30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/>
          <p:cNvSpPr/>
          <p:nvPr/>
        </p:nvSpPr>
        <p:spPr>
          <a:xfrm>
            <a:off x="4485409" y="4536000"/>
            <a:ext cx="429492" cy="30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4911436" y="4536000"/>
            <a:ext cx="855519" cy="30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/>
          <p:cNvSpPr/>
          <p:nvPr/>
        </p:nvSpPr>
        <p:spPr>
          <a:xfrm>
            <a:off x="5825837" y="4536000"/>
            <a:ext cx="304799" cy="30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/>
          <p:cNvSpPr/>
          <p:nvPr/>
        </p:nvSpPr>
        <p:spPr>
          <a:xfrm>
            <a:off x="6168736" y="4536000"/>
            <a:ext cx="1291937" cy="30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/>
          <p:cNvSpPr/>
          <p:nvPr/>
        </p:nvSpPr>
        <p:spPr>
          <a:xfrm>
            <a:off x="7602682" y="4536000"/>
            <a:ext cx="408709" cy="30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8052955" y="4536000"/>
            <a:ext cx="966354" cy="301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/>
      <p:bldP spid="19" grpId="0"/>
      <p:bldP spid="21" grpId="0"/>
      <p:bldP spid="23" grpId="0"/>
      <p:bldP spid="25" grpId="0"/>
      <p:bldP spid="27" grpId="0"/>
      <p:bldP spid="29" grpId="0"/>
      <p:bldP spid="32" grpId="0" build="p"/>
      <p:bldP spid="33" grpId="1" build="allAtOnce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615622" y="797826"/>
            <a:ext cx="9089487" cy="1486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Die fehlenden Linien sind „Fingerabdrücke“ von Sternen:</a:t>
            </a:r>
          </a:p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Je nachdem welche Farben fehlen, kann man über das Alter, die Größe, die Zusammensetzung und die Oberflächentemperatur eines Sterns Aussagen machen: 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https://apod.nasa.gov/apod/image/0105/obafgkm_noao_big.jpg"/>
          <p:cNvPicPr>
            <a:picLocks noChangeAspect="1" noChangeArrowheads="1"/>
          </p:cNvPicPr>
          <p:nvPr/>
        </p:nvPicPr>
        <p:blipFill>
          <a:blip r:embed="rId2" cstate="print"/>
          <a:srcRect l="16325" t="3856" r="14106" b="20326"/>
          <a:stretch>
            <a:fillRect/>
          </a:stretch>
        </p:blipFill>
        <p:spPr bwMode="auto">
          <a:xfrm>
            <a:off x="1143000" y="2951018"/>
            <a:ext cx="6121104" cy="3335482"/>
          </a:xfrm>
          <a:prstGeom prst="rect">
            <a:avLst/>
          </a:prstGeom>
          <a:noFill/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9112827" y="6735643"/>
            <a:ext cx="967798" cy="28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Bild: NASA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272000" y="4752000"/>
            <a:ext cx="102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Sonne</a:t>
            </a:r>
            <a:endParaRPr lang="de-DE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272000" y="3312000"/>
            <a:ext cx="88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Spica</a:t>
            </a:r>
            <a:endParaRPr lang="de-DE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272000" y="3744000"/>
            <a:ext cx="88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Sirius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272000" y="6048000"/>
            <a:ext cx="133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Beteigeuze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272000" y="2880000"/>
            <a:ext cx="1120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Alnilam</a:t>
            </a:r>
            <a:endParaRPr lang="de-DE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19434" y="2807000"/>
            <a:ext cx="51708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600"/>
              </a:lnSpc>
              <a:buNone/>
            </a:pPr>
            <a:r>
              <a:rPr lang="de-DE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</a:t>
            </a:r>
          </a:p>
          <a:p>
            <a:pPr algn="l">
              <a:lnSpc>
                <a:spcPts val="3600"/>
              </a:lnSpc>
              <a:buNone/>
            </a:pPr>
            <a:r>
              <a:rPr lang="de-DE" sz="2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</a:t>
            </a:r>
          </a:p>
          <a:p>
            <a:pPr algn="l">
              <a:lnSpc>
                <a:spcPts val="3600"/>
              </a:lnSpc>
              <a:buNone/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A</a:t>
            </a:r>
          </a:p>
          <a:p>
            <a:pPr algn="l">
              <a:lnSpc>
                <a:spcPts val="3600"/>
              </a:lnSpc>
              <a:buNone/>
            </a:pPr>
            <a:r>
              <a:rPr lang="de-DE" sz="2000" dirty="0" smtClean="0">
                <a:solidFill>
                  <a:srgbClr val="FFFFB1"/>
                </a:solidFill>
                <a:latin typeface="Arial" pitchFamily="34" charset="0"/>
                <a:cs typeface="Arial" pitchFamily="34" charset="0"/>
              </a:rPr>
              <a:t>F</a:t>
            </a:r>
          </a:p>
          <a:p>
            <a:pPr algn="l">
              <a:lnSpc>
                <a:spcPts val="4000"/>
              </a:lnSpc>
              <a:buNone/>
            </a:pPr>
            <a:r>
              <a:rPr lang="de-DE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G</a:t>
            </a:r>
          </a:p>
          <a:p>
            <a:pPr algn="l">
              <a:lnSpc>
                <a:spcPts val="4000"/>
              </a:lnSpc>
              <a:buNone/>
            </a:pPr>
            <a:r>
              <a:rPr lang="de-DE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K</a:t>
            </a:r>
          </a:p>
          <a:p>
            <a:pPr algn="l">
              <a:lnSpc>
                <a:spcPts val="4000"/>
              </a:lnSpc>
              <a:buNone/>
            </a:pPr>
            <a:r>
              <a:rPr lang="de-DE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720000" y="2300363"/>
            <a:ext cx="2078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Spektralklasse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272001" y="2305125"/>
            <a:ext cx="1103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Stern (z.B.)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8568000" y="4752000"/>
            <a:ext cx="102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5500 °C</a:t>
            </a:r>
            <a:endParaRPr lang="de-DE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8568000" y="3744000"/>
            <a:ext cx="102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9700 °C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8568000" y="2880000"/>
            <a:ext cx="1340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25 000 °C</a:t>
            </a:r>
            <a:endParaRPr lang="de-DE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8568000" y="3312000"/>
            <a:ext cx="128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22 200 °C</a:t>
            </a:r>
            <a:endParaRPr lang="de-DE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8568000" y="5760000"/>
            <a:ext cx="102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3300 °C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271999" y="3099075"/>
            <a:ext cx="822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(Orion)</a:t>
            </a:r>
            <a:endParaRPr lang="de-DE" sz="1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7272000" y="3528000"/>
            <a:ext cx="888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(Jungfrau)</a:t>
            </a:r>
            <a:endParaRPr lang="de-DE" sz="12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271999" y="3960000"/>
            <a:ext cx="1414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Gr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. Hund)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7272000" y="6264000"/>
            <a:ext cx="719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(Orion)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7272000" y="5508000"/>
            <a:ext cx="133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Proxima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7272000" y="5688000"/>
            <a:ext cx="133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Centauri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272000" y="5904000"/>
            <a:ext cx="1095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(Südhimmel)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8532380" y="2307291"/>
            <a:ext cx="1548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Oberflächen-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temperatur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8" grpId="0"/>
      <p:bldP spid="9" grpId="0"/>
      <p:bldP spid="10" grpId="0"/>
      <p:bldP spid="11" grpId="0"/>
      <p:bldP spid="12" grpId="0" build="p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Line 6"/>
          <p:cNvSpPr>
            <a:spLocks noChangeShapeType="1"/>
          </p:cNvSpPr>
          <p:nvPr/>
        </p:nvSpPr>
        <p:spPr bwMode="auto">
          <a:xfrm flipH="1">
            <a:off x="2492400" y="5054743"/>
            <a:ext cx="3420000" cy="18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med" len="lg"/>
          </a:ln>
        </p:spPr>
        <p:txBody>
          <a:bodyPr lIns="100783" tIns="50392" rIns="100783" bIns="50392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Line 5"/>
          <p:cNvSpPr>
            <a:spLocks noChangeShapeType="1"/>
          </p:cNvSpPr>
          <p:nvPr/>
        </p:nvSpPr>
        <p:spPr bwMode="auto">
          <a:xfrm flipH="1" flipV="1">
            <a:off x="5962650" y="5091113"/>
            <a:ext cx="5" cy="138198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med" len="lg"/>
          </a:ln>
        </p:spPr>
        <p:txBody>
          <a:bodyPr lIns="100783" tIns="50392" rIns="100783" bIns="50392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615622" y="797826"/>
            <a:ext cx="9089487" cy="1640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Im sogenannten Hertzsprung-Russell-Diagramm (HRD) werden z.B. die Leuchtkraft von Sternen über ihrer Oberflächentemperatur abgetragen.</a:t>
            </a:r>
          </a:p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Sterne, die wie unsere Sonne im Kern Wasserstoff zu Helium fusionieren, befinden sich dort praktisch auf einer Linie, sie werden </a:t>
            </a:r>
            <a:r>
              <a:rPr lang="de-DE" sz="2000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Hauptreihensterne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genannt.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Line 6"/>
          <p:cNvSpPr>
            <a:spLocks noChangeShapeType="1"/>
          </p:cNvSpPr>
          <p:nvPr/>
        </p:nvSpPr>
        <p:spPr bwMode="auto">
          <a:xfrm flipH="1">
            <a:off x="2484174" y="6483494"/>
            <a:ext cx="5688275" cy="18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med" len="lg"/>
          </a:ln>
        </p:spPr>
        <p:txBody>
          <a:bodyPr lIns="100783" tIns="50392" rIns="100783" bIns="50392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Text Box 7"/>
          <p:cNvSpPr txBox="1">
            <a:spLocks noChangeArrowheads="1"/>
          </p:cNvSpPr>
          <p:nvPr/>
        </p:nvSpPr>
        <p:spPr bwMode="auto">
          <a:xfrm>
            <a:off x="3918939" y="6698920"/>
            <a:ext cx="3874534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Spektralklasse (</a:t>
            </a:r>
            <a:r>
              <a:rPr lang="de-DE" sz="16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emperatur)</a:t>
            </a:r>
            <a:endParaRPr lang="de-DE" sz="16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1" name="Gerade Verbindung 210"/>
          <p:cNvCxnSpPr/>
          <p:nvPr/>
        </p:nvCxnSpPr>
        <p:spPr bwMode="auto">
          <a:xfrm>
            <a:off x="3383676" y="6495710"/>
            <a:ext cx="0" cy="79378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2" name="Gerade Verbindung 211"/>
          <p:cNvCxnSpPr/>
          <p:nvPr/>
        </p:nvCxnSpPr>
        <p:spPr bwMode="auto">
          <a:xfrm>
            <a:off x="4177536" y="6495710"/>
            <a:ext cx="0" cy="79378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3" name="Gerade Verbindung 212"/>
          <p:cNvCxnSpPr/>
          <p:nvPr/>
        </p:nvCxnSpPr>
        <p:spPr bwMode="auto">
          <a:xfrm>
            <a:off x="4971396" y="6495710"/>
            <a:ext cx="0" cy="79378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4" name="Gerade Verbindung 213"/>
          <p:cNvCxnSpPr/>
          <p:nvPr/>
        </p:nvCxnSpPr>
        <p:spPr bwMode="auto">
          <a:xfrm>
            <a:off x="5765256" y="6495710"/>
            <a:ext cx="0" cy="79378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5" name="Gerade Verbindung 214"/>
          <p:cNvCxnSpPr/>
          <p:nvPr/>
        </p:nvCxnSpPr>
        <p:spPr bwMode="auto">
          <a:xfrm>
            <a:off x="6559117" y="6495710"/>
            <a:ext cx="0" cy="79378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6" name="Gerade Verbindung 215"/>
          <p:cNvCxnSpPr/>
          <p:nvPr/>
        </p:nvCxnSpPr>
        <p:spPr bwMode="auto">
          <a:xfrm>
            <a:off x="7352977" y="6495710"/>
            <a:ext cx="0" cy="79378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7" name="Text Box 4"/>
          <p:cNvSpPr txBox="1">
            <a:spLocks noChangeArrowheads="1"/>
          </p:cNvSpPr>
          <p:nvPr/>
        </p:nvSpPr>
        <p:spPr bwMode="auto">
          <a:xfrm>
            <a:off x="3621834" y="6495712"/>
            <a:ext cx="396930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</a:t>
            </a:r>
            <a:endParaRPr lang="de-DE" sz="1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Text Box 4"/>
          <p:cNvSpPr txBox="1">
            <a:spLocks noChangeArrowheads="1"/>
          </p:cNvSpPr>
          <p:nvPr/>
        </p:nvSpPr>
        <p:spPr bwMode="auto">
          <a:xfrm>
            <a:off x="2827973" y="6495712"/>
            <a:ext cx="396930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</a:t>
            </a:r>
          </a:p>
        </p:txBody>
      </p:sp>
      <p:sp>
        <p:nvSpPr>
          <p:cNvPr id="219" name="Text Box 4"/>
          <p:cNvSpPr txBox="1">
            <a:spLocks noChangeArrowheads="1"/>
          </p:cNvSpPr>
          <p:nvPr/>
        </p:nvSpPr>
        <p:spPr bwMode="auto">
          <a:xfrm>
            <a:off x="6797275" y="6495712"/>
            <a:ext cx="396930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K</a:t>
            </a:r>
            <a:endParaRPr lang="de-DE" sz="16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0" name="Text Box 4"/>
          <p:cNvSpPr txBox="1">
            <a:spLocks noChangeArrowheads="1"/>
          </p:cNvSpPr>
          <p:nvPr/>
        </p:nvSpPr>
        <p:spPr bwMode="auto">
          <a:xfrm>
            <a:off x="4415694" y="6495712"/>
            <a:ext cx="396930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</a:t>
            </a:r>
            <a:endParaRPr lang="de-DE" sz="16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1" name="Text Box 4"/>
          <p:cNvSpPr txBox="1">
            <a:spLocks noChangeArrowheads="1"/>
          </p:cNvSpPr>
          <p:nvPr/>
        </p:nvSpPr>
        <p:spPr bwMode="auto">
          <a:xfrm>
            <a:off x="7591135" y="6495712"/>
            <a:ext cx="396930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</a:t>
            </a:r>
            <a:endParaRPr lang="de-DE" sz="1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2" name="Text Box 4"/>
          <p:cNvSpPr txBox="1">
            <a:spLocks noChangeArrowheads="1"/>
          </p:cNvSpPr>
          <p:nvPr/>
        </p:nvSpPr>
        <p:spPr bwMode="auto">
          <a:xfrm>
            <a:off x="5209554" y="6495712"/>
            <a:ext cx="396930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F</a:t>
            </a:r>
            <a:endParaRPr lang="de-DE" sz="1600" dirty="0">
              <a:solidFill>
                <a:srgbClr val="FFFF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3" name="Text Box 4"/>
          <p:cNvSpPr txBox="1">
            <a:spLocks noChangeArrowheads="1"/>
          </p:cNvSpPr>
          <p:nvPr/>
        </p:nvSpPr>
        <p:spPr bwMode="auto">
          <a:xfrm>
            <a:off x="6003414" y="6495712"/>
            <a:ext cx="396930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23"/>
                </a:solidFill>
                <a:latin typeface="Arial" pitchFamily="34" charset="0"/>
                <a:cs typeface="Arial" pitchFamily="34" charset="0"/>
              </a:rPr>
              <a:t>G</a:t>
            </a:r>
            <a:endParaRPr lang="de-DE" sz="1600" dirty="0">
              <a:solidFill>
                <a:srgbClr val="FFFF2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" name="Line 5"/>
          <p:cNvSpPr>
            <a:spLocks noChangeShapeType="1"/>
          </p:cNvSpPr>
          <p:nvPr/>
        </p:nvSpPr>
        <p:spPr bwMode="auto">
          <a:xfrm flipV="1">
            <a:off x="2490360" y="2556163"/>
            <a:ext cx="0" cy="391797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med" len="lg"/>
          </a:ln>
        </p:spPr>
        <p:txBody>
          <a:bodyPr lIns="100783" tIns="50392" rIns="100783" bIns="50392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6" name="Gerade Verbindung 225"/>
          <p:cNvCxnSpPr/>
          <p:nvPr/>
        </p:nvCxnSpPr>
        <p:spPr bwMode="auto">
          <a:xfrm flipH="1">
            <a:off x="2407564" y="5052752"/>
            <a:ext cx="78034" cy="0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7" name="Gerade Verbindung 226"/>
          <p:cNvCxnSpPr/>
          <p:nvPr/>
        </p:nvCxnSpPr>
        <p:spPr bwMode="auto">
          <a:xfrm flipH="1">
            <a:off x="2412326" y="3611855"/>
            <a:ext cx="78034" cy="0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8" name="Gerade Verbindung 227"/>
          <p:cNvCxnSpPr/>
          <p:nvPr/>
        </p:nvCxnSpPr>
        <p:spPr bwMode="auto">
          <a:xfrm flipH="1">
            <a:off x="2412326" y="4341361"/>
            <a:ext cx="78034" cy="0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9" name="Gerade Verbindung 228"/>
          <p:cNvCxnSpPr/>
          <p:nvPr/>
        </p:nvCxnSpPr>
        <p:spPr bwMode="auto">
          <a:xfrm flipH="1">
            <a:off x="2412326" y="5725109"/>
            <a:ext cx="78034" cy="0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0" name="Gerade Verbindung 229"/>
          <p:cNvCxnSpPr/>
          <p:nvPr/>
        </p:nvCxnSpPr>
        <p:spPr bwMode="auto">
          <a:xfrm flipH="1">
            <a:off x="2402801" y="2891872"/>
            <a:ext cx="78034" cy="0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1" name="Gerade Verbindung 230"/>
          <p:cNvCxnSpPr/>
          <p:nvPr/>
        </p:nvCxnSpPr>
        <p:spPr bwMode="auto">
          <a:xfrm flipH="1">
            <a:off x="2412326" y="6416515"/>
            <a:ext cx="78034" cy="0"/>
          </a:xfrm>
          <a:prstGeom prst="line">
            <a:avLst/>
          </a:prstGeom>
          <a:solidFill>
            <a:srgbClr val="00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2" name="Text Box 4"/>
          <p:cNvSpPr txBox="1">
            <a:spLocks noChangeArrowheads="1"/>
          </p:cNvSpPr>
          <p:nvPr/>
        </p:nvSpPr>
        <p:spPr bwMode="auto">
          <a:xfrm flipH="1">
            <a:off x="1829076" y="4182558"/>
            <a:ext cx="780339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100</a:t>
            </a:r>
            <a:endParaRPr lang="de-DE" sz="16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Text Box 4"/>
          <p:cNvSpPr txBox="1">
            <a:spLocks noChangeArrowheads="1"/>
          </p:cNvSpPr>
          <p:nvPr/>
        </p:nvSpPr>
        <p:spPr bwMode="auto">
          <a:xfrm flipH="1">
            <a:off x="2052914" y="4867538"/>
            <a:ext cx="440904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1</a:t>
            </a:r>
            <a:endParaRPr lang="de-DE" sz="16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Text Box 4"/>
          <p:cNvSpPr txBox="1">
            <a:spLocks noChangeArrowheads="1"/>
          </p:cNvSpPr>
          <p:nvPr/>
        </p:nvSpPr>
        <p:spPr bwMode="auto">
          <a:xfrm flipH="1">
            <a:off x="1279817" y="2705338"/>
            <a:ext cx="1246909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1 000 000</a:t>
            </a:r>
            <a:endParaRPr lang="de-DE" sz="16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Text Box 4"/>
          <p:cNvSpPr txBox="1">
            <a:spLocks noChangeArrowheads="1"/>
          </p:cNvSpPr>
          <p:nvPr/>
        </p:nvSpPr>
        <p:spPr bwMode="auto">
          <a:xfrm flipH="1">
            <a:off x="1579291" y="3444370"/>
            <a:ext cx="1092473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10 000</a:t>
            </a:r>
            <a:endParaRPr lang="de-DE" sz="16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Text Box 4"/>
          <p:cNvSpPr txBox="1">
            <a:spLocks noChangeArrowheads="1"/>
          </p:cNvSpPr>
          <p:nvPr/>
        </p:nvSpPr>
        <p:spPr bwMode="auto">
          <a:xfrm flipH="1">
            <a:off x="1782757" y="5569133"/>
            <a:ext cx="780338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0,01</a:t>
            </a:r>
            <a:endParaRPr lang="de-DE" sz="16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Text Box 4"/>
          <p:cNvSpPr txBox="1">
            <a:spLocks noChangeArrowheads="1"/>
          </p:cNvSpPr>
          <p:nvPr/>
        </p:nvSpPr>
        <p:spPr bwMode="auto">
          <a:xfrm flipH="1">
            <a:off x="1564138" y="6240167"/>
            <a:ext cx="1092473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0,0001</a:t>
            </a:r>
            <a:endParaRPr lang="de-DE" sz="16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Text Box 4"/>
          <p:cNvSpPr txBox="1">
            <a:spLocks noChangeArrowheads="1"/>
          </p:cNvSpPr>
          <p:nvPr/>
        </p:nvSpPr>
        <p:spPr bwMode="auto">
          <a:xfrm>
            <a:off x="613063" y="2386181"/>
            <a:ext cx="2524652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Sonnenleuchtkraft</a:t>
            </a:r>
            <a:endParaRPr lang="de-DE" sz="16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4" name="Ellipse 243"/>
          <p:cNvSpPr/>
          <p:nvPr/>
        </p:nvSpPr>
        <p:spPr bwMode="auto">
          <a:xfrm>
            <a:off x="3166116" y="2924916"/>
            <a:ext cx="36000" cy="36000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algn="ctr" defTabSz="1007838" fontAlgn="base">
              <a:spcBef>
                <a:spcPct val="0"/>
              </a:spcBef>
              <a:spcAft>
                <a:spcPct val="0"/>
              </a:spcAft>
            </a:pPr>
            <a:endParaRPr lang="de-DE" sz="16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Ellipse 244"/>
          <p:cNvSpPr/>
          <p:nvPr/>
        </p:nvSpPr>
        <p:spPr bwMode="auto">
          <a:xfrm>
            <a:off x="3622183" y="3906803"/>
            <a:ext cx="36000" cy="36000"/>
          </a:xfrm>
          <a:prstGeom prst="ellipse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algn="ctr" defTabSz="1007838" fontAlgn="base">
              <a:spcBef>
                <a:spcPct val="0"/>
              </a:spcBef>
              <a:spcAft>
                <a:spcPct val="0"/>
              </a:spcAft>
            </a:pPr>
            <a:endParaRPr lang="de-DE" sz="16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Ellipse 245"/>
          <p:cNvSpPr/>
          <p:nvPr/>
        </p:nvSpPr>
        <p:spPr bwMode="auto">
          <a:xfrm>
            <a:off x="4510382" y="4640491"/>
            <a:ext cx="36000" cy="36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algn="ctr" defTabSz="1007838" fontAlgn="base">
              <a:spcBef>
                <a:spcPct val="0"/>
              </a:spcBef>
              <a:spcAft>
                <a:spcPct val="0"/>
              </a:spcAft>
            </a:pPr>
            <a:endParaRPr lang="de-DE" sz="16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Ellipse 246"/>
          <p:cNvSpPr/>
          <p:nvPr/>
        </p:nvSpPr>
        <p:spPr bwMode="auto">
          <a:xfrm>
            <a:off x="5936645" y="5029353"/>
            <a:ext cx="46800" cy="46800"/>
          </a:xfrm>
          <a:prstGeom prst="ellipse">
            <a:avLst/>
          </a:prstGeom>
          <a:solidFill>
            <a:srgbClr val="FFFF2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algn="ctr" defTabSz="1007838" fontAlgn="base">
              <a:spcBef>
                <a:spcPct val="0"/>
              </a:spcBef>
              <a:spcAft>
                <a:spcPct val="0"/>
              </a:spcAft>
            </a:pPr>
            <a:endParaRPr lang="de-DE" sz="16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Ellipse 247"/>
          <p:cNvSpPr/>
          <p:nvPr/>
        </p:nvSpPr>
        <p:spPr bwMode="auto">
          <a:xfrm>
            <a:off x="7299927" y="5998939"/>
            <a:ext cx="36000" cy="360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algn="ctr" defTabSz="1007838" fontAlgn="base">
              <a:spcBef>
                <a:spcPct val="0"/>
              </a:spcBef>
              <a:spcAft>
                <a:spcPct val="0"/>
              </a:spcAft>
            </a:pPr>
            <a:endParaRPr lang="de-DE" sz="16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Textfeld 248"/>
          <p:cNvSpPr txBox="1"/>
          <p:nvPr/>
        </p:nvSpPr>
        <p:spPr>
          <a:xfrm>
            <a:off x="5974773" y="4831772"/>
            <a:ext cx="130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Sonne</a:t>
            </a:r>
            <a:endParaRPr lang="de-DE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0" name="Textfeld 249"/>
          <p:cNvSpPr txBox="1"/>
          <p:nvPr/>
        </p:nvSpPr>
        <p:spPr>
          <a:xfrm>
            <a:off x="4526973" y="4360717"/>
            <a:ext cx="130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Sirius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1" name="Textfeld 250"/>
          <p:cNvSpPr txBox="1"/>
          <p:nvPr/>
        </p:nvSpPr>
        <p:spPr>
          <a:xfrm>
            <a:off x="3733800" y="3609108"/>
            <a:ext cx="130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Spica</a:t>
            </a:r>
            <a:endParaRPr lang="de-DE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2" name="Textfeld 251"/>
          <p:cNvSpPr txBox="1"/>
          <p:nvPr/>
        </p:nvSpPr>
        <p:spPr>
          <a:xfrm>
            <a:off x="3307773" y="2601190"/>
            <a:ext cx="130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Alnilam</a:t>
            </a:r>
            <a:endParaRPr lang="de-DE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3" name="Textfeld 252"/>
          <p:cNvSpPr txBox="1"/>
          <p:nvPr/>
        </p:nvSpPr>
        <p:spPr>
          <a:xfrm>
            <a:off x="7536872" y="5749635"/>
            <a:ext cx="1309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Proxima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Centauri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4" name="Freihandform 253"/>
          <p:cNvSpPr/>
          <p:nvPr/>
        </p:nvSpPr>
        <p:spPr bwMode="auto">
          <a:xfrm>
            <a:off x="3059688" y="2599102"/>
            <a:ext cx="4488873" cy="3599939"/>
          </a:xfrm>
          <a:custGeom>
            <a:avLst/>
            <a:gdLst>
              <a:gd name="connsiteX0" fmla="*/ 0 w 4526733"/>
              <a:gd name="connsiteY0" fmla="*/ 0 h 3902043"/>
              <a:gd name="connsiteX1" fmla="*/ 380246 w 4526733"/>
              <a:gd name="connsiteY1" fmla="*/ 1086415 h 3902043"/>
              <a:gd name="connsiteX2" fmla="*/ 1140737 w 4526733"/>
              <a:gd name="connsiteY2" fmla="*/ 2037029 h 3902043"/>
              <a:gd name="connsiteX3" fmla="*/ 2064191 w 4526733"/>
              <a:gd name="connsiteY3" fmla="*/ 2525916 h 3902043"/>
              <a:gd name="connsiteX4" fmla="*/ 3204927 w 4526733"/>
              <a:gd name="connsiteY4" fmla="*/ 2942376 h 3902043"/>
              <a:gd name="connsiteX5" fmla="*/ 4046899 w 4526733"/>
              <a:gd name="connsiteY5" fmla="*/ 3340728 h 3902043"/>
              <a:gd name="connsiteX6" fmla="*/ 4526733 w 4526733"/>
              <a:gd name="connsiteY6" fmla="*/ 3902043 h 3902043"/>
              <a:gd name="connsiteX7" fmla="*/ 4526733 w 4526733"/>
              <a:gd name="connsiteY7" fmla="*/ 3902043 h 3902043"/>
              <a:gd name="connsiteX0" fmla="*/ 0 w 4526733"/>
              <a:gd name="connsiteY0" fmla="*/ 0 h 3902043"/>
              <a:gd name="connsiteX1" fmla="*/ 380246 w 4526733"/>
              <a:gd name="connsiteY1" fmla="*/ 1086415 h 3902043"/>
              <a:gd name="connsiteX2" fmla="*/ 1161694 w 4526733"/>
              <a:gd name="connsiteY2" fmla="*/ 2003241 h 3902043"/>
              <a:gd name="connsiteX3" fmla="*/ 2064191 w 4526733"/>
              <a:gd name="connsiteY3" fmla="*/ 2525916 h 3902043"/>
              <a:gd name="connsiteX4" fmla="*/ 3204927 w 4526733"/>
              <a:gd name="connsiteY4" fmla="*/ 2942376 h 3902043"/>
              <a:gd name="connsiteX5" fmla="*/ 4046899 w 4526733"/>
              <a:gd name="connsiteY5" fmla="*/ 3340728 h 3902043"/>
              <a:gd name="connsiteX6" fmla="*/ 4526733 w 4526733"/>
              <a:gd name="connsiteY6" fmla="*/ 3902043 h 3902043"/>
              <a:gd name="connsiteX7" fmla="*/ 4526733 w 4526733"/>
              <a:gd name="connsiteY7" fmla="*/ 3902043 h 3902043"/>
              <a:gd name="connsiteX0" fmla="*/ 0 w 4526733"/>
              <a:gd name="connsiteY0" fmla="*/ 0 h 3902043"/>
              <a:gd name="connsiteX1" fmla="*/ 380246 w 4526733"/>
              <a:gd name="connsiteY1" fmla="*/ 1086415 h 3902043"/>
              <a:gd name="connsiteX2" fmla="*/ 1161694 w 4526733"/>
              <a:gd name="connsiteY2" fmla="*/ 2003241 h 3902043"/>
              <a:gd name="connsiteX3" fmla="*/ 2179455 w 4526733"/>
              <a:gd name="connsiteY3" fmla="*/ 2492128 h 3902043"/>
              <a:gd name="connsiteX4" fmla="*/ 3204927 w 4526733"/>
              <a:gd name="connsiteY4" fmla="*/ 2942376 h 3902043"/>
              <a:gd name="connsiteX5" fmla="*/ 4046899 w 4526733"/>
              <a:gd name="connsiteY5" fmla="*/ 3340728 h 3902043"/>
              <a:gd name="connsiteX6" fmla="*/ 4526733 w 4526733"/>
              <a:gd name="connsiteY6" fmla="*/ 3902043 h 3902043"/>
              <a:gd name="connsiteX7" fmla="*/ 4526733 w 4526733"/>
              <a:gd name="connsiteY7" fmla="*/ 3902043 h 3902043"/>
              <a:gd name="connsiteX0" fmla="*/ 0 w 4526733"/>
              <a:gd name="connsiteY0" fmla="*/ 0 h 3902043"/>
              <a:gd name="connsiteX1" fmla="*/ 380246 w 4526733"/>
              <a:gd name="connsiteY1" fmla="*/ 1086415 h 3902043"/>
              <a:gd name="connsiteX2" fmla="*/ 1161694 w 4526733"/>
              <a:gd name="connsiteY2" fmla="*/ 2003241 h 3902043"/>
              <a:gd name="connsiteX3" fmla="*/ 2179455 w 4526733"/>
              <a:gd name="connsiteY3" fmla="*/ 2492128 h 3902043"/>
              <a:gd name="connsiteX4" fmla="*/ 3278276 w 4526733"/>
              <a:gd name="connsiteY4" fmla="*/ 2919851 h 3902043"/>
              <a:gd name="connsiteX5" fmla="*/ 4046899 w 4526733"/>
              <a:gd name="connsiteY5" fmla="*/ 3340728 h 3902043"/>
              <a:gd name="connsiteX6" fmla="*/ 4526733 w 4526733"/>
              <a:gd name="connsiteY6" fmla="*/ 3902043 h 3902043"/>
              <a:gd name="connsiteX7" fmla="*/ 4526733 w 4526733"/>
              <a:gd name="connsiteY7" fmla="*/ 3902043 h 3902043"/>
              <a:gd name="connsiteX0" fmla="*/ 0 w 4526733"/>
              <a:gd name="connsiteY0" fmla="*/ 0 h 3902043"/>
              <a:gd name="connsiteX1" fmla="*/ 411682 w 4526733"/>
              <a:gd name="connsiteY1" fmla="*/ 1086415 h 3902043"/>
              <a:gd name="connsiteX2" fmla="*/ 1161694 w 4526733"/>
              <a:gd name="connsiteY2" fmla="*/ 2003241 h 3902043"/>
              <a:gd name="connsiteX3" fmla="*/ 2179455 w 4526733"/>
              <a:gd name="connsiteY3" fmla="*/ 2492128 h 3902043"/>
              <a:gd name="connsiteX4" fmla="*/ 3278276 w 4526733"/>
              <a:gd name="connsiteY4" fmla="*/ 2919851 h 3902043"/>
              <a:gd name="connsiteX5" fmla="*/ 4046899 w 4526733"/>
              <a:gd name="connsiteY5" fmla="*/ 3340728 h 3902043"/>
              <a:gd name="connsiteX6" fmla="*/ 4526733 w 4526733"/>
              <a:gd name="connsiteY6" fmla="*/ 3902043 h 3902043"/>
              <a:gd name="connsiteX7" fmla="*/ 4526733 w 4526733"/>
              <a:gd name="connsiteY7" fmla="*/ 3902043 h 3902043"/>
              <a:gd name="connsiteX0" fmla="*/ 0 w 4526733"/>
              <a:gd name="connsiteY0" fmla="*/ 0 h 3902043"/>
              <a:gd name="connsiteX1" fmla="*/ 411682 w 4526733"/>
              <a:gd name="connsiteY1" fmla="*/ 1086415 h 3902043"/>
              <a:gd name="connsiteX2" fmla="*/ 1161694 w 4526733"/>
              <a:gd name="connsiteY2" fmla="*/ 1991979 h 3902043"/>
              <a:gd name="connsiteX3" fmla="*/ 2179455 w 4526733"/>
              <a:gd name="connsiteY3" fmla="*/ 2492128 h 3902043"/>
              <a:gd name="connsiteX4" fmla="*/ 3278276 w 4526733"/>
              <a:gd name="connsiteY4" fmla="*/ 2919851 h 3902043"/>
              <a:gd name="connsiteX5" fmla="*/ 4046899 w 4526733"/>
              <a:gd name="connsiteY5" fmla="*/ 3340728 h 3902043"/>
              <a:gd name="connsiteX6" fmla="*/ 4526733 w 4526733"/>
              <a:gd name="connsiteY6" fmla="*/ 3902043 h 3902043"/>
              <a:gd name="connsiteX7" fmla="*/ 4526733 w 4526733"/>
              <a:gd name="connsiteY7" fmla="*/ 3902043 h 3902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26733" h="3902043">
                <a:moveTo>
                  <a:pt x="0" y="0"/>
                </a:moveTo>
                <a:cubicBezTo>
                  <a:pt x="95061" y="373455"/>
                  <a:pt x="218066" y="754418"/>
                  <a:pt x="411682" y="1086415"/>
                </a:cubicBezTo>
                <a:cubicBezTo>
                  <a:pt x="605298" y="1418412"/>
                  <a:pt x="867065" y="1757694"/>
                  <a:pt x="1161694" y="1991979"/>
                </a:cubicBezTo>
                <a:cubicBezTo>
                  <a:pt x="1456323" y="2226265"/>
                  <a:pt x="1826691" y="2337483"/>
                  <a:pt x="2179455" y="2492128"/>
                </a:cubicBezTo>
                <a:cubicBezTo>
                  <a:pt x="2532219" y="2646773"/>
                  <a:pt x="2967035" y="2778418"/>
                  <a:pt x="3278276" y="2919851"/>
                </a:cubicBezTo>
                <a:cubicBezTo>
                  <a:pt x="3589517" y="3061284"/>
                  <a:pt x="3838823" y="3177029"/>
                  <a:pt x="4046899" y="3340728"/>
                </a:cubicBezTo>
                <a:cubicBezTo>
                  <a:pt x="4254975" y="3504427"/>
                  <a:pt x="4526733" y="3902043"/>
                  <a:pt x="4526733" y="3902043"/>
                </a:cubicBezTo>
                <a:lnTo>
                  <a:pt x="4526733" y="3902043"/>
                </a:lnTo>
              </a:path>
            </a:pathLst>
          </a:custGeom>
          <a:noFill/>
          <a:ln w="34925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algn="ctr" defTabSz="1007838" fontAlgn="base">
              <a:spcBef>
                <a:spcPct val="0"/>
              </a:spcBef>
              <a:spcAft>
                <a:spcPct val="0"/>
              </a:spcAft>
            </a:pPr>
            <a:endParaRPr lang="de-DE" sz="16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5" name="Text Box 4"/>
          <p:cNvSpPr txBox="1">
            <a:spLocks noChangeArrowheads="1"/>
          </p:cNvSpPr>
          <p:nvPr/>
        </p:nvSpPr>
        <p:spPr bwMode="auto">
          <a:xfrm rot="1240095">
            <a:off x="4354608" y="5063352"/>
            <a:ext cx="1310469" cy="347989"/>
          </a:xfrm>
          <a:prstGeom prst="rect">
            <a:avLst/>
          </a:prstGeom>
          <a:solidFill>
            <a:srgbClr val="92D050">
              <a:alpha val="76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Hauptreihe</a:t>
            </a:r>
            <a:endParaRPr lang="de-DE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" name="Ellipse 255"/>
          <p:cNvSpPr/>
          <p:nvPr/>
        </p:nvSpPr>
        <p:spPr bwMode="auto">
          <a:xfrm>
            <a:off x="7047920" y="3009185"/>
            <a:ext cx="36000" cy="360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algn="ctr" defTabSz="1007838" fontAlgn="base">
              <a:spcBef>
                <a:spcPct val="0"/>
              </a:spcBef>
              <a:spcAft>
                <a:spcPct val="0"/>
              </a:spcAft>
            </a:pPr>
            <a:endParaRPr lang="de-DE" sz="16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7" name="Textfeld 256"/>
          <p:cNvSpPr txBox="1"/>
          <p:nvPr/>
        </p:nvSpPr>
        <p:spPr>
          <a:xfrm>
            <a:off x="7107382" y="2722416"/>
            <a:ext cx="1558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Beteigeuze</a:t>
            </a:r>
            <a:endParaRPr lang="de-DE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8" name="Gruppieren 257"/>
          <p:cNvGrpSpPr/>
          <p:nvPr/>
        </p:nvGrpSpPr>
        <p:grpSpPr>
          <a:xfrm>
            <a:off x="2748012" y="2635122"/>
            <a:ext cx="5058471" cy="3732695"/>
            <a:chOff x="3163649" y="2614341"/>
            <a:chExt cx="5058471" cy="3732695"/>
          </a:xfrm>
        </p:grpSpPr>
        <p:sp>
          <p:nvSpPr>
            <p:cNvPr id="259" name="Ellipse 258"/>
            <p:cNvSpPr/>
            <p:nvPr/>
          </p:nvSpPr>
          <p:spPr bwMode="auto">
            <a:xfrm>
              <a:off x="5990213" y="4811276"/>
              <a:ext cx="36000" cy="36000"/>
            </a:xfrm>
            <a:prstGeom prst="ellipse">
              <a:avLst/>
            </a:prstGeom>
            <a:solidFill>
              <a:srgbClr val="FFFF0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Ellipse 259"/>
            <p:cNvSpPr/>
            <p:nvPr/>
          </p:nvSpPr>
          <p:spPr bwMode="auto">
            <a:xfrm>
              <a:off x="3799651" y="3950886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1" name="Ellipse 260"/>
            <p:cNvSpPr/>
            <p:nvPr/>
          </p:nvSpPr>
          <p:spPr bwMode="auto">
            <a:xfrm>
              <a:off x="5522259" y="5084795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2" name="Ellipse 261"/>
            <p:cNvSpPr/>
            <p:nvPr/>
          </p:nvSpPr>
          <p:spPr bwMode="auto">
            <a:xfrm>
              <a:off x="4436918" y="3990538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Ellipse 262"/>
            <p:cNvSpPr/>
            <p:nvPr/>
          </p:nvSpPr>
          <p:spPr bwMode="auto">
            <a:xfrm>
              <a:off x="5027995" y="4657797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4" name="Ellipse 263"/>
            <p:cNvSpPr/>
            <p:nvPr/>
          </p:nvSpPr>
          <p:spPr bwMode="auto">
            <a:xfrm>
              <a:off x="5960215" y="5032633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5" name="Ellipse 264"/>
            <p:cNvSpPr/>
            <p:nvPr/>
          </p:nvSpPr>
          <p:spPr bwMode="auto">
            <a:xfrm>
              <a:off x="7191662" y="5977359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" name="Ellipse 265"/>
            <p:cNvSpPr/>
            <p:nvPr/>
          </p:nvSpPr>
          <p:spPr bwMode="auto">
            <a:xfrm>
              <a:off x="6231266" y="4854504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" name="Ellipse 266"/>
            <p:cNvSpPr/>
            <p:nvPr/>
          </p:nvSpPr>
          <p:spPr bwMode="auto">
            <a:xfrm>
              <a:off x="7349722" y="5232301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8" name="Ellipse 267"/>
            <p:cNvSpPr/>
            <p:nvPr/>
          </p:nvSpPr>
          <p:spPr bwMode="auto">
            <a:xfrm>
              <a:off x="7863039" y="5862965"/>
              <a:ext cx="36000" cy="360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9" name="Ellipse 268"/>
            <p:cNvSpPr/>
            <p:nvPr/>
          </p:nvSpPr>
          <p:spPr bwMode="auto">
            <a:xfrm>
              <a:off x="6633186" y="4913205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0" name="Ellipse 269"/>
            <p:cNvSpPr/>
            <p:nvPr/>
          </p:nvSpPr>
          <p:spPr bwMode="auto">
            <a:xfrm>
              <a:off x="4379904" y="4722144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Ellipse 270"/>
            <p:cNvSpPr/>
            <p:nvPr/>
          </p:nvSpPr>
          <p:spPr bwMode="auto">
            <a:xfrm>
              <a:off x="3453470" y="2614341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2" name="Ellipse 271"/>
            <p:cNvSpPr/>
            <p:nvPr/>
          </p:nvSpPr>
          <p:spPr bwMode="auto">
            <a:xfrm>
              <a:off x="3648269" y="2714107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3" name="Ellipse 272"/>
            <p:cNvSpPr/>
            <p:nvPr/>
          </p:nvSpPr>
          <p:spPr bwMode="auto">
            <a:xfrm>
              <a:off x="3491480" y="3160671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4" name="Ellipse 273"/>
            <p:cNvSpPr/>
            <p:nvPr/>
          </p:nvSpPr>
          <p:spPr bwMode="auto">
            <a:xfrm>
              <a:off x="3719536" y="2961141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5" name="Ellipse 274"/>
            <p:cNvSpPr/>
            <p:nvPr/>
          </p:nvSpPr>
          <p:spPr bwMode="auto">
            <a:xfrm>
              <a:off x="3705284" y="3284190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Ellipse 275"/>
            <p:cNvSpPr/>
            <p:nvPr/>
          </p:nvSpPr>
          <p:spPr bwMode="auto">
            <a:xfrm>
              <a:off x="3581753" y="2904135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Ellipse 276"/>
            <p:cNvSpPr/>
            <p:nvPr/>
          </p:nvSpPr>
          <p:spPr bwMode="auto">
            <a:xfrm>
              <a:off x="3819313" y="3146419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Ellipse 277"/>
            <p:cNvSpPr/>
            <p:nvPr/>
          </p:nvSpPr>
          <p:spPr bwMode="auto">
            <a:xfrm>
              <a:off x="3643518" y="3478967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Ellipse 278"/>
            <p:cNvSpPr/>
            <p:nvPr/>
          </p:nvSpPr>
          <p:spPr bwMode="auto">
            <a:xfrm>
              <a:off x="3691029" y="3692749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0" name="Ellipse 279"/>
            <p:cNvSpPr/>
            <p:nvPr/>
          </p:nvSpPr>
          <p:spPr bwMode="auto">
            <a:xfrm>
              <a:off x="3847817" y="3445714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1" name="Ellipse 280"/>
            <p:cNvSpPr/>
            <p:nvPr/>
          </p:nvSpPr>
          <p:spPr bwMode="auto">
            <a:xfrm>
              <a:off x="4052072" y="4090300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2" name="Ellipse 281"/>
            <p:cNvSpPr/>
            <p:nvPr/>
          </p:nvSpPr>
          <p:spPr bwMode="auto">
            <a:xfrm>
              <a:off x="4128090" y="3848016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Ellipse 282"/>
            <p:cNvSpPr/>
            <p:nvPr/>
          </p:nvSpPr>
          <p:spPr bwMode="auto">
            <a:xfrm>
              <a:off x="4204111" y="4085550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4" name="Ellipse 283"/>
            <p:cNvSpPr/>
            <p:nvPr/>
          </p:nvSpPr>
          <p:spPr bwMode="auto">
            <a:xfrm>
              <a:off x="4189856" y="4475108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5" name="Ellipse 284"/>
            <p:cNvSpPr/>
            <p:nvPr/>
          </p:nvSpPr>
          <p:spPr bwMode="auto">
            <a:xfrm>
              <a:off x="3995059" y="3714998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" name="Ellipse 285"/>
            <p:cNvSpPr/>
            <p:nvPr/>
          </p:nvSpPr>
          <p:spPr bwMode="auto">
            <a:xfrm>
              <a:off x="4227868" y="4228071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" name="Ellipse 286"/>
            <p:cNvSpPr/>
            <p:nvPr/>
          </p:nvSpPr>
          <p:spPr bwMode="auto">
            <a:xfrm>
              <a:off x="4037820" y="3886022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Ellipse 287"/>
            <p:cNvSpPr/>
            <p:nvPr/>
          </p:nvSpPr>
          <p:spPr bwMode="auto">
            <a:xfrm>
              <a:off x="4180356" y="3672241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" name="Ellipse 288"/>
            <p:cNvSpPr/>
            <p:nvPr/>
          </p:nvSpPr>
          <p:spPr bwMode="auto">
            <a:xfrm>
              <a:off x="4303886" y="4270828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Ellipse 289"/>
            <p:cNvSpPr/>
            <p:nvPr/>
          </p:nvSpPr>
          <p:spPr bwMode="auto">
            <a:xfrm>
              <a:off x="4341896" y="4052295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Ellipse 290"/>
            <p:cNvSpPr/>
            <p:nvPr/>
          </p:nvSpPr>
          <p:spPr bwMode="auto">
            <a:xfrm>
              <a:off x="4237368" y="3905026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Ellipse 291"/>
            <p:cNvSpPr/>
            <p:nvPr/>
          </p:nvSpPr>
          <p:spPr bwMode="auto">
            <a:xfrm>
              <a:off x="4109086" y="4275578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Ellipse 292"/>
            <p:cNvSpPr/>
            <p:nvPr/>
          </p:nvSpPr>
          <p:spPr bwMode="auto">
            <a:xfrm>
              <a:off x="4322890" y="4161563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Ellipse 293"/>
            <p:cNvSpPr/>
            <p:nvPr/>
          </p:nvSpPr>
          <p:spPr bwMode="auto">
            <a:xfrm>
              <a:off x="4322890" y="3315940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Ellipse 294"/>
            <p:cNvSpPr/>
            <p:nvPr/>
          </p:nvSpPr>
          <p:spPr bwMode="auto">
            <a:xfrm>
              <a:off x="4246871" y="4394346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" name="Ellipse 295"/>
            <p:cNvSpPr/>
            <p:nvPr/>
          </p:nvSpPr>
          <p:spPr bwMode="auto">
            <a:xfrm>
              <a:off x="4628895" y="4244486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Ellipse 296"/>
            <p:cNvSpPr/>
            <p:nvPr/>
          </p:nvSpPr>
          <p:spPr bwMode="auto">
            <a:xfrm>
              <a:off x="4690661" y="4463020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Ellipse 297"/>
            <p:cNvSpPr/>
            <p:nvPr/>
          </p:nvSpPr>
          <p:spPr bwMode="auto">
            <a:xfrm>
              <a:off x="4719168" y="4667300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Ellipse 298"/>
            <p:cNvSpPr/>
            <p:nvPr/>
          </p:nvSpPr>
          <p:spPr bwMode="auto">
            <a:xfrm>
              <a:off x="4871205" y="4501024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Ellipse 299"/>
            <p:cNvSpPr/>
            <p:nvPr/>
          </p:nvSpPr>
          <p:spPr bwMode="auto">
            <a:xfrm>
              <a:off x="4876013" y="4600659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Ellipse 300"/>
            <p:cNvSpPr/>
            <p:nvPr/>
          </p:nvSpPr>
          <p:spPr bwMode="auto">
            <a:xfrm>
              <a:off x="5004237" y="4805067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Ellipse 301"/>
            <p:cNvSpPr/>
            <p:nvPr/>
          </p:nvSpPr>
          <p:spPr bwMode="auto">
            <a:xfrm>
              <a:off x="5004237" y="4539029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" name="Ellipse 302"/>
            <p:cNvSpPr/>
            <p:nvPr/>
          </p:nvSpPr>
          <p:spPr bwMode="auto">
            <a:xfrm>
              <a:off x="4951974" y="4705304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" name="Ellipse 303"/>
            <p:cNvSpPr/>
            <p:nvPr/>
          </p:nvSpPr>
          <p:spPr bwMode="auto">
            <a:xfrm>
              <a:off x="4814190" y="4786065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Ellipse 304"/>
            <p:cNvSpPr/>
            <p:nvPr/>
          </p:nvSpPr>
          <p:spPr bwMode="auto">
            <a:xfrm>
              <a:off x="4709665" y="4358504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6" name="Ellipse 305"/>
            <p:cNvSpPr/>
            <p:nvPr/>
          </p:nvSpPr>
          <p:spPr bwMode="auto">
            <a:xfrm>
              <a:off x="4571879" y="4363255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Ellipse 306"/>
            <p:cNvSpPr/>
            <p:nvPr/>
          </p:nvSpPr>
          <p:spPr bwMode="auto">
            <a:xfrm>
              <a:off x="4609892" y="4710055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" name="Ellipse 307"/>
            <p:cNvSpPr/>
            <p:nvPr/>
          </p:nvSpPr>
          <p:spPr bwMode="auto">
            <a:xfrm>
              <a:off x="4961478" y="4904832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" name="Ellipse 308"/>
            <p:cNvSpPr/>
            <p:nvPr/>
          </p:nvSpPr>
          <p:spPr bwMode="auto">
            <a:xfrm>
              <a:off x="5108765" y="4795568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" name="Ellipse 309"/>
            <p:cNvSpPr/>
            <p:nvPr/>
          </p:nvSpPr>
          <p:spPr bwMode="auto">
            <a:xfrm>
              <a:off x="5070755" y="4947589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Ellipse 310"/>
            <p:cNvSpPr/>
            <p:nvPr/>
          </p:nvSpPr>
          <p:spPr bwMode="auto">
            <a:xfrm>
              <a:off x="5046999" y="4581787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" name="Ellipse 311"/>
            <p:cNvSpPr/>
            <p:nvPr/>
          </p:nvSpPr>
          <p:spPr bwMode="auto">
            <a:xfrm>
              <a:off x="4814190" y="4277742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" name="Ellipse 312"/>
            <p:cNvSpPr/>
            <p:nvPr/>
          </p:nvSpPr>
          <p:spPr bwMode="auto">
            <a:xfrm>
              <a:off x="4614642" y="4529529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" name="Ellipse 313"/>
            <p:cNvSpPr/>
            <p:nvPr/>
          </p:nvSpPr>
          <p:spPr bwMode="auto">
            <a:xfrm>
              <a:off x="4652650" y="4809819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5" name="Ellipse 314"/>
            <p:cNvSpPr/>
            <p:nvPr/>
          </p:nvSpPr>
          <p:spPr bwMode="auto">
            <a:xfrm>
              <a:off x="4818942" y="4914335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" name="Ellipse 315"/>
            <p:cNvSpPr/>
            <p:nvPr/>
          </p:nvSpPr>
          <p:spPr bwMode="auto">
            <a:xfrm>
              <a:off x="5351215" y="4852010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" name="Ellipse 316"/>
            <p:cNvSpPr/>
            <p:nvPr/>
          </p:nvSpPr>
          <p:spPr bwMode="auto">
            <a:xfrm>
              <a:off x="5517507" y="4842511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" name="Ellipse 317"/>
            <p:cNvSpPr/>
            <p:nvPr/>
          </p:nvSpPr>
          <p:spPr bwMode="auto">
            <a:xfrm>
              <a:off x="5626784" y="4985030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" name="Ellipse 318"/>
            <p:cNvSpPr/>
            <p:nvPr/>
          </p:nvSpPr>
          <p:spPr bwMode="auto">
            <a:xfrm>
              <a:off x="5707554" y="5141802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" name="Ellipse 319"/>
            <p:cNvSpPr/>
            <p:nvPr/>
          </p:nvSpPr>
          <p:spPr bwMode="auto">
            <a:xfrm>
              <a:off x="5389226" y="5127550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" name="Ellipse 320"/>
            <p:cNvSpPr/>
            <p:nvPr/>
          </p:nvSpPr>
          <p:spPr bwMode="auto">
            <a:xfrm>
              <a:off x="5275197" y="4666734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Ellipse 321"/>
            <p:cNvSpPr/>
            <p:nvPr/>
          </p:nvSpPr>
          <p:spPr bwMode="auto">
            <a:xfrm>
              <a:off x="5265694" y="4842510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" name="Ellipse 322"/>
            <p:cNvSpPr/>
            <p:nvPr/>
          </p:nvSpPr>
          <p:spPr bwMode="auto">
            <a:xfrm>
              <a:off x="5417733" y="4994530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" name="Ellipse 323"/>
            <p:cNvSpPr/>
            <p:nvPr/>
          </p:nvSpPr>
          <p:spPr bwMode="auto">
            <a:xfrm>
              <a:off x="5574521" y="5232064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Ellipse 324"/>
            <p:cNvSpPr/>
            <p:nvPr/>
          </p:nvSpPr>
          <p:spPr bwMode="auto">
            <a:xfrm>
              <a:off x="5726558" y="5208312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6" name="Ellipse 325"/>
            <p:cNvSpPr/>
            <p:nvPr/>
          </p:nvSpPr>
          <p:spPr bwMode="auto">
            <a:xfrm>
              <a:off x="5717057" y="4742745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" name="Ellipse 326"/>
            <p:cNvSpPr/>
            <p:nvPr/>
          </p:nvSpPr>
          <p:spPr bwMode="auto">
            <a:xfrm>
              <a:off x="5736061" y="4909019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" name="Ellipse 327"/>
            <p:cNvSpPr/>
            <p:nvPr/>
          </p:nvSpPr>
          <p:spPr bwMode="auto">
            <a:xfrm>
              <a:off x="5431985" y="4699988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9" name="Ellipse 328"/>
            <p:cNvSpPr/>
            <p:nvPr/>
          </p:nvSpPr>
          <p:spPr bwMode="auto">
            <a:xfrm>
              <a:off x="5931707" y="4742840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0" name="Ellipse 329"/>
            <p:cNvSpPr/>
            <p:nvPr/>
          </p:nvSpPr>
          <p:spPr bwMode="auto">
            <a:xfrm>
              <a:off x="6145509" y="5108644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Ellipse 330"/>
            <p:cNvSpPr/>
            <p:nvPr/>
          </p:nvSpPr>
          <p:spPr bwMode="auto">
            <a:xfrm>
              <a:off x="6418991" y="5239858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2" name="Ellipse 331"/>
            <p:cNvSpPr/>
            <p:nvPr/>
          </p:nvSpPr>
          <p:spPr bwMode="auto">
            <a:xfrm>
              <a:off x="6174017" y="5336675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3" name="Ellipse 332"/>
            <p:cNvSpPr/>
            <p:nvPr/>
          </p:nvSpPr>
          <p:spPr bwMode="auto">
            <a:xfrm>
              <a:off x="5907951" y="5246413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4" name="Ellipse 333"/>
            <p:cNvSpPr/>
            <p:nvPr/>
          </p:nvSpPr>
          <p:spPr bwMode="auto">
            <a:xfrm>
              <a:off x="6235783" y="5265417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5" name="Ellipse 334"/>
            <p:cNvSpPr/>
            <p:nvPr/>
          </p:nvSpPr>
          <p:spPr bwMode="auto">
            <a:xfrm>
              <a:off x="6285393" y="5051625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6" name="Ellipse 335"/>
            <p:cNvSpPr/>
            <p:nvPr/>
          </p:nvSpPr>
          <p:spPr bwMode="auto">
            <a:xfrm>
              <a:off x="6444834" y="5086816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7" name="Ellipse 336"/>
            <p:cNvSpPr/>
            <p:nvPr/>
          </p:nvSpPr>
          <p:spPr bwMode="auto">
            <a:xfrm>
              <a:off x="6278543" y="5346179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" name="Ellipse 337"/>
            <p:cNvSpPr/>
            <p:nvPr/>
          </p:nvSpPr>
          <p:spPr bwMode="auto">
            <a:xfrm>
              <a:off x="6463838" y="5369932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9" name="Ellipse 338"/>
            <p:cNvSpPr/>
            <p:nvPr/>
          </p:nvSpPr>
          <p:spPr bwMode="auto">
            <a:xfrm>
              <a:off x="6007725" y="5279668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0" name="Ellipse 339"/>
            <p:cNvSpPr/>
            <p:nvPr/>
          </p:nvSpPr>
          <p:spPr bwMode="auto">
            <a:xfrm>
              <a:off x="6387820" y="5417438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" name="Ellipse 340"/>
            <p:cNvSpPr/>
            <p:nvPr/>
          </p:nvSpPr>
          <p:spPr bwMode="auto">
            <a:xfrm>
              <a:off x="6449586" y="4871108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Ellipse 341"/>
            <p:cNvSpPr/>
            <p:nvPr/>
          </p:nvSpPr>
          <p:spPr bwMode="auto">
            <a:xfrm>
              <a:off x="6664282" y="5573551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" name="Ellipse 342"/>
            <p:cNvSpPr/>
            <p:nvPr/>
          </p:nvSpPr>
          <p:spPr bwMode="auto">
            <a:xfrm>
              <a:off x="6792563" y="5635311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" name="Ellipse 343"/>
            <p:cNvSpPr/>
            <p:nvPr/>
          </p:nvSpPr>
          <p:spPr bwMode="auto">
            <a:xfrm>
              <a:off x="6944600" y="5792084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" name="Ellipse 344"/>
            <p:cNvSpPr/>
            <p:nvPr/>
          </p:nvSpPr>
          <p:spPr bwMode="auto">
            <a:xfrm>
              <a:off x="6806816" y="5103233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6" name="Ellipse 345"/>
            <p:cNvSpPr/>
            <p:nvPr/>
          </p:nvSpPr>
          <p:spPr bwMode="auto">
            <a:xfrm>
              <a:off x="6678535" y="5212498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" name="Ellipse 346"/>
            <p:cNvSpPr/>
            <p:nvPr/>
          </p:nvSpPr>
          <p:spPr bwMode="auto">
            <a:xfrm>
              <a:off x="6868582" y="5426281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Ellipse 347"/>
            <p:cNvSpPr/>
            <p:nvPr/>
          </p:nvSpPr>
          <p:spPr bwMode="auto">
            <a:xfrm>
              <a:off x="7001615" y="5079481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" name="Ellipse 348"/>
            <p:cNvSpPr/>
            <p:nvPr/>
          </p:nvSpPr>
          <p:spPr bwMode="auto">
            <a:xfrm>
              <a:off x="7077633" y="5545047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" name="Ellipse 349"/>
            <p:cNvSpPr/>
            <p:nvPr/>
          </p:nvSpPr>
          <p:spPr bwMode="auto">
            <a:xfrm>
              <a:off x="7049128" y="5231500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Ellipse 350"/>
            <p:cNvSpPr/>
            <p:nvPr/>
          </p:nvSpPr>
          <p:spPr bwMode="auto">
            <a:xfrm>
              <a:off x="7614893" y="5558311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Ellipse 351"/>
            <p:cNvSpPr/>
            <p:nvPr/>
          </p:nvSpPr>
          <p:spPr bwMode="auto">
            <a:xfrm>
              <a:off x="7462856" y="5520306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Ellipse 352"/>
            <p:cNvSpPr/>
            <p:nvPr/>
          </p:nvSpPr>
          <p:spPr bwMode="auto">
            <a:xfrm>
              <a:off x="7728921" y="5705582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" name="Ellipse 353"/>
            <p:cNvSpPr/>
            <p:nvPr/>
          </p:nvSpPr>
          <p:spPr bwMode="auto">
            <a:xfrm>
              <a:off x="7652903" y="5805346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" name="Ellipse 354"/>
            <p:cNvSpPr/>
            <p:nvPr/>
          </p:nvSpPr>
          <p:spPr bwMode="auto">
            <a:xfrm>
              <a:off x="7425741" y="5683615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6" name="Ellipse 355"/>
            <p:cNvSpPr/>
            <p:nvPr/>
          </p:nvSpPr>
          <p:spPr bwMode="auto">
            <a:xfrm>
              <a:off x="7406737" y="5873644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7" name="Ellipse 356"/>
            <p:cNvSpPr/>
            <p:nvPr/>
          </p:nvSpPr>
          <p:spPr bwMode="auto">
            <a:xfrm>
              <a:off x="7411489" y="6025666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8" name="Ellipse 357"/>
            <p:cNvSpPr/>
            <p:nvPr/>
          </p:nvSpPr>
          <p:spPr bwMode="auto">
            <a:xfrm>
              <a:off x="7516015" y="5826138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Ellipse 358"/>
            <p:cNvSpPr/>
            <p:nvPr/>
          </p:nvSpPr>
          <p:spPr bwMode="auto">
            <a:xfrm>
              <a:off x="7558773" y="6025666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0" name="Ellipse 359"/>
            <p:cNvSpPr/>
            <p:nvPr/>
          </p:nvSpPr>
          <p:spPr bwMode="auto">
            <a:xfrm>
              <a:off x="7710813" y="6177688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1" name="Ellipse 360"/>
            <p:cNvSpPr/>
            <p:nvPr/>
          </p:nvSpPr>
          <p:spPr bwMode="auto">
            <a:xfrm>
              <a:off x="7715564" y="5978158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2" name="Ellipse 361"/>
            <p:cNvSpPr/>
            <p:nvPr/>
          </p:nvSpPr>
          <p:spPr bwMode="auto">
            <a:xfrm>
              <a:off x="7981817" y="6095751"/>
              <a:ext cx="36000" cy="360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3" name="Ellipse 362"/>
            <p:cNvSpPr/>
            <p:nvPr/>
          </p:nvSpPr>
          <p:spPr bwMode="auto">
            <a:xfrm>
              <a:off x="8186120" y="6247771"/>
              <a:ext cx="36000" cy="360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Ellipse 363"/>
            <p:cNvSpPr/>
            <p:nvPr/>
          </p:nvSpPr>
          <p:spPr bwMode="auto">
            <a:xfrm>
              <a:off x="7115643" y="4903703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5" name="Ellipse 364"/>
            <p:cNvSpPr/>
            <p:nvPr/>
          </p:nvSpPr>
          <p:spPr bwMode="auto">
            <a:xfrm>
              <a:off x="6882838" y="4685173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6" name="Ellipse 365"/>
            <p:cNvSpPr/>
            <p:nvPr/>
          </p:nvSpPr>
          <p:spPr bwMode="auto">
            <a:xfrm>
              <a:off x="6759306" y="4490395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" name="Ellipse 366"/>
            <p:cNvSpPr/>
            <p:nvPr/>
          </p:nvSpPr>
          <p:spPr bwMode="auto">
            <a:xfrm>
              <a:off x="6844827" y="5250503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" name="Ellipse 367"/>
            <p:cNvSpPr/>
            <p:nvPr/>
          </p:nvSpPr>
          <p:spPr bwMode="auto">
            <a:xfrm>
              <a:off x="7020621" y="5369272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" name="Ellipse 368"/>
            <p:cNvSpPr/>
            <p:nvPr/>
          </p:nvSpPr>
          <p:spPr bwMode="auto">
            <a:xfrm>
              <a:off x="7163155" y="5421528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0" name="Ellipse 369"/>
            <p:cNvSpPr/>
            <p:nvPr/>
          </p:nvSpPr>
          <p:spPr bwMode="auto">
            <a:xfrm>
              <a:off x="7144151" y="5725575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1" name="Ellipse 370"/>
            <p:cNvSpPr/>
            <p:nvPr/>
          </p:nvSpPr>
          <p:spPr bwMode="auto">
            <a:xfrm>
              <a:off x="6735549" y="5098483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2" name="Ellipse 371"/>
            <p:cNvSpPr/>
            <p:nvPr/>
          </p:nvSpPr>
          <p:spPr bwMode="auto">
            <a:xfrm>
              <a:off x="6930348" y="5183996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Ellipse 372"/>
            <p:cNvSpPr/>
            <p:nvPr/>
          </p:nvSpPr>
          <p:spPr bwMode="auto">
            <a:xfrm>
              <a:off x="6730798" y="5426281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Ellipse 373"/>
            <p:cNvSpPr/>
            <p:nvPr/>
          </p:nvSpPr>
          <p:spPr bwMode="auto">
            <a:xfrm>
              <a:off x="7468500" y="4956760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Ellipse 374"/>
            <p:cNvSpPr/>
            <p:nvPr/>
          </p:nvSpPr>
          <p:spPr bwMode="auto">
            <a:xfrm>
              <a:off x="6036467" y="4350931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Ellipse 375"/>
            <p:cNvSpPr/>
            <p:nvPr/>
          </p:nvSpPr>
          <p:spPr bwMode="auto">
            <a:xfrm>
              <a:off x="6297165" y="4530871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Ellipse 376"/>
            <p:cNvSpPr/>
            <p:nvPr/>
          </p:nvSpPr>
          <p:spPr bwMode="auto">
            <a:xfrm>
              <a:off x="6397558" y="4521956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8" name="Ellipse 377"/>
            <p:cNvSpPr/>
            <p:nvPr/>
          </p:nvSpPr>
          <p:spPr bwMode="auto">
            <a:xfrm>
              <a:off x="6411810" y="5662121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Ellipse 378"/>
            <p:cNvSpPr/>
            <p:nvPr/>
          </p:nvSpPr>
          <p:spPr bwMode="auto">
            <a:xfrm>
              <a:off x="6112486" y="4987523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Ellipse 379"/>
            <p:cNvSpPr/>
            <p:nvPr/>
          </p:nvSpPr>
          <p:spPr bwMode="auto">
            <a:xfrm>
              <a:off x="6797316" y="5336016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Ellipse 380"/>
            <p:cNvSpPr/>
            <p:nvPr/>
          </p:nvSpPr>
          <p:spPr bwMode="auto">
            <a:xfrm>
              <a:off x="6958856" y="5530796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2" name="Ellipse 381"/>
            <p:cNvSpPr/>
            <p:nvPr/>
          </p:nvSpPr>
          <p:spPr bwMode="auto">
            <a:xfrm>
              <a:off x="5303704" y="4414947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3" name="Ellipse 382"/>
            <p:cNvSpPr/>
            <p:nvPr/>
          </p:nvSpPr>
          <p:spPr bwMode="auto">
            <a:xfrm>
              <a:off x="4728671" y="4044959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4" name="Ellipse 383"/>
            <p:cNvSpPr/>
            <p:nvPr/>
          </p:nvSpPr>
          <p:spPr bwMode="auto">
            <a:xfrm>
              <a:off x="4980482" y="4363255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5" name="Ellipse 384"/>
            <p:cNvSpPr/>
            <p:nvPr/>
          </p:nvSpPr>
          <p:spPr bwMode="auto">
            <a:xfrm>
              <a:off x="4009313" y="3472713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6" name="Ellipse 385"/>
            <p:cNvSpPr/>
            <p:nvPr/>
          </p:nvSpPr>
          <p:spPr bwMode="auto">
            <a:xfrm>
              <a:off x="3990306" y="4294581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7" name="Ellipse 386"/>
            <p:cNvSpPr/>
            <p:nvPr/>
          </p:nvSpPr>
          <p:spPr bwMode="auto">
            <a:xfrm>
              <a:off x="4052072" y="4788653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8" name="Ellipse 387"/>
            <p:cNvSpPr/>
            <p:nvPr/>
          </p:nvSpPr>
          <p:spPr bwMode="auto">
            <a:xfrm>
              <a:off x="4422666" y="4346838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9" name="Ellipse 388"/>
            <p:cNvSpPr/>
            <p:nvPr/>
          </p:nvSpPr>
          <p:spPr bwMode="auto">
            <a:xfrm>
              <a:off x="3163649" y="3227183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0" name="Ellipse 389"/>
            <p:cNvSpPr/>
            <p:nvPr/>
          </p:nvSpPr>
          <p:spPr bwMode="auto">
            <a:xfrm>
              <a:off x="3263423" y="2980146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1" name="Ellipse 390"/>
            <p:cNvSpPr/>
            <p:nvPr/>
          </p:nvSpPr>
          <p:spPr bwMode="auto">
            <a:xfrm>
              <a:off x="3742636" y="4497215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2" name="Ellipse 391"/>
            <p:cNvSpPr/>
            <p:nvPr/>
          </p:nvSpPr>
          <p:spPr bwMode="auto">
            <a:xfrm>
              <a:off x="3382204" y="3478966"/>
              <a:ext cx="36000" cy="36000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3" name="Ellipse 392"/>
            <p:cNvSpPr/>
            <p:nvPr/>
          </p:nvSpPr>
          <p:spPr bwMode="auto">
            <a:xfrm>
              <a:off x="5612529" y="4723742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Ellipse 393"/>
            <p:cNvSpPr/>
            <p:nvPr/>
          </p:nvSpPr>
          <p:spPr bwMode="auto">
            <a:xfrm>
              <a:off x="5607780" y="4885264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5" name="Ellipse 394"/>
            <p:cNvSpPr/>
            <p:nvPr/>
          </p:nvSpPr>
          <p:spPr bwMode="auto">
            <a:xfrm>
              <a:off x="6121988" y="4740486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6" name="Ellipse 395"/>
            <p:cNvSpPr/>
            <p:nvPr/>
          </p:nvSpPr>
          <p:spPr bwMode="auto">
            <a:xfrm>
              <a:off x="6316788" y="4811748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7" name="Ellipse 396"/>
            <p:cNvSpPr/>
            <p:nvPr/>
          </p:nvSpPr>
          <p:spPr bwMode="auto">
            <a:xfrm>
              <a:off x="6321540" y="4897259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" name="Ellipse 397"/>
            <p:cNvSpPr/>
            <p:nvPr/>
          </p:nvSpPr>
          <p:spPr bwMode="auto">
            <a:xfrm>
              <a:off x="5931941" y="4645473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9" name="Ellipse 398"/>
            <p:cNvSpPr/>
            <p:nvPr/>
          </p:nvSpPr>
          <p:spPr bwMode="auto">
            <a:xfrm>
              <a:off x="4489182" y="4636631"/>
              <a:ext cx="36000" cy="36000"/>
            </a:xfrm>
            <a:prstGeom prst="ellipse">
              <a:avLst/>
            </a:prstGeom>
            <a:solidFill>
              <a:srgbClr val="CCE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0" name="Ellipse 399"/>
            <p:cNvSpPr/>
            <p:nvPr/>
          </p:nvSpPr>
          <p:spPr bwMode="auto">
            <a:xfrm>
              <a:off x="4455924" y="4508360"/>
              <a:ext cx="36000" cy="36000"/>
            </a:xfrm>
            <a:prstGeom prst="ellipse">
              <a:avLst/>
            </a:prstGeom>
            <a:solidFill>
              <a:srgbClr val="CCE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1" name="Ellipse 400"/>
            <p:cNvSpPr/>
            <p:nvPr/>
          </p:nvSpPr>
          <p:spPr bwMode="auto">
            <a:xfrm>
              <a:off x="4512938" y="4299333"/>
              <a:ext cx="36000" cy="36000"/>
            </a:xfrm>
            <a:prstGeom prst="ellipse">
              <a:avLst/>
            </a:prstGeom>
            <a:solidFill>
              <a:srgbClr val="CCE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2" name="Ellipse 401"/>
            <p:cNvSpPr/>
            <p:nvPr/>
          </p:nvSpPr>
          <p:spPr bwMode="auto">
            <a:xfrm>
              <a:off x="4474930" y="4156811"/>
              <a:ext cx="36000" cy="36000"/>
            </a:xfrm>
            <a:prstGeom prst="ellipse">
              <a:avLst/>
            </a:prstGeom>
            <a:solidFill>
              <a:srgbClr val="CCE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Ellipse 402"/>
            <p:cNvSpPr/>
            <p:nvPr/>
          </p:nvSpPr>
          <p:spPr bwMode="auto">
            <a:xfrm>
              <a:off x="5170670" y="4690487"/>
              <a:ext cx="36000" cy="36000"/>
            </a:xfrm>
            <a:prstGeom prst="ellipse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4" name="Ellipse 403"/>
            <p:cNvSpPr/>
            <p:nvPr/>
          </p:nvSpPr>
          <p:spPr bwMode="auto">
            <a:xfrm>
              <a:off x="5161166" y="4994529"/>
              <a:ext cx="36000" cy="36000"/>
            </a:xfrm>
            <a:prstGeom prst="ellipse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5" name="Ellipse 404"/>
            <p:cNvSpPr/>
            <p:nvPr/>
          </p:nvSpPr>
          <p:spPr bwMode="auto">
            <a:xfrm>
              <a:off x="5194426" y="4538463"/>
              <a:ext cx="36000" cy="36000"/>
            </a:xfrm>
            <a:prstGeom prst="ellipse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Ellipse 405"/>
            <p:cNvSpPr/>
            <p:nvPr/>
          </p:nvSpPr>
          <p:spPr bwMode="auto">
            <a:xfrm>
              <a:off x="5199178" y="4890015"/>
              <a:ext cx="36000" cy="36000"/>
            </a:xfrm>
            <a:prstGeom prst="ellipse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7" name="Ellipse 406"/>
            <p:cNvSpPr/>
            <p:nvPr/>
          </p:nvSpPr>
          <p:spPr bwMode="auto">
            <a:xfrm>
              <a:off x="5137413" y="4234419"/>
              <a:ext cx="36000" cy="36000"/>
            </a:xfrm>
            <a:prstGeom prst="ellipse">
              <a:avLst/>
            </a:prstGeom>
            <a:solidFill>
              <a:srgbClr val="FFFFC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Ellipse 407"/>
            <p:cNvSpPr/>
            <p:nvPr/>
          </p:nvSpPr>
          <p:spPr bwMode="auto">
            <a:xfrm>
              <a:off x="5855688" y="4852105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" name="Ellipse 408"/>
            <p:cNvSpPr/>
            <p:nvPr/>
          </p:nvSpPr>
          <p:spPr bwMode="auto">
            <a:xfrm>
              <a:off x="5803426" y="5018380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" name="Ellipse 409"/>
            <p:cNvSpPr/>
            <p:nvPr/>
          </p:nvSpPr>
          <p:spPr bwMode="auto">
            <a:xfrm>
              <a:off x="5803426" y="4372285"/>
              <a:ext cx="36000" cy="36000"/>
            </a:xfrm>
            <a:prstGeom prst="ellipse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" name="Ellipse 410"/>
            <p:cNvSpPr/>
            <p:nvPr/>
          </p:nvSpPr>
          <p:spPr bwMode="auto">
            <a:xfrm>
              <a:off x="6576173" y="5131738"/>
              <a:ext cx="36000" cy="36000"/>
            </a:xfrm>
            <a:prstGeom prst="ellipse">
              <a:avLst/>
            </a:prstGeom>
            <a:solidFill>
              <a:srgbClr val="FFCC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" name="Ellipse 411"/>
            <p:cNvSpPr/>
            <p:nvPr/>
          </p:nvSpPr>
          <p:spPr bwMode="auto">
            <a:xfrm>
              <a:off x="6590427" y="5445283"/>
              <a:ext cx="36000" cy="36000"/>
            </a:xfrm>
            <a:prstGeom prst="ellipse">
              <a:avLst/>
            </a:prstGeom>
            <a:solidFill>
              <a:srgbClr val="FFCC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" name="Ellipse 412"/>
            <p:cNvSpPr/>
            <p:nvPr/>
          </p:nvSpPr>
          <p:spPr bwMode="auto">
            <a:xfrm>
              <a:off x="6566671" y="4623413"/>
              <a:ext cx="36000" cy="36000"/>
            </a:xfrm>
            <a:prstGeom prst="ellipse">
              <a:avLst/>
            </a:prstGeom>
            <a:solidFill>
              <a:srgbClr val="FFCC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" name="Ellipse 413"/>
            <p:cNvSpPr/>
            <p:nvPr/>
          </p:nvSpPr>
          <p:spPr bwMode="auto">
            <a:xfrm>
              <a:off x="7267680" y="5806336"/>
              <a:ext cx="36000" cy="36000"/>
            </a:xfrm>
            <a:prstGeom prst="ellipse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Ellipse 414"/>
            <p:cNvSpPr/>
            <p:nvPr/>
          </p:nvSpPr>
          <p:spPr bwMode="auto">
            <a:xfrm>
              <a:off x="7296188" y="5530796"/>
              <a:ext cx="36000" cy="36000"/>
            </a:xfrm>
            <a:prstGeom prst="ellipse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" name="Ellipse 415"/>
            <p:cNvSpPr/>
            <p:nvPr/>
          </p:nvSpPr>
          <p:spPr bwMode="auto">
            <a:xfrm>
              <a:off x="7300939" y="4984466"/>
              <a:ext cx="36000" cy="36000"/>
            </a:xfrm>
            <a:prstGeom prst="ellipse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Ellipse 416"/>
            <p:cNvSpPr/>
            <p:nvPr/>
          </p:nvSpPr>
          <p:spPr bwMode="auto">
            <a:xfrm>
              <a:off x="4557627" y="6311036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" name="Ellipse 417"/>
            <p:cNvSpPr/>
            <p:nvPr/>
          </p:nvSpPr>
          <p:spPr bwMode="auto">
            <a:xfrm>
              <a:off x="5146773" y="6178018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Ellipse 418"/>
            <p:cNvSpPr/>
            <p:nvPr/>
          </p:nvSpPr>
          <p:spPr bwMode="auto">
            <a:xfrm>
              <a:off x="4752426" y="5992740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Ellipse 419"/>
            <p:cNvSpPr/>
            <p:nvPr/>
          </p:nvSpPr>
          <p:spPr bwMode="auto">
            <a:xfrm>
              <a:off x="4833197" y="5569929"/>
              <a:ext cx="36000" cy="36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" name="Ellipse 420"/>
            <p:cNvSpPr/>
            <p:nvPr/>
          </p:nvSpPr>
          <p:spPr bwMode="auto">
            <a:xfrm>
              <a:off x="4313387" y="5705537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Ellipse 421"/>
            <p:cNvSpPr/>
            <p:nvPr/>
          </p:nvSpPr>
          <p:spPr bwMode="auto">
            <a:xfrm>
              <a:off x="4170853" y="6023833"/>
              <a:ext cx="36000" cy="36000"/>
            </a:xfrm>
            <a:prstGeom prst="ellipse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Ellipse 422"/>
            <p:cNvSpPr/>
            <p:nvPr/>
          </p:nvSpPr>
          <p:spPr bwMode="auto">
            <a:xfrm>
              <a:off x="6568601" y="3381791"/>
              <a:ext cx="36000" cy="36000"/>
            </a:xfrm>
            <a:prstGeom prst="ellipse">
              <a:avLst/>
            </a:prstGeom>
            <a:solidFill>
              <a:srgbClr val="FFFF2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" name="Ellipse 423"/>
            <p:cNvSpPr/>
            <p:nvPr/>
          </p:nvSpPr>
          <p:spPr bwMode="auto">
            <a:xfrm>
              <a:off x="7553478" y="3213837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" name="Ellipse 424"/>
            <p:cNvSpPr/>
            <p:nvPr/>
          </p:nvSpPr>
          <p:spPr bwMode="auto">
            <a:xfrm>
              <a:off x="6839495" y="3631309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6" name="Ellipse 425"/>
            <p:cNvSpPr/>
            <p:nvPr/>
          </p:nvSpPr>
          <p:spPr bwMode="auto">
            <a:xfrm>
              <a:off x="7087137" y="3126947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7" name="Ellipse 426"/>
            <p:cNvSpPr/>
            <p:nvPr/>
          </p:nvSpPr>
          <p:spPr bwMode="auto">
            <a:xfrm>
              <a:off x="6939851" y="3416739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8" name="Ellipse 427"/>
            <p:cNvSpPr/>
            <p:nvPr/>
          </p:nvSpPr>
          <p:spPr bwMode="auto">
            <a:xfrm>
              <a:off x="6768808" y="4138843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9" name="Ellipse 428"/>
            <p:cNvSpPr/>
            <p:nvPr/>
          </p:nvSpPr>
          <p:spPr bwMode="auto">
            <a:xfrm>
              <a:off x="7106140" y="3820547"/>
              <a:ext cx="36000" cy="3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" name="Ellipse 429"/>
            <p:cNvSpPr/>
            <p:nvPr/>
          </p:nvSpPr>
          <p:spPr bwMode="auto">
            <a:xfrm>
              <a:off x="7325445" y="2635979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1" name="Ellipse 430"/>
            <p:cNvSpPr/>
            <p:nvPr/>
          </p:nvSpPr>
          <p:spPr bwMode="auto">
            <a:xfrm>
              <a:off x="7463557" y="2988404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0783" tIns="50392" rIns="100783" bIns="5039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07838" fontAlgn="base">
                <a:spcBef>
                  <a:spcPct val="0"/>
                </a:spcBef>
                <a:spcAft>
                  <a:spcPct val="0"/>
                </a:spcAft>
              </a:pPr>
              <a:endPara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32" name="Text Box 4"/>
          <p:cNvSpPr txBox="1">
            <a:spLocks noChangeArrowheads="1"/>
          </p:cNvSpPr>
          <p:nvPr/>
        </p:nvSpPr>
        <p:spPr bwMode="auto">
          <a:xfrm>
            <a:off x="6318356" y="3120324"/>
            <a:ext cx="996844" cy="594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Rote Riesen</a:t>
            </a:r>
            <a:endParaRPr lang="de-DE" sz="16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3" name="Text Box 4"/>
          <p:cNvSpPr txBox="1">
            <a:spLocks noChangeArrowheads="1"/>
          </p:cNvSpPr>
          <p:nvPr/>
        </p:nvSpPr>
        <p:spPr bwMode="auto">
          <a:xfrm>
            <a:off x="3782290" y="5761491"/>
            <a:ext cx="1773522" cy="3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83" tIns="50392" rIns="100783" bIns="50392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Weiße Zwerge</a:t>
            </a:r>
            <a:endParaRPr lang="de-DE" sz="16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" grpId="0" animBg="1"/>
      <p:bldP spid="240" grpId="1" animBg="1"/>
      <p:bldP spid="241" grpId="0" animBg="1"/>
      <p:bldP spid="241" grpId="1" animBg="1"/>
      <p:bldP spid="3" grpId="0" uiExpand="1" build="p"/>
      <p:bldP spid="209" grpId="0" animBg="1"/>
      <p:bldP spid="210" grpId="0"/>
      <p:bldP spid="217" grpId="0"/>
      <p:bldP spid="218" grpId="0"/>
      <p:bldP spid="219" grpId="0"/>
      <p:bldP spid="220" grpId="0"/>
      <p:bldP spid="221" grpId="0"/>
      <p:bldP spid="222" grpId="0"/>
      <p:bldP spid="223" grpId="0"/>
      <p:bldP spid="225" grpId="0" animBg="1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44" grpId="0" animBg="1"/>
      <p:bldP spid="245" grpId="0" animBg="1"/>
      <p:bldP spid="246" grpId="0" animBg="1"/>
      <p:bldP spid="247" grpId="0" animBg="1"/>
      <p:bldP spid="248" grpId="0" animBg="1"/>
      <p:bldP spid="249" grpId="0"/>
      <p:bldP spid="250" grpId="0"/>
      <p:bldP spid="251" grpId="0"/>
      <p:bldP spid="252" grpId="0"/>
      <p:bldP spid="253" grpId="0"/>
      <p:bldP spid="254" grpId="0" animBg="1"/>
      <p:bldP spid="255" grpId="0" animBg="1"/>
      <p:bldP spid="256" grpId="0" animBg="1"/>
      <p:bldP spid="257" grpId="0"/>
      <p:bldP spid="432" grpId="0"/>
      <p:bldP spid="4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lipse 33"/>
          <p:cNvSpPr>
            <a:spLocks noChangeAspect="1"/>
          </p:cNvSpPr>
          <p:nvPr/>
        </p:nvSpPr>
        <p:spPr bwMode="auto">
          <a:xfrm>
            <a:off x="3312000" y="1476163"/>
            <a:ext cx="4762500" cy="4762000"/>
          </a:xfrm>
          <a:prstGeom prst="ellipse">
            <a:avLst/>
          </a:prstGeom>
          <a:gradFill flip="none" rotWithShape="1">
            <a:gsLst>
              <a:gs pos="73000">
                <a:srgbClr val="0070C0"/>
              </a:gs>
              <a:gs pos="48000">
                <a:srgbClr val="00B0F0"/>
              </a:gs>
              <a:gs pos="17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0078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8" name="Ellipse 37"/>
          <p:cNvSpPr/>
          <p:nvPr/>
        </p:nvSpPr>
        <p:spPr bwMode="auto">
          <a:xfrm>
            <a:off x="612000" y="5959785"/>
            <a:ext cx="198438" cy="198417"/>
          </a:xfrm>
          <a:prstGeom prst="ellipse">
            <a:avLst/>
          </a:prstGeom>
          <a:gradFill flip="none" rotWithShape="1">
            <a:gsLst>
              <a:gs pos="100000">
                <a:srgbClr val="FF0000"/>
              </a:gs>
              <a:gs pos="49000">
                <a:srgbClr val="FFFF23"/>
              </a:gs>
              <a:gs pos="100000">
                <a:srgbClr val="BBE0E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0078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Ellipse 38"/>
          <p:cNvSpPr/>
          <p:nvPr/>
        </p:nvSpPr>
        <p:spPr bwMode="auto">
          <a:xfrm>
            <a:off x="1260000" y="5816150"/>
            <a:ext cx="357188" cy="357150"/>
          </a:xfrm>
          <a:prstGeom prst="ellipse">
            <a:avLst/>
          </a:prstGeom>
          <a:gradFill flip="none" rotWithShape="1">
            <a:gsLst>
              <a:gs pos="72000">
                <a:srgbClr val="FFFFB1"/>
              </a:gs>
              <a:gs pos="26000">
                <a:srgbClr val="FFFFFF"/>
              </a:gs>
              <a:gs pos="100000">
                <a:srgbClr val="BBE0E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0078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Ellipse 39"/>
          <p:cNvSpPr>
            <a:spLocks noChangeAspect="1"/>
          </p:cNvSpPr>
          <p:nvPr/>
        </p:nvSpPr>
        <p:spPr bwMode="auto">
          <a:xfrm>
            <a:off x="1836000" y="4678180"/>
            <a:ext cx="1547813" cy="1547650"/>
          </a:xfrm>
          <a:prstGeom prst="ellipse">
            <a:avLst/>
          </a:prstGeom>
          <a:gradFill flip="none" rotWithShape="1">
            <a:gsLst>
              <a:gs pos="12000">
                <a:srgbClr val="FFFFFF"/>
              </a:gs>
              <a:gs pos="67000">
                <a:srgbClr val="66CCFF"/>
              </a:gs>
              <a:gs pos="100000">
                <a:srgbClr val="BBE0E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0078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252000" y="6228000"/>
            <a:ext cx="870384" cy="378767"/>
          </a:xfrm>
          <a:prstGeom prst="rect">
            <a:avLst/>
          </a:prstGeom>
        </p:spPr>
        <p:txBody>
          <a:bodyPr wrap="none" lIns="100783" tIns="50392" rIns="100783" bIns="50392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23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Sonne</a:t>
            </a:r>
            <a:endParaRPr kumimoji="0" 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1044000" y="6228000"/>
            <a:ext cx="780615" cy="378767"/>
          </a:xfrm>
          <a:prstGeom prst="rect">
            <a:avLst/>
          </a:prstGeom>
        </p:spPr>
        <p:txBody>
          <a:bodyPr wrap="none" lIns="100783" tIns="50392" rIns="100783" bIns="50392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Sirius</a:t>
            </a:r>
          </a:p>
        </p:txBody>
      </p:sp>
      <p:sp>
        <p:nvSpPr>
          <p:cNvPr id="54" name="Rechteck 53"/>
          <p:cNvSpPr/>
          <p:nvPr/>
        </p:nvSpPr>
        <p:spPr>
          <a:xfrm>
            <a:off x="2232000" y="6228000"/>
            <a:ext cx="780615" cy="378767"/>
          </a:xfrm>
          <a:prstGeom prst="rect">
            <a:avLst/>
          </a:prstGeom>
        </p:spPr>
        <p:txBody>
          <a:bodyPr wrap="none" lIns="100783" tIns="50392" rIns="100783" bIns="50392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Spica</a:t>
            </a:r>
          </a:p>
        </p:txBody>
      </p:sp>
      <p:sp>
        <p:nvSpPr>
          <p:cNvPr id="55" name="Rechteck 54"/>
          <p:cNvSpPr/>
          <p:nvPr/>
        </p:nvSpPr>
        <p:spPr>
          <a:xfrm>
            <a:off x="5220000" y="6228000"/>
            <a:ext cx="960152" cy="378767"/>
          </a:xfrm>
          <a:prstGeom prst="rect">
            <a:avLst/>
          </a:prstGeom>
        </p:spPr>
        <p:txBody>
          <a:bodyPr wrap="none" lIns="100783" tIns="50392" rIns="100783" bIns="50392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Alnilam</a:t>
            </a:r>
          </a:p>
        </p:txBody>
      </p:sp>
      <p:sp>
        <p:nvSpPr>
          <p:cNvPr id="57" name="Ellipse 56"/>
          <p:cNvSpPr>
            <a:spLocks noChangeAspect="1"/>
          </p:cNvSpPr>
          <p:nvPr/>
        </p:nvSpPr>
        <p:spPr bwMode="auto">
          <a:xfrm>
            <a:off x="8424000" y="-83921485"/>
            <a:ext cx="175698446" cy="175680000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55000">
                <a:srgbClr val="C00000"/>
              </a:gs>
              <a:gs pos="66000">
                <a:srgbClr val="C00000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0783" tIns="50392" rIns="100783" bIns="50392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0078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6912000" y="6228000"/>
            <a:ext cx="133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Beteigeuze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Gerade Verbindung mit Pfeil 59"/>
          <p:cNvCxnSpPr/>
          <p:nvPr/>
        </p:nvCxnSpPr>
        <p:spPr>
          <a:xfrm flipV="1">
            <a:off x="7668000" y="5635257"/>
            <a:ext cx="552893" cy="5209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Box 37"/>
          <p:cNvSpPr txBox="1">
            <a:spLocks noChangeArrowheads="1"/>
          </p:cNvSpPr>
          <p:nvPr/>
        </p:nvSpPr>
        <p:spPr bwMode="auto">
          <a:xfrm>
            <a:off x="615622" y="797826"/>
            <a:ext cx="9089487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Ein paar Größenverhältnisse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Ellipse 16"/>
          <p:cNvSpPr>
            <a:spLocks noChangeAspect="1"/>
          </p:cNvSpPr>
          <p:nvPr/>
        </p:nvSpPr>
        <p:spPr bwMode="auto">
          <a:xfrm>
            <a:off x="243639" y="6102000"/>
            <a:ext cx="25200" cy="25200"/>
          </a:xfrm>
          <a:prstGeom prst="ellipse">
            <a:avLst/>
          </a:prstGeom>
          <a:gradFill>
            <a:gsLst>
              <a:gs pos="100000">
                <a:srgbClr val="C00000"/>
              </a:gs>
              <a:gs pos="49000">
                <a:srgbClr val="FF9900"/>
              </a:gs>
              <a:gs pos="100000">
                <a:srgbClr val="BBE0E3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226508" y="4660861"/>
            <a:ext cx="11253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Proxima</a:t>
            </a:r>
            <a:endParaRPr lang="de-DE" kern="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Centauri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Gerade Verbindung mit Pfeil 18"/>
          <p:cNvCxnSpPr/>
          <p:nvPr/>
        </p:nvCxnSpPr>
        <p:spPr bwMode="auto">
          <a:xfrm flipH="1">
            <a:off x="323851" y="5369442"/>
            <a:ext cx="409796" cy="655121"/>
          </a:xfrm>
          <a:prstGeom prst="straightConnector1">
            <a:avLst/>
          </a:prstGeom>
          <a:solidFill>
            <a:srgbClr val="0000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8" grpId="0" animBg="1"/>
      <p:bldP spid="39" grpId="0" animBg="1"/>
      <p:bldP spid="40" grpId="0" animBg="1"/>
      <p:bldP spid="49" grpId="0"/>
      <p:bldP spid="53" grpId="0"/>
      <p:bldP spid="54" grpId="0"/>
      <p:bldP spid="55" grpId="0"/>
      <p:bldP spid="57" grpId="0" animBg="1"/>
      <p:bldP spid="58" grpId="0"/>
      <p:bldP spid="17" grpId="0" animBg="1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20180211 Orion, Hauptsterne (02259).jpg"/>
          <p:cNvPicPr>
            <a:picLocks noChangeAspect="1" noChangeArrowheads="1"/>
          </p:cNvPicPr>
          <p:nvPr/>
        </p:nvPicPr>
        <p:blipFill>
          <a:blip r:embed="rId2" cstate="print"/>
          <a:srcRect t="7254"/>
          <a:stretch>
            <a:fillRect/>
          </a:stretch>
        </p:blipFill>
        <p:spPr bwMode="auto">
          <a:xfrm>
            <a:off x="2909455" y="1288473"/>
            <a:ext cx="4010891" cy="5583508"/>
          </a:xfrm>
          <a:prstGeom prst="rect">
            <a:avLst/>
          </a:prstGeom>
          <a:noFill/>
        </p:spPr>
      </p:pic>
      <p:sp>
        <p:nvSpPr>
          <p:cNvPr id="5" name="Text Box 37"/>
          <p:cNvSpPr txBox="1">
            <a:spLocks noChangeArrowheads="1"/>
          </p:cNvSpPr>
          <p:nvPr/>
        </p:nvSpPr>
        <p:spPr bwMode="auto">
          <a:xfrm>
            <a:off x="615622" y="797826"/>
            <a:ext cx="9089487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Zum Entdecken am Winterhimmel im Orion: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Gerade Verbindung 6"/>
          <p:cNvCxnSpPr/>
          <p:nvPr/>
        </p:nvCxnSpPr>
        <p:spPr>
          <a:xfrm flipV="1">
            <a:off x="4176713" y="1604963"/>
            <a:ext cx="1000125" cy="3810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5257800" y="1638300"/>
            <a:ext cx="409575" cy="7334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 flipV="1">
            <a:off x="5210175" y="2464812"/>
            <a:ext cx="455468" cy="1316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flipH="1" flipV="1">
            <a:off x="4105275" y="2095500"/>
            <a:ext cx="552450" cy="19954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>
            <a:off x="5200651" y="3862389"/>
            <a:ext cx="738187" cy="17144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 flipV="1">
            <a:off x="4152900" y="4169788"/>
            <a:ext cx="522143" cy="1559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 flipV="1">
            <a:off x="4191001" y="5643563"/>
            <a:ext cx="1709737" cy="1095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 flipV="1">
            <a:off x="4719638" y="4014788"/>
            <a:ext cx="180975" cy="104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V="1">
            <a:off x="4976813" y="3852863"/>
            <a:ext cx="166687" cy="1143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37"/>
          <p:cNvSpPr txBox="1">
            <a:spLocks noChangeArrowheads="1"/>
          </p:cNvSpPr>
          <p:nvPr/>
        </p:nvSpPr>
        <p:spPr bwMode="auto">
          <a:xfrm>
            <a:off x="1541280" y="1520860"/>
            <a:ext cx="1538759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Beteigeuze</a:t>
            </a:r>
            <a:endParaRPr lang="de-DE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37"/>
          <p:cNvSpPr txBox="1">
            <a:spLocks noChangeArrowheads="1"/>
          </p:cNvSpPr>
          <p:nvPr/>
        </p:nvSpPr>
        <p:spPr bwMode="auto">
          <a:xfrm>
            <a:off x="6945850" y="4579252"/>
            <a:ext cx="1538759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Alnilam</a:t>
            </a:r>
            <a:endParaRPr lang="de-DE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Gerade Verbindung mit Pfeil 31"/>
          <p:cNvCxnSpPr/>
          <p:nvPr/>
        </p:nvCxnSpPr>
        <p:spPr>
          <a:xfrm>
            <a:off x="3009900" y="1752600"/>
            <a:ext cx="971550" cy="25717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 flipH="1" flipV="1">
            <a:off x="5018810" y="4042065"/>
            <a:ext cx="1828799" cy="685799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H="1">
            <a:off x="2014539" y="4176713"/>
            <a:ext cx="2586036" cy="162401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37"/>
          <p:cNvSpPr txBox="1">
            <a:spLocks noChangeArrowheads="1"/>
          </p:cNvSpPr>
          <p:nvPr/>
        </p:nvSpPr>
        <p:spPr bwMode="auto">
          <a:xfrm>
            <a:off x="1092305" y="5687615"/>
            <a:ext cx="892359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Sirius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1906732" y="5818043"/>
            <a:ext cx="45719" cy="5195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7980218" y="6735643"/>
            <a:ext cx="2100408" cy="28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Bild: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Wikipedia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(gemeinfrei)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 rot="19680000">
            <a:off x="1868188" y="4709102"/>
            <a:ext cx="2803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itchFamily="34" charset="0"/>
                <a:cs typeface="Arial" pitchFamily="34" charset="0"/>
              </a:rPr>
              <a:t>In Richtung der drei Gürtelsterne</a:t>
            </a:r>
            <a:endParaRPr lang="de-DE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25" grpId="0"/>
      <p:bldP spid="39" grpId="0" animBg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7"/>
          <p:cNvSpPr txBox="1">
            <a:spLocks noChangeArrowheads="1"/>
          </p:cNvSpPr>
          <p:nvPr/>
        </p:nvSpPr>
        <p:spPr bwMode="auto">
          <a:xfrm>
            <a:off x="854613" y="3208517"/>
            <a:ext cx="7915314" cy="65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Beteigeuze ist </a:t>
            </a:r>
            <a:r>
              <a:rPr lang="de-DE" sz="2000" u="sng" dirty="0" smtClean="0">
                <a:latin typeface="Arial" pitchFamily="34" charset="0"/>
                <a:cs typeface="Arial" pitchFamily="34" charset="0"/>
              </a:rPr>
              <a:t>bei weitem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nicht der größte Stern den es gibt… </a:t>
            </a:r>
            <a:r>
              <a:rPr lang="de-DE" sz="3600" dirty="0" smtClean="0">
                <a:latin typeface="Arial"/>
                <a:cs typeface="Arial"/>
              </a:rPr>
              <a:t>☺</a:t>
            </a:r>
            <a:endParaRPr lang="de-DE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615622" y="797826"/>
            <a:ext cx="9089487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Hinweis: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31" y="1243693"/>
            <a:ext cx="6128880" cy="459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3130" y="1236693"/>
            <a:ext cx="5747356" cy="460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8728365" y="6735643"/>
            <a:ext cx="1352260" cy="28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>
                <a:latin typeface="Arial" pitchFamily="34" charset="0"/>
                <a:cs typeface="Arial" pitchFamily="34" charset="0"/>
              </a:rPr>
              <a:t>Bilder: 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Hanssen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31" y="1243693"/>
            <a:ext cx="6128880" cy="459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3130" y="1236693"/>
            <a:ext cx="5747356" cy="460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feil nach rechts 5"/>
          <p:cNvSpPr/>
          <p:nvPr/>
        </p:nvSpPr>
        <p:spPr>
          <a:xfrm>
            <a:off x="5043709" y="2902621"/>
            <a:ext cx="476030" cy="477729"/>
          </a:xfrm>
          <a:prstGeom prst="right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Pfeil nach rechts 6"/>
          <p:cNvSpPr/>
          <p:nvPr/>
        </p:nvSpPr>
        <p:spPr>
          <a:xfrm rot="10800000">
            <a:off x="7583116" y="2902621"/>
            <a:ext cx="476030" cy="477729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6151" name="Textfeld 7"/>
          <p:cNvSpPr txBox="1">
            <a:spLocks noChangeArrowheads="1"/>
          </p:cNvSpPr>
          <p:nvPr/>
        </p:nvSpPr>
        <p:spPr bwMode="auto">
          <a:xfrm>
            <a:off x="5077504" y="3459097"/>
            <a:ext cx="3255202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r>
              <a:rPr lang="de-DE" sz="2000" dirty="0">
                <a:latin typeface="Arial" pitchFamily="34" charset="0"/>
                <a:cs typeface="Arial" pitchFamily="34" charset="0"/>
              </a:rPr>
              <a:t>Ist hier jeweils Schluss?</a:t>
            </a:r>
          </a:p>
        </p:txBody>
      </p:sp>
      <p:sp>
        <p:nvSpPr>
          <p:cNvPr id="6154" name="Textfeld 10"/>
          <p:cNvSpPr txBox="1">
            <a:spLocks noChangeArrowheads="1"/>
          </p:cNvSpPr>
          <p:nvPr/>
        </p:nvSpPr>
        <p:spPr bwMode="auto">
          <a:xfrm>
            <a:off x="5077504" y="3775833"/>
            <a:ext cx="3255202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r>
              <a:rPr lang="de-DE" sz="2000" dirty="0">
                <a:latin typeface="Arial" pitchFamily="34" charset="0"/>
                <a:cs typeface="Arial" pitchFamily="34" charset="0"/>
              </a:rPr>
              <a:t>Für unser Auge: JA!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8728365" y="6735643"/>
            <a:ext cx="1352260" cy="28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>
                <a:latin typeface="Arial" pitchFamily="34" charset="0"/>
                <a:cs typeface="Arial" pitchFamily="34" charset="0"/>
              </a:rPr>
              <a:t>Bilder: 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Hanssen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151" grpId="0"/>
      <p:bldP spid="61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31" y="1243693"/>
            <a:ext cx="6128880" cy="459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3130" y="1236693"/>
            <a:ext cx="5747356" cy="460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feil nach rechts 5"/>
          <p:cNvSpPr/>
          <p:nvPr/>
        </p:nvSpPr>
        <p:spPr>
          <a:xfrm>
            <a:off x="5043709" y="2902621"/>
            <a:ext cx="476030" cy="477729"/>
          </a:xfrm>
          <a:prstGeom prst="right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Pfeil nach rechts 6"/>
          <p:cNvSpPr/>
          <p:nvPr/>
        </p:nvSpPr>
        <p:spPr>
          <a:xfrm rot="10800000">
            <a:off x="7583116" y="2902621"/>
            <a:ext cx="476030" cy="477729"/>
          </a:xfrm>
          <a:prstGeom prst="right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6152" name="Picture 2" descr="Blaue Schmeißfliege (Calliphora vicina)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70404" y="4251812"/>
            <a:ext cx="1190074" cy="86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28" name="Picture 4" descr="https://upload.wikimedia.org/wikipedia/commons/9/9d/Crotale_diamantin_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80391" y="4251813"/>
            <a:ext cx="1190074" cy="8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>
            <a:spLocks noChangeArrowheads="1"/>
          </p:cNvSpPr>
          <p:nvPr/>
        </p:nvSpPr>
        <p:spPr bwMode="auto">
          <a:xfrm>
            <a:off x="3798284" y="5114635"/>
            <a:ext cx="2446651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r>
              <a:rPr lang="de-DE" sz="2000" dirty="0">
                <a:latin typeface="Arial" pitchFamily="34" charset="0"/>
                <a:cs typeface="Arial" pitchFamily="34" charset="0"/>
              </a:rPr>
              <a:t>Für sie </a:t>
            </a:r>
            <a:r>
              <a:rPr lang="de-DE" sz="2000" u="sng" dirty="0">
                <a:latin typeface="Arial" pitchFamily="34" charset="0"/>
                <a:cs typeface="Arial" pitchFamily="34" charset="0"/>
              </a:rPr>
              <a:t>hier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nicht,…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>
            <a:spLocks noChangeArrowheads="1"/>
          </p:cNvSpPr>
          <p:nvPr/>
        </p:nvSpPr>
        <p:spPr bwMode="auto">
          <a:xfrm>
            <a:off x="7231777" y="5125025"/>
            <a:ext cx="2296687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r>
              <a:rPr lang="de-DE" sz="2000" dirty="0">
                <a:latin typeface="Arial" pitchFamily="34" charset="0"/>
                <a:cs typeface="Arial" pitchFamily="34" charset="0"/>
              </a:rPr>
              <a:t>…für sie </a:t>
            </a:r>
            <a:r>
              <a:rPr lang="de-DE" sz="2000" u="sng" dirty="0">
                <a:latin typeface="Arial" pitchFamily="34" charset="0"/>
                <a:cs typeface="Arial" pitchFamily="34" charset="0"/>
              </a:rPr>
              <a:t>hier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 nicht</a:t>
            </a:r>
          </a:p>
        </p:txBody>
      </p:sp>
      <p:sp>
        <p:nvSpPr>
          <p:cNvPr id="14" name="Text Box 37"/>
          <p:cNvSpPr txBox="1">
            <a:spLocks noChangeArrowheads="1"/>
          </p:cNvSpPr>
          <p:nvPr/>
        </p:nvSpPr>
        <p:spPr bwMode="auto">
          <a:xfrm>
            <a:off x="540327" y="5837419"/>
            <a:ext cx="8967355" cy="117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>
                <a:latin typeface="Arial" pitchFamily="34" charset="0"/>
                <a:cs typeface="Arial" pitchFamily="34" charset="0"/>
              </a:rPr>
              <a:t>Unser Auge kann nur einen ganz kleinen Bereich des 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sogenannten elektromagnetischen 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Spektrums 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wahrnehmen (</a:t>
            </a:r>
            <a:r>
              <a:rPr lang="de-DE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rot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bis </a:t>
            </a:r>
            <a:r>
              <a:rPr lang="de-DE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violett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spcBef>
                <a:spcPct val="50000"/>
              </a:spcBef>
            </a:pP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7"/>
          <p:cNvSpPr txBox="1">
            <a:spLocks noChangeArrowheads="1"/>
          </p:cNvSpPr>
          <p:nvPr/>
        </p:nvSpPr>
        <p:spPr bwMode="auto">
          <a:xfrm>
            <a:off x="5077504" y="3459097"/>
            <a:ext cx="3255202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r>
              <a:rPr lang="de-DE" sz="2000" dirty="0">
                <a:latin typeface="Arial" pitchFamily="34" charset="0"/>
                <a:cs typeface="Arial" pitchFamily="34" charset="0"/>
              </a:rPr>
              <a:t>Ist hier jeweils Schluss?</a:t>
            </a:r>
          </a:p>
        </p:txBody>
      </p:sp>
      <p:sp>
        <p:nvSpPr>
          <p:cNvPr id="17" name="Textfeld 10"/>
          <p:cNvSpPr txBox="1">
            <a:spLocks noChangeArrowheads="1"/>
          </p:cNvSpPr>
          <p:nvPr/>
        </p:nvSpPr>
        <p:spPr bwMode="auto">
          <a:xfrm>
            <a:off x="5077504" y="3775833"/>
            <a:ext cx="3255202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r>
              <a:rPr lang="de-DE" sz="2000" dirty="0">
                <a:latin typeface="Arial" pitchFamily="34" charset="0"/>
                <a:cs typeface="Arial" pitchFamily="34" charset="0"/>
              </a:rPr>
              <a:t>Für unser Auge: JA!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7190509" y="6735600"/>
            <a:ext cx="2890117" cy="28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>
                <a:latin typeface="Arial" pitchFamily="34" charset="0"/>
                <a:cs typeface="Arial" pitchFamily="34" charset="0"/>
              </a:rPr>
              <a:t>Bilder: 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Hanssen,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Wikipedia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(gemeinfrei)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9" name="Gerade Verbindung 108"/>
          <p:cNvCxnSpPr/>
          <p:nvPr/>
        </p:nvCxnSpPr>
        <p:spPr>
          <a:xfrm>
            <a:off x="3615725" y="3282859"/>
            <a:ext cx="353522" cy="1487436"/>
          </a:xfrm>
          <a:prstGeom prst="line">
            <a:avLst/>
          </a:prstGeom>
          <a:ln w="6350">
            <a:solidFill>
              <a:srgbClr val="5F29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 Verbindung 106"/>
          <p:cNvCxnSpPr/>
          <p:nvPr/>
        </p:nvCxnSpPr>
        <p:spPr>
          <a:xfrm>
            <a:off x="3720731" y="2868128"/>
            <a:ext cx="1673104" cy="675471"/>
          </a:xfrm>
          <a:prstGeom prst="line">
            <a:avLst/>
          </a:prstGeom>
          <a:ln w="6350">
            <a:solidFill>
              <a:srgbClr val="B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393" name="Rectangle 57"/>
          <p:cNvSpPr>
            <a:spLocks noChangeArrowheads="1"/>
          </p:cNvSpPr>
          <p:nvPr/>
        </p:nvSpPr>
        <p:spPr bwMode="auto">
          <a:xfrm>
            <a:off x="2772172" y="5883561"/>
            <a:ext cx="1404541" cy="678971"/>
          </a:xfrm>
          <a:prstGeom prst="rect">
            <a:avLst/>
          </a:prstGeom>
          <a:gradFill rotWithShape="0">
            <a:gsLst>
              <a:gs pos="0">
                <a:srgbClr val="250044"/>
              </a:gs>
              <a:gs pos="100000">
                <a:srgbClr val="7B00E4"/>
              </a:gs>
            </a:gsLst>
            <a:lin ang="0" scaled="1"/>
          </a:gradFill>
          <a:ln w="25400">
            <a:solidFill>
              <a:srgbClr val="00CC99"/>
            </a:solidFill>
            <a:miter lim="800000"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270394" name="Rectangle 58"/>
          <p:cNvSpPr>
            <a:spLocks noChangeArrowheads="1"/>
          </p:cNvSpPr>
          <p:nvPr/>
        </p:nvSpPr>
        <p:spPr bwMode="auto">
          <a:xfrm>
            <a:off x="4368271" y="5883561"/>
            <a:ext cx="1846792" cy="678971"/>
          </a:xfrm>
          <a:prstGeom prst="rect">
            <a:avLst/>
          </a:prstGeom>
          <a:gradFill rotWithShape="0">
            <a:gsLst>
              <a:gs pos="0">
                <a:srgbClr val="FF0F00"/>
              </a:gs>
              <a:gs pos="100000">
                <a:srgbClr val="4C0400"/>
              </a:gs>
            </a:gsLst>
            <a:lin ang="0" scaled="1"/>
          </a:gradFill>
          <a:ln w="25400">
            <a:solidFill>
              <a:srgbClr val="00CC99"/>
            </a:solidFill>
            <a:miter lim="800000"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270395" name="Rectangle 59"/>
          <p:cNvSpPr>
            <a:spLocks noChangeArrowheads="1"/>
          </p:cNvSpPr>
          <p:nvPr/>
        </p:nvSpPr>
        <p:spPr bwMode="auto">
          <a:xfrm>
            <a:off x="6215063" y="5883561"/>
            <a:ext cx="3865562" cy="678971"/>
          </a:xfrm>
          <a:prstGeom prst="rect">
            <a:avLst/>
          </a:prstGeom>
          <a:gradFill rotWithShape="0">
            <a:gsLst>
              <a:gs pos="0">
                <a:srgbClr val="441B00"/>
              </a:gs>
              <a:gs pos="100000">
                <a:srgbClr val="E35C00"/>
              </a:gs>
            </a:gsLst>
            <a:lin ang="0" scaled="1"/>
          </a:gradFill>
          <a:ln w="25400">
            <a:solidFill>
              <a:srgbClr val="00CC99"/>
            </a:solidFill>
            <a:miter lim="800000"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270396" name="Rectangle 60"/>
          <p:cNvSpPr>
            <a:spLocks noChangeArrowheads="1"/>
          </p:cNvSpPr>
          <p:nvPr/>
        </p:nvSpPr>
        <p:spPr bwMode="auto">
          <a:xfrm>
            <a:off x="1344084" y="5883561"/>
            <a:ext cx="1432454" cy="678971"/>
          </a:xfrm>
          <a:prstGeom prst="rect">
            <a:avLst/>
          </a:prstGeom>
          <a:gradFill rotWithShape="0">
            <a:gsLst>
              <a:gs pos="0">
                <a:srgbClr val="280049"/>
              </a:gs>
              <a:gs pos="100000">
                <a:srgbClr val="0C0016"/>
              </a:gs>
            </a:gsLst>
            <a:lin ang="0" scaled="1"/>
          </a:gradFill>
          <a:ln w="25400">
            <a:solidFill>
              <a:srgbClr val="00CC99"/>
            </a:solidFill>
            <a:miter lim="800000"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de-DE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4188011" y="5869562"/>
            <a:ext cx="169760" cy="705219"/>
            <a:chOff x="2400" y="2493"/>
            <a:chExt cx="97" cy="403"/>
          </a:xfrm>
        </p:grpSpPr>
        <p:sp>
          <p:nvSpPr>
            <p:cNvPr id="8227" name="Rectangle 62"/>
            <p:cNvSpPr>
              <a:spLocks noChangeArrowheads="1"/>
            </p:cNvSpPr>
            <p:nvPr/>
          </p:nvSpPr>
          <p:spPr bwMode="auto">
            <a:xfrm>
              <a:off x="2439" y="2493"/>
              <a:ext cx="18" cy="403"/>
            </a:xfrm>
            <a:prstGeom prst="rect">
              <a:avLst/>
            </a:prstGeom>
            <a:gradFill rotWithShape="0">
              <a:gsLst>
                <a:gs pos="0">
                  <a:srgbClr val="CCB800"/>
                </a:gs>
                <a:gs pos="100000">
                  <a:srgbClr val="FFE600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28" name="Rectangle 63"/>
            <p:cNvSpPr>
              <a:spLocks noChangeArrowheads="1"/>
            </p:cNvSpPr>
            <p:nvPr/>
          </p:nvSpPr>
          <p:spPr bwMode="auto">
            <a:xfrm>
              <a:off x="2457" y="2493"/>
              <a:ext cx="20" cy="403"/>
            </a:xfrm>
            <a:prstGeom prst="rect">
              <a:avLst/>
            </a:prstGeom>
            <a:gradFill rotWithShape="0">
              <a:gsLst>
                <a:gs pos="0">
                  <a:srgbClr val="EF9100"/>
                </a:gs>
                <a:gs pos="100000">
                  <a:srgbClr val="BF7400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29" name="Rectangle 64"/>
            <p:cNvSpPr>
              <a:spLocks noChangeArrowheads="1"/>
            </p:cNvSpPr>
            <p:nvPr/>
          </p:nvSpPr>
          <p:spPr bwMode="auto">
            <a:xfrm>
              <a:off x="2419" y="2493"/>
              <a:ext cx="20" cy="403"/>
            </a:xfrm>
            <a:prstGeom prst="rect">
              <a:avLst/>
            </a:prstGeom>
            <a:gradFill rotWithShape="0">
              <a:gsLst>
                <a:gs pos="0">
                  <a:srgbClr val="00AE00"/>
                </a:gs>
                <a:gs pos="100000">
                  <a:srgbClr val="007900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30" name="Rectangle 65"/>
            <p:cNvSpPr>
              <a:spLocks noChangeArrowheads="1"/>
            </p:cNvSpPr>
            <p:nvPr/>
          </p:nvSpPr>
          <p:spPr bwMode="auto">
            <a:xfrm>
              <a:off x="2400" y="2493"/>
              <a:ext cx="19" cy="403"/>
            </a:xfrm>
            <a:prstGeom prst="rect">
              <a:avLst/>
            </a:prstGeom>
            <a:gradFill rotWithShape="0">
              <a:gsLst>
                <a:gs pos="0">
                  <a:srgbClr val="701298"/>
                </a:gs>
                <a:gs pos="100000">
                  <a:srgbClr val="651089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31" name="Rectangle 66"/>
            <p:cNvSpPr>
              <a:spLocks noChangeArrowheads="1"/>
            </p:cNvSpPr>
            <p:nvPr/>
          </p:nvSpPr>
          <p:spPr bwMode="auto">
            <a:xfrm>
              <a:off x="2477" y="2493"/>
              <a:ext cx="19" cy="403"/>
            </a:xfrm>
            <a:prstGeom prst="rect">
              <a:avLst/>
            </a:prstGeom>
            <a:gradFill rotWithShape="0">
              <a:gsLst>
                <a:gs pos="0">
                  <a:srgbClr val="9F0600"/>
                </a:gs>
                <a:gs pos="100000">
                  <a:srgbClr val="C70700"/>
                </a:gs>
              </a:gsLst>
              <a:lin ang="0" scaled="1"/>
            </a:gra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32" name="Rectangle 67"/>
            <p:cNvSpPr>
              <a:spLocks noChangeArrowheads="1"/>
            </p:cNvSpPr>
            <p:nvPr/>
          </p:nvSpPr>
          <p:spPr bwMode="auto">
            <a:xfrm>
              <a:off x="2400" y="2497"/>
              <a:ext cx="97" cy="397"/>
            </a:xfrm>
            <a:prstGeom prst="rect">
              <a:avLst/>
            </a:prstGeom>
            <a:noFill/>
            <a:ln w="12700">
              <a:solidFill>
                <a:srgbClr val="00CC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0404" name="Rectangle 68"/>
          <p:cNvSpPr>
            <a:spLocks noChangeArrowheads="1"/>
          </p:cNvSpPr>
          <p:nvPr/>
        </p:nvSpPr>
        <p:spPr bwMode="auto">
          <a:xfrm>
            <a:off x="2817674" y="6042804"/>
            <a:ext cx="1409435" cy="38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002" tIns="51327" rIns="101002" bIns="51327">
            <a:spAutoFit/>
          </a:bodyPr>
          <a:lstStyle/>
          <a:p>
            <a:pPr defTabSz="1011443" eaLnBrk="0" hangingPunct="0"/>
            <a:r>
              <a:rPr lang="en-US" b="1" dirty="0" err="1">
                <a:solidFill>
                  <a:srgbClr val="EAEC5E"/>
                </a:solidFill>
                <a:latin typeface="Arial" pitchFamily="34" charset="0"/>
                <a:cs typeface="Arial" pitchFamily="34" charset="0"/>
              </a:rPr>
              <a:t>Ultraviolett</a:t>
            </a:r>
            <a:endParaRPr lang="en-US" b="1" dirty="0">
              <a:solidFill>
                <a:srgbClr val="EAEC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0405" name="Rectangle 69"/>
          <p:cNvSpPr>
            <a:spLocks noChangeArrowheads="1"/>
          </p:cNvSpPr>
          <p:nvPr/>
        </p:nvSpPr>
        <p:spPr bwMode="auto">
          <a:xfrm>
            <a:off x="1531346" y="6027055"/>
            <a:ext cx="1140130" cy="38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002" tIns="51327" rIns="101002" bIns="51327">
            <a:spAutoFit/>
          </a:bodyPr>
          <a:lstStyle/>
          <a:p>
            <a:pPr defTabSz="1011443" eaLnBrk="0" hangingPunct="0"/>
            <a:r>
              <a:rPr lang="en-US" b="1" dirty="0" err="1">
                <a:solidFill>
                  <a:srgbClr val="EAEC5E"/>
                </a:solidFill>
                <a:latin typeface="Arial" pitchFamily="34" charset="0"/>
                <a:cs typeface="Arial" pitchFamily="34" charset="0"/>
              </a:rPr>
              <a:t>Röntgen</a:t>
            </a:r>
            <a:endParaRPr lang="en-US" b="1" dirty="0">
              <a:solidFill>
                <a:srgbClr val="EAEC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0406" name="Rectangle 70"/>
          <p:cNvSpPr>
            <a:spLocks noChangeArrowheads="1"/>
          </p:cNvSpPr>
          <p:nvPr/>
        </p:nvSpPr>
        <p:spPr bwMode="auto">
          <a:xfrm>
            <a:off x="271268" y="6042804"/>
            <a:ext cx="1005478" cy="38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002" tIns="51327" rIns="101002" bIns="51327">
            <a:spAutoFit/>
          </a:bodyPr>
          <a:lstStyle/>
          <a:p>
            <a:pPr defTabSz="1011443" eaLnBrk="0" hangingPunct="0"/>
            <a:r>
              <a:rPr lang="en-US" b="1" dirty="0">
                <a:solidFill>
                  <a:srgbClr val="EAEC5E"/>
                </a:solidFill>
                <a:latin typeface="Arial" pitchFamily="34" charset="0"/>
                <a:cs typeface="Arial" pitchFamily="34" charset="0"/>
              </a:rPr>
              <a:t>-Rays</a:t>
            </a:r>
          </a:p>
        </p:txBody>
      </p:sp>
      <p:sp>
        <p:nvSpPr>
          <p:cNvPr id="270407" name="Rectangle 71"/>
          <p:cNvSpPr>
            <a:spLocks noChangeArrowheads="1"/>
          </p:cNvSpPr>
          <p:nvPr/>
        </p:nvSpPr>
        <p:spPr bwMode="auto">
          <a:xfrm>
            <a:off x="4723544" y="6042804"/>
            <a:ext cx="1011890" cy="38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002" tIns="51327" rIns="101002" bIns="51327">
            <a:spAutoFit/>
          </a:bodyPr>
          <a:lstStyle/>
          <a:p>
            <a:pPr defTabSz="1011443" eaLnBrk="0" hangingPunct="0"/>
            <a:r>
              <a:rPr lang="en-US" b="1" dirty="0" err="1">
                <a:solidFill>
                  <a:srgbClr val="EAEC5E"/>
                </a:solidFill>
                <a:latin typeface="Arial" pitchFamily="34" charset="0"/>
                <a:cs typeface="Arial" pitchFamily="34" charset="0"/>
              </a:rPr>
              <a:t>Infrarot</a:t>
            </a:r>
            <a:endParaRPr lang="en-US" b="1" dirty="0">
              <a:solidFill>
                <a:srgbClr val="EAEC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0408" name="Rectangle 72"/>
          <p:cNvSpPr>
            <a:spLocks noChangeArrowheads="1"/>
          </p:cNvSpPr>
          <p:nvPr/>
        </p:nvSpPr>
        <p:spPr bwMode="auto">
          <a:xfrm>
            <a:off x="6389647" y="6042804"/>
            <a:ext cx="3448455" cy="38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002" tIns="51327" rIns="101002" bIns="51327">
            <a:spAutoFit/>
          </a:bodyPr>
          <a:lstStyle/>
          <a:p>
            <a:pPr defTabSz="1011443" eaLnBrk="0" hangingPunct="0"/>
            <a:r>
              <a:rPr lang="en-US" b="1" dirty="0" err="1">
                <a:solidFill>
                  <a:srgbClr val="EAEC5E"/>
                </a:solidFill>
                <a:latin typeface="Arial" pitchFamily="34" charset="0"/>
                <a:cs typeface="Arial" pitchFamily="34" charset="0"/>
              </a:rPr>
              <a:t>Mikrowellen</a:t>
            </a:r>
            <a:r>
              <a:rPr lang="en-US" b="1" dirty="0">
                <a:solidFill>
                  <a:srgbClr val="EAEC5E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en-US" b="1" dirty="0" err="1">
                <a:solidFill>
                  <a:srgbClr val="EAEC5E"/>
                </a:solidFill>
                <a:latin typeface="Arial" pitchFamily="34" charset="0"/>
                <a:cs typeface="Arial" pitchFamily="34" charset="0"/>
              </a:rPr>
              <a:t>Radiowellen</a:t>
            </a:r>
            <a:endParaRPr lang="en-US" b="1" dirty="0">
              <a:solidFill>
                <a:srgbClr val="EAEC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0409" name="Rectangle 73"/>
          <p:cNvSpPr>
            <a:spLocks noChangeArrowheads="1"/>
          </p:cNvSpPr>
          <p:nvPr/>
        </p:nvSpPr>
        <p:spPr bwMode="auto">
          <a:xfrm>
            <a:off x="0" y="5883561"/>
            <a:ext cx="1343024" cy="678971"/>
          </a:xfrm>
          <a:prstGeom prst="rect">
            <a:avLst/>
          </a:prstGeom>
          <a:solidFill>
            <a:srgbClr val="280049"/>
          </a:solidFill>
          <a:ln w="25400">
            <a:solidFill>
              <a:srgbClr val="00CC99"/>
            </a:solidFill>
            <a:miter lim="800000"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270417" name="Rectangle 81"/>
          <p:cNvSpPr>
            <a:spLocks noChangeArrowheads="1"/>
          </p:cNvSpPr>
          <p:nvPr/>
        </p:nvSpPr>
        <p:spPr bwMode="auto">
          <a:xfrm>
            <a:off x="199512" y="6023555"/>
            <a:ext cx="1050362" cy="38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002" tIns="51327" rIns="101002" bIns="51327">
            <a:spAutoFit/>
          </a:bodyPr>
          <a:lstStyle/>
          <a:p>
            <a:pPr defTabSz="1011443" eaLnBrk="0" hangingPunct="0"/>
            <a:r>
              <a:rPr lang="en-US" b="1" dirty="0">
                <a:solidFill>
                  <a:srgbClr val="EAEC5E"/>
                </a:solidFill>
                <a:latin typeface="Arial" pitchFamily="34" charset="0"/>
                <a:cs typeface="Arial" pitchFamily="34" charset="0"/>
              </a:rPr>
              <a:t>Gamma</a:t>
            </a:r>
          </a:p>
        </p:txBody>
      </p:sp>
      <p:sp>
        <p:nvSpPr>
          <p:cNvPr id="270418" name="Line 82"/>
          <p:cNvSpPr>
            <a:spLocks noChangeShapeType="1"/>
          </p:cNvSpPr>
          <p:nvPr/>
        </p:nvSpPr>
        <p:spPr bwMode="auto">
          <a:xfrm flipV="1">
            <a:off x="7976995" y="5876562"/>
            <a:ext cx="8751" cy="680720"/>
          </a:xfrm>
          <a:prstGeom prst="line">
            <a:avLst/>
          </a:prstGeom>
          <a:noFill/>
          <a:ln w="25400">
            <a:solidFill>
              <a:srgbClr val="00CC99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hteck 85"/>
          <p:cNvSpPr/>
          <p:nvPr/>
        </p:nvSpPr>
        <p:spPr>
          <a:xfrm rot="313808">
            <a:off x="1536596" y="2642387"/>
            <a:ext cx="1662603" cy="507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Freihandform 89"/>
          <p:cNvSpPr/>
          <p:nvPr/>
        </p:nvSpPr>
        <p:spPr>
          <a:xfrm rot="1188330">
            <a:off x="3564972" y="3303859"/>
            <a:ext cx="1716856" cy="535477"/>
          </a:xfrm>
          <a:custGeom>
            <a:avLst/>
            <a:gdLst>
              <a:gd name="connsiteX0" fmla="*/ 0 w 1428750"/>
              <a:gd name="connsiteY0" fmla="*/ 0 h 738187"/>
              <a:gd name="connsiteX1" fmla="*/ 1428750 w 1428750"/>
              <a:gd name="connsiteY1" fmla="*/ 361950 h 738187"/>
              <a:gd name="connsiteX2" fmla="*/ 1276350 w 1428750"/>
              <a:gd name="connsiteY2" fmla="*/ 738187 h 738187"/>
              <a:gd name="connsiteX3" fmla="*/ 0 w 1428750"/>
              <a:gd name="connsiteY3" fmla="*/ 0 h 738187"/>
              <a:gd name="connsiteX0" fmla="*/ 0 w 1428750"/>
              <a:gd name="connsiteY0" fmla="*/ 0 h 516830"/>
              <a:gd name="connsiteX1" fmla="*/ 1428750 w 1428750"/>
              <a:gd name="connsiteY1" fmla="*/ 361950 h 516830"/>
              <a:gd name="connsiteX2" fmla="*/ 1400175 w 1428750"/>
              <a:gd name="connsiteY2" fmla="*/ 516830 h 516830"/>
              <a:gd name="connsiteX3" fmla="*/ 0 w 1428750"/>
              <a:gd name="connsiteY3" fmla="*/ 0 h 516830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0 w 1428750"/>
              <a:gd name="connsiteY3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95250 w 1428750"/>
              <a:gd name="connsiteY3" fmla="*/ 38099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14287 w 1428750"/>
              <a:gd name="connsiteY3" fmla="*/ 33337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14287 w 1428750"/>
              <a:gd name="connsiteY3" fmla="*/ 23812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4762 w 1428750"/>
              <a:gd name="connsiteY3" fmla="*/ 19050 h 444822"/>
              <a:gd name="connsiteX4" fmla="*/ 0 w 1428750"/>
              <a:gd name="connsiteY4" fmla="*/ 0 h 444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0" h="444822">
                <a:moveTo>
                  <a:pt x="0" y="0"/>
                </a:moveTo>
                <a:lnTo>
                  <a:pt x="1428750" y="361950"/>
                </a:lnTo>
                <a:lnTo>
                  <a:pt x="1400175" y="444822"/>
                </a:lnTo>
                <a:lnTo>
                  <a:pt x="4762" y="1905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Freihandform 90"/>
          <p:cNvSpPr/>
          <p:nvPr/>
        </p:nvSpPr>
        <p:spPr>
          <a:xfrm rot="1368330">
            <a:off x="3535219" y="3354607"/>
            <a:ext cx="1716857" cy="533727"/>
          </a:xfrm>
          <a:custGeom>
            <a:avLst/>
            <a:gdLst>
              <a:gd name="connsiteX0" fmla="*/ 0 w 1428750"/>
              <a:gd name="connsiteY0" fmla="*/ 0 h 738187"/>
              <a:gd name="connsiteX1" fmla="*/ 1428750 w 1428750"/>
              <a:gd name="connsiteY1" fmla="*/ 361950 h 738187"/>
              <a:gd name="connsiteX2" fmla="*/ 1276350 w 1428750"/>
              <a:gd name="connsiteY2" fmla="*/ 738187 h 738187"/>
              <a:gd name="connsiteX3" fmla="*/ 0 w 1428750"/>
              <a:gd name="connsiteY3" fmla="*/ 0 h 738187"/>
              <a:gd name="connsiteX0" fmla="*/ 0 w 1428750"/>
              <a:gd name="connsiteY0" fmla="*/ 0 h 516830"/>
              <a:gd name="connsiteX1" fmla="*/ 1428750 w 1428750"/>
              <a:gd name="connsiteY1" fmla="*/ 361950 h 516830"/>
              <a:gd name="connsiteX2" fmla="*/ 1400175 w 1428750"/>
              <a:gd name="connsiteY2" fmla="*/ 516830 h 516830"/>
              <a:gd name="connsiteX3" fmla="*/ 0 w 1428750"/>
              <a:gd name="connsiteY3" fmla="*/ 0 h 516830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0 w 1428750"/>
              <a:gd name="connsiteY3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95250 w 1428750"/>
              <a:gd name="connsiteY3" fmla="*/ 38099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14287 w 1428750"/>
              <a:gd name="connsiteY3" fmla="*/ 33337 h 444822"/>
              <a:gd name="connsiteX4" fmla="*/ 0 w 1428750"/>
              <a:gd name="connsiteY4" fmla="*/ 0 h 444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0" h="444822">
                <a:moveTo>
                  <a:pt x="0" y="0"/>
                </a:moveTo>
                <a:lnTo>
                  <a:pt x="1428750" y="361950"/>
                </a:lnTo>
                <a:lnTo>
                  <a:pt x="1400175" y="444822"/>
                </a:lnTo>
                <a:lnTo>
                  <a:pt x="14287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Freihandform 91"/>
          <p:cNvSpPr/>
          <p:nvPr/>
        </p:nvSpPr>
        <p:spPr>
          <a:xfrm rot="1488330">
            <a:off x="3505468" y="3401854"/>
            <a:ext cx="1716856" cy="533728"/>
          </a:xfrm>
          <a:custGeom>
            <a:avLst/>
            <a:gdLst>
              <a:gd name="connsiteX0" fmla="*/ 0 w 1428750"/>
              <a:gd name="connsiteY0" fmla="*/ 0 h 738187"/>
              <a:gd name="connsiteX1" fmla="*/ 1428750 w 1428750"/>
              <a:gd name="connsiteY1" fmla="*/ 361950 h 738187"/>
              <a:gd name="connsiteX2" fmla="*/ 1276350 w 1428750"/>
              <a:gd name="connsiteY2" fmla="*/ 738187 h 738187"/>
              <a:gd name="connsiteX3" fmla="*/ 0 w 1428750"/>
              <a:gd name="connsiteY3" fmla="*/ 0 h 738187"/>
              <a:gd name="connsiteX0" fmla="*/ 0 w 1428750"/>
              <a:gd name="connsiteY0" fmla="*/ 0 h 516830"/>
              <a:gd name="connsiteX1" fmla="*/ 1428750 w 1428750"/>
              <a:gd name="connsiteY1" fmla="*/ 361950 h 516830"/>
              <a:gd name="connsiteX2" fmla="*/ 1400175 w 1428750"/>
              <a:gd name="connsiteY2" fmla="*/ 516830 h 516830"/>
              <a:gd name="connsiteX3" fmla="*/ 0 w 1428750"/>
              <a:gd name="connsiteY3" fmla="*/ 0 h 516830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0 w 1428750"/>
              <a:gd name="connsiteY3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95250 w 1428750"/>
              <a:gd name="connsiteY3" fmla="*/ 38099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14287 w 1428750"/>
              <a:gd name="connsiteY3" fmla="*/ 33337 h 444822"/>
              <a:gd name="connsiteX4" fmla="*/ 0 w 1428750"/>
              <a:gd name="connsiteY4" fmla="*/ 0 h 444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0" h="444822">
                <a:moveTo>
                  <a:pt x="0" y="0"/>
                </a:moveTo>
                <a:lnTo>
                  <a:pt x="1428750" y="361950"/>
                </a:lnTo>
                <a:lnTo>
                  <a:pt x="1400175" y="444822"/>
                </a:lnTo>
                <a:lnTo>
                  <a:pt x="14287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Freihandform 92"/>
          <p:cNvSpPr/>
          <p:nvPr/>
        </p:nvSpPr>
        <p:spPr>
          <a:xfrm rot="1668330">
            <a:off x="3472215" y="3443852"/>
            <a:ext cx="1716857" cy="535477"/>
          </a:xfrm>
          <a:custGeom>
            <a:avLst/>
            <a:gdLst>
              <a:gd name="connsiteX0" fmla="*/ 0 w 1428750"/>
              <a:gd name="connsiteY0" fmla="*/ 0 h 738187"/>
              <a:gd name="connsiteX1" fmla="*/ 1428750 w 1428750"/>
              <a:gd name="connsiteY1" fmla="*/ 361950 h 738187"/>
              <a:gd name="connsiteX2" fmla="*/ 1276350 w 1428750"/>
              <a:gd name="connsiteY2" fmla="*/ 738187 h 738187"/>
              <a:gd name="connsiteX3" fmla="*/ 0 w 1428750"/>
              <a:gd name="connsiteY3" fmla="*/ 0 h 738187"/>
              <a:gd name="connsiteX0" fmla="*/ 0 w 1428750"/>
              <a:gd name="connsiteY0" fmla="*/ 0 h 516830"/>
              <a:gd name="connsiteX1" fmla="*/ 1428750 w 1428750"/>
              <a:gd name="connsiteY1" fmla="*/ 361950 h 516830"/>
              <a:gd name="connsiteX2" fmla="*/ 1400175 w 1428750"/>
              <a:gd name="connsiteY2" fmla="*/ 516830 h 516830"/>
              <a:gd name="connsiteX3" fmla="*/ 0 w 1428750"/>
              <a:gd name="connsiteY3" fmla="*/ 0 h 516830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0 w 1428750"/>
              <a:gd name="connsiteY3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95250 w 1428750"/>
              <a:gd name="connsiteY3" fmla="*/ 38099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14287 w 1428750"/>
              <a:gd name="connsiteY3" fmla="*/ 33337 h 444822"/>
              <a:gd name="connsiteX4" fmla="*/ 0 w 1428750"/>
              <a:gd name="connsiteY4" fmla="*/ 0 h 444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0" h="444822">
                <a:moveTo>
                  <a:pt x="0" y="0"/>
                </a:moveTo>
                <a:lnTo>
                  <a:pt x="1428750" y="361950"/>
                </a:lnTo>
                <a:lnTo>
                  <a:pt x="1400175" y="444822"/>
                </a:lnTo>
                <a:lnTo>
                  <a:pt x="14287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Freihandform 93"/>
          <p:cNvSpPr/>
          <p:nvPr/>
        </p:nvSpPr>
        <p:spPr>
          <a:xfrm rot="1848330">
            <a:off x="3454714" y="3492850"/>
            <a:ext cx="1716857" cy="533728"/>
          </a:xfrm>
          <a:custGeom>
            <a:avLst/>
            <a:gdLst>
              <a:gd name="connsiteX0" fmla="*/ 0 w 1428750"/>
              <a:gd name="connsiteY0" fmla="*/ 0 h 738187"/>
              <a:gd name="connsiteX1" fmla="*/ 1428750 w 1428750"/>
              <a:gd name="connsiteY1" fmla="*/ 361950 h 738187"/>
              <a:gd name="connsiteX2" fmla="*/ 1276350 w 1428750"/>
              <a:gd name="connsiteY2" fmla="*/ 738187 h 738187"/>
              <a:gd name="connsiteX3" fmla="*/ 0 w 1428750"/>
              <a:gd name="connsiteY3" fmla="*/ 0 h 738187"/>
              <a:gd name="connsiteX0" fmla="*/ 0 w 1428750"/>
              <a:gd name="connsiteY0" fmla="*/ 0 h 516830"/>
              <a:gd name="connsiteX1" fmla="*/ 1428750 w 1428750"/>
              <a:gd name="connsiteY1" fmla="*/ 361950 h 516830"/>
              <a:gd name="connsiteX2" fmla="*/ 1400175 w 1428750"/>
              <a:gd name="connsiteY2" fmla="*/ 516830 h 516830"/>
              <a:gd name="connsiteX3" fmla="*/ 0 w 1428750"/>
              <a:gd name="connsiteY3" fmla="*/ 0 h 516830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0 w 1428750"/>
              <a:gd name="connsiteY3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95250 w 1428750"/>
              <a:gd name="connsiteY3" fmla="*/ 38099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14287 w 1428750"/>
              <a:gd name="connsiteY3" fmla="*/ 33337 h 444822"/>
              <a:gd name="connsiteX4" fmla="*/ 0 w 1428750"/>
              <a:gd name="connsiteY4" fmla="*/ 0 h 444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0" h="444822">
                <a:moveTo>
                  <a:pt x="0" y="0"/>
                </a:moveTo>
                <a:lnTo>
                  <a:pt x="1428750" y="361950"/>
                </a:lnTo>
                <a:lnTo>
                  <a:pt x="1400175" y="444822"/>
                </a:lnTo>
                <a:lnTo>
                  <a:pt x="14287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Freihandform 94"/>
          <p:cNvSpPr/>
          <p:nvPr/>
        </p:nvSpPr>
        <p:spPr>
          <a:xfrm rot="2028330">
            <a:off x="3416212" y="3533099"/>
            <a:ext cx="1716857" cy="535477"/>
          </a:xfrm>
          <a:custGeom>
            <a:avLst/>
            <a:gdLst>
              <a:gd name="connsiteX0" fmla="*/ 0 w 1428750"/>
              <a:gd name="connsiteY0" fmla="*/ 0 h 738187"/>
              <a:gd name="connsiteX1" fmla="*/ 1428750 w 1428750"/>
              <a:gd name="connsiteY1" fmla="*/ 361950 h 738187"/>
              <a:gd name="connsiteX2" fmla="*/ 1276350 w 1428750"/>
              <a:gd name="connsiteY2" fmla="*/ 738187 h 738187"/>
              <a:gd name="connsiteX3" fmla="*/ 0 w 1428750"/>
              <a:gd name="connsiteY3" fmla="*/ 0 h 738187"/>
              <a:gd name="connsiteX0" fmla="*/ 0 w 1428750"/>
              <a:gd name="connsiteY0" fmla="*/ 0 h 516830"/>
              <a:gd name="connsiteX1" fmla="*/ 1428750 w 1428750"/>
              <a:gd name="connsiteY1" fmla="*/ 361950 h 516830"/>
              <a:gd name="connsiteX2" fmla="*/ 1400175 w 1428750"/>
              <a:gd name="connsiteY2" fmla="*/ 516830 h 516830"/>
              <a:gd name="connsiteX3" fmla="*/ 0 w 1428750"/>
              <a:gd name="connsiteY3" fmla="*/ 0 h 516830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0 w 1428750"/>
              <a:gd name="connsiteY3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95250 w 1428750"/>
              <a:gd name="connsiteY3" fmla="*/ 38099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14287 w 1428750"/>
              <a:gd name="connsiteY3" fmla="*/ 33337 h 444822"/>
              <a:gd name="connsiteX4" fmla="*/ 0 w 1428750"/>
              <a:gd name="connsiteY4" fmla="*/ 0 h 444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0" h="444822">
                <a:moveTo>
                  <a:pt x="0" y="0"/>
                </a:moveTo>
                <a:lnTo>
                  <a:pt x="1428750" y="361950"/>
                </a:lnTo>
                <a:lnTo>
                  <a:pt x="1400175" y="444822"/>
                </a:lnTo>
                <a:lnTo>
                  <a:pt x="14287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Freihandform 95"/>
          <p:cNvSpPr/>
          <p:nvPr/>
        </p:nvSpPr>
        <p:spPr>
          <a:xfrm rot="2208330">
            <a:off x="3384710" y="3575097"/>
            <a:ext cx="1718607" cy="533727"/>
          </a:xfrm>
          <a:custGeom>
            <a:avLst/>
            <a:gdLst>
              <a:gd name="connsiteX0" fmla="*/ 0 w 1428750"/>
              <a:gd name="connsiteY0" fmla="*/ 0 h 738187"/>
              <a:gd name="connsiteX1" fmla="*/ 1428750 w 1428750"/>
              <a:gd name="connsiteY1" fmla="*/ 361950 h 738187"/>
              <a:gd name="connsiteX2" fmla="*/ 1276350 w 1428750"/>
              <a:gd name="connsiteY2" fmla="*/ 738187 h 738187"/>
              <a:gd name="connsiteX3" fmla="*/ 0 w 1428750"/>
              <a:gd name="connsiteY3" fmla="*/ 0 h 738187"/>
              <a:gd name="connsiteX0" fmla="*/ 0 w 1428750"/>
              <a:gd name="connsiteY0" fmla="*/ 0 h 516830"/>
              <a:gd name="connsiteX1" fmla="*/ 1428750 w 1428750"/>
              <a:gd name="connsiteY1" fmla="*/ 361950 h 516830"/>
              <a:gd name="connsiteX2" fmla="*/ 1400175 w 1428750"/>
              <a:gd name="connsiteY2" fmla="*/ 516830 h 516830"/>
              <a:gd name="connsiteX3" fmla="*/ 0 w 1428750"/>
              <a:gd name="connsiteY3" fmla="*/ 0 h 516830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0 w 1428750"/>
              <a:gd name="connsiteY3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95250 w 1428750"/>
              <a:gd name="connsiteY3" fmla="*/ 38099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14287 w 1428750"/>
              <a:gd name="connsiteY3" fmla="*/ 33337 h 444822"/>
              <a:gd name="connsiteX4" fmla="*/ 0 w 1428750"/>
              <a:gd name="connsiteY4" fmla="*/ 0 h 444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0" h="444822">
                <a:moveTo>
                  <a:pt x="0" y="0"/>
                </a:moveTo>
                <a:lnTo>
                  <a:pt x="1428750" y="361950"/>
                </a:lnTo>
                <a:lnTo>
                  <a:pt x="1400175" y="444822"/>
                </a:lnTo>
                <a:lnTo>
                  <a:pt x="14287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Freihandform 96"/>
          <p:cNvSpPr/>
          <p:nvPr/>
        </p:nvSpPr>
        <p:spPr>
          <a:xfrm rot="2388330">
            <a:off x="3347959" y="3611845"/>
            <a:ext cx="1716856" cy="535477"/>
          </a:xfrm>
          <a:custGeom>
            <a:avLst/>
            <a:gdLst>
              <a:gd name="connsiteX0" fmla="*/ 0 w 1428750"/>
              <a:gd name="connsiteY0" fmla="*/ 0 h 738187"/>
              <a:gd name="connsiteX1" fmla="*/ 1428750 w 1428750"/>
              <a:gd name="connsiteY1" fmla="*/ 361950 h 738187"/>
              <a:gd name="connsiteX2" fmla="*/ 1276350 w 1428750"/>
              <a:gd name="connsiteY2" fmla="*/ 738187 h 738187"/>
              <a:gd name="connsiteX3" fmla="*/ 0 w 1428750"/>
              <a:gd name="connsiteY3" fmla="*/ 0 h 738187"/>
              <a:gd name="connsiteX0" fmla="*/ 0 w 1428750"/>
              <a:gd name="connsiteY0" fmla="*/ 0 h 516830"/>
              <a:gd name="connsiteX1" fmla="*/ 1428750 w 1428750"/>
              <a:gd name="connsiteY1" fmla="*/ 361950 h 516830"/>
              <a:gd name="connsiteX2" fmla="*/ 1400175 w 1428750"/>
              <a:gd name="connsiteY2" fmla="*/ 516830 h 516830"/>
              <a:gd name="connsiteX3" fmla="*/ 0 w 1428750"/>
              <a:gd name="connsiteY3" fmla="*/ 0 h 516830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0 w 1428750"/>
              <a:gd name="connsiteY3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95250 w 1428750"/>
              <a:gd name="connsiteY3" fmla="*/ 38099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14287 w 1428750"/>
              <a:gd name="connsiteY3" fmla="*/ 33337 h 444822"/>
              <a:gd name="connsiteX4" fmla="*/ 0 w 1428750"/>
              <a:gd name="connsiteY4" fmla="*/ 0 h 444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0" h="444822">
                <a:moveTo>
                  <a:pt x="0" y="0"/>
                </a:moveTo>
                <a:lnTo>
                  <a:pt x="1428750" y="361950"/>
                </a:lnTo>
                <a:lnTo>
                  <a:pt x="1400175" y="444822"/>
                </a:lnTo>
                <a:lnTo>
                  <a:pt x="14287" y="33337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Freihandform 97"/>
          <p:cNvSpPr/>
          <p:nvPr/>
        </p:nvSpPr>
        <p:spPr>
          <a:xfrm rot="2568330">
            <a:off x="3302456" y="3650344"/>
            <a:ext cx="1716856" cy="535477"/>
          </a:xfrm>
          <a:custGeom>
            <a:avLst/>
            <a:gdLst>
              <a:gd name="connsiteX0" fmla="*/ 0 w 1428750"/>
              <a:gd name="connsiteY0" fmla="*/ 0 h 738187"/>
              <a:gd name="connsiteX1" fmla="*/ 1428750 w 1428750"/>
              <a:gd name="connsiteY1" fmla="*/ 361950 h 738187"/>
              <a:gd name="connsiteX2" fmla="*/ 1276350 w 1428750"/>
              <a:gd name="connsiteY2" fmla="*/ 738187 h 738187"/>
              <a:gd name="connsiteX3" fmla="*/ 0 w 1428750"/>
              <a:gd name="connsiteY3" fmla="*/ 0 h 738187"/>
              <a:gd name="connsiteX0" fmla="*/ 0 w 1428750"/>
              <a:gd name="connsiteY0" fmla="*/ 0 h 516830"/>
              <a:gd name="connsiteX1" fmla="*/ 1428750 w 1428750"/>
              <a:gd name="connsiteY1" fmla="*/ 361950 h 516830"/>
              <a:gd name="connsiteX2" fmla="*/ 1400175 w 1428750"/>
              <a:gd name="connsiteY2" fmla="*/ 516830 h 516830"/>
              <a:gd name="connsiteX3" fmla="*/ 0 w 1428750"/>
              <a:gd name="connsiteY3" fmla="*/ 0 h 516830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0 w 1428750"/>
              <a:gd name="connsiteY3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95250 w 1428750"/>
              <a:gd name="connsiteY3" fmla="*/ 38099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14287 w 1428750"/>
              <a:gd name="connsiteY3" fmla="*/ 33337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8705 w 1428750"/>
              <a:gd name="connsiteY3" fmla="*/ 20185 h 444822"/>
              <a:gd name="connsiteX4" fmla="*/ 0 w 1428750"/>
              <a:gd name="connsiteY4" fmla="*/ 0 h 444822"/>
              <a:gd name="connsiteX0" fmla="*/ 0 w 1428750"/>
              <a:gd name="connsiteY0" fmla="*/ 0 h 444822"/>
              <a:gd name="connsiteX1" fmla="*/ 1428750 w 1428750"/>
              <a:gd name="connsiteY1" fmla="*/ 361950 h 444822"/>
              <a:gd name="connsiteX2" fmla="*/ 1400175 w 1428750"/>
              <a:gd name="connsiteY2" fmla="*/ 444822 h 444822"/>
              <a:gd name="connsiteX3" fmla="*/ 8106 w 1428750"/>
              <a:gd name="connsiteY3" fmla="*/ 12679 h 444822"/>
              <a:gd name="connsiteX4" fmla="*/ 0 w 1428750"/>
              <a:gd name="connsiteY4" fmla="*/ 0 h 444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0" h="444822">
                <a:moveTo>
                  <a:pt x="0" y="0"/>
                </a:moveTo>
                <a:lnTo>
                  <a:pt x="1428750" y="361950"/>
                </a:lnTo>
                <a:lnTo>
                  <a:pt x="1400175" y="444822"/>
                </a:lnTo>
                <a:lnTo>
                  <a:pt x="8106" y="12679"/>
                </a:lnTo>
                <a:lnTo>
                  <a:pt x="0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Gleichschenkliges Dreieck 84"/>
          <p:cNvSpPr/>
          <p:nvPr/>
        </p:nvSpPr>
        <p:spPr>
          <a:xfrm rot="2005580">
            <a:off x="2768672" y="2259154"/>
            <a:ext cx="1349334" cy="1224947"/>
          </a:xfrm>
          <a:prstGeom prst="triangle">
            <a:avLst/>
          </a:prstGeom>
          <a:solidFill>
            <a:srgbClr val="4BD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3" name="Textfeld 102"/>
          <p:cNvSpPr txBox="1">
            <a:spLocks noChangeArrowheads="1"/>
          </p:cNvSpPr>
          <p:nvPr/>
        </p:nvSpPr>
        <p:spPr bwMode="auto">
          <a:xfrm>
            <a:off x="4613954" y="3345207"/>
            <a:ext cx="519782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r>
              <a:rPr lang="de-DE" sz="2000" dirty="0">
                <a:solidFill>
                  <a:srgbClr val="920000"/>
                </a:solidFill>
                <a:latin typeface="Arial" pitchFamily="34" charset="0"/>
                <a:cs typeface="Arial" pitchFamily="34" charset="0"/>
              </a:rPr>
              <a:t>IR</a:t>
            </a:r>
          </a:p>
        </p:txBody>
      </p:sp>
      <p:sp>
        <p:nvSpPr>
          <p:cNvPr id="104" name="Textfeld 103"/>
          <p:cNvSpPr txBox="1">
            <a:spLocks noChangeArrowheads="1"/>
          </p:cNvSpPr>
          <p:nvPr/>
        </p:nvSpPr>
        <p:spPr bwMode="auto">
          <a:xfrm>
            <a:off x="3836239" y="4178820"/>
            <a:ext cx="642290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r>
              <a:rPr lang="de-DE" sz="2000" dirty="0">
                <a:solidFill>
                  <a:srgbClr val="58267E"/>
                </a:solidFill>
                <a:latin typeface="Arial" pitchFamily="34" charset="0"/>
                <a:cs typeface="Arial" pitchFamily="34" charset="0"/>
              </a:rPr>
              <a:t>UV</a:t>
            </a:r>
          </a:p>
        </p:txBody>
      </p:sp>
      <p:sp>
        <p:nvSpPr>
          <p:cNvPr id="101" name="Mond 100"/>
          <p:cNvSpPr/>
          <p:nvPr/>
        </p:nvSpPr>
        <p:spPr>
          <a:xfrm rot="13392105">
            <a:off x="4571283" y="3492850"/>
            <a:ext cx="540784" cy="1539934"/>
          </a:xfrm>
          <a:prstGeom prst="mo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de-DE" sz="20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234" name="Picture 42" descr="http://www.observadores-cometas.com/Herschel/About%20William%20Herschel/About%20William%20Herschel/Biography/Herschel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4220" y="1236539"/>
            <a:ext cx="3533416" cy="4480201"/>
          </a:xfrm>
          <a:prstGeom prst="rect">
            <a:avLst/>
          </a:prstGeom>
          <a:noFill/>
        </p:spPr>
      </p:pic>
      <p:sp>
        <p:nvSpPr>
          <p:cNvPr id="270415" name="Rectangle 79"/>
          <p:cNvSpPr>
            <a:spLocks noChangeArrowheads="1"/>
          </p:cNvSpPr>
          <p:nvPr/>
        </p:nvSpPr>
        <p:spPr bwMode="auto">
          <a:xfrm>
            <a:off x="7115758" y="5182513"/>
            <a:ext cx="1741192" cy="3344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002" tIns="51327" rIns="101002" bIns="51327">
            <a:spAutoFit/>
          </a:bodyPr>
          <a:lstStyle/>
          <a:p>
            <a:pPr defTabSz="1011443" eaLnBrk="0" hangingPunct="0"/>
            <a:r>
              <a:rPr lang="en-US" sz="1500" b="1" dirty="0">
                <a:solidFill>
                  <a:srgbClr val="EAEC5E"/>
                </a:solidFill>
                <a:latin typeface="Arial" pitchFamily="34" charset="0"/>
                <a:cs typeface="Arial" pitchFamily="34" charset="0"/>
              </a:rPr>
              <a:t>William Herschel</a:t>
            </a:r>
          </a:p>
        </p:txBody>
      </p:sp>
      <p:sp>
        <p:nvSpPr>
          <p:cNvPr id="42" name="Text Box 37"/>
          <p:cNvSpPr txBox="1">
            <a:spLocks noChangeArrowheads="1"/>
          </p:cNvSpPr>
          <p:nvPr/>
        </p:nvSpPr>
        <p:spPr bwMode="auto">
          <a:xfrm>
            <a:off x="615622" y="797826"/>
            <a:ext cx="9089487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Darüber 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hinaus gibt es 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noch </a:t>
            </a:r>
            <a:r>
              <a:rPr lang="de-DE" sz="2000" dirty="0">
                <a:latin typeface="Arial" pitchFamily="34" charset="0"/>
                <a:cs typeface="Arial" pitchFamily="34" charset="0"/>
              </a:rPr>
              <a:t>viel mehr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: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7190509" y="6735600"/>
            <a:ext cx="2890117" cy="28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>
                <a:latin typeface="Arial" pitchFamily="34" charset="0"/>
                <a:cs typeface="Arial" pitchFamily="34" charset="0"/>
              </a:rPr>
              <a:t>Bilder: 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Hanssen,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Wikipedia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(gemeinfrei)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1236518" y="5247408"/>
            <a:ext cx="1745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GEFÄHRLICH!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Geschweifte Klammer links 42"/>
          <p:cNvSpPr/>
          <p:nvPr/>
        </p:nvSpPr>
        <p:spPr>
          <a:xfrm rot="5400000">
            <a:off x="1974271" y="3628164"/>
            <a:ext cx="228601" cy="4177144"/>
          </a:xfrm>
          <a:prstGeom prst="leftBrace">
            <a:avLst>
              <a:gd name="adj1" fmla="val 37499"/>
              <a:gd name="adj2" fmla="val 4995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50" name="Picture 2" descr="Datei:Achtung.sv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318" y="5152643"/>
            <a:ext cx="477982" cy="418615"/>
          </a:xfrm>
          <a:prstGeom prst="rect">
            <a:avLst/>
          </a:prstGeom>
          <a:noFill/>
        </p:spPr>
      </p:pic>
      <p:sp>
        <p:nvSpPr>
          <p:cNvPr id="45" name="Textfeld 44"/>
          <p:cNvSpPr txBox="1">
            <a:spLocks noChangeArrowheads="1"/>
          </p:cNvSpPr>
          <p:nvPr/>
        </p:nvSpPr>
        <p:spPr bwMode="auto">
          <a:xfrm>
            <a:off x="4787135" y="4276926"/>
            <a:ext cx="1042165" cy="840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VIS</a:t>
            </a:r>
          </a:p>
          <a:p>
            <a:r>
              <a:rPr lang="de-DE" sz="1400" dirty="0" smtClean="0">
                <a:latin typeface="Arial" pitchFamily="34" charset="0"/>
                <a:cs typeface="Arial" pitchFamily="34" charset="0"/>
              </a:rPr>
              <a:t>(Visible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Spectrum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)</a:t>
            </a:r>
            <a:endParaRPr lang="de-DE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feld 45"/>
          <p:cNvSpPr txBox="1">
            <a:spLocks noChangeArrowheads="1"/>
          </p:cNvSpPr>
          <p:nvPr/>
        </p:nvSpPr>
        <p:spPr bwMode="auto">
          <a:xfrm>
            <a:off x="3973180" y="6507507"/>
            <a:ext cx="2822475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VIS (sichtbares Licht)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93" grpId="0" animBg="1" autoUpdateAnimBg="0"/>
      <p:bldP spid="270394" grpId="0" animBg="1" autoUpdateAnimBg="0"/>
      <p:bldP spid="270395" grpId="0" animBg="1" autoUpdateAnimBg="0"/>
      <p:bldP spid="270396" grpId="0" animBg="1" autoUpdateAnimBg="0"/>
      <p:bldP spid="270404" grpId="0" autoUpdateAnimBg="0"/>
      <p:bldP spid="270405" grpId="0" autoUpdateAnimBg="0"/>
      <p:bldP spid="270406" grpId="0" autoUpdateAnimBg="0"/>
      <p:bldP spid="270407" grpId="0" autoUpdateAnimBg="0"/>
      <p:bldP spid="270408" grpId="0" autoUpdateAnimBg="0"/>
      <p:bldP spid="270409" grpId="0" animBg="1" autoUpdateAnimBg="0"/>
      <p:bldP spid="270417" grpId="0" autoUpdateAnimBg="0"/>
      <p:bldP spid="270418" grpId="0" animBg="1" autoUpdateAnimBg="0"/>
      <p:bldP spid="86" grpId="0" animBg="1" autoUpdateAnimBg="0"/>
      <p:bldP spid="90" grpId="0" animBg="1" autoUpdateAnimBg="0"/>
      <p:bldP spid="91" grpId="0" animBg="1" autoUpdateAnimBg="0"/>
      <p:bldP spid="92" grpId="0" animBg="1" autoUpdateAnimBg="0"/>
      <p:bldP spid="93" grpId="0" animBg="1" autoUpdateAnimBg="0"/>
      <p:bldP spid="94" grpId="0" animBg="1" autoUpdateAnimBg="0"/>
      <p:bldP spid="95" grpId="0" animBg="1" autoUpdateAnimBg="0"/>
      <p:bldP spid="96" grpId="0" animBg="1" autoUpdateAnimBg="0"/>
      <p:bldP spid="97" grpId="0" animBg="1" autoUpdateAnimBg="0"/>
      <p:bldP spid="98" grpId="0" animBg="1" autoUpdateAnimBg="0"/>
      <p:bldP spid="85" grpId="0" animBg="1" autoUpdateAnimBg="0"/>
      <p:bldP spid="103" grpId="0" autoUpdateAnimBg="0"/>
      <p:bldP spid="104" grpId="0" autoUpdateAnimBg="0"/>
      <p:bldP spid="101" grpId="0" animBg="1" autoUpdateAnimBg="0"/>
      <p:bldP spid="270415" grpId="0"/>
      <p:bldP spid="42" grpId="0"/>
      <p:bldP spid="41" grpId="0"/>
      <p:bldP spid="43" grpId="0" animBg="1"/>
      <p:bldP spid="45" grpId="0" autoUpdateAnimBg="0"/>
      <p:bldP spid="4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7"/>
          <p:cNvSpPr txBox="1">
            <a:spLocks noChangeArrowheads="1"/>
          </p:cNvSpPr>
          <p:nvPr/>
        </p:nvSpPr>
        <p:spPr bwMode="auto">
          <a:xfrm>
            <a:off x="615622" y="797826"/>
            <a:ext cx="9089487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Sieht man genau hin, stellt man fest: Es fehlen Farben (Wellenlängen):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893618" y="2306781"/>
            <a:ext cx="8302337" cy="2698174"/>
            <a:chOff x="893618" y="2306781"/>
            <a:chExt cx="8302337" cy="269817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82713" y="2708275"/>
              <a:ext cx="7315200" cy="214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hteck 6"/>
            <p:cNvSpPr/>
            <p:nvPr/>
          </p:nvSpPr>
          <p:spPr>
            <a:xfrm>
              <a:off x="893618" y="2327564"/>
              <a:ext cx="8073737" cy="779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1004455" y="4225637"/>
              <a:ext cx="8073737" cy="779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8634845" y="2306781"/>
              <a:ext cx="561110" cy="238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/>
          </p:nvSpPr>
          <p:spPr>
            <a:xfrm>
              <a:off x="952499" y="2521527"/>
              <a:ext cx="561110" cy="2389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980218" y="6735643"/>
            <a:ext cx="2100408" cy="28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dirty="0" smtClean="0">
                <a:latin typeface="Arial" pitchFamily="34" charset="0"/>
                <a:cs typeface="Arial" pitchFamily="34" charset="0"/>
              </a:rPr>
              <a:t>Bild: </a:t>
            </a:r>
            <a:r>
              <a:rPr lang="de-DE" sz="1200" dirty="0" err="1" smtClean="0">
                <a:latin typeface="Arial" pitchFamily="34" charset="0"/>
                <a:cs typeface="Arial" pitchFamily="34" charset="0"/>
              </a:rPr>
              <a:t>Wikipedia</a:t>
            </a:r>
            <a:r>
              <a:rPr lang="de-DE" sz="1200" dirty="0" smtClean="0">
                <a:latin typeface="Arial" pitchFamily="34" charset="0"/>
                <a:cs typeface="Arial" pitchFamily="34" charset="0"/>
              </a:rPr>
              <a:t> (gemeinfrei)</a:t>
            </a:r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3824960"/>
            <a:ext cx="7868093" cy="205886"/>
          </a:xfrm>
          <a:prstGeom prst="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" name="Group 25"/>
          <p:cNvGrpSpPr>
            <a:grpSpLocks noChangeAspect="1"/>
          </p:cNvGrpSpPr>
          <p:nvPr/>
        </p:nvGrpSpPr>
        <p:grpSpPr bwMode="auto">
          <a:xfrm>
            <a:off x="1014611" y="3837841"/>
            <a:ext cx="176238" cy="176238"/>
            <a:chOff x="8263" y="786"/>
            <a:chExt cx="567" cy="567"/>
          </a:xfrm>
        </p:grpSpPr>
        <p:sp>
          <p:nvSpPr>
            <p:cNvPr id="4" name="Oval 26"/>
            <p:cNvSpPr>
              <a:spLocks noChangeAspect="1" noChangeArrowheads="1"/>
            </p:cNvSpPr>
            <p:nvPr/>
          </p:nvSpPr>
          <p:spPr bwMode="auto">
            <a:xfrm rot="5328701">
              <a:off x="8263" y="786"/>
              <a:ext cx="567" cy="567"/>
            </a:xfrm>
            <a:prstGeom prst="ellipse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" name="Freeform 27"/>
            <p:cNvSpPr>
              <a:spLocks noChangeAspect="1"/>
            </p:cNvSpPr>
            <p:nvPr/>
          </p:nvSpPr>
          <p:spPr bwMode="auto">
            <a:xfrm rot="5328701">
              <a:off x="8353" y="935"/>
              <a:ext cx="171" cy="183"/>
            </a:xfrm>
            <a:custGeom>
              <a:avLst/>
              <a:gdLst/>
              <a:ahLst/>
              <a:cxnLst>
                <a:cxn ang="0">
                  <a:pos x="11" y="147"/>
                </a:cxn>
                <a:cxn ang="0">
                  <a:pos x="23" y="120"/>
                </a:cxn>
                <a:cxn ang="0">
                  <a:pos x="47" y="15"/>
                </a:cxn>
                <a:cxn ang="0">
                  <a:pos x="50" y="6"/>
                </a:cxn>
                <a:cxn ang="0">
                  <a:pos x="68" y="0"/>
                </a:cxn>
                <a:cxn ang="0">
                  <a:pos x="98" y="18"/>
                </a:cxn>
                <a:cxn ang="0">
                  <a:pos x="137" y="21"/>
                </a:cxn>
                <a:cxn ang="0">
                  <a:pos x="152" y="48"/>
                </a:cxn>
                <a:cxn ang="0">
                  <a:pos x="158" y="57"/>
                </a:cxn>
                <a:cxn ang="0">
                  <a:pos x="128" y="90"/>
                </a:cxn>
                <a:cxn ang="0">
                  <a:pos x="110" y="126"/>
                </a:cxn>
                <a:cxn ang="0">
                  <a:pos x="62" y="126"/>
                </a:cxn>
                <a:cxn ang="0">
                  <a:pos x="44" y="141"/>
                </a:cxn>
                <a:cxn ang="0">
                  <a:pos x="26" y="147"/>
                </a:cxn>
                <a:cxn ang="0">
                  <a:pos x="5" y="168"/>
                </a:cxn>
                <a:cxn ang="0">
                  <a:pos x="11" y="147"/>
                </a:cxn>
              </a:cxnLst>
              <a:rect l="0" t="0" r="r" b="b"/>
              <a:pathLst>
                <a:path w="158" h="168">
                  <a:moveTo>
                    <a:pt x="11" y="147"/>
                  </a:moveTo>
                  <a:cubicBezTo>
                    <a:pt x="14" y="137"/>
                    <a:pt x="20" y="130"/>
                    <a:pt x="23" y="120"/>
                  </a:cubicBezTo>
                  <a:cubicBezTo>
                    <a:pt x="25" y="93"/>
                    <a:pt x="21" y="32"/>
                    <a:pt x="47" y="15"/>
                  </a:cubicBezTo>
                  <a:cubicBezTo>
                    <a:pt x="48" y="12"/>
                    <a:pt x="47" y="8"/>
                    <a:pt x="50" y="6"/>
                  </a:cubicBezTo>
                  <a:cubicBezTo>
                    <a:pt x="55" y="2"/>
                    <a:pt x="68" y="0"/>
                    <a:pt x="68" y="0"/>
                  </a:cubicBezTo>
                  <a:cubicBezTo>
                    <a:pt x="86" y="4"/>
                    <a:pt x="84" y="9"/>
                    <a:pt x="98" y="18"/>
                  </a:cubicBezTo>
                  <a:cubicBezTo>
                    <a:pt x="112" y="13"/>
                    <a:pt x="124" y="17"/>
                    <a:pt x="137" y="21"/>
                  </a:cubicBezTo>
                  <a:cubicBezTo>
                    <a:pt x="142" y="37"/>
                    <a:pt x="138" y="27"/>
                    <a:pt x="152" y="48"/>
                  </a:cubicBezTo>
                  <a:cubicBezTo>
                    <a:pt x="154" y="51"/>
                    <a:pt x="158" y="57"/>
                    <a:pt x="158" y="57"/>
                  </a:cubicBezTo>
                  <a:cubicBezTo>
                    <a:pt x="150" y="69"/>
                    <a:pt x="140" y="82"/>
                    <a:pt x="128" y="90"/>
                  </a:cubicBezTo>
                  <a:cubicBezTo>
                    <a:pt x="119" y="104"/>
                    <a:pt x="127" y="120"/>
                    <a:pt x="110" y="126"/>
                  </a:cubicBezTo>
                  <a:cubicBezTo>
                    <a:pt x="105" y="142"/>
                    <a:pt x="77" y="128"/>
                    <a:pt x="62" y="126"/>
                  </a:cubicBezTo>
                  <a:cubicBezTo>
                    <a:pt x="56" y="132"/>
                    <a:pt x="52" y="138"/>
                    <a:pt x="44" y="141"/>
                  </a:cubicBezTo>
                  <a:cubicBezTo>
                    <a:pt x="38" y="144"/>
                    <a:pt x="26" y="147"/>
                    <a:pt x="26" y="147"/>
                  </a:cubicBezTo>
                  <a:cubicBezTo>
                    <a:pt x="12" y="168"/>
                    <a:pt x="21" y="163"/>
                    <a:pt x="5" y="168"/>
                  </a:cubicBezTo>
                  <a:cubicBezTo>
                    <a:pt x="0" y="154"/>
                    <a:pt x="0" y="162"/>
                    <a:pt x="11" y="14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" name="Freeform 28"/>
            <p:cNvSpPr>
              <a:spLocks noChangeAspect="1"/>
            </p:cNvSpPr>
            <p:nvPr/>
          </p:nvSpPr>
          <p:spPr bwMode="auto">
            <a:xfrm>
              <a:off x="8326" y="1205"/>
              <a:ext cx="251" cy="143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38" y="13"/>
                </a:cxn>
                <a:cxn ang="0">
                  <a:pos x="58" y="0"/>
                </a:cxn>
                <a:cxn ang="0">
                  <a:pos x="95" y="41"/>
                </a:cxn>
                <a:cxn ang="0">
                  <a:pos x="144" y="50"/>
                </a:cxn>
                <a:cxn ang="0">
                  <a:pos x="236" y="61"/>
                </a:cxn>
                <a:cxn ang="0">
                  <a:pos x="250" y="90"/>
                </a:cxn>
                <a:cxn ang="0">
                  <a:pos x="225" y="129"/>
                </a:cxn>
                <a:cxn ang="0">
                  <a:pos x="215" y="127"/>
                </a:cxn>
                <a:cxn ang="0">
                  <a:pos x="207" y="107"/>
                </a:cxn>
                <a:cxn ang="0">
                  <a:pos x="188" y="104"/>
                </a:cxn>
                <a:cxn ang="0">
                  <a:pos x="182" y="124"/>
                </a:cxn>
                <a:cxn ang="0">
                  <a:pos x="195" y="143"/>
                </a:cxn>
                <a:cxn ang="0">
                  <a:pos x="134" y="133"/>
                </a:cxn>
                <a:cxn ang="0">
                  <a:pos x="80" y="106"/>
                </a:cxn>
                <a:cxn ang="0">
                  <a:pos x="32" y="76"/>
                </a:cxn>
                <a:cxn ang="0">
                  <a:pos x="0" y="37"/>
                </a:cxn>
              </a:cxnLst>
              <a:rect l="0" t="0" r="r" b="b"/>
              <a:pathLst>
                <a:path w="251" h="143">
                  <a:moveTo>
                    <a:pt x="0" y="37"/>
                  </a:moveTo>
                  <a:cubicBezTo>
                    <a:pt x="15" y="31"/>
                    <a:pt x="25" y="23"/>
                    <a:pt x="38" y="13"/>
                  </a:cubicBezTo>
                  <a:cubicBezTo>
                    <a:pt x="45" y="9"/>
                    <a:pt x="58" y="0"/>
                    <a:pt x="58" y="0"/>
                  </a:cubicBezTo>
                  <a:cubicBezTo>
                    <a:pt x="106" y="4"/>
                    <a:pt x="84" y="0"/>
                    <a:pt x="95" y="41"/>
                  </a:cubicBezTo>
                  <a:cubicBezTo>
                    <a:pt x="123" y="60"/>
                    <a:pt x="107" y="55"/>
                    <a:pt x="144" y="50"/>
                  </a:cubicBezTo>
                  <a:cubicBezTo>
                    <a:pt x="159" y="52"/>
                    <a:pt x="224" y="52"/>
                    <a:pt x="236" y="61"/>
                  </a:cubicBezTo>
                  <a:cubicBezTo>
                    <a:pt x="240" y="64"/>
                    <a:pt x="248" y="84"/>
                    <a:pt x="250" y="90"/>
                  </a:cubicBezTo>
                  <a:cubicBezTo>
                    <a:pt x="247" y="117"/>
                    <a:pt x="251" y="124"/>
                    <a:pt x="225" y="129"/>
                  </a:cubicBezTo>
                  <a:cubicBezTo>
                    <a:pt x="222" y="128"/>
                    <a:pt x="217" y="130"/>
                    <a:pt x="215" y="127"/>
                  </a:cubicBezTo>
                  <a:cubicBezTo>
                    <a:pt x="211" y="121"/>
                    <a:pt x="207" y="107"/>
                    <a:pt x="207" y="107"/>
                  </a:cubicBezTo>
                  <a:cubicBezTo>
                    <a:pt x="203" y="104"/>
                    <a:pt x="194" y="95"/>
                    <a:pt x="188" y="104"/>
                  </a:cubicBezTo>
                  <a:cubicBezTo>
                    <a:pt x="183" y="109"/>
                    <a:pt x="182" y="124"/>
                    <a:pt x="182" y="124"/>
                  </a:cubicBezTo>
                  <a:cubicBezTo>
                    <a:pt x="187" y="130"/>
                    <a:pt x="195" y="143"/>
                    <a:pt x="195" y="143"/>
                  </a:cubicBezTo>
                  <a:cubicBezTo>
                    <a:pt x="186" y="140"/>
                    <a:pt x="153" y="139"/>
                    <a:pt x="134" y="133"/>
                  </a:cubicBezTo>
                  <a:cubicBezTo>
                    <a:pt x="115" y="127"/>
                    <a:pt x="97" y="116"/>
                    <a:pt x="80" y="106"/>
                  </a:cubicBezTo>
                  <a:cubicBezTo>
                    <a:pt x="63" y="96"/>
                    <a:pt x="45" y="87"/>
                    <a:pt x="32" y="76"/>
                  </a:cubicBezTo>
                  <a:cubicBezTo>
                    <a:pt x="19" y="65"/>
                    <a:pt x="7" y="45"/>
                    <a:pt x="0" y="37"/>
                  </a:cubicBezTo>
                  <a:close/>
                </a:path>
              </a:pathLst>
            </a:custGeom>
            <a:solidFill>
              <a:srgbClr val="BFBFB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Freeform 29"/>
            <p:cNvSpPr>
              <a:spLocks noChangeAspect="1"/>
            </p:cNvSpPr>
            <p:nvPr/>
          </p:nvSpPr>
          <p:spPr bwMode="auto">
            <a:xfrm>
              <a:off x="8620" y="876"/>
              <a:ext cx="208" cy="457"/>
            </a:xfrm>
            <a:custGeom>
              <a:avLst/>
              <a:gdLst/>
              <a:ahLst/>
              <a:cxnLst>
                <a:cxn ang="0">
                  <a:pos x="0" y="457"/>
                </a:cxn>
                <a:cxn ang="0">
                  <a:pos x="6" y="402"/>
                </a:cxn>
                <a:cxn ang="0">
                  <a:pos x="28" y="389"/>
                </a:cxn>
                <a:cxn ang="0">
                  <a:pos x="67" y="368"/>
                </a:cxn>
                <a:cxn ang="0">
                  <a:pos x="86" y="354"/>
                </a:cxn>
                <a:cxn ang="0">
                  <a:pos x="99" y="357"/>
                </a:cxn>
                <a:cxn ang="0">
                  <a:pos x="113" y="377"/>
                </a:cxn>
                <a:cxn ang="0">
                  <a:pos x="132" y="366"/>
                </a:cxn>
                <a:cxn ang="0">
                  <a:pos x="158" y="333"/>
                </a:cxn>
                <a:cxn ang="0">
                  <a:pos x="154" y="320"/>
                </a:cxn>
                <a:cxn ang="0">
                  <a:pos x="135" y="324"/>
                </a:cxn>
                <a:cxn ang="0">
                  <a:pos x="95" y="302"/>
                </a:cxn>
                <a:cxn ang="0">
                  <a:pos x="101" y="279"/>
                </a:cxn>
                <a:cxn ang="0">
                  <a:pos x="136" y="265"/>
                </a:cxn>
                <a:cxn ang="0">
                  <a:pos x="149" y="246"/>
                </a:cxn>
                <a:cxn ang="0">
                  <a:pos x="145" y="203"/>
                </a:cxn>
                <a:cxn ang="0">
                  <a:pos x="126" y="190"/>
                </a:cxn>
                <a:cxn ang="0">
                  <a:pos x="151" y="167"/>
                </a:cxn>
                <a:cxn ang="0">
                  <a:pos x="140" y="105"/>
                </a:cxn>
                <a:cxn ang="0">
                  <a:pos x="120" y="90"/>
                </a:cxn>
                <a:cxn ang="0">
                  <a:pos x="101" y="84"/>
                </a:cxn>
                <a:cxn ang="0">
                  <a:pos x="67" y="81"/>
                </a:cxn>
                <a:cxn ang="0">
                  <a:pos x="64" y="72"/>
                </a:cxn>
                <a:cxn ang="0">
                  <a:pos x="51" y="42"/>
                </a:cxn>
                <a:cxn ang="0">
                  <a:pos x="86" y="28"/>
                </a:cxn>
                <a:cxn ang="0">
                  <a:pos x="131" y="31"/>
                </a:cxn>
                <a:cxn ang="0">
                  <a:pos x="158" y="27"/>
                </a:cxn>
                <a:cxn ang="0">
                  <a:pos x="191" y="96"/>
                </a:cxn>
                <a:cxn ang="0">
                  <a:pos x="206" y="207"/>
                </a:cxn>
                <a:cxn ang="0">
                  <a:pos x="179" y="315"/>
                </a:cxn>
                <a:cxn ang="0">
                  <a:pos x="125" y="396"/>
                </a:cxn>
                <a:cxn ang="0">
                  <a:pos x="56" y="447"/>
                </a:cxn>
                <a:cxn ang="0">
                  <a:pos x="0" y="457"/>
                </a:cxn>
              </a:cxnLst>
              <a:rect l="0" t="0" r="r" b="b"/>
              <a:pathLst>
                <a:path w="208" h="457">
                  <a:moveTo>
                    <a:pt x="0" y="457"/>
                  </a:moveTo>
                  <a:cubicBezTo>
                    <a:pt x="14" y="436"/>
                    <a:pt x="10" y="432"/>
                    <a:pt x="6" y="402"/>
                  </a:cubicBezTo>
                  <a:cubicBezTo>
                    <a:pt x="10" y="385"/>
                    <a:pt x="12" y="383"/>
                    <a:pt x="28" y="389"/>
                  </a:cubicBezTo>
                  <a:cubicBezTo>
                    <a:pt x="52" y="370"/>
                    <a:pt x="40" y="377"/>
                    <a:pt x="67" y="368"/>
                  </a:cubicBezTo>
                  <a:cubicBezTo>
                    <a:pt x="74" y="366"/>
                    <a:pt x="86" y="354"/>
                    <a:pt x="86" y="354"/>
                  </a:cubicBezTo>
                  <a:cubicBezTo>
                    <a:pt x="90" y="355"/>
                    <a:pt x="96" y="354"/>
                    <a:pt x="99" y="357"/>
                  </a:cubicBezTo>
                  <a:cubicBezTo>
                    <a:pt x="105" y="363"/>
                    <a:pt x="113" y="377"/>
                    <a:pt x="113" y="377"/>
                  </a:cubicBezTo>
                  <a:cubicBezTo>
                    <a:pt x="120" y="375"/>
                    <a:pt x="125" y="368"/>
                    <a:pt x="132" y="366"/>
                  </a:cubicBezTo>
                  <a:cubicBezTo>
                    <a:pt x="158" y="357"/>
                    <a:pt x="152" y="363"/>
                    <a:pt x="158" y="333"/>
                  </a:cubicBezTo>
                  <a:cubicBezTo>
                    <a:pt x="157" y="329"/>
                    <a:pt x="158" y="323"/>
                    <a:pt x="154" y="320"/>
                  </a:cubicBezTo>
                  <a:cubicBezTo>
                    <a:pt x="147" y="318"/>
                    <a:pt x="142" y="324"/>
                    <a:pt x="135" y="324"/>
                  </a:cubicBezTo>
                  <a:cubicBezTo>
                    <a:pt x="119" y="325"/>
                    <a:pt x="104" y="315"/>
                    <a:pt x="95" y="302"/>
                  </a:cubicBezTo>
                  <a:cubicBezTo>
                    <a:pt x="97" y="294"/>
                    <a:pt x="96" y="286"/>
                    <a:pt x="101" y="279"/>
                  </a:cubicBezTo>
                  <a:cubicBezTo>
                    <a:pt x="108" y="269"/>
                    <a:pt x="129" y="276"/>
                    <a:pt x="136" y="265"/>
                  </a:cubicBezTo>
                  <a:cubicBezTo>
                    <a:pt x="142" y="260"/>
                    <a:pt x="149" y="246"/>
                    <a:pt x="149" y="246"/>
                  </a:cubicBezTo>
                  <a:cubicBezTo>
                    <a:pt x="148" y="231"/>
                    <a:pt x="151" y="216"/>
                    <a:pt x="145" y="203"/>
                  </a:cubicBezTo>
                  <a:cubicBezTo>
                    <a:pt x="142" y="196"/>
                    <a:pt x="126" y="190"/>
                    <a:pt x="126" y="190"/>
                  </a:cubicBezTo>
                  <a:cubicBezTo>
                    <a:pt x="129" y="176"/>
                    <a:pt x="140" y="178"/>
                    <a:pt x="151" y="167"/>
                  </a:cubicBezTo>
                  <a:cubicBezTo>
                    <a:pt x="148" y="147"/>
                    <a:pt x="146" y="125"/>
                    <a:pt x="140" y="105"/>
                  </a:cubicBezTo>
                  <a:cubicBezTo>
                    <a:pt x="133" y="99"/>
                    <a:pt x="129" y="92"/>
                    <a:pt x="120" y="90"/>
                  </a:cubicBezTo>
                  <a:cubicBezTo>
                    <a:pt x="114" y="87"/>
                    <a:pt x="101" y="84"/>
                    <a:pt x="101" y="84"/>
                  </a:cubicBezTo>
                  <a:cubicBezTo>
                    <a:pt x="90" y="83"/>
                    <a:pt x="78" y="84"/>
                    <a:pt x="67" y="81"/>
                  </a:cubicBezTo>
                  <a:cubicBezTo>
                    <a:pt x="64" y="80"/>
                    <a:pt x="65" y="75"/>
                    <a:pt x="64" y="72"/>
                  </a:cubicBezTo>
                  <a:cubicBezTo>
                    <a:pt x="59" y="62"/>
                    <a:pt x="51" y="42"/>
                    <a:pt x="51" y="42"/>
                  </a:cubicBezTo>
                  <a:cubicBezTo>
                    <a:pt x="54" y="18"/>
                    <a:pt x="66" y="0"/>
                    <a:pt x="86" y="28"/>
                  </a:cubicBezTo>
                  <a:cubicBezTo>
                    <a:pt x="100" y="33"/>
                    <a:pt x="115" y="29"/>
                    <a:pt x="131" y="31"/>
                  </a:cubicBezTo>
                  <a:cubicBezTo>
                    <a:pt x="135" y="28"/>
                    <a:pt x="158" y="27"/>
                    <a:pt x="158" y="27"/>
                  </a:cubicBezTo>
                  <a:cubicBezTo>
                    <a:pt x="153" y="45"/>
                    <a:pt x="183" y="66"/>
                    <a:pt x="191" y="96"/>
                  </a:cubicBezTo>
                  <a:cubicBezTo>
                    <a:pt x="199" y="126"/>
                    <a:pt x="208" y="171"/>
                    <a:pt x="206" y="207"/>
                  </a:cubicBezTo>
                  <a:cubicBezTo>
                    <a:pt x="204" y="243"/>
                    <a:pt x="192" y="284"/>
                    <a:pt x="179" y="315"/>
                  </a:cubicBezTo>
                  <a:cubicBezTo>
                    <a:pt x="166" y="346"/>
                    <a:pt x="145" y="374"/>
                    <a:pt x="125" y="396"/>
                  </a:cubicBezTo>
                  <a:cubicBezTo>
                    <a:pt x="105" y="418"/>
                    <a:pt x="77" y="437"/>
                    <a:pt x="56" y="447"/>
                  </a:cubicBezTo>
                  <a:cubicBezTo>
                    <a:pt x="35" y="457"/>
                    <a:pt x="12" y="455"/>
                    <a:pt x="0" y="457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Freeform 30"/>
            <p:cNvSpPr>
              <a:spLocks noChangeAspect="1"/>
            </p:cNvSpPr>
            <p:nvPr/>
          </p:nvSpPr>
          <p:spPr bwMode="auto">
            <a:xfrm>
              <a:off x="8390" y="786"/>
              <a:ext cx="303" cy="98"/>
            </a:xfrm>
            <a:custGeom>
              <a:avLst/>
              <a:gdLst/>
              <a:ahLst/>
              <a:cxnLst>
                <a:cxn ang="0">
                  <a:pos x="303" y="53"/>
                </a:cxn>
                <a:cxn ang="0">
                  <a:pos x="248" y="90"/>
                </a:cxn>
                <a:cxn ang="0">
                  <a:pos x="226" y="90"/>
                </a:cxn>
                <a:cxn ang="0">
                  <a:pos x="219" y="71"/>
                </a:cxn>
                <a:cxn ang="0">
                  <a:pos x="180" y="72"/>
                </a:cxn>
                <a:cxn ang="0">
                  <a:pos x="150" y="83"/>
                </a:cxn>
                <a:cxn ang="0">
                  <a:pos x="59" y="58"/>
                </a:cxn>
                <a:cxn ang="0">
                  <a:pos x="20" y="59"/>
                </a:cxn>
                <a:cxn ang="0">
                  <a:pos x="3" y="76"/>
                </a:cxn>
                <a:cxn ang="0">
                  <a:pos x="7" y="66"/>
                </a:cxn>
                <a:cxn ang="0">
                  <a:pos x="25" y="55"/>
                </a:cxn>
                <a:cxn ang="0">
                  <a:pos x="32" y="36"/>
                </a:cxn>
                <a:cxn ang="0">
                  <a:pos x="43" y="24"/>
                </a:cxn>
                <a:cxn ang="0">
                  <a:pos x="106" y="9"/>
                </a:cxn>
                <a:cxn ang="0">
                  <a:pos x="187" y="3"/>
                </a:cxn>
                <a:cxn ang="0">
                  <a:pos x="262" y="24"/>
                </a:cxn>
                <a:cxn ang="0">
                  <a:pos x="303" y="53"/>
                </a:cxn>
              </a:cxnLst>
              <a:rect l="0" t="0" r="r" b="b"/>
              <a:pathLst>
                <a:path w="303" h="98">
                  <a:moveTo>
                    <a:pt x="303" y="53"/>
                  </a:moveTo>
                  <a:cubicBezTo>
                    <a:pt x="264" y="61"/>
                    <a:pt x="269" y="59"/>
                    <a:pt x="248" y="90"/>
                  </a:cubicBezTo>
                  <a:cubicBezTo>
                    <a:pt x="242" y="93"/>
                    <a:pt x="232" y="98"/>
                    <a:pt x="226" y="90"/>
                  </a:cubicBezTo>
                  <a:cubicBezTo>
                    <a:pt x="221" y="85"/>
                    <a:pt x="219" y="71"/>
                    <a:pt x="219" y="71"/>
                  </a:cubicBezTo>
                  <a:cubicBezTo>
                    <a:pt x="202" y="65"/>
                    <a:pt x="207" y="65"/>
                    <a:pt x="180" y="72"/>
                  </a:cubicBezTo>
                  <a:cubicBezTo>
                    <a:pt x="170" y="74"/>
                    <a:pt x="150" y="83"/>
                    <a:pt x="150" y="83"/>
                  </a:cubicBezTo>
                  <a:cubicBezTo>
                    <a:pt x="82" y="80"/>
                    <a:pt x="93" y="91"/>
                    <a:pt x="59" y="58"/>
                  </a:cubicBezTo>
                  <a:cubicBezTo>
                    <a:pt x="41" y="53"/>
                    <a:pt x="44" y="52"/>
                    <a:pt x="20" y="59"/>
                  </a:cubicBezTo>
                  <a:cubicBezTo>
                    <a:pt x="12" y="61"/>
                    <a:pt x="11" y="75"/>
                    <a:pt x="3" y="76"/>
                  </a:cubicBezTo>
                  <a:cubicBezTo>
                    <a:pt x="0" y="76"/>
                    <a:pt x="5" y="69"/>
                    <a:pt x="7" y="66"/>
                  </a:cubicBezTo>
                  <a:cubicBezTo>
                    <a:pt x="12" y="63"/>
                    <a:pt x="23" y="61"/>
                    <a:pt x="25" y="55"/>
                  </a:cubicBezTo>
                  <a:cubicBezTo>
                    <a:pt x="28" y="50"/>
                    <a:pt x="30" y="42"/>
                    <a:pt x="32" y="36"/>
                  </a:cubicBezTo>
                  <a:cubicBezTo>
                    <a:pt x="39" y="14"/>
                    <a:pt x="43" y="33"/>
                    <a:pt x="43" y="24"/>
                  </a:cubicBezTo>
                  <a:cubicBezTo>
                    <a:pt x="53" y="23"/>
                    <a:pt x="82" y="12"/>
                    <a:pt x="106" y="9"/>
                  </a:cubicBezTo>
                  <a:cubicBezTo>
                    <a:pt x="130" y="6"/>
                    <a:pt x="161" y="0"/>
                    <a:pt x="187" y="3"/>
                  </a:cubicBezTo>
                  <a:cubicBezTo>
                    <a:pt x="213" y="6"/>
                    <a:pt x="243" y="16"/>
                    <a:pt x="262" y="24"/>
                  </a:cubicBezTo>
                  <a:cubicBezTo>
                    <a:pt x="281" y="32"/>
                    <a:pt x="294" y="47"/>
                    <a:pt x="303" y="53"/>
                  </a:cubicBezTo>
                  <a:close/>
                </a:path>
              </a:pathLst>
            </a:custGeom>
            <a:solidFill>
              <a:srgbClr val="7F7F7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615622" y="797826"/>
            <a:ext cx="9089487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Eigentlich liefert die Sonne alles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val 2"/>
          <p:cNvSpPr>
            <a:spLocks noChangeAspect="1" noChangeArrowheads="1"/>
          </p:cNvSpPr>
          <p:nvPr/>
        </p:nvSpPr>
        <p:spPr bwMode="auto">
          <a:xfrm>
            <a:off x="7226519" y="753218"/>
            <a:ext cx="6260514" cy="610478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" name="Textfeld 12"/>
          <p:cNvSpPr txBox="1">
            <a:spLocks noChangeArrowheads="1"/>
          </p:cNvSpPr>
          <p:nvPr/>
        </p:nvSpPr>
        <p:spPr bwMode="auto">
          <a:xfrm>
            <a:off x="4137604" y="3013778"/>
            <a:ext cx="586906" cy="71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 algn="ctr"/>
            <a:r>
              <a:rPr lang="de-DE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⁞</a:t>
            </a:r>
          </a:p>
          <a:p>
            <a:pPr algn="ctr"/>
            <a:r>
              <a:rPr lang="de-DE" sz="2000" dirty="0" smtClean="0">
                <a:solidFill>
                  <a:srgbClr val="58267E"/>
                </a:solidFill>
                <a:latin typeface="Arial" pitchFamily="34" charset="0"/>
                <a:cs typeface="Arial" pitchFamily="34" charset="0"/>
              </a:rPr>
              <a:t>UV</a:t>
            </a:r>
            <a:endParaRPr lang="de-DE" sz="2000" dirty="0">
              <a:solidFill>
                <a:srgbClr val="58267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>
            <a:spLocks noChangeArrowheads="1"/>
          </p:cNvSpPr>
          <p:nvPr/>
        </p:nvSpPr>
        <p:spPr bwMode="auto">
          <a:xfrm>
            <a:off x="4176911" y="4110419"/>
            <a:ext cx="519782" cy="71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 algn="ctr"/>
            <a:r>
              <a:rPr lang="de-DE" sz="2000" dirty="0" smtClean="0">
                <a:solidFill>
                  <a:srgbClr val="920000"/>
                </a:solidFill>
                <a:latin typeface="Arial" pitchFamily="34" charset="0"/>
                <a:cs typeface="Arial" pitchFamily="34" charset="0"/>
              </a:rPr>
              <a:t>IR⁞</a:t>
            </a:r>
            <a:endParaRPr lang="de-DE" sz="2000" dirty="0">
              <a:solidFill>
                <a:srgbClr val="92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utoUpdateAnimBg="0"/>
      <p:bldP spid="1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2"/>
          <p:cNvSpPr>
            <a:spLocks noChangeAspect="1" noChangeArrowheads="1"/>
          </p:cNvSpPr>
          <p:nvPr/>
        </p:nvSpPr>
        <p:spPr bwMode="auto">
          <a:xfrm>
            <a:off x="7226519" y="753218"/>
            <a:ext cx="6260514" cy="610478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6" name="Text Box 37"/>
          <p:cNvSpPr txBox="1">
            <a:spLocks noChangeArrowheads="1"/>
          </p:cNvSpPr>
          <p:nvPr/>
        </p:nvSpPr>
        <p:spPr bwMode="auto">
          <a:xfrm>
            <a:off x="615622" y="797826"/>
            <a:ext cx="9089487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In der Sonne sind Stoffe wie Wasserstoff, Helium, Natrium,…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878726" y="1998921"/>
            <a:ext cx="2649440" cy="3561907"/>
          </a:xfrm>
          <a:prstGeom prst="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7" name="Gruppieren 14"/>
          <p:cNvGrpSpPr/>
          <p:nvPr/>
        </p:nvGrpSpPr>
        <p:grpSpPr>
          <a:xfrm>
            <a:off x="7895883" y="3574472"/>
            <a:ext cx="365051" cy="365051"/>
            <a:chOff x="8793126" y="3487479"/>
            <a:chExt cx="365051" cy="365051"/>
          </a:xfrm>
        </p:grpSpPr>
        <p:sp>
          <p:nvSpPr>
            <p:cNvPr id="18" name="Ellipse 17"/>
            <p:cNvSpPr/>
            <p:nvPr/>
          </p:nvSpPr>
          <p:spPr>
            <a:xfrm>
              <a:off x="8793126" y="3487479"/>
              <a:ext cx="212651" cy="21265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8945526" y="3639879"/>
              <a:ext cx="212651" cy="21265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"/>
          <p:cNvSpPr>
            <a:spLocks noChangeAspect="1" noChangeArrowheads="1"/>
          </p:cNvSpPr>
          <p:nvPr/>
        </p:nvSpPr>
        <p:spPr bwMode="auto">
          <a:xfrm>
            <a:off x="7226519" y="753218"/>
            <a:ext cx="6260514" cy="610478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C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4416135" y="1995457"/>
            <a:ext cx="3462751" cy="3561907"/>
          </a:xfrm>
          <a:prstGeom prst="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878726" y="1998921"/>
            <a:ext cx="2649440" cy="3561907"/>
          </a:xfrm>
          <a:prstGeom prst="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>
            <a:off x="4414837" y="3767138"/>
            <a:ext cx="3672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feil nach rechts 14"/>
          <p:cNvSpPr/>
          <p:nvPr/>
        </p:nvSpPr>
        <p:spPr>
          <a:xfrm rot="10800000">
            <a:off x="8260771" y="3678379"/>
            <a:ext cx="2296391" cy="176647"/>
          </a:xfrm>
          <a:prstGeom prst="rightArrow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4"/>
          <p:cNvGrpSpPr/>
          <p:nvPr/>
        </p:nvGrpSpPr>
        <p:grpSpPr>
          <a:xfrm>
            <a:off x="7895883" y="3574472"/>
            <a:ext cx="365051" cy="365051"/>
            <a:chOff x="8793126" y="3487479"/>
            <a:chExt cx="365051" cy="365051"/>
          </a:xfrm>
        </p:grpSpPr>
        <p:sp>
          <p:nvSpPr>
            <p:cNvPr id="13" name="Ellipse 12"/>
            <p:cNvSpPr/>
            <p:nvPr/>
          </p:nvSpPr>
          <p:spPr>
            <a:xfrm>
              <a:off x="8793126" y="3487479"/>
              <a:ext cx="212651" cy="21265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Ellipse 13"/>
            <p:cNvSpPr/>
            <p:nvPr/>
          </p:nvSpPr>
          <p:spPr>
            <a:xfrm>
              <a:off x="8945526" y="3639879"/>
              <a:ext cx="212651" cy="21265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1" name="Pfeil nach rechts 20"/>
          <p:cNvSpPr/>
          <p:nvPr/>
        </p:nvSpPr>
        <p:spPr>
          <a:xfrm rot="8122592">
            <a:off x="6984000" y="4334207"/>
            <a:ext cx="956359" cy="91769"/>
          </a:xfrm>
          <a:prstGeom prst="rightArrow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Pfeil nach rechts 21"/>
          <p:cNvSpPr/>
          <p:nvPr/>
        </p:nvSpPr>
        <p:spPr>
          <a:xfrm rot="2700000">
            <a:off x="8208000" y="4330745"/>
            <a:ext cx="956359" cy="91769"/>
          </a:xfrm>
          <a:prstGeom prst="rightArrow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rechts 22"/>
          <p:cNvSpPr/>
          <p:nvPr/>
        </p:nvSpPr>
        <p:spPr>
          <a:xfrm rot="5400000">
            <a:off x="7596000" y="4536000"/>
            <a:ext cx="956359" cy="91769"/>
          </a:xfrm>
          <a:prstGeom prst="rightArrow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 nach rechts 23"/>
          <p:cNvSpPr/>
          <p:nvPr/>
        </p:nvSpPr>
        <p:spPr>
          <a:xfrm rot="13500000">
            <a:off x="6984000" y="3024000"/>
            <a:ext cx="956359" cy="91769"/>
          </a:xfrm>
          <a:prstGeom prst="rightArrow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Pfeil nach rechts 24"/>
          <p:cNvSpPr/>
          <p:nvPr/>
        </p:nvSpPr>
        <p:spPr>
          <a:xfrm rot="18900000">
            <a:off x="8208000" y="3024000"/>
            <a:ext cx="956359" cy="91769"/>
          </a:xfrm>
          <a:prstGeom prst="rightArrow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Pfeil nach rechts 25"/>
          <p:cNvSpPr/>
          <p:nvPr/>
        </p:nvSpPr>
        <p:spPr>
          <a:xfrm rot="16200000">
            <a:off x="7596000" y="2817136"/>
            <a:ext cx="956359" cy="91769"/>
          </a:xfrm>
          <a:prstGeom prst="rightArrow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 Box 37"/>
          <p:cNvSpPr txBox="1">
            <a:spLocks noChangeArrowheads="1"/>
          </p:cNvSpPr>
          <p:nvPr/>
        </p:nvSpPr>
        <p:spPr bwMode="auto">
          <a:xfrm>
            <a:off x="615622" y="797826"/>
            <a:ext cx="9089487" cy="40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In der Sonne sind Stoffe wie Wasserstoff, Helium, Natrium,…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37"/>
          <p:cNvSpPr txBox="1">
            <a:spLocks noChangeArrowheads="1"/>
          </p:cNvSpPr>
          <p:nvPr/>
        </p:nvSpPr>
        <p:spPr bwMode="auto">
          <a:xfrm>
            <a:off x="594357" y="1956773"/>
            <a:ext cx="3477913" cy="28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Diese absorbieren spezielle Farben (Wellenlängen) und streuen diese in alle Richtungen.</a:t>
            </a:r>
          </a:p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Die ursprüngliche Intensität wird geringer.</a:t>
            </a:r>
          </a:p>
          <a:p>
            <a:pPr>
              <a:spcBef>
                <a:spcPct val="50000"/>
              </a:spcBef>
            </a:pPr>
            <a:r>
              <a:rPr lang="de-DE" sz="2000" dirty="0" smtClean="0">
                <a:latin typeface="Arial" pitchFamily="34" charset="0"/>
                <a:cs typeface="Arial" pitchFamily="34" charset="0"/>
              </a:rPr>
              <a:t>Wir registrieren dies als eine „fehlende Farbe“.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Pfeil nach rechts 29"/>
          <p:cNvSpPr/>
          <p:nvPr/>
        </p:nvSpPr>
        <p:spPr>
          <a:xfrm rot="10800000">
            <a:off x="6915149" y="3738562"/>
            <a:ext cx="883315" cy="52389"/>
          </a:xfrm>
          <a:prstGeom prst="rightArrow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1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uiExpand="1" build="p"/>
      <p:bldP spid="30" grpId="0" animBg="1"/>
      <p:bldP spid="30" grpId="1" animBg="1"/>
    </p:bldLst>
  </p:timing>
</p:sld>
</file>

<file path=ppt/theme/theme1.xml><?xml version="1.0" encoding="utf-8"?>
<a:theme xmlns:a="http://schemas.openxmlformats.org/drawingml/2006/main" name="muster-internet-praes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>
          <a:solidFill>
            <a:schemeClr val="tx1"/>
          </a:solidFill>
          <a:round/>
          <a:headEnd/>
          <a:tailEnd type="none" w="med" len="lg"/>
        </a:ln>
      </a:spPr>
      <a:bodyPr lIns="100783" tIns="50392" rIns="100783" bIns="50392"/>
      <a:lstStyle>
        <a:defPPr algn="ctr" fontAlgn="base">
          <a:spcBef>
            <a:spcPct val="0"/>
          </a:spcBef>
          <a:spcAft>
            <a:spcPct val="0"/>
          </a:spcAft>
          <a:defRPr sz="1600">
            <a:solidFill>
              <a:srgbClr val="FFFFFF"/>
            </a:solidFill>
            <a:latin typeface="Arial" pitchFamily="34" charset="0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../../../../../ITG/AppData/Roaming/OpenOffice.org/3/user/template/muster-internet-praes.otp</Template>
  <TotalTime>0</TotalTime>
  <Words>474</Words>
  <Application>Microsoft Office PowerPoint</Application>
  <PresentationFormat>Benutzerdefiniert</PresentationFormat>
  <Paragraphs>128</Paragraphs>
  <Slides>15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muster-internet-praes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muster-internet-praes</dc:title>
  <dc:creator>Sven Hanssen</dc:creator>
  <cp:lastModifiedBy>Sven Hanssen</cp:lastModifiedBy>
  <cp:revision>183</cp:revision>
  <dcterms:created xsi:type="dcterms:W3CDTF">2009-09-16T16:16:24Z</dcterms:created>
  <dcterms:modified xsi:type="dcterms:W3CDTF">2019-05-26T08:21:52Z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