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1" r:id="rId2"/>
    <p:sldId id="260" r:id="rId3"/>
    <p:sldId id="350" r:id="rId4"/>
    <p:sldId id="306" r:id="rId5"/>
    <p:sldId id="313" r:id="rId6"/>
    <p:sldId id="314" r:id="rId7"/>
    <p:sldId id="315" r:id="rId8"/>
    <p:sldId id="316" r:id="rId9"/>
    <p:sldId id="317" r:id="rId10"/>
    <p:sldId id="318" r:id="rId11"/>
    <p:sldId id="272" r:id="rId12"/>
    <p:sldId id="30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39" r:id="rId21"/>
    <p:sldId id="340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46" r:id="rId30"/>
    <p:sldId id="348" r:id="rId31"/>
    <p:sldId id="347" r:id="rId32"/>
    <p:sldId id="342" r:id="rId33"/>
    <p:sldId id="343" r:id="rId34"/>
    <p:sldId id="344" r:id="rId35"/>
    <p:sldId id="345" r:id="rId36"/>
    <p:sldId id="305" r:id="rId37"/>
    <p:sldId id="262" r:id="rId38"/>
    <p:sldId id="264" r:id="rId39"/>
    <p:sldId id="351" r:id="rId40"/>
    <p:sldId id="265" r:id="rId41"/>
    <p:sldId id="268" r:id="rId42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3" autoAdjust="0"/>
    <p:restoredTop sz="86491" autoAdjust="0"/>
  </p:normalViewPr>
  <p:slideViewPr>
    <p:cSldViewPr>
      <p:cViewPr varScale="1">
        <p:scale>
          <a:sx n="69" d="100"/>
          <a:sy n="69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382" y="-84"/>
      </p:cViewPr>
      <p:guideLst>
        <p:guide orient="horz" pos="306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44FAA-5BAA-4416-B59D-074497D14C97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69598-392D-4382-A7B5-1751040259A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5975B-D908-4DE1-B40E-ED79AB09158F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5BF55-BEDB-468B-8C80-DB1FB762B1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70C37-9863-4E3D-A31A-BA76E0288478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101B-3185-4EA0-9CC3-330DFCB8586A}" type="datetimeFigureOut">
              <a:rPr lang="de-DE" smtClean="0"/>
              <a:pPr/>
              <a:t>17.10.2010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1F88-1A9C-4B64-9821-0FC93945FB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9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0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4000" dirty="0" smtClean="0"/>
              <a:t>Aufgaben zum Lernen</a:t>
            </a:r>
            <a:br>
              <a:rPr lang="de-DE" sz="4000" dirty="0" smtClean="0"/>
            </a:br>
            <a:r>
              <a:rPr lang="de-DE" sz="4000" dirty="0" smtClean="0"/>
              <a:t>Aufgaben zur </a:t>
            </a:r>
            <a:r>
              <a:rPr lang="de-DE" sz="4000" dirty="0" smtClean="0"/>
              <a:t>Leistungsbeurteilung</a:t>
            </a:r>
          </a:p>
          <a:p>
            <a:pPr algn="ctr">
              <a:buNone/>
            </a:pPr>
            <a:r>
              <a:rPr lang="de-DE" sz="2800" dirty="0" smtClean="0"/>
              <a:t>Verständnisorientierte Mathematikaufgaben</a:t>
            </a:r>
            <a:br>
              <a:rPr lang="de-DE" sz="2800" dirty="0" smtClean="0"/>
            </a:br>
            <a:r>
              <a:rPr lang="de-DE" sz="2800" dirty="0" smtClean="0"/>
              <a:t>für die Kursstufe BW</a:t>
            </a:r>
            <a:endParaRPr lang="de-DE" sz="2400" dirty="0" smtClean="0"/>
          </a:p>
          <a:p>
            <a:pPr algn="ctr">
              <a:buNone/>
            </a:pPr>
            <a:endParaRPr lang="de-DE" sz="2800" dirty="0" smtClean="0"/>
          </a:p>
          <a:p>
            <a:pPr algn="ctr">
              <a:buNone/>
            </a:pPr>
            <a:r>
              <a:rPr lang="de-DE" sz="2800" dirty="0" smtClean="0"/>
              <a:t>H</a:t>
            </a:r>
            <a:r>
              <a:rPr lang="de-DE" sz="2800" dirty="0" smtClean="0"/>
              <a:t>. Buck, 2010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b="1" dirty="0" smtClean="0"/>
              <a:t>     Mögliche Schülertätigkeiten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412776"/>
            <a:ext cx="8424936" cy="45243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1.</a:t>
            </a:r>
            <a:r>
              <a:rPr lang="de-DE" sz="3200" b="1" dirty="0" smtClean="0">
                <a:solidFill>
                  <a:schemeClr val="accent6"/>
                </a:solidFill>
              </a:rPr>
              <a:t> </a:t>
            </a:r>
            <a:r>
              <a:rPr lang="de-DE" sz="3200" b="1" dirty="0" smtClean="0"/>
              <a:t>Begriffe erläutern</a:t>
            </a:r>
          </a:p>
          <a:p>
            <a:r>
              <a:rPr lang="de-DE" sz="3200" b="1" dirty="0" smtClean="0"/>
              <a:t>2. Situationen und Vorgehensweisen beschreiben, auch darstellen</a:t>
            </a:r>
          </a:p>
          <a:p>
            <a:r>
              <a:rPr lang="de-DE" sz="3200" b="1" dirty="0" smtClean="0"/>
              <a:t>3. Systematisieren, Struktur beschreiben, verallgemeinern, spezialisieren</a:t>
            </a:r>
          </a:p>
          <a:p>
            <a:r>
              <a:rPr lang="de-DE" sz="3200" b="1" dirty="0" smtClean="0"/>
              <a:t>4. Begründen/argumentieren/widerlegen</a:t>
            </a:r>
          </a:p>
          <a:p>
            <a:r>
              <a:rPr lang="de-DE" sz="3200" b="1" dirty="0" smtClean="0"/>
              <a:t>5. Lösungen reflektieren/bewerten</a:t>
            </a:r>
          </a:p>
          <a:p>
            <a:r>
              <a:rPr lang="de-DE" sz="3200" b="1" dirty="0" smtClean="0"/>
              <a:t>6. Hilfsmittel nutzen</a:t>
            </a:r>
          </a:p>
          <a:p>
            <a:r>
              <a:rPr lang="de-DE" sz="3200" b="1" dirty="0" smtClean="0"/>
              <a:t>7. Heuristisch 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Begriffe erläutern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348801"/>
            <a:ext cx="8280920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Wesentliche Begriffe der Kursstufe</a:t>
            </a:r>
          </a:p>
          <a:p>
            <a:r>
              <a:rPr lang="de-DE" sz="2200" b="1" dirty="0" smtClean="0"/>
              <a:t>a) Analysis</a:t>
            </a:r>
            <a:br>
              <a:rPr lang="de-DE" sz="2200" b="1" dirty="0" smtClean="0"/>
            </a:br>
            <a:r>
              <a:rPr lang="de-DE" sz="2200" dirty="0" smtClean="0"/>
              <a:t>Differenzenquotient, Änderungsrate, Gesamtänderung einer Größe, rekonstruierter Bestand, 1. Ableitung, 2. Ableitung, Ableitungsfunktion, Integral, Stammfunktion, Integralfunktion, Mittelwert, Rauminhalt, Amplitude, Periode, Grenzwert, Monotonie, Verkettung, Krümmungsverhalten, …</a:t>
            </a:r>
            <a:br>
              <a:rPr lang="de-DE" sz="2200" dirty="0" smtClean="0"/>
            </a:br>
            <a:r>
              <a:rPr lang="de-DE" sz="800" dirty="0" smtClean="0"/>
              <a:t> </a:t>
            </a:r>
            <a:r>
              <a:rPr lang="de-DE" sz="800" b="1" dirty="0" smtClean="0"/>
              <a:t> </a:t>
            </a:r>
            <a:endParaRPr lang="de-DE" sz="800" dirty="0" smtClean="0"/>
          </a:p>
          <a:p>
            <a:r>
              <a:rPr lang="de-DE" sz="2200" b="1" dirty="0" smtClean="0"/>
              <a:t>b) Analytische Geometrie</a:t>
            </a:r>
            <a:br>
              <a:rPr lang="de-DE" sz="2200" b="1" dirty="0" smtClean="0"/>
            </a:br>
            <a:r>
              <a:rPr lang="de-DE" sz="2200" dirty="0" smtClean="0"/>
              <a:t>Vektor, </a:t>
            </a:r>
            <a:r>
              <a:rPr lang="de-DE" sz="2200" dirty="0" err="1" smtClean="0"/>
              <a:t>Skalarprodukt</a:t>
            </a:r>
            <a:r>
              <a:rPr lang="de-DE" sz="2200" dirty="0" smtClean="0"/>
              <a:t>, Parametergleichung der Geraden, Parametergleichung/Normalengleichung der Ebene, Winkel, Linearkombination, ...</a:t>
            </a:r>
            <a:br>
              <a:rPr lang="de-DE" sz="2200" dirty="0" smtClean="0"/>
            </a:br>
            <a:endParaRPr lang="de-DE" sz="800" dirty="0" smtClean="0"/>
          </a:p>
          <a:p>
            <a:r>
              <a:rPr lang="de-DE" sz="2200" b="1" dirty="0" smtClean="0"/>
              <a:t>c) Stochastik</a:t>
            </a:r>
            <a:br>
              <a:rPr lang="de-DE" sz="2200" b="1" dirty="0" smtClean="0"/>
            </a:br>
            <a:r>
              <a:rPr lang="de-DE" sz="2200" dirty="0" smtClean="0"/>
              <a:t>Wahrscheinlichkeitsverteilung, Wahrscheinlichkeitsdichte, stetige Verteilung, Erwartungswert, Ablehnungsbereich, Annahmebereich, normalverteilte Zufallsvariable, Fehler 1. Art, ...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Welche Begriffe sollte man Ihrer Meinung nach noch ergänzen?</a:t>
            </a:r>
            <a:endParaRPr lang="de-DE" dirty="0"/>
          </a:p>
        </p:txBody>
      </p:sp>
      <p:pic>
        <p:nvPicPr>
          <p:cNvPr id="5" name="Picture 2" descr="Bleistifte,Bürobedarf,Schulbed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0260">
            <a:off x="6812936" y="3394568"/>
            <a:ext cx="1755382" cy="207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„Integral“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427038"/>
            <a:ext cx="8229600" cy="985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Beispiel „Integral“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206084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Unterrichtliche Situation:</a:t>
            </a:r>
          </a:p>
          <a:p>
            <a:r>
              <a:rPr lang="de-DE" sz="2400" dirty="0" smtClean="0"/>
              <a:t>Die Definition des Integrals wurde exemplarisch erarbeitet, z. B. 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31409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35496" y="2924944"/>
          <a:ext cx="9144000" cy="3625850"/>
        </p:xfrm>
        <a:graphic>
          <a:graphicData uri="http://schemas.openxmlformats.org/presentationml/2006/ole">
            <p:oleObj spid="_x0000_s82946" name="Dokument" r:id="rId3" imgW="10495083" imgH="416209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09600" y="197768"/>
            <a:ext cx="8229600" cy="998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Kenntnis 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256490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Wie ist das Integral definiert?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39552" y="1196752"/>
            <a:ext cx="82809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i="1" dirty="0" smtClean="0"/>
              <a:t>Definition wird vorgelegt: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Erläutern Sie den Summanden</a:t>
            </a:r>
            <a:br>
              <a:rPr lang="de-DE" sz="2600" dirty="0" smtClean="0"/>
            </a:br>
            <a:r>
              <a:rPr lang="de-DE" sz="2600" dirty="0" err="1" smtClean="0"/>
              <a:t>h∙f</a:t>
            </a:r>
            <a:r>
              <a:rPr lang="de-DE" sz="2600" dirty="0" smtClean="0"/>
              <a:t>(x</a:t>
            </a:r>
            <a:r>
              <a:rPr lang="de-DE" sz="2600" baseline="-25000" dirty="0" smtClean="0"/>
              <a:t>1</a:t>
            </a:r>
            <a:r>
              <a:rPr lang="de-DE" sz="2600" dirty="0" smtClean="0"/>
              <a:t>) </a:t>
            </a:r>
            <a:r>
              <a:rPr lang="de-DE" sz="2600" b="1" dirty="0" smtClean="0"/>
              <a:t>geometrisch</a:t>
            </a:r>
            <a:r>
              <a:rPr lang="de-DE" sz="2600" dirty="0" smtClean="0"/>
              <a:t> anhand des</a:t>
            </a:r>
            <a:br>
              <a:rPr lang="de-DE" sz="2600" dirty="0" smtClean="0"/>
            </a:br>
            <a:r>
              <a:rPr lang="de-DE" sz="2600" dirty="0" smtClean="0"/>
              <a:t>Graphen. </a:t>
            </a:r>
          </a:p>
          <a:p>
            <a:r>
              <a:rPr lang="de-DE" sz="2600" dirty="0" smtClean="0"/>
              <a:t>Vergleichen Sie verschiedene Summanden</a:t>
            </a:r>
          </a:p>
          <a:p>
            <a:r>
              <a:rPr lang="de-DE" sz="2600" dirty="0" smtClean="0"/>
              <a:t>und ihren Beitrag zur Zerlegungssumme </a:t>
            </a:r>
            <a:r>
              <a:rPr lang="de-DE" sz="2600" b="1" dirty="0" smtClean="0"/>
              <a:t>in Worten.</a:t>
            </a:r>
            <a:br>
              <a:rPr lang="de-DE" sz="2600" b="1" dirty="0" smtClean="0"/>
            </a:br>
            <a:r>
              <a:rPr lang="de-DE" sz="2600" dirty="0" smtClean="0"/>
              <a:t>Welche Bedeutung hat die Grenzwertbildung?</a:t>
            </a:r>
          </a:p>
          <a:p>
            <a:r>
              <a:rPr lang="de-DE" sz="1200" b="1" dirty="0" smtClean="0"/>
              <a:t/>
            </a:r>
            <a:br>
              <a:rPr lang="de-DE" sz="1200" b="1" dirty="0" smtClean="0"/>
            </a:br>
            <a:r>
              <a:rPr lang="de-DE" sz="2600" dirty="0" smtClean="0"/>
              <a:t>Oder:</a:t>
            </a:r>
          </a:p>
          <a:p>
            <a:r>
              <a:rPr lang="de-DE" sz="2600" dirty="0" smtClean="0"/>
              <a:t>Erläutern Sie die Zerlegungssumme anhand des Graphen.</a:t>
            </a:r>
          </a:p>
          <a:p>
            <a:r>
              <a:rPr lang="de-DE" sz="2600" dirty="0" smtClean="0"/>
              <a:t>Welche Bedeutung hat die Grenzwertbildung?</a:t>
            </a:r>
          </a:p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609600" y="197768"/>
            <a:ext cx="8229600" cy="998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Verständnis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07704" y="5805264"/>
            <a:ext cx="518457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Darstellungswechsel:</a:t>
            </a:r>
          </a:p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Geometrisch - In eigenen Worten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948264" y="4005064"/>
            <a:ext cx="1800200" cy="648072"/>
          </a:xfrm>
          <a:prstGeom prst="wedgeRectCallout">
            <a:avLst>
              <a:gd name="adj1" fmla="val -83122"/>
              <a:gd name="adj2" fmla="val -55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Geschlossen</a:t>
            </a:r>
          </a:p>
        </p:txBody>
      </p:sp>
      <p:sp>
        <p:nvSpPr>
          <p:cNvPr id="9" name="Rechteckige Legende 8"/>
          <p:cNvSpPr/>
          <p:nvPr/>
        </p:nvSpPr>
        <p:spPr>
          <a:xfrm>
            <a:off x="7812360" y="5157192"/>
            <a:ext cx="936104" cy="432048"/>
          </a:xfrm>
          <a:prstGeom prst="wedgeRectCallout">
            <a:avLst>
              <a:gd name="adj1" fmla="val -133319"/>
              <a:gd name="adj2" fmla="val -638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Offen</a:t>
            </a: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076" y="1196752"/>
            <a:ext cx="2536404" cy="181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609600" y="197768"/>
            <a:ext cx="8229600" cy="926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Verständnis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979712" y="5949280"/>
            <a:ext cx="518457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Deutung im Anwendungsbezug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75656" y="450912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Oder:</a:t>
            </a:r>
          </a:p>
          <a:p>
            <a:r>
              <a:rPr lang="de-DE" sz="2800" dirty="0" smtClean="0"/>
              <a:t>Erläutern Sie den Integralbegriff anhand eines selbstgewählten </a:t>
            </a:r>
            <a:r>
              <a:rPr lang="de-DE" sz="2800" b="1" dirty="0" smtClean="0"/>
              <a:t>Anwendungsbeispiels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1179275" y="1412776"/>
          <a:ext cx="7106877" cy="3240360"/>
        </p:xfrm>
        <a:graphic>
          <a:graphicData uri="http://schemas.openxmlformats.org/presentationml/2006/ole">
            <p:oleObj spid="_x0000_s83970" name="Dokument" r:id="rId3" imgW="5766396" imgH="2629616" progId="Word.Document.12">
              <p:embed/>
            </p:oleObj>
          </a:graphicData>
        </a:graphic>
      </p:graphicFrame>
      <p:sp>
        <p:nvSpPr>
          <p:cNvPr id="8" name="Rechteckige Legende 7"/>
          <p:cNvSpPr/>
          <p:nvPr/>
        </p:nvSpPr>
        <p:spPr>
          <a:xfrm>
            <a:off x="7020272" y="1484784"/>
            <a:ext cx="1800200" cy="648072"/>
          </a:xfrm>
          <a:prstGeom prst="wedgeRectCallout">
            <a:avLst>
              <a:gd name="adj1" fmla="val -89471"/>
              <a:gd name="adj2" fmla="val -13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Geschlossen</a:t>
            </a:r>
          </a:p>
        </p:txBody>
      </p:sp>
      <p:sp>
        <p:nvSpPr>
          <p:cNvPr id="13" name="Rechteckige Legende 12"/>
          <p:cNvSpPr/>
          <p:nvPr/>
        </p:nvSpPr>
        <p:spPr>
          <a:xfrm>
            <a:off x="7884368" y="5589240"/>
            <a:ext cx="936104" cy="432048"/>
          </a:xfrm>
          <a:prstGeom prst="wedgeRectCallout">
            <a:avLst>
              <a:gd name="adj1" fmla="val -133319"/>
              <a:gd name="adj2" fmla="val -638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>
                <a:solidFill>
                  <a:schemeClr val="tx1"/>
                </a:solidFill>
              </a:rPr>
              <a:t>Offen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b="1" dirty="0" smtClean="0"/>
              <a:t>Verständnis</a:t>
            </a:r>
            <a:endParaRPr lang="de-DE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539552" y="1340768"/>
          <a:ext cx="6480720" cy="4242671"/>
        </p:xfrm>
        <a:graphic>
          <a:graphicData uri="http://schemas.openxmlformats.org/presentationml/2006/ole">
            <p:oleObj spid="_x0000_s84994" name="Dokument" r:id="rId3" imgW="5773604" imgH="3779130" progId="Word.Document.12">
              <p:embed/>
            </p:oleObj>
          </a:graphicData>
        </a:graphic>
      </p:graphicFrame>
      <p:sp>
        <p:nvSpPr>
          <p:cNvPr id="8" name="Rechteck 7"/>
          <p:cNvSpPr/>
          <p:nvPr/>
        </p:nvSpPr>
        <p:spPr>
          <a:xfrm>
            <a:off x="2771800" y="5661248"/>
            <a:ext cx="288032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Vertikal vernetzen - Abgrenzen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b="1" dirty="0" smtClean="0"/>
              <a:t>Verständnis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2555776" y="5157192"/>
            <a:ext cx="453650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Fehlvorstellungen aufgreifen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9552" y="162880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„Mit dem Integral berechnet man die Fläche unter der Kurve.“</a:t>
            </a:r>
          </a:p>
          <a:p>
            <a:pPr algn="ctr"/>
            <a:endParaRPr lang="de-DE" sz="2800" dirty="0" smtClean="0"/>
          </a:p>
          <a:p>
            <a:pPr algn="ctr"/>
            <a:r>
              <a:rPr lang="de-DE" sz="2800" dirty="0" smtClean="0"/>
              <a:t>Nehmen Sie Stellung zu dieser Aussage.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100" b="1" dirty="0" smtClean="0"/>
              <a:t/>
            </a:r>
            <a:br>
              <a:rPr lang="de-DE" sz="3100" b="1" dirty="0" smtClean="0"/>
            </a:br>
            <a:r>
              <a:rPr lang="de-DE" sz="3100" b="1" dirty="0" smtClean="0"/>
              <a:t>Begriffe erläutern</a:t>
            </a:r>
            <a:br>
              <a:rPr lang="de-DE" sz="3100" b="1" dirty="0" smtClean="0"/>
            </a:br>
            <a:r>
              <a:rPr lang="de-DE" sz="3100" b="1" dirty="0" smtClean="0"/>
              <a:t>-Mögliche Aufgabenstellungen-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196752"/>
            <a:ext cx="8208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de-DE" sz="2400" b="1" dirty="0" smtClean="0"/>
              <a:t>Darstellungswechsel </a:t>
            </a:r>
            <a:r>
              <a:rPr lang="de-DE" sz="2400" dirty="0" smtClean="0"/>
              <a:t>vornehmen: Deuten Sie geometrisch.</a:t>
            </a:r>
            <a:br>
              <a:rPr lang="de-DE" sz="2400" dirty="0" smtClean="0"/>
            </a:br>
            <a:r>
              <a:rPr lang="de-DE" sz="2400" dirty="0" smtClean="0"/>
              <a:t>Beschreiben Sie in eigenen Worten, mithilfe von Skizzen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endParaRPr lang="de-DE" sz="8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Deutung im </a:t>
            </a:r>
            <a:r>
              <a:rPr lang="de-DE" sz="2400" b="1" dirty="0" smtClean="0"/>
              <a:t>Anwendungsbezug: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Nennen Sie ein Anwendungsbeispiel im Zusammenhang mit … </a:t>
            </a:r>
            <a:br>
              <a:rPr lang="de-DE" sz="2400" dirty="0" smtClean="0"/>
            </a:br>
            <a:r>
              <a:rPr lang="de-DE" sz="2400" dirty="0" smtClean="0"/>
              <a:t>Umkehrung: Deuten Sie das „Anwendungsbeispiel“ als … .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800" dirty="0" smtClean="0"/>
          </a:p>
          <a:p>
            <a:pPr lvl="0"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400" dirty="0" smtClean="0"/>
              <a:t>Mit </a:t>
            </a:r>
            <a:r>
              <a:rPr lang="de-DE" sz="2400" b="1" dirty="0" smtClean="0"/>
              <a:t>Beispielen</a:t>
            </a:r>
            <a:r>
              <a:rPr lang="de-DE" sz="2400" dirty="0" smtClean="0"/>
              <a:t> arbeiten:</a:t>
            </a:r>
            <a:br>
              <a:rPr lang="de-DE" sz="2400" dirty="0" smtClean="0"/>
            </a:br>
            <a:r>
              <a:rPr lang="de-DE" sz="2400" dirty="0" smtClean="0"/>
              <a:t>Geben Sie jeweils ein Beispiel und ein Gegenbeispiel an.</a:t>
            </a:r>
            <a:br>
              <a:rPr lang="de-DE" sz="2400" dirty="0" smtClean="0"/>
            </a:br>
            <a:endParaRPr lang="de-DE" sz="800" b="1" dirty="0" smtClean="0"/>
          </a:p>
          <a:p>
            <a:pPr lvl="0">
              <a:buFont typeface="Arial" pitchFamily="34" charset="0"/>
              <a:buChar char="•"/>
            </a:pPr>
            <a:r>
              <a:rPr lang="de-DE" sz="2400" b="1" dirty="0" smtClean="0"/>
              <a:t>Fehlvorstellungen </a:t>
            </a:r>
            <a:r>
              <a:rPr lang="de-DE" sz="2400" dirty="0" smtClean="0"/>
              <a:t>aufgreifen:</a:t>
            </a:r>
            <a:br>
              <a:rPr lang="de-DE" sz="2400" dirty="0" smtClean="0"/>
            </a:br>
            <a:r>
              <a:rPr lang="de-DE" sz="2400" dirty="0" smtClean="0"/>
              <a:t>Vorgabe verschiedener Darstellungen: Welche Darstellung beschreibt den Begriff, welche nicht?</a:t>
            </a:r>
            <a:br>
              <a:rPr lang="de-DE" sz="2400" dirty="0" smtClean="0"/>
            </a:br>
            <a:r>
              <a:rPr lang="de-DE" sz="2400" dirty="0" smtClean="0"/>
              <a:t>Verbessern/ergänzen Sie so, dass der Begriff richtig beschrieben wird.</a:t>
            </a:r>
          </a:p>
          <a:p>
            <a:pPr lvl="0"/>
            <a:r>
              <a:rPr lang="de-DE" sz="2400" dirty="0" smtClean="0"/>
              <a:t>Abgrenzen zu anderen Begriffen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419872" y="5589240"/>
            <a:ext cx="4536504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de-DE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rPr>
              <a:t>Verortung des Moduls</a:t>
            </a:r>
            <a:endParaRPr lang="de-DE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graphicFrame>
        <p:nvGraphicFramePr>
          <p:cNvPr id="12" name="Inhaltsplatzhalter 11"/>
          <p:cNvGraphicFramePr>
            <a:graphicFrameLocks noChangeAspect="1"/>
          </p:cNvGraphicFramePr>
          <p:nvPr>
            <p:ph idx="1"/>
          </p:nvPr>
        </p:nvGraphicFramePr>
        <p:xfrm>
          <a:off x="77788" y="1196975"/>
          <a:ext cx="8847137" cy="5040313"/>
        </p:xfrm>
        <a:graphic>
          <a:graphicData uri="http://schemas.openxmlformats.org/presentationml/2006/ole">
            <p:oleObj spid="_x0000_s1030" name="Dokument" r:id="rId3" imgW="10411871" imgH="59330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55576" y="1988840"/>
            <a:ext cx="3456384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Schülertätigkeiten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Was soll der Schüler tun?</a:t>
            </a:r>
          </a:p>
          <a:p>
            <a:pPr algn="ctr"/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755576" y="4149080"/>
            <a:ext cx="3528392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Aufgabenstellung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In welcher Form ist die Aufgabe formuliert?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16016" y="1988840"/>
            <a:ext cx="3600400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Welche Kompetenzen werden gefördert?</a:t>
            </a:r>
          </a:p>
        </p:txBody>
      </p:sp>
      <p:sp>
        <p:nvSpPr>
          <p:cNvPr id="8" name="Rechteck 7"/>
          <p:cNvSpPr/>
          <p:nvPr/>
        </p:nvSpPr>
        <p:spPr>
          <a:xfrm>
            <a:off x="4716016" y="4149080"/>
            <a:ext cx="3600400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Darstellung der Lösung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In welcher Form kann/soll der Schüler antworten?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b="1" dirty="0" smtClean="0"/>
              <a:t>Analyse einer Aufgabe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563888" y="112474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/>
              <a:t>Im Blick</a:t>
            </a:r>
            <a:endParaRPr lang="de-DE" sz="4400" b="1" dirty="0"/>
          </a:p>
        </p:txBody>
      </p:sp>
      <p:pic>
        <p:nvPicPr>
          <p:cNvPr id="12" name="Picture 2" descr="C:\Dokumente und Einstellungen\Heidi\Lokale Einstellungen\Temporary Internet Files\Content.IE5\73NU5G0O\MC900281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15449">
            <a:off x="6354113" y="773435"/>
            <a:ext cx="1344408" cy="128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b="1" dirty="0" smtClean="0"/>
              <a:t>Analyse: Beispiel</a:t>
            </a:r>
            <a:endParaRPr lang="de-DE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539552" y="1340768"/>
          <a:ext cx="5773737" cy="3779837"/>
        </p:xfrm>
        <a:graphic>
          <a:graphicData uri="http://schemas.openxmlformats.org/presentationml/2006/ole">
            <p:oleObj spid="_x0000_s91138" name="Dokument" r:id="rId3" imgW="5773604" imgH="3779130" progId="Word.Document.12">
              <p:embed/>
            </p:oleObj>
          </a:graphicData>
        </a:graphic>
      </p:graphicFrame>
      <p:sp>
        <p:nvSpPr>
          <p:cNvPr id="4" name="Rechteck 3"/>
          <p:cNvSpPr/>
          <p:nvPr/>
        </p:nvSpPr>
        <p:spPr>
          <a:xfrm rot="20334045">
            <a:off x="5539003" y="1604312"/>
            <a:ext cx="3207673" cy="769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Aufgabenstellung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Bildlich, formal</a:t>
            </a:r>
          </a:p>
        </p:txBody>
      </p:sp>
      <p:sp>
        <p:nvSpPr>
          <p:cNvPr id="5" name="Rechteck 4"/>
          <p:cNvSpPr/>
          <p:nvPr/>
        </p:nvSpPr>
        <p:spPr>
          <a:xfrm rot="20251548">
            <a:off x="5801078" y="3521067"/>
            <a:ext cx="3296879" cy="895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Darstellung der Lösung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Bildlich, verbal</a:t>
            </a:r>
          </a:p>
        </p:txBody>
      </p:sp>
      <p:sp>
        <p:nvSpPr>
          <p:cNvPr id="8" name="Rechteck 7"/>
          <p:cNvSpPr/>
          <p:nvPr/>
        </p:nvSpPr>
        <p:spPr>
          <a:xfrm>
            <a:off x="2123728" y="5085184"/>
            <a:ext cx="4536504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Begriffe verstehen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Sachverhalte beschreiben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Darstellungsform wechseln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445624" cy="3960440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 smtClean="0"/>
              <a:t>- </a:t>
            </a:r>
            <a:r>
              <a:rPr lang="de-DE" sz="3600" dirty="0" smtClean="0"/>
              <a:t>Wählen Sie einen Begriff aus, </a:t>
            </a:r>
            <a:r>
              <a:rPr lang="de-DE" sz="3600" smtClean="0"/>
              <a:t>für den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Sie an einer ZPG-Fortbildung verschiedene verständnisorientierte Aufgaben vorstellen möchten.</a:t>
            </a:r>
            <a:br>
              <a:rPr lang="de-DE" sz="3600" dirty="0" smtClean="0"/>
            </a:br>
            <a:r>
              <a:rPr lang="de-DE" sz="900" dirty="0" smtClean="0"/>
              <a:t>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- Für welchen Begriff würden Sie die Fortbildungsteilnehmer selbst eine verständnisorientierte Aufgabe formulieren lassen?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100" dirty="0"/>
          </a:p>
        </p:txBody>
      </p:sp>
      <p:pic>
        <p:nvPicPr>
          <p:cNvPr id="5" name="Picture 2" descr="Bleistifte,Bürobedarf,Schulbed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0260">
            <a:off x="6956953" y="226218"/>
            <a:ext cx="1755382" cy="207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           Lösungen reflektieren/bewerten</a:t>
            </a:r>
            <a:endParaRPr lang="de-DE" sz="4000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1700808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      		„</a:t>
            </a:r>
            <a:r>
              <a:rPr lang="de-DE" sz="2800" b="1" dirty="0" smtClean="0">
                <a:latin typeface="Comic Sans MS" pitchFamily="66" charset="0"/>
              </a:rPr>
              <a:t>Das ist doch keine anspruchsvolle 		Aufgabenstellung!					Da steht ja schon die ganze 			Lösung da!“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400" b="1" dirty="0" smtClean="0"/>
          </a:p>
          <a:p>
            <a:endParaRPr lang="de-DE" sz="2400" b="1" dirty="0" smtClean="0"/>
          </a:p>
          <a:p>
            <a:endParaRPr lang="de-DE" sz="2400" b="1" dirty="0" smtClean="0"/>
          </a:p>
          <a:p>
            <a:endParaRPr lang="de-DE" sz="2400" b="1" dirty="0" smtClean="0"/>
          </a:p>
        </p:txBody>
      </p:sp>
      <p:pic>
        <p:nvPicPr>
          <p:cNvPr id="11" name="Picture 1" descr="C:\Dokumente und Einstellungen\Heidi\Lokale Einstellungen\Temporary Internet Files\Content.IE5\73NU5G0O\MC9002934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54" y="1304820"/>
            <a:ext cx="1291358" cy="219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4000" b="1" dirty="0" smtClean="0"/>
              <a:t>          Die ursprüngliche Aufgabe</a:t>
            </a:r>
            <a:r>
              <a:rPr lang="de-DE" sz="3600" b="1" dirty="0" smtClean="0"/>
              <a:t> </a:t>
            </a:r>
            <a:endParaRPr lang="de-DE" sz="40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95536" y="1772816"/>
          <a:ext cx="12722702" cy="2736304"/>
        </p:xfrm>
        <a:graphic>
          <a:graphicData uri="http://schemas.openxmlformats.org/presentationml/2006/ole">
            <p:oleObj spid="_x0000_s87042" name="Dokument" r:id="rId3" imgW="9079064" imgH="19530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           1. Variante:</a:t>
            </a:r>
            <a:br>
              <a:rPr lang="de-DE" sz="4000" b="1" dirty="0" smtClean="0"/>
            </a:br>
            <a:r>
              <a:rPr lang="de-DE" sz="4000" b="1" dirty="0" smtClean="0"/>
              <a:t>         Vollständige Lösung vorgegeben</a:t>
            </a:r>
            <a:r>
              <a:rPr lang="de-DE" sz="3600" b="1" dirty="0" smtClean="0"/>
              <a:t> </a:t>
            </a:r>
            <a:endParaRPr lang="de-DE" sz="4000" dirty="0"/>
          </a:p>
        </p:txBody>
      </p:sp>
      <p:sp>
        <p:nvSpPr>
          <p:cNvPr id="6" name="Rechteck 5"/>
          <p:cNvSpPr/>
          <p:nvPr/>
        </p:nvSpPr>
        <p:spPr>
          <a:xfrm>
            <a:off x="251520" y="5013176"/>
            <a:ext cx="8064896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Lösungsidee erfassen und reflektieren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Formale Rechnung in Worten  beschreiben und skizzieren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Im Kontext  argumentieren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226564" y="1268760"/>
          <a:ext cx="9802327" cy="3600400"/>
        </p:xfrm>
        <a:graphic>
          <a:graphicData uri="http://schemas.openxmlformats.org/presentationml/2006/ole">
            <p:oleObj spid="_x0000_s88066" name="Dokument" r:id="rId3" imgW="9098160" imgH="33414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           2. Variante:</a:t>
            </a:r>
            <a:br>
              <a:rPr lang="de-DE" sz="4000" b="1" dirty="0" smtClean="0"/>
            </a:br>
            <a:r>
              <a:rPr lang="de-DE" sz="4000" b="1" dirty="0" smtClean="0"/>
              <a:t>         Lösungsansatz vorgegeben</a:t>
            </a:r>
            <a:r>
              <a:rPr lang="de-DE" sz="3600" b="1" dirty="0" smtClean="0"/>
              <a:t> </a:t>
            </a:r>
            <a:endParaRPr lang="de-DE" sz="40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51520" y="1484784"/>
          <a:ext cx="11355776" cy="2448272"/>
        </p:xfrm>
        <a:graphic>
          <a:graphicData uri="http://schemas.openxmlformats.org/presentationml/2006/ole">
            <p:oleObj spid="_x0000_s89090" name="Dokument" r:id="rId3" imgW="9079064" imgH="1958089" progId="Word.Document.12">
              <p:embed/>
            </p:oleObj>
          </a:graphicData>
        </a:graphic>
      </p:graphicFrame>
      <p:sp>
        <p:nvSpPr>
          <p:cNvPr id="6" name="Rechteck 5"/>
          <p:cNvSpPr/>
          <p:nvPr/>
        </p:nvSpPr>
        <p:spPr>
          <a:xfrm>
            <a:off x="1043608" y="4365104"/>
            <a:ext cx="5832648" cy="1296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Lösungsidee erfassen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Geometrische Beschreibung formalisieren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5301208"/>
            <a:ext cx="6696744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Lösungen erfassen, reflektieren und vergleichen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Lösungsideen bewerten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           3. Variante:</a:t>
            </a:r>
            <a:br>
              <a:rPr lang="de-DE" sz="4000" b="1" dirty="0" smtClean="0"/>
            </a:br>
            <a:r>
              <a:rPr lang="de-DE" sz="4000" b="1" dirty="0" smtClean="0"/>
              <a:t>           Verschiedene Lösungen vorgegeben</a:t>
            </a:r>
            <a:r>
              <a:rPr lang="de-DE" sz="3600" b="1" dirty="0" smtClean="0"/>
              <a:t> </a:t>
            </a:r>
            <a:endParaRPr lang="de-DE" sz="40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45615" y="1196752"/>
          <a:ext cx="9851080" cy="3672408"/>
        </p:xfrm>
        <a:graphic>
          <a:graphicData uri="http://schemas.openxmlformats.org/presentationml/2006/ole">
            <p:oleObj spid="_x0000_s90114" name="Dokument" r:id="rId3" imgW="9079064" imgH="33843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1560" y="1268760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/>
              <a:t>Zentrale Lösungsidee erfassen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Lösung strukturieren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Lösungsschritte begründen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Lösungsidee anhand einer Skizze veranschaulichen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Lösungsidee in Worten beschreiben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Verschiedene Lösungswege vergleichen 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/>
              <a:t> Vorgehen bewerten (z.B. im Hinblick auf</a:t>
            </a:r>
            <a:br>
              <a:rPr lang="de-DE" sz="3200" dirty="0" smtClean="0"/>
            </a:br>
            <a:r>
              <a:rPr lang="de-DE" sz="3200" dirty="0" smtClean="0"/>
              <a:t> Allgemeingültigkeit,  Genauigkeit, Eleganz, Anschaulichkeit, …)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/>
              <a:t>           Lösungen reflektieren/bewerten</a:t>
            </a:r>
            <a:br>
              <a:rPr lang="de-DE" sz="4000" b="1" dirty="0" smtClean="0"/>
            </a:br>
            <a:r>
              <a:rPr lang="de-DE" sz="4000" b="1" dirty="0" smtClean="0"/>
              <a:t>Verständnis fördern</a:t>
            </a:r>
            <a:endParaRPr lang="de-DE" sz="4000" dirty="0"/>
          </a:p>
        </p:txBody>
      </p:sp>
      <p:pic>
        <p:nvPicPr>
          <p:cNvPr id="7" name="Grafik 6" descr="C:\Dokumente und Einstellungen\Heidi\Lokale Einstellungen\Temporary Internet Files\Content.IE5\P5KQZEET\j0356047[2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84784"/>
            <a:ext cx="1844040" cy="17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/>
          <p:cNvSpPr/>
          <p:nvPr/>
        </p:nvSpPr>
        <p:spPr>
          <a:xfrm>
            <a:off x="539552" y="2276872"/>
            <a:ext cx="7488832" cy="2232248"/>
          </a:xfrm>
          <a:prstGeom prst="wedgeRectCallout">
            <a:avLst>
              <a:gd name="adj1" fmla="val 31714"/>
              <a:gd name="adj2" fmla="val -5088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/>
                </a:solidFill>
              </a:rPr>
              <a:t>Verständnisaufgaben sind hervorragend</a:t>
            </a:r>
          </a:p>
          <a:p>
            <a:pPr algn="ctr"/>
            <a:r>
              <a:rPr lang="de-DE" sz="3600" b="1" dirty="0" smtClean="0">
                <a:solidFill>
                  <a:schemeClr val="tx1"/>
                </a:solidFill>
              </a:rPr>
              <a:t>für Binnendifferenzierung geeignet!</a:t>
            </a:r>
            <a:endParaRPr lang="de-DE" sz="3200" b="1" dirty="0" smtClean="0">
              <a:solidFill>
                <a:schemeClr val="tx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332656"/>
            <a:ext cx="82296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</a:p>
          <a:p>
            <a:pPr lvl="0" algn="ctr">
              <a:spcBef>
                <a:spcPct val="0"/>
              </a:spcBef>
            </a:pPr>
            <a:r>
              <a:rPr lang="de-DE" sz="3200" b="1" dirty="0" smtClean="0"/>
              <a:t>Was ich noch sagen wollte:</a:t>
            </a:r>
            <a:br>
              <a:rPr lang="de-DE" sz="3200" b="1" dirty="0" smtClean="0"/>
            </a:b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323528" y="188640"/>
            <a:ext cx="82296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1340768"/>
            <a:ext cx="87129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800" b="1" dirty="0" smtClean="0"/>
              <a:t>Ziele, Inhalt, Schwerpunkt des Moduls</a:t>
            </a:r>
            <a:br>
              <a:rPr lang="de-DE" sz="2800" b="1" dirty="0" smtClean="0"/>
            </a:br>
            <a:endParaRPr lang="de-DE" sz="9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800" b="1" dirty="0" smtClean="0"/>
              <a:t>Schülertätigkeiten: Anregungen aus dem Bildungsplan</a:t>
            </a:r>
            <a:br>
              <a:rPr lang="de-DE" sz="2800" b="1" dirty="0" smtClean="0"/>
            </a:br>
            <a:endParaRPr lang="de-DE" sz="9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2800" b="1" dirty="0" smtClean="0"/>
              <a:t>Beispiele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„Begriffe erläutern“</a:t>
            </a:r>
            <a:br>
              <a:rPr lang="de-DE" sz="2800" dirty="0" smtClean="0"/>
            </a:br>
            <a:r>
              <a:rPr lang="de-DE" sz="2800" dirty="0" smtClean="0"/>
              <a:t>    Ein Begriff – Verschiedene Aufgabenvarianten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„Lösungen reflektieren/bewerten“</a:t>
            </a:r>
            <a:br>
              <a:rPr lang="de-DE" sz="2800" dirty="0" smtClean="0"/>
            </a:br>
            <a:r>
              <a:rPr lang="de-DE" sz="2800" dirty="0" smtClean="0"/>
              <a:t>    Eine Aufgabe – Verschiedene Fragestellungen</a:t>
            </a:r>
            <a:br>
              <a:rPr lang="de-DE" sz="2800" dirty="0" smtClean="0"/>
            </a:br>
            <a:r>
              <a:rPr lang="de-DE" sz="800" dirty="0" smtClean="0">
                <a:solidFill>
                  <a:schemeClr val="bg1"/>
                </a:solidFill>
              </a:rPr>
              <a:t>.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b="1" dirty="0" smtClean="0"/>
              <a:t>4. Aufgaben für die Klausur</a:t>
            </a:r>
            <a:br>
              <a:rPr lang="de-DE" sz="2800" b="1" dirty="0" smtClean="0"/>
            </a:br>
            <a:endParaRPr lang="de-DE" sz="800" b="1" dirty="0" smtClean="0"/>
          </a:p>
          <a:p>
            <a:r>
              <a:rPr lang="de-DE" sz="2800" b="1" dirty="0" smtClean="0"/>
              <a:t>5. Verbindung zum Musteraufgabensatz 2013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332656"/>
            <a:ext cx="82296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</a:p>
          <a:p>
            <a:pPr lvl="0" algn="ctr">
              <a:spcBef>
                <a:spcPct val="0"/>
              </a:spcBef>
            </a:pPr>
            <a:r>
              <a:rPr lang="de-DE" sz="3200" b="1" dirty="0" smtClean="0"/>
              <a:t>Weitere Schülertätigkeiten</a:t>
            </a:r>
            <a:br>
              <a:rPr lang="de-DE" sz="3200" b="1" dirty="0" smtClean="0"/>
            </a:b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Bleistifte,Bürobedarf,Schulbed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0260">
            <a:off x="7163906" y="1594370"/>
            <a:ext cx="1755382" cy="2072762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95536" y="1556792"/>
            <a:ext cx="8424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600" b="1" dirty="0" smtClean="0"/>
              <a:t>1. Teil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Wählen Sie </a:t>
            </a:r>
            <a:r>
              <a:rPr lang="de-DE" sz="2600" b="1" dirty="0" smtClean="0"/>
              <a:t>eine Schülertätigkeit </a:t>
            </a:r>
            <a:r>
              <a:rPr lang="de-DE" sz="2600" dirty="0" smtClean="0"/>
              <a:t>aus.</a:t>
            </a:r>
            <a:br>
              <a:rPr lang="de-DE" sz="2600" dirty="0" smtClean="0"/>
            </a:br>
            <a:r>
              <a:rPr lang="de-DE" sz="2600" dirty="0" smtClean="0"/>
              <a:t>Lesen Sie die Beschreibung.</a:t>
            </a:r>
            <a:br>
              <a:rPr lang="de-DE" sz="2600" dirty="0" smtClean="0"/>
            </a:br>
            <a:r>
              <a:rPr lang="de-DE" sz="2600" b="1" dirty="0" smtClean="0"/>
              <a:t>Analysieren</a:t>
            </a:r>
            <a:r>
              <a:rPr lang="de-DE" sz="2600" dirty="0" smtClean="0"/>
              <a:t> Sie die Aufgabe unter den Aspekten</a:t>
            </a:r>
            <a:br>
              <a:rPr lang="de-DE" sz="2600" dirty="0" smtClean="0"/>
            </a:br>
            <a:r>
              <a:rPr lang="de-DE" sz="2600" dirty="0" smtClean="0"/>
              <a:t>Schülertätigkeit	 – 	Erwartete Kompetenzen</a:t>
            </a:r>
          </a:p>
          <a:p>
            <a:pPr lvl="0"/>
            <a:r>
              <a:rPr lang="de-DE" sz="2600" dirty="0" smtClean="0"/>
              <a:t>Darstellung der Aufgabe – 	Erwartete Darstellung der Lösung</a:t>
            </a:r>
            <a:br>
              <a:rPr lang="de-DE" sz="2600" dirty="0" smtClean="0"/>
            </a:br>
            <a:r>
              <a:rPr lang="de-DE" sz="2600" dirty="0" smtClean="0"/>
              <a:t>Ergänzen, kritisieren, .... Sie.</a:t>
            </a:r>
          </a:p>
          <a:p>
            <a:pPr lvl="0"/>
            <a:endParaRPr lang="de-DE" sz="2600" dirty="0" smtClean="0"/>
          </a:p>
          <a:p>
            <a:pPr lvl="0"/>
            <a:r>
              <a:rPr lang="de-DE" sz="2600" b="1" dirty="0" smtClean="0"/>
              <a:t>2. Teil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i="1" dirty="0" smtClean="0"/>
              <a:t>Gruppenbildung nach Anleitung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Erläutern Sie in Ihrer Gruppe kurz die </a:t>
            </a:r>
            <a:r>
              <a:rPr lang="de-DE" sz="2600" b="1" dirty="0" smtClean="0"/>
              <a:t>Analyse</a:t>
            </a:r>
            <a:r>
              <a:rPr lang="de-DE" sz="2600" dirty="0" smtClean="0"/>
              <a:t> der Aufgabe.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95536" y="332656"/>
            <a:ext cx="82296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</a:p>
          <a:p>
            <a:pPr lvl="0" algn="ctr">
              <a:spcBef>
                <a:spcPct val="0"/>
              </a:spcBef>
            </a:pPr>
            <a:r>
              <a:rPr lang="de-DE" sz="3200" b="1" dirty="0" smtClean="0"/>
              <a:t>Schülertätigkeiten im Überblick</a:t>
            </a:r>
            <a:br>
              <a:rPr lang="de-DE" sz="3200" b="1" dirty="0" smtClean="0"/>
            </a:b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5589240"/>
            <a:ext cx="597666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Welche Schülertätigkeiten </a:t>
            </a:r>
            <a:r>
              <a:rPr lang="de-DE" sz="2800" dirty="0" smtClean="0"/>
              <a:t>würden Sie</a:t>
            </a:r>
            <a:br>
              <a:rPr lang="de-DE" sz="2800" dirty="0" smtClean="0"/>
            </a:br>
            <a:r>
              <a:rPr lang="de-DE" sz="2800" dirty="0" smtClean="0"/>
              <a:t>für Ihre ZPG-Fortbildung auswählen?</a:t>
            </a:r>
            <a:endParaRPr lang="de-DE" sz="2800" dirty="0"/>
          </a:p>
        </p:txBody>
      </p:sp>
      <p:pic>
        <p:nvPicPr>
          <p:cNvPr id="7" name="Picture 2" descr="Bleistifte,Bürobedarf,Schulbed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0260">
            <a:off x="7344433" y="4415004"/>
            <a:ext cx="1755382" cy="207276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95536" y="1484784"/>
            <a:ext cx="82809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1.</a:t>
            </a:r>
            <a:r>
              <a:rPr lang="de-DE" sz="2800" dirty="0" smtClean="0">
                <a:solidFill>
                  <a:schemeClr val="accent6"/>
                </a:solidFill>
              </a:rPr>
              <a:t> </a:t>
            </a:r>
            <a:r>
              <a:rPr lang="de-DE" sz="2800" dirty="0" smtClean="0"/>
              <a:t>Begriffe erläutern</a:t>
            </a:r>
          </a:p>
          <a:p>
            <a:r>
              <a:rPr lang="de-DE" sz="2800" dirty="0" smtClean="0"/>
              <a:t>2. Situationen und Vorgehensweisen beschreiben, auch darstellen</a:t>
            </a:r>
          </a:p>
          <a:p>
            <a:r>
              <a:rPr lang="de-DE" sz="2800" dirty="0" smtClean="0"/>
              <a:t>3. Systematisieren, Struktur beschreiben, verallgemeinern, spezialisieren</a:t>
            </a:r>
          </a:p>
          <a:p>
            <a:r>
              <a:rPr lang="de-DE" sz="2800" dirty="0" smtClean="0"/>
              <a:t>4. Begründen/argumentieren/widerlegen</a:t>
            </a:r>
          </a:p>
          <a:p>
            <a:r>
              <a:rPr lang="de-DE" sz="2800" dirty="0" smtClean="0"/>
              <a:t>5. Lösungen reflektieren/bewerten</a:t>
            </a:r>
          </a:p>
          <a:p>
            <a:r>
              <a:rPr lang="de-DE" sz="2800" dirty="0" smtClean="0"/>
              <a:t>6. Hilfsmittel nutzen</a:t>
            </a:r>
          </a:p>
          <a:p>
            <a:r>
              <a:rPr lang="de-DE" sz="2800" dirty="0" smtClean="0"/>
              <a:t>7. Heuristisch arbeiten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67544" y="1340768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Jede Klausuraufgabe kann im Unterricht eingesetzt werden, nicht unbedingt umgekehrt!</a:t>
            </a:r>
          </a:p>
          <a:p>
            <a:endParaRPr lang="de-DE" sz="800" dirty="0" smtClean="0"/>
          </a:p>
          <a:p>
            <a:r>
              <a:rPr lang="de-DE" sz="2800" b="1" dirty="0" smtClean="0"/>
              <a:t>Anforderungen</a:t>
            </a:r>
            <a:r>
              <a:rPr lang="de-DE" sz="2800" dirty="0" smtClean="0"/>
              <a:t> an Aufgaben zur Leistungsmessung</a:t>
            </a:r>
          </a:p>
          <a:p>
            <a:endParaRPr lang="de-DE" sz="800" dirty="0" smtClean="0"/>
          </a:p>
          <a:p>
            <a:pPr lvl="0">
              <a:buFont typeface="Arial" pitchFamily="34" charset="0"/>
              <a:buChar char="•"/>
            </a:pPr>
            <a:r>
              <a:rPr lang="de-DE" sz="2800" b="1" dirty="0" smtClean="0"/>
              <a:t>Inhalte und Kompetenzen</a:t>
            </a:r>
            <a:r>
              <a:rPr lang="de-DE" sz="2800" dirty="0" smtClean="0"/>
              <a:t>: Beschränkung auf das Wesentliche? (keine „Ecken auskehren“)?</a:t>
            </a:r>
          </a:p>
          <a:p>
            <a:pPr lvl="0">
              <a:buFont typeface="Arial" pitchFamily="34" charset="0"/>
              <a:buChar char="•"/>
            </a:pPr>
            <a:r>
              <a:rPr lang="de-DE" sz="2800" b="1" dirty="0" smtClean="0"/>
              <a:t>Aufgabentext</a:t>
            </a:r>
            <a:r>
              <a:rPr lang="de-DE" sz="2800" dirty="0" smtClean="0"/>
              <a:t>: Verständlich und altersgerecht?</a:t>
            </a:r>
          </a:p>
          <a:p>
            <a:pPr lvl="0">
              <a:buFont typeface="Arial" pitchFamily="34" charset="0"/>
              <a:buChar char="•"/>
            </a:pPr>
            <a:r>
              <a:rPr lang="de-DE" sz="2800" b="1" dirty="0" smtClean="0"/>
              <a:t>Bearbeitungsform</a:t>
            </a:r>
            <a:r>
              <a:rPr lang="de-DE" sz="2800" dirty="0" smtClean="0"/>
              <a:t>: Klar benannt? </a:t>
            </a:r>
            <a:br>
              <a:rPr lang="de-DE" sz="2800" dirty="0" smtClean="0"/>
            </a:br>
            <a:r>
              <a:rPr lang="de-DE" sz="2800" dirty="0" smtClean="0"/>
              <a:t>Sind ev. verschiedene äußere Formen zulässig( bildlich, verbal, formal)?</a:t>
            </a:r>
          </a:p>
          <a:p>
            <a:pPr lvl="0">
              <a:buFont typeface="Arial" pitchFamily="34" charset="0"/>
              <a:buChar char="•"/>
            </a:pPr>
            <a:r>
              <a:rPr lang="de-DE" sz="2800" b="1" dirty="0" smtClean="0"/>
              <a:t>Bearbeitungsniveau</a:t>
            </a:r>
            <a:r>
              <a:rPr lang="de-DE" sz="2800" dirty="0" smtClean="0"/>
              <a:t>: Unterschiedlich?</a:t>
            </a:r>
            <a:endParaRPr lang="de-DE" sz="1050" dirty="0" smtClean="0"/>
          </a:p>
          <a:p>
            <a:pPr lvl="0">
              <a:buFont typeface="Arial" pitchFamily="34" charset="0"/>
              <a:buChar char="•"/>
            </a:pPr>
            <a:r>
              <a:rPr lang="de-DE" sz="2800" b="1" dirty="0" smtClean="0"/>
              <a:t>Umfang/Zeitrahmen</a:t>
            </a:r>
            <a:r>
              <a:rPr lang="de-DE" sz="2800" dirty="0" smtClean="0"/>
              <a:t>: Angemessen?</a:t>
            </a:r>
            <a:endParaRPr lang="de-DE" sz="2800" dirty="0"/>
          </a:p>
        </p:txBody>
      </p:sp>
      <p:sp>
        <p:nvSpPr>
          <p:cNvPr id="5" name="Pfeil nach links 4"/>
          <p:cNvSpPr/>
          <p:nvPr/>
        </p:nvSpPr>
        <p:spPr>
          <a:xfrm rot="20527544">
            <a:off x="5772880" y="4688381"/>
            <a:ext cx="3429816" cy="8328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Vgl. „Binnendifferenzierung“</a:t>
            </a: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39552" y="332656"/>
            <a:ext cx="82296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</a:p>
          <a:p>
            <a:pPr lvl="0" algn="ctr">
              <a:spcBef>
                <a:spcPct val="0"/>
              </a:spcBef>
            </a:pPr>
            <a:r>
              <a:rPr lang="de-DE" sz="3200" b="1" dirty="0" smtClean="0"/>
              <a:t>Aufgaben zum Lernen – </a:t>
            </a:r>
            <a:br>
              <a:rPr lang="de-DE" sz="3200" b="1" dirty="0" smtClean="0"/>
            </a:br>
            <a:r>
              <a:rPr lang="de-DE" sz="3200" b="1" dirty="0" smtClean="0"/>
              <a:t>Aufgaben für die Klausur</a:t>
            </a:r>
            <a:br>
              <a:rPr lang="de-DE" sz="3200" b="1" dirty="0" smtClean="0"/>
            </a:b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51520" y="3076505"/>
            <a:ext cx="8136904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 smtClean="0"/>
              <a:t>Bearbeitungsform</a:t>
            </a:r>
            <a:r>
              <a:rPr lang="de-DE" sz="2400" dirty="0" smtClean="0"/>
              <a:t>: Nicht festgelegt</a:t>
            </a:r>
            <a:br>
              <a:rPr lang="de-DE" sz="2400" dirty="0" smtClean="0"/>
            </a:br>
            <a:r>
              <a:rPr lang="de-DE" sz="2400" dirty="0" smtClean="0"/>
              <a:t>Verschiedene äußere Formen zulässig( bildlich, verbal, formal)</a:t>
            </a:r>
          </a:p>
          <a:p>
            <a:pPr lvl="0"/>
            <a:endParaRPr lang="de-DE" sz="800" dirty="0" smtClean="0"/>
          </a:p>
          <a:p>
            <a:pPr lvl="0"/>
            <a:r>
              <a:rPr lang="de-DE" sz="2400" b="1" dirty="0" smtClean="0"/>
              <a:t>Bearbeitungsniveau</a:t>
            </a:r>
            <a:r>
              <a:rPr lang="de-DE" sz="2400" dirty="0" smtClean="0"/>
              <a:t>: Unterschiedlich, denkbar wäre: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In der Ebene:</a:t>
            </a:r>
            <a:br>
              <a:rPr lang="de-DE" sz="2400" dirty="0" smtClean="0"/>
            </a:br>
            <a:r>
              <a:rPr lang="de-DE" sz="2400" dirty="0" smtClean="0"/>
              <a:t>  Bildlich; rechnerisch mit Zahlenbeispielen oder allgemein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Sonderfälle: Ausgehend von versch. Winkeln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Im Raum, …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/>
              <a:t>Gegenseitige Lage der Vektoren bei festem Winkel</a:t>
            </a:r>
            <a:endParaRPr lang="de-DE" dirty="0" smtClean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23528" y="332656"/>
            <a:ext cx="82296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Beispiel als offene Aufgabe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65087" y="1384409"/>
          <a:ext cx="11707713" cy="1240579"/>
        </p:xfrm>
        <a:graphic>
          <a:graphicData uri="http://schemas.openxmlformats.org/presentationml/2006/ole">
            <p:oleObj spid="_x0000_s92162" name="Dokument" r:id="rId3" imgW="9079064" imgH="96226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5536" y="476672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Die offene Aufgabe erfordert</a:t>
            </a:r>
          </a:p>
          <a:p>
            <a:pPr algn="ctr"/>
            <a:r>
              <a:rPr lang="de-DE" sz="2800" b="1" dirty="0" smtClean="0"/>
              <a:t>verstärkte Schüleraktivitäten</a:t>
            </a:r>
          </a:p>
          <a:p>
            <a:pPr algn="ctr"/>
            <a:r>
              <a:rPr lang="de-DE" sz="2800" b="1" dirty="0" smtClean="0"/>
              <a:t>im Bereich des heuristischen Arbeitens!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9888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Mögliche Aktivitäten bei dieser Aufgabe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Zeichnen in der Ebene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Sonderfälle bei Winkeln aufsuchen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Zu einem festen Winkel mögliche Lagen der Vektoren betrachten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/>
              <a:t>Rechnerische Betrachtungen</a:t>
            </a:r>
          </a:p>
        </p:txBody>
      </p:sp>
      <p:sp>
        <p:nvSpPr>
          <p:cNvPr id="7" name="Rechteck 6"/>
          <p:cNvSpPr/>
          <p:nvPr/>
        </p:nvSpPr>
        <p:spPr>
          <a:xfrm>
            <a:off x="1835696" y="4005064"/>
            <a:ext cx="5004048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Begriff verstehen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tx1"/>
                </a:solidFill>
              </a:rPr>
              <a:t>Problemlösestrategien einsetzen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Im Kontext  argumentieren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39752" y="6165304"/>
            <a:ext cx="39604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Aufgabe für den Unterricht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4000" b="1" dirty="0" smtClean="0"/>
              <a:t>     Beispiel  als Klausuraufgabe</a:t>
            </a:r>
            <a:endParaRPr lang="de-DE" sz="4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67544" y="1340768"/>
          <a:ext cx="6592915" cy="3384376"/>
        </p:xfrm>
        <a:graphic>
          <a:graphicData uri="http://schemas.openxmlformats.org/presentationml/2006/ole">
            <p:oleObj spid="_x0000_s93186" name="Dokument" r:id="rId3" imgW="5773604" imgH="2964504" progId="Word.Document.12">
              <p:embed/>
            </p:oleObj>
          </a:graphicData>
        </a:graphic>
      </p:graphicFrame>
      <p:sp>
        <p:nvSpPr>
          <p:cNvPr id="10" name="Rechteck 9"/>
          <p:cNvSpPr/>
          <p:nvPr/>
        </p:nvSpPr>
        <p:spPr>
          <a:xfrm>
            <a:off x="1907704" y="4797152"/>
            <a:ext cx="4536504" cy="18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Begriff verstehen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Problemlösestrategien einsetzen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Im Kontext  argumentieren</a:t>
            </a:r>
          </a:p>
        </p:txBody>
      </p:sp>
      <p:sp>
        <p:nvSpPr>
          <p:cNvPr id="12" name="Pfeil nach links 11"/>
          <p:cNvSpPr/>
          <p:nvPr/>
        </p:nvSpPr>
        <p:spPr>
          <a:xfrm rot="20221966">
            <a:off x="6327830" y="1706881"/>
            <a:ext cx="2448272" cy="100811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Bearbeitungsform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Festgelegt: Formal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Pfeil nach links 12"/>
          <p:cNvSpPr/>
          <p:nvPr/>
        </p:nvSpPr>
        <p:spPr>
          <a:xfrm rot="20252529">
            <a:off x="6234380" y="911695"/>
            <a:ext cx="2479039" cy="101474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Bearbeitungsniveau</a:t>
            </a:r>
            <a:r>
              <a:rPr lang="de-DE" dirty="0" smtClean="0">
                <a:solidFill>
                  <a:schemeClr val="tx1"/>
                </a:solidFill>
              </a:rPr>
              <a:t>: Festgelegt: Ebene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Pfeil nach links 13"/>
          <p:cNvSpPr/>
          <p:nvPr/>
        </p:nvSpPr>
        <p:spPr>
          <a:xfrm rot="20252529">
            <a:off x="6290852" y="2723909"/>
            <a:ext cx="2727249" cy="101474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Bearbeitungsniveau</a:t>
            </a:r>
            <a:r>
              <a:rPr lang="de-DE" dirty="0" smtClean="0">
                <a:solidFill>
                  <a:schemeClr val="tx1"/>
                </a:solidFill>
              </a:rPr>
              <a:t>: Festgelegt: Sonderfälle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Verbindung zum Musteraufgabensatz Abitur 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Musteraufgabensatz ABI 2013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1124744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/>
              <a:t>Analyse der vorliegenden Aufgaben zum Pflichtteil</a:t>
            </a:r>
            <a:endParaRPr lang="de-DE" sz="25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868144" y="1628800"/>
            <a:ext cx="295232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Anforderungen</a:t>
            </a:r>
            <a:br>
              <a:rPr lang="de-DE" sz="2400" b="1" dirty="0" smtClean="0"/>
            </a:br>
            <a:r>
              <a:rPr lang="de-DE" sz="2400" b="1" dirty="0" smtClean="0"/>
              <a:t>inhaltsbezogen</a:t>
            </a:r>
            <a:r>
              <a:rPr lang="de-DE" sz="2400" dirty="0" smtClean="0"/>
              <a:t>,</a:t>
            </a:r>
            <a:br>
              <a:rPr lang="de-DE" sz="2400" dirty="0" smtClean="0"/>
            </a:br>
            <a:r>
              <a:rPr lang="de-DE" sz="2400" dirty="0" smtClean="0"/>
              <a:t>ev. </a:t>
            </a:r>
            <a:r>
              <a:rPr lang="de-DE" sz="2400" dirty="0" err="1" smtClean="0"/>
              <a:t>inhaltl</a:t>
            </a:r>
            <a:r>
              <a:rPr lang="de-DE" sz="2400" dirty="0" smtClean="0"/>
              <a:t>. Reduktion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868144" y="4509120"/>
            <a:ext cx="298782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Begründen</a:t>
            </a:r>
          </a:p>
          <a:p>
            <a:r>
              <a:rPr lang="de-DE" sz="2400" dirty="0" smtClean="0"/>
              <a:t>-auch ohne Rechnung-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51520" y="1556792"/>
            <a:ext cx="396044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dirty="0" smtClean="0"/>
              <a:t>Ableitung</a:t>
            </a:r>
          </a:p>
          <a:p>
            <a:pPr marL="342900" indent="-342900">
              <a:buAutoNum type="arabicPeriod"/>
            </a:pPr>
            <a:r>
              <a:rPr lang="de-DE" sz="2000" dirty="0" smtClean="0"/>
              <a:t>Stammfunktion, Integral</a:t>
            </a:r>
          </a:p>
          <a:p>
            <a:pPr marL="342900" indent="-342900">
              <a:buAutoNum type="arabicPeriod"/>
            </a:pPr>
            <a:r>
              <a:rPr lang="de-DE" sz="2000" dirty="0" smtClean="0"/>
              <a:t>Gleichungslehre</a:t>
            </a:r>
          </a:p>
          <a:p>
            <a:pPr marL="342900" indent="-342900">
              <a:buFontTx/>
              <a:buAutoNum type="arabicPeriod"/>
            </a:pPr>
            <a:r>
              <a:rPr lang="de-DE" sz="2000" dirty="0" smtClean="0"/>
              <a:t>Elemente der Kurvendiskussion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23528" y="3140968"/>
            <a:ext cx="388843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5. Funktionenkompetenz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23528" y="4077072"/>
            <a:ext cx="388843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000" dirty="0" smtClean="0"/>
              <a:t>6. LGS, Inzidenzgeometrie</a:t>
            </a:r>
          </a:p>
          <a:p>
            <a:pPr marL="342900" indent="-342900"/>
            <a:r>
              <a:rPr lang="de-DE" sz="2000" dirty="0" smtClean="0"/>
              <a:t>7. Metrische Geometrie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323528" y="5301208"/>
            <a:ext cx="38884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8. Stochastik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23528" y="6021288"/>
            <a:ext cx="3888432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9. Beschreiben, Begründen</a:t>
            </a:r>
            <a:br>
              <a:rPr lang="de-DE" sz="2000" dirty="0" smtClean="0"/>
            </a:br>
            <a:r>
              <a:rPr lang="de-DE" sz="2000" dirty="0" smtClean="0"/>
              <a:t>(Ana, </a:t>
            </a:r>
            <a:r>
              <a:rPr lang="de-DE" sz="2000" dirty="0" err="1" smtClean="0"/>
              <a:t>Geo</a:t>
            </a:r>
            <a:r>
              <a:rPr lang="de-DE" sz="2000" dirty="0" smtClean="0"/>
              <a:t>, </a:t>
            </a:r>
            <a:r>
              <a:rPr lang="de-DE" sz="2000" dirty="0" err="1" smtClean="0"/>
              <a:t>Sto</a:t>
            </a:r>
            <a:r>
              <a:rPr lang="de-DE" sz="2000" dirty="0" smtClean="0"/>
              <a:t>)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5868144" y="3356992"/>
            <a:ext cx="295232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Begriffsverständnis</a:t>
            </a:r>
            <a:endParaRPr lang="de-DE" sz="2400" dirty="0"/>
          </a:p>
        </p:txBody>
      </p:sp>
      <p:sp>
        <p:nvSpPr>
          <p:cNvPr id="85" name="Textfeld 84"/>
          <p:cNvSpPr txBox="1"/>
          <p:nvPr/>
        </p:nvSpPr>
        <p:spPr>
          <a:xfrm>
            <a:off x="5868144" y="3933056"/>
            <a:ext cx="295232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Beschreiben</a:t>
            </a:r>
            <a:endParaRPr lang="de-DE" sz="2400" dirty="0"/>
          </a:p>
        </p:txBody>
      </p:sp>
      <p:sp>
        <p:nvSpPr>
          <p:cNvPr id="105" name="Textfeld 104"/>
          <p:cNvSpPr txBox="1"/>
          <p:nvPr/>
        </p:nvSpPr>
        <p:spPr>
          <a:xfrm>
            <a:off x="5868144" y="5445224"/>
            <a:ext cx="295232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Lösungen reflektieren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8" grpId="0" animBg="1"/>
      <p:bldP spid="85" grpId="0" animBg="1"/>
      <p:bldP spid="1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Musteraufgabensatz ABI 2013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1124744"/>
            <a:ext cx="698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smtClean="0"/>
              <a:t>Analyse der vorliegenden Aufgaben zum </a:t>
            </a:r>
            <a:r>
              <a:rPr lang="de-DE" sz="2500" b="1" dirty="0" err="1" smtClean="0"/>
              <a:t>Wahlteil</a:t>
            </a:r>
            <a:endParaRPr lang="de-DE" sz="25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652120" y="2132856"/>
            <a:ext cx="30963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Argumentieren</a:t>
            </a:r>
            <a:endParaRPr lang="de-DE" sz="2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2915816" y="3198455"/>
            <a:ext cx="18002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800" dirty="0" smtClean="0"/>
              <a:t>Analysis</a:t>
            </a:r>
          </a:p>
          <a:p>
            <a:pPr marL="342900" indent="-342900"/>
            <a:endParaRPr lang="de-DE" sz="2800" dirty="0" smtClean="0"/>
          </a:p>
          <a:p>
            <a:pPr marL="342900" indent="-342900"/>
            <a:r>
              <a:rPr lang="de-DE" sz="2800" dirty="0" smtClean="0"/>
              <a:t>Geometrie</a:t>
            </a:r>
          </a:p>
          <a:p>
            <a:pPr marL="342900" indent="-342900"/>
            <a:endParaRPr lang="de-DE" sz="2800" dirty="0" smtClean="0"/>
          </a:p>
          <a:p>
            <a:pPr marL="342900" indent="-342900"/>
            <a:r>
              <a:rPr lang="de-DE" sz="2800" dirty="0" smtClean="0"/>
              <a:t>Stochastik</a:t>
            </a:r>
            <a:endParaRPr lang="de-DE" sz="2800" dirty="0"/>
          </a:p>
        </p:txBody>
      </p:sp>
      <p:sp>
        <p:nvSpPr>
          <p:cNvPr id="85" name="Textfeld 84"/>
          <p:cNvSpPr txBox="1"/>
          <p:nvPr/>
        </p:nvSpPr>
        <p:spPr>
          <a:xfrm>
            <a:off x="395536" y="4077072"/>
            <a:ext cx="18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Vernetzen</a:t>
            </a:r>
            <a:endParaRPr lang="de-DE" sz="2400" dirty="0"/>
          </a:p>
        </p:txBody>
      </p:sp>
      <p:sp>
        <p:nvSpPr>
          <p:cNvPr id="51" name="Textfeld 50"/>
          <p:cNvSpPr txBox="1"/>
          <p:nvPr/>
        </p:nvSpPr>
        <p:spPr>
          <a:xfrm>
            <a:off x="2483768" y="17008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Inhalte: vgl. ISAM-Liste</a:t>
            </a:r>
            <a:endParaRPr lang="de-DE" sz="2400" dirty="0"/>
          </a:p>
        </p:txBody>
      </p:sp>
      <p:sp>
        <p:nvSpPr>
          <p:cNvPr id="52" name="Textfeld 51"/>
          <p:cNvSpPr txBox="1"/>
          <p:nvPr/>
        </p:nvSpPr>
        <p:spPr>
          <a:xfrm>
            <a:off x="5652120" y="4221088"/>
            <a:ext cx="316835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Arbeiten mit unbekannter Formel </a:t>
            </a:r>
            <a:endParaRPr lang="de-DE" sz="2800" b="1" dirty="0"/>
          </a:p>
        </p:txBody>
      </p:sp>
      <p:cxnSp>
        <p:nvCxnSpPr>
          <p:cNvPr id="54" name="Gerade Verbindung mit Pfeil 53"/>
          <p:cNvCxnSpPr>
            <a:stCxn id="14" idx="3"/>
            <a:endCxn id="4" idx="1"/>
          </p:cNvCxnSpPr>
          <p:nvPr/>
        </p:nvCxnSpPr>
        <p:spPr>
          <a:xfrm flipV="1">
            <a:off x="4716016" y="2394466"/>
            <a:ext cx="936104" cy="1927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14" idx="3"/>
            <a:endCxn id="52" idx="1"/>
          </p:cNvCxnSpPr>
          <p:nvPr/>
        </p:nvCxnSpPr>
        <p:spPr>
          <a:xfrm>
            <a:off x="4716016" y="4321840"/>
            <a:ext cx="936104" cy="591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5652120" y="3212976"/>
            <a:ext cx="30963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Begründen</a:t>
            </a:r>
            <a:endParaRPr lang="de-DE" sz="2800" b="1" dirty="0"/>
          </a:p>
        </p:txBody>
      </p:sp>
      <p:cxnSp>
        <p:nvCxnSpPr>
          <p:cNvPr id="64" name="Gerade Verbindung mit Pfeil 63"/>
          <p:cNvCxnSpPr>
            <a:stCxn id="14" idx="3"/>
            <a:endCxn id="62" idx="1"/>
          </p:cNvCxnSpPr>
          <p:nvPr/>
        </p:nvCxnSpPr>
        <p:spPr>
          <a:xfrm flipV="1">
            <a:off x="4716016" y="3474586"/>
            <a:ext cx="936104" cy="84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/>
          <p:cNvSpPr txBox="1"/>
          <p:nvPr/>
        </p:nvSpPr>
        <p:spPr>
          <a:xfrm>
            <a:off x="5652120" y="5805264"/>
            <a:ext cx="309634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Problemlösen</a:t>
            </a:r>
            <a:endParaRPr lang="de-DE" sz="2800" b="1" dirty="0"/>
          </a:p>
        </p:txBody>
      </p:sp>
      <p:cxnSp>
        <p:nvCxnSpPr>
          <p:cNvPr id="93" name="Gerade Verbindung mit Pfeil 92"/>
          <p:cNvCxnSpPr>
            <a:stCxn id="14" idx="3"/>
            <a:endCxn id="91" idx="1"/>
          </p:cNvCxnSpPr>
          <p:nvPr/>
        </p:nvCxnSpPr>
        <p:spPr>
          <a:xfrm>
            <a:off x="4716016" y="4321840"/>
            <a:ext cx="936104" cy="1745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feil nach links und rechts 15"/>
          <p:cNvSpPr/>
          <p:nvPr/>
        </p:nvSpPr>
        <p:spPr>
          <a:xfrm>
            <a:off x="2267744" y="4293096"/>
            <a:ext cx="504056" cy="45719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5" grpId="0" animBg="1"/>
      <p:bldP spid="52" grpId="0" animBg="1"/>
      <p:bldP spid="62" grpId="0" animBg="1"/>
      <p:bldP spid="9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de-DE" b="1" dirty="0" smtClean="0"/>
              <a:t>Beispiele</a:t>
            </a:r>
            <a:br>
              <a:rPr lang="de-DE" b="1" dirty="0" smtClean="0"/>
            </a:br>
            <a:r>
              <a:rPr lang="de-DE" b="1" dirty="0" smtClean="0"/>
              <a:t>aus dem Musteraufgabensatz Abitur 2013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sz="4000" b="1" dirty="0" smtClean="0"/>
              <a:t>Ziele des Moduls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08112"/>
            <a:ext cx="8496944" cy="544522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de-DE" sz="3600" b="1" dirty="0" smtClean="0"/>
              <a:t>Aufgaben</a:t>
            </a:r>
            <a:endParaRPr lang="de-DE" sz="3600" dirty="0" smtClean="0"/>
          </a:p>
          <a:p>
            <a:r>
              <a:rPr lang="de-DE" sz="3600" b="1" dirty="0" smtClean="0"/>
              <a:t>… kritisch sichten und bewerten</a:t>
            </a:r>
            <a:br>
              <a:rPr lang="de-DE" sz="3600" b="1" dirty="0" smtClean="0"/>
            </a:br>
            <a:endParaRPr lang="de-DE" sz="800" b="1" dirty="0" smtClean="0"/>
          </a:p>
          <a:p>
            <a:pPr lvl="0"/>
            <a:r>
              <a:rPr lang="de-DE" sz="3600" b="1" dirty="0" smtClean="0"/>
              <a:t>… sorgfältig auswählen</a:t>
            </a:r>
            <a:r>
              <a:rPr lang="de-DE" sz="3600" dirty="0" smtClean="0"/>
              <a:t> </a:t>
            </a: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sz="3600" dirty="0" smtClean="0"/>
              <a:t>im Hinblick auf</a:t>
            </a:r>
            <a:r>
              <a:rPr lang="de-DE" sz="3600" b="1" dirty="0" smtClean="0"/>
              <a:t>:</a:t>
            </a:r>
            <a:br>
              <a:rPr lang="de-DE" sz="3600" b="1" dirty="0" smtClean="0"/>
            </a:br>
            <a:r>
              <a:rPr lang="de-DE" sz="3600" dirty="0" smtClean="0"/>
              <a:t>-  Entwicklung  von math. Verständnis</a:t>
            </a:r>
          </a:p>
          <a:p>
            <a:pPr lvl="0">
              <a:buNone/>
            </a:pPr>
            <a:r>
              <a:rPr lang="de-DE" sz="3600" dirty="0" smtClean="0"/>
              <a:t>	-  Aufgaben zum Lernen	</a:t>
            </a:r>
          </a:p>
          <a:p>
            <a:pPr lvl="0">
              <a:buNone/>
            </a:pPr>
            <a:r>
              <a:rPr lang="de-DE" sz="3600" dirty="0" smtClean="0"/>
              <a:t>	-  Aufgaben für die Klausur</a:t>
            </a:r>
            <a:r>
              <a:rPr lang="de-DE" sz="9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95536" y="836712"/>
          <a:ext cx="8496944" cy="3226362"/>
        </p:xfrm>
        <a:graphic>
          <a:graphicData uri="http://schemas.openxmlformats.org/presentationml/2006/ole">
            <p:oleObj spid="_x0000_s15362" name="Dokument" r:id="rId3" imgW="5773604" imgH="2191672" progId="Word.Document.12">
              <p:embed/>
            </p:oleObj>
          </a:graphicData>
        </a:graphic>
      </p:graphicFrame>
      <p:sp>
        <p:nvSpPr>
          <p:cNvPr id="5" name="Rechteck 4"/>
          <p:cNvSpPr/>
          <p:nvPr/>
        </p:nvSpPr>
        <p:spPr>
          <a:xfrm>
            <a:off x="323528" y="4293096"/>
            <a:ext cx="3672408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Schülertätigkeiten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Situation/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Vorgehensweisen beschreiben/darstellen</a:t>
            </a:r>
          </a:p>
        </p:txBody>
      </p:sp>
      <p:sp>
        <p:nvSpPr>
          <p:cNvPr id="6" name="Rechteck 5"/>
          <p:cNvSpPr/>
          <p:nvPr/>
        </p:nvSpPr>
        <p:spPr>
          <a:xfrm>
            <a:off x="4139952" y="4293096"/>
            <a:ext cx="4536504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Begriff verstehen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Darstellungsform wechseln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Grundwissen nutzen</a:t>
            </a:r>
          </a:p>
        </p:txBody>
      </p:sp>
      <p:sp>
        <p:nvSpPr>
          <p:cNvPr id="7" name="Rechteck 6"/>
          <p:cNvSpPr/>
          <p:nvPr/>
        </p:nvSpPr>
        <p:spPr>
          <a:xfrm rot="20334045">
            <a:off x="5406172" y="380177"/>
            <a:ext cx="3207673" cy="769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Aufgabenstellung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Formal</a:t>
            </a:r>
          </a:p>
        </p:txBody>
      </p:sp>
      <p:sp>
        <p:nvSpPr>
          <p:cNvPr id="8" name="Rechteck 7"/>
          <p:cNvSpPr/>
          <p:nvPr/>
        </p:nvSpPr>
        <p:spPr>
          <a:xfrm rot="20251548">
            <a:off x="5787732" y="2224992"/>
            <a:ext cx="3296879" cy="895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Darstellung der Lösung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Bildlich, verbal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4797152"/>
            <a:ext cx="3672408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Schülertätigkeiten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Lösung reflektieren/bewerten</a:t>
            </a:r>
          </a:p>
        </p:txBody>
      </p:sp>
      <p:sp>
        <p:nvSpPr>
          <p:cNvPr id="6" name="Rechteck 5"/>
          <p:cNvSpPr/>
          <p:nvPr/>
        </p:nvSpPr>
        <p:spPr>
          <a:xfrm>
            <a:off x="4211960" y="4797152"/>
            <a:ext cx="4536504" cy="1872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Kompetenzen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Begriffe verstehen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Verfahren kennen und anwenden</a:t>
            </a:r>
          </a:p>
          <a:p>
            <a:pPr algn="ctr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Im Kontext argumentieren und begründen</a:t>
            </a:r>
          </a:p>
        </p:txBody>
      </p:sp>
      <p:sp>
        <p:nvSpPr>
          <p:cNvPr id="7" name="Rechteck 6"/>
          <p:cNvSpPr/>
          <p:nvPr/>
        </p:nvSpPr>
        <p:spPr>
          <a:xfrm rot="20334045">
            <a:off x="5755028" y="740218"/>
            <a:ext cx="3207673" cy="769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Aufgabenstellung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Verbal, formal</a:t>
            </a:r>
          </a:p>
        </p:txBody>
      </p:sp>
      <p:sp>
        <p:nvSpPr>
          <p:cNvPr id="8" name="Rechteck 7"/>
          <p:cNvSpPr/>
          <p:nvPr/>
        </p:nvSpPr>
        <p:spPr>
          <a:xfrm rot="20251548">
            <a:off x="5626154" y="3089019"/>
            <a:ext cx="3296879" cy="895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Darstellung der Lösung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Verbal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67544" y="188640"/>
          <a:ext cx="6696744" cy="4332537"/>
        </p:xfrm>
        <a:graphic>
          <a:graphicData uri="http://schemas.openxmlformats.org/presentationml/2006/ole">
            <p:oleObj spid="_x0000_s17413" name="Dokument" r:id="rId3" imgW="5773604" imgH="373589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 smtClean="0"/>
              <a:t>Inhalt/Schwerpunkt des Moduls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Beschreibung der Aufgaben</a:t>
            </a:r>
            <a:endParaRPr lang="de-DE" dirty="0" smtClean="0"/>
          </a:p>
          <a:p>
            <a:pPr lvl="0"/>
            <a:r>
              <a:rPr lang="de-DE" b="1" dirty="0" smtClean="0"/>
              <a:t>Umfang: </a:t>
            </a:r>
            <a:r>
              <a:rPr lang="de-DE" dirty="0" smtClean="0"/>
              <a:t>Bewusst kleine Aufgabenstellungen</a:t>
            </a:r>
          </a:p>
          <a:p>
            <a:pPr lvl="0"/>
            <a:r>
              <a:rPr lang="de-DE" b="1" dirty="0" smtClean="0"/>
              <a:t>Gestaltung: </a:t>
            </a:r>
            <a:r>
              <a:rPr lang="de-DE" dirty="0" smtClean="0"/>
              <a:t>Schülertätigkeiten stehen im Vordergrund</a:t>
            </a:r>
            <a:br>
              <a:rPr lang="de-DE" dirty="0" smtClean="0"/>
            </a:br>
            <a:r>
              <a:rPr lang="de-DE" dirty="0" smtClean="0"/>
              <a:t>Werden aus den zentralen Kompetenzen des Bildungsplans ableitet </a:t>
            </a:r>
          </a:p>
          <a:p>
            <a:pPr>
              <a:buNone/>
            </a:pPr>
            <a:endParaRPr lang="de-DE" sz="1100" dirty="0" smtClean="0"/>
          </a:p>
          <a:p>
            <a:pPr>
              <a:buNone/>
            </a:pPr>
            <a:r>
              <a:rPr lang="de-DE" b="1" dirty="0" smtClean="0"/>
              <a:t>Analyse der Aufgaben </a:t>
            </a:r>
            <a:endParaRPr lang="de-DE" dirty="0" smtClean="0"/>
          </a:p>
          <a:p>
            <a:pPr lvl="0"/>
            <a:r>
              <a:rPr lang="de-DE" dirty="0" smtClean="0"/>
              <a:t>Schülertätigkeit		 – 	Erwartete Kompetenzen</a:t>
            </a:r>
          </a:p>
          <a:p>
            <a:pPr lvl="0"/>
            <a:r>
              <a:rPr lang="de-DE" dirty="0" smtClean="0"/>
              <a:t>Darstellung der Aufgabe – 	Erwartete Darstellung   					der Lösung</a:t>
            </a:r>
          </a:p>
          <a:p>
            <a:pPr lvl="0"/>
            <a:r>
              <a:rPr lang="de-DE" dirty="0" smtClean="0"/>
              <a:t>Eignung für den Unterricht –	Eignung für die 						Klausur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b="1" dirty="0" smtClean="0"/>
              <a:t>Kenntnisse und Fertigkeiten</a:t>
            </a:r>
          </a:p>
          <a:p>
            <a:r>
              <a:rPr lang="de-DE" dirty="0" smtClean="0"/>
              <a:t>kann man abfragen</a:t>
            </a:r>
          </a:p>
          <a:p>
            <a:r>
              <a:rPr lang="de-DE" dirty="0" smtClean="0"/>
              <a:t>bestehen aus Wissen und Verfahren</a:t>
            </a:r>
          </a:p>
          <a:p>
            <a:pPr>
              <a:buNone/>
            </a:pPr>
            <a:endParaRPr lang="de-DE" sz="1800" dirty="0" smtClean="0"/>
          </a:p>
          <a:p>
            <a:pPr>
              <a:buNone/>
            </a:pPr>
            <a:r>
              <a:rPr lang="de-DE" b="1" dirty="0" smtClean="0"/>
              <a:t>Fähigkeiten und Einstellungen</a:t>
            </a:r>
          </a:p>
          <a:p>
            <a:r>
              <a:rPr lang="de-DE" dirty="0" smtClean="0"/>
              <a:t>kann man nicht abfragen</a:t>
            </a:r>
          </a:p>
          <a:p>
            <a:r>
              <a:rPr lang="de-DE" dirty="0" smtClean="0"/>
              <a:t>entwickeln / zeigen sich im Umgang mit Inhalten</a:t>
            </a:r>
            <a:br>
              <a:rPr lang="de-DE" dirty="0" smtClean="0"/>
            </a:br>
            <a:endParaRPr lang="de-DE" sz="1600" dirty="0" smtClean="0"/>
          </a:p>
          <a:p>
            <a:pPr>
              <a:buNone/>
            </a:pPr>
            <a:r>
              <a:rPr lang="de-DE" b="1" dirty="0" smtClean="0"/>
              <a:t>Folgerung</a:t>
            </a:r>
          </a:p>
          <a:p>
            <a:pPr>
              <a:buNone/>
            </a:pPr>
            <a:r>
              <a:rPr lang="de-DE" b="1" dirty="0" smtClean="0"/>
              <a:t>Um  Fähigkeiten und Einstellungen zu fördern,</a:t>
            </a:r>
          </a:p>
          <a:p>
            <a:pPr>
              <a:buNone/>
            </a:pPr>
            <a:r>
              <a:rPr lang="de-DE" b="1" dirty="0" smtClean="0"/>
              <a:t>muss man zum Handeln anregen / auffordern!</a:t>
            </a:r>
            <a:endParaRPr lang="de-DE" b="1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sz="4400" b="1" dirty="0" smtClean="0"/>
              <a:t>      Schülerinnen und Schüler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35280" cy="10661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b="1" dirty="0" smtClean="0"/>
              <a:t>          Ideen aus dem Bildungsplan</a:t>
            </a:r>
            <a:endParaRPr lang="de-DE" b="1" dirty="0"/>
          </a:p>
        </p:txBody>
      </p:sp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395536" y="1556792"/>
            <a:ext cx="3960440" cy="4493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 smtClean="0"/>
              <a:t>„Kommunizieren“</a:t>
            </a:r>
            <a:br>
              <a:rPr lang="de-DE" sz="3200" b="1" dirty="0" smtClean="0"/>
            </a:br>
            <a:endParaRPr lang="de-DE" b="1" dirty="0" smtClean="0"/>
          </a:p>
          <a:p>
            <a:pPr>
              <a:buFont typeface="Arial" charset="0"/>
              <a:buChar char="•"/>
            </a:pPr>
            <a:r>
              <a:rPr lang="de-DE" sz="2800" dirty="0" smtClean="0"/>
              <a:t>Überlegungen darstellen</a:t>
            </a:r>
          </a:p>
          <a:p>
            <a:pPr>
              <a:buFont typeface="Arial" charset="0"/>
              <a:buChar char="•"/>
            </a:pPr>
            <a:r>
              <a:rPr lang="de-DE" sz="2800" dirty="0" smtClean="0"/>
              <a:t>Mathematikspezifische Beschreibungen verwenden</a:t>
            </a:r>
            <a:br>
              <a:rPr lang="de-DE" sz="2800" dirty="0" smtClean="0"/>
            </a:br>
            <a:endParaRPr lang="de-DE" sz="2800" dirty="0" smtClean="0"/>
          </a:p>
          <a:p>
            <a:pPr>
              <a:buFont typeface="Arial" charset="0"/>
              <a:buChar char="•"/>
            </a:pPr>
            <a:r>
              <a:rPr lang="de-DE" sz="2800" dirty="0" smtClean="0"/>
              <a:t>Auf </a:t>
            </a:r>
            <a:r>
              <a:rPr lang="de-DE" sz="2800" dirty="0"/>
              <a:t>Einwände dialogisch </a:t>
            </a:r>
            <a:r>
              <a:rPr lang="de-DE" sz="2800" dirty="0" smtClean="0"/>
              <a:t>eingehen, argumentieren...</a:t>
            </a:r>
            <a:br>
              <a:rPr lang="de-DE" sz="2800" dirty="0" smtClean="0"/>
            </a:br>
            <a:endParaRPr lang="de-DE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6016" y="1628800"/>
            <a:ext cx="3816424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Schülertätigkeiten</a:t>
            </a:r>
          </a:p>
          <a:p>
            <a:endParaRPr lang="de-DE" sz="12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Begriffe erläutern</a:t>
            </a:r>
            <a:br>
              <a:rPr lang="de-DE" sz="3200" b="1" dirty="0" smtClean="0"/>
            </a:br>
            <a:endParaRPr lang="de-DE" sz="8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Situationen und Vorgehensweise beschreiben, auch darstellen</a:t>
            </a:r>
            <a:br>
              <a:rPr lang="de-DE" sz="3200" b="1" dirty="0" smtClean="0"/>
            </a:br>
            <a:endParaRPr lang="de-DE" sz="8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Begründen</a:t>
            </a:r>
            <a:br>
              <a:rPr lang="de-DE" sz="3200" b="1" dirty="0" smtClean="0"/>
            </a:b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 rot="19992706">
            <a:off x="6359348" y="4970636"/>
            <a:ext cx="2608669" cy="1402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Sprache, Bilder, Symbole, Fachsprache verwenden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7"/>
          <p:cNvSpPr txBox="1">
            <a:spLocks noChangeArrowheads="1"/>
          </p:cNvSpPr>
          <p:nvPr/>
        </p:nvSpPr>
        <p:spPr bwMode="auto">
          <a:xfrm>
            <a:off x="179512" y="1556792"/>
            <a:ext cx="4104456" cy="452431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 smtClean="0"/>
              <a:t>„Begründen“</a:t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DE" sz="1600" b="1" dirty="0" smtClean="0"/>
          </a:p>
          <a:p>
            <a:pPr>
              <a:buFont typeface="Arial" charset="0"/>
              <a:buChar char="•"/>
            </a:pPr>
            <a:r>
              <a:rPr lang="de-DE" sz="2800" dirty="0" smtClean="0"/>
              <a:t>Strukturen erkennen, ...</a:t>
            </a:r>
            <a:br>
              <a:rPr lang="de-DE" sz="2800" dirty="0" smtClean="0"/>
            </a:br>
            <a:endParaRPr lang="de-DE" sz="5400" dirty="0" smtClean="0"/>
          </a:p>
          <a:p>
            <a:pPr>
              <a:buFont typeface="Arial" charset="0"/>
              <a:buChar char="•"/>
            </a:pPr>
            <a:r>
              <a:rPr lang="de-DE" sz="2800" dirty="0" smtClean="0"/>
              <a:t>Vermutungen</a:t>
            </a:r>
            <a:endParaRPr lang="de-DE" sz="2800" dirty="0"/>
          </a:p>
          <a:p>
            <a:r>
              <a:rPr lang="de-DE" sz="2800" dirty="0" smtClean="0"/>
              <a:t>entwickeln, ....</a:t>
            </a:r>
            <a:endParaRPr lang="de-DE" sz="2800" dirty="0"/>
          </a:p>
          <a:p>
            <a:pPr>
              <a:buFont typeface="Arial" charset="0"/>
              <a:buChar char="•"/>
            </a:pPr>
            <a:r>
              <a:rPr lang="de-DE" sz="2800" dirty="0" smtClean="0"/>
              <a:t>Begründungstypen kennen, ...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644008" y="1556792"/>
            <a:ext cx="4032448" cy="44627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Schülertätigkeiten</a:t>
            </a:r>
            <a:br>
              <a:rPr lang="de-DE" sz="3200" b="1" dirty="0" smtClean="0"/>
            </a:br>
            <a:endParaRPr lang="de-DE" sz="12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Systematisieren, Struktur beschreiben, verallgemeinern, spezialisieren</a:t>
            </a:r>
            <a:br>
              <a:rPr lang="de-DE" sz="3200" b="1" dirty="0" smtClean="0"/>
            </a:br>
            <a:endParaRPr lang="de-DE" sz="8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 Begründen, argumentieren, widerlegen</a:t>
            </a:r>
            <a:br>
              <a:rPr lang="de-DE" sz="3200" b="1" dirty="0" smtClean="0"/>
            </a:br>
            <a:endParaRPr lang="de-DE" sz="800" b="1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274638"/>
            <a:ext cx="8435280" cy="1066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Ideen aus dem Bildungsplan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7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1412777"/>
            <a:ext cx="4248472" cy="449969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 smtClean="0"/>
              <a:t>   „Problemlösen“</a:t>
            </a:r>
            <a:br>
              <a:rPr lang="de-DE" b="1" dirty="0" smtClean="0"/>
            </a:br>
            <a:endParaRPr lang="de-DE" sz="2000" dirty="0" smtClean="0">
              <a:solidFill>
                <a:srgbClr val="92D050"/>
              </a:solidFill>
            </a:endParaRPr>
          </a:p>
          <a:p>
            <a:pPr>
              <a:buFont typeface="Arial" charset="0"/>
              <a:buChar char="•"/>
            </a:pPr>
            <a:r>
              <a:rPr lang="de-DE" sz="2800" dirty="0" smtClean="0"/>
              <a:t>Lösungen reflektieren, bewerten, ...</a:t>
            </a:r>
            <a:br>
              <a:rPr lang="de-DE" sz="2800" dirty="0" smtClean="0"/>
            </a:br>
            <a:endParaRPr lang="de-DE" sz="800" dirty="0" smtClean="0"/>
          </a:p>
          <a:p>
            <a:pPr>
              <a:buFont typeface="Arial" charset="0"/>
              <a:buChar char="•"/>
            </a:pPr>
            <a:r>
              <a:rPr lang="de-DE" sz="2800" dirty="0"/>
              <a:t>Hilfsmittel </a:t>
            </a:r>
            <a:r>
              <a:rPr lang="de-DE" sz="2800" dirty="0" smtClean="0"/>
              <a:t>nutzen</a:t>
            </a:r>
            <a:br>
              <a:rPr lang="de-DE" sz="2800" dirty="0" smtClean="0"/>
            </a:br>
            <a:endParaRPr lang="de-DE" sz="800" dirty="0"/>
          </a:p>
          <a:p>
            <a:pPr>
              <a:buFont typeface="Arial" charset="0"/>
              <a:buChar char="•"/>
            </a:pPr>
            <a:r>
              <a:rPr lang="de-DE" sz="2800" dirty="0"/>
              <a:t>Probleme beschreiben</a:t>
            </a:r>
          </a:p>
          <a:p>
            <a:pPr>
              <a:buFont typeface="Arial" charset="0"/>
              <a:buChar char="•"/>
            </a:pPr>
            <a:r>
              <a:rPr lang="de-DE" sz="2800" dirty="0" smtClean="0"/>
              <a:t>Problemlösetechniken, </a:t>
            </a:r>
            <a:r>
              <a:rPr lang="de-DE" sz="2800" dirty="0" err="1" smtClean="0"/>
              <a:t>Heurismen</a:t>
            </a:r>
            <a:r>
              <a:rPr lang="de-DE" sz="2800" dirty="0" smtClean="0"/>
              <a:t> kennen,  anwenden, ...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88024" y="1412776"/>
            <a:ext cx="4104456" cy="443198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Schülertätigkeiten</a:t>
            </a:r>
            <a:br>
              <a:rPr lang="de-DE" sz="3200" b="1" dirty="0" smtClean="0"/>
            </a:br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Lösungen reflektieren/bewerten</a:t>
            </a:r>
            <a:br>
              <a:rPr lang="de-DE" sz="3200" b="1" dirty="0" smtClean="0"/>
            </a:br>
            <a:endParaRPr lang="de-DE" sz="8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Hilfsmittel nutzen</a:t>
            </a:r>
            <a:br>
              <a:rPr lang="de-DE" sz="3200" b="1" dirty="0" smtClean="0"/>
            </a:br>
            <a:endParaRPr lang="de-DE" sz="3200" b="1" dirty="0" smtClean="0"/>
          </a:p>
          <a:p>
            <a:pPr>
              <a:buFont typeface="Arial" pitchFamily="34" charset="0"/>
              <a:buChar char="•"/>
            </a:pPr>
            <a:r>
              <a:rPr lang="de-DE" sz="3200" b="1" dirty="0" smtClean="0"/>
              <a:t>Heuristisch arbeiten</a:t>
            </a:r>
            <a:br>
              <a:rPr lang="de-DE" sz="32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r>
              <a:rPr lang="de-DE" sz="800" b="1" dirty="0" smtClean="0"/>
              <a:t/>
            </a:r>
            <a:br>
              <a:rPr lang="de-DE" sz="800" b="1" dirty="0" smtClean="0"/>
            </a:b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23528" y="274638"/>
            <a:ext cx="8435280" cy="1066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Ideen aus dem Bildungsplan</a:t>
            </a:r>
            <a:endParaRPr kumimoji="0" lang="de-D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Bildschirmpräsentation (4:3)</PresentationFormat>
  <Paragraphs>280</Paragraphs>
  <Slides>41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3" baseType="lpstr">
      <vt:lpstr>Larissa-Design</vt:lpstr>
      <vt:lpstr>Dokument</vt:lpstr>
      <vt:lpstr>Folie 1</vt:lpstr>
      <vt:lpstr>Verortung des Moduls</vt:lpstr>
      <vt:lpstr>Folie 3</vt:lpstr>
      <vt:lpstr>Ziele des Moduls</vt:lpstr>
      <vt:lpstr>Inhalt/Schwerpunkt des Moduls</vt:lpstr>
      <vt:lpstr>Folie 6</vt:lpstr>
      <vt:lpstr>          Ideen aus dem Bildungsplan</vt:lpstr>
      <vt:lpstr>Folie 8</vt:lpstr>
      <vt:lpstr>Folie 9</vt:lpstr>
      <vt:lpstr>     Mögliche Schülertätigkeiten</vt:lpstr>
      <vt:lpstr>Begriffe erläutern</vt:lpstr>
      <vt:lpstr>Welche Begriffe sollte man Ihrer Meinung nach noch ergänzen?</vt:lpstr>
      <vt:lpstr>Beispiel „Integral“</vt:lpstr>
      <vt:lpstr>Folie 14</vt:lpstr>
      <vt:lpstr>Folie 15</vt:lpstr>
      <vt:lpstr>Folie 16</vt:lpstr>
      <vt:lpstr>Verständnis</vt:lpstr>
      <vt:lpstr>Verständnis</vt:lpstr>
      <vt:lpstr> Begriffe erläutern -Mögliche Aufgabenstellungen- </vt:lpstr>
      <vt:lpstr>Analyse einer Aufgabe</vt:lpstr>
      <vt:lpstr>Analyse: Beispiel</vt:lpstr>
      <vt:lpstr>- Wählen Sie einen Begriff aus, für den Sie an einer ZPG-Fortbildung verschiedene verständnisorientierte Aufgaben vorstellen möchten.   - Für welchen Begriff würden Sie die Fortbildungsteilnehmer selbst eine verständnisorientierte Aufgabe formulieren lassen? </vt:lpstr>
      <vt:lpstr>           Lösungen reflektieren/bewerten</vt:lpstr>
      <vt:lpstr>          Die ursprüngliche Aufgabe </vt:lpstr>
      <vt:lpstr>           1. Variante:          Vollständige Lösung vorgegeben </vt:lpstr>
      <vt:lpstr>           2. Variante:          Lösungsansatz vorgegeben </vt:lpstr>
      <vt:lpstr>           3. Variante:            Verschiedene Lösungen vorgegeben </vt:lpstr>
      <vt:lpstr>           Lösungen reflektieren/bewerten Verständnis fördern</vt:lpstr>
      <vt:lpstr>Folie 29</vt:lpstr>
      <vt:lpstr>Folie 30</vt:lpstr>
      <vt:lpstr>Folie 31</vt:lpstr>
      <vt:lpstr>Folie 32</vt:lpstr>
      <vt:lpstr>Folie 33</vt:lpstr>
      <vt:lpstr>Folie 34</vt:lpstr>
      <vt:lpstr>     Beispiel  als Klausuraufgabe</vt:lpstr>
      <vt:lpstr>Verbindung zum Musteraufgabensatz Abitur 2013</vt:lpstr>
      <vt:lpstr>Musteraufgabensatz ABI 2013</vt:lpstr>
      <vt:lpstr>Musteraufgabensatz ABI 2013</vt:lpstr>
      <vt:lpstr>Beispiele aus dem Musteraufgabensatz Abitur 2013</vt:lpstr>
      <vt:lpstr>Folie 40</vt:lpstr>
      <vt:lpstr>Folie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kompetenzorientiertes Unterrichten im Fach Mathematik?</dc:title>
  <dc:creator>Heidi Buck</dc:creator>
  <cp:lastModifiedBy>Heidi Buck</cp:lastModifiedBy>
  <cp:revision>147</cp:revision>
  <dcterms:created xsi:type="dcterms:W3CDTF">2010-08-04T14:29:59Z</dcterms:created>
  <dcterms:modified xsi:type="dcterms:W3CDTF">2010-10-17T10:25:53Z</dcterms:modified>
</cp:coreProperties>
</file>