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83" r:id="rId2"/>
    <p:sldId id="441" r:id="rId3"/>
    <p:sldId id="447" r:id="rId4"/>
    <p:sldId id="448" r:id="rId5"/>
    <p:sldId id="449" r:id="rId6"/>
    <p:sldId id="450" r:id="rId7"/>
    <p:sldId id="451" r:id="rId8"/>
    <p:sldId id="452" r:id="rId9"/>
  </p:sldIdLst>
  <p:sldSz cx="9144000" cy="6858000" type="screen4x3"/>
  <p:notesSz cx="6834188" cy="99790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FFFF00"/>
    <a:srgbClr val="FF9900"/>
    <a:srgbClr val="00CC00"/>
    <a:srgbClr val="33CCFF"/>
    <a:srgbClr val="336699"/>
    <a:srgbClr val="00808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1000" autoAdjust="0"/>
  </p:normalViewPr>
  <p:slideViewPr>
    <p:cSldViewPr>
      <p:cViewPr>
        <p:scale>
          <a:sx n="100" d="100"/>
          <a:sy n="100" d="100"/>
        </p:scale>
        <p:origin x="-486" y="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3024" y="-108"/>
      </p:cViewPr>
      <p:guideLst>
        <p:guide orient="horz" pos="3143"/>
        <p:guide pos="215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r>
              <a:rPr lang="de-DE" dirty="0" err="1" smtClean="0"/>
              <a:t>Göttge</a:t>
            </a:r>
            <a:r>
              <a:rPr lang="de-DE" dirty="0" smtClean="0"/>
              <a:t>, Höger 2010</a:t>
            </a:r>
            <a:endParaRPr lang="de-DE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72707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r>
              <a:rPr lang="de-DE" dirty="0" smtClean="0"/>
              <a:t>28.09.2010</a:t>
            </a:r>
            <a:endParaRPr lang="de-DE" dirty="0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r>
              <a:rPr lang="de-DE" dirty="0" smtClean="0"/>
              <a:t>Entwurf Modul 6 (</a:t>
            </a:r>
            <a:r>
              <a:rPr lang="de-DE" dirty="0" err="1" smtClean="0"/>
              <a:t>KoKoKo</a:t>
            </a:r>
            <a:r>
              <a:rPr lang="de-DE" dirty="0" smtClean="0"/>
              <a:t>)</a:t>
            </a:r>
            <a:endParaRPr lang="de-DE" dirty="0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72707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fld id="{33DF13BA-A23A-4369-82C5-C7C543FE7071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601951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72707" y="0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49300"/>
            <a:ext cx="4986338" cy="37417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1225" y="4740037"/>
            <a:ext cx="5011738" cy="4490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Hier klicken, um Master-Textformat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72707" y="9480074"/>
            <a:ext cx="2961481" cy="498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064" tIns="48032" rIns="96064" bIns="48032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/>
            </a:lvl1pPr>
          </a:lstStyle>
          <a:p>
            <a:pPr>
              <a:defRPr/>
            </a:pPr>
            <a:fld id="{160E4659-81BC-4F5B-BCC3-2DFCEED19D2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0423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050A8A-4F4C-46F6-B860-FDFDE3179C83}" type="slidenum">
              <a:rPr lang="de-DE" smtClean="0"/>
              <a:pPr/>
              <a:t>1</a:t>
            </a:fld>
            <a:endParaRPr lang="de-DE" smtClean="0"/>
          </a:p>
        </p:txBody>
      </p:sp>
      <p:sp>
        <p:nvSpPr>
          <p:cNvPr id="12291" name="Rectangle 3074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075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2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3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4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5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6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7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9568956-9B23-4220-B7CB-6919D16151A3}" type="slidenum">
              <a:rPr lang="de-DE" smtClean="0"/>
              <a:pPr/>
              <a:t>8</a:t>
            </a:fld>
            <a:endParaRPr lang="de-DE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0" y="1708150"/>
            <a:ext cx="9147175" cy="0"/>
          </a:xfrm>
          <a:prstGeom prst="line">
            <a:avLst/>
          </a:prstGeom>
          <a:noFill/>
          <a:ln w="127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524000" y="152400"/>
            <a:ext cx="7466013" cy="1524000"/>
          </a:xfrm>
        </p:spPr>
        <p:txBody>
          <a:bodyPr anchor="b"/>
          <a:lstStyle>
            <a:lvl1pPr>
              <a:lnSpc>
                <a:spcPct val="80000"/>
              </a:lnSpc>
              <a:defRPr sz="4800"/>
            </a:lvl1pPr>
          </a:lstStyle>
          <a:p>
            <a:r>
              <a:rPr lang="de-DE"/>
              <a:t>Hier klicken, um Master-</a:t>
            </a:r>
            <a:br>
              <a:rPr lang="de-DE"/>
            </a:br>
            <a:r>
              <a:rPr lang="de-DE"/>
              <a:t>Titelformat zu bearbeiten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352800" y="2057400"/>
            <a:ext cx="5410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de-DE"/>
              <a:t>Hier klicken, um Master-</a:t>
            </a:r>
          </a:p>
          <a:p>
            <a:r>
              <a:rPr lang="de-DE"/>
              <a:t>Untertitelformat zu bearbeiten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C1BB3-9F73-4D75-9FA2-BCBD2A4179E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BDDF6-E3BD-43B8-8E42-F50BE9B0B62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105650" y="609600"/>
            <a:ext cx="1809750" cy="54864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676400" y="609600"/>
            <a:ext cx="5276850" cy="54864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C85248-D0C8-4AD1-8650-92790179FF5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F560EA-1CC6-4D75-BC7E-55CF0C9F1F9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A146C1-EA21-4449-B3D3-8C3BCB5B80A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28194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943600" y="1981200"/>
            <a:ext cx="2971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E3C29-DD32-4F48-B0D7-492128DD747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4F29C8-0097-4374-9B6F-9ED5326259D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5BA1CE-CE5E-406E-8D8B-3592C1C4ECB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96281-1F75-4849-8F74-AD8F4FF266B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A122AF-9815-40BA-B91D-8E9907DBD2D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FDCDA6-B134-4B09-A7A3-4685DC7264C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676400" y="609600"/>
            <a:ext cx="7239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Hier klicken, um Master-Titelformat zu bearbeiten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19400" y="1981200"/>
            <a:ext cx="6096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Hier klicken, um Master-Textformat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40457278-8EA7-442F-8749-8F4382F4102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5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8" grpId="0" build="p" autoUpdateAnimBg="0">
        <p:tmplLst>
          <p:tmpl lvl="1">
            <p:tnLst>
              <p:par>
                <p:cTn presetID="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0-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5pPr>
      <a:lvl6pPr marL="4572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6pPr>
      <a:lvl7pPr marL="9144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7pPr>
      <a:lvl8pPr marL="13716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8pPr>
      <a:lvl9pPr marL="1828800" algn="l" rtl="0" fontAlgn="base">
        <a:lnSpc>
          <a:spcPct val="7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u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«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0000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720" y="1643050"/>
            <a:ext cx="8643998" cy="2857520"/>
          </a:xfrm>
          <a:noFill/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de-DE" b="0" dirty="0" smtClean="0">
                <a:solidFill>
                  <a:srgbClr val="FFFF00"/>
                </a:solidFill>
              </a:rPr>
              <a:t>Kompetenzsteigerung durch Kommunikation und Kooperation</a:t>
            </a:r>
            <a:r>
              <a:rPr lang="de-DE" b="0" dirty="0" smtClean="0"/>
              <a:t/>
            </a:r>
            <a:br>
              <a:rPr lang="de-DE" b="0" dirty="0" smtClean="0"/>
            </a:br>
            <a:r>
              <a:rPr lang="de-DE" sz="3600" b="0" dirty="0" smtClean="0"/>
              <a:t/>
            </a:r>
            <a:br>
              <a:rPr lang="de-DE" sz="3600" b="0" dirty="0" smtClean="0"/>
            </a:br>
            <a:r>
              <a:rPr lang="de-DE" sz="3600" b="0" dirty="0" smtClean="0"/>
              <a:t>Erfahrungsbericht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43400" y="5786454"/>
            <a:ext cx="4572000" cy="766746"/>
          </a:xfrm>
          <a:noFill/>
        </p:spPr>
        <p:txBody>
          <a:bodyPr/>
          <a:lstStyle/>
          <a:p>
            <a:pPr algn="ctr" eaLnBrk="1" hangingPunct="1"/>
            <a:r>
              <a:rPr lang="de-DE" sz="1400" dirty="0" smtClean="0"/>
              <a:t>Sprengel-Fortbildung</a:t>
            </a:r>
          </a:p>
          <a:p>
            <a:pPr algn="ctr" eaLnBrk="1" hangingPunct="1"/>
            <a:r>
              <a:rPr lang="de-DE" sz="1400" dirty="0" smtClean="0"/>
              <a:t>© 2010 Silke Göttge, Christof Höger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Planung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2000239"/>
            <a:ext cx="8001056" cy="4308485"/>
          </a:xfrm>
          <a:noFill/>
        </p:spPr>
        <p:txBody>
          <a:bodyPr/>
          <a:lstStyle/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Entlastung der Lehrerkollegen</a:t>
            </a:r>
            <a:r>
              <a:rPr lang="de-DE" sz="2400" dirty="0" smtClean="0"/>
              <a:t> Arbeitsteilung</a:t>
            </a:r>
            <a:endParaRPr lang="de-DE" sz="2400" i="1" dirty="0" smtClean="0"/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Themenauswahl</a:t>
            </a:r>
            <a:r>
              <a:rPr lang="de-DE" sz="2400" dirty="0" smtClean="0"/>
              <a:t> Lehrerexperten</a:t>
            </a:r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Tauschablauf</a:t>
            </a:r>
            <a:r>
              <a:rPr lang="de-DE" sz="2400" dirty="0" smtClean="0"/>
              <a:t>  </a:t>
            </a:r>
            <a:br>
              <a:rPr lang="de-DE" sz="2400" dirty="0" smtClean="0"/>
            </a:br>
            <a:endParaRPr lang="de-DE" sz="24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237731"/>
            <a:ext cx="3590925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759" y="4077072"/>
            <a:ext cx="3590925" cy="69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476672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400" b="0" dirty="0" smtClean="0"/>
              <a:t>Abstimmung mit Schule und Fachschaft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2000239"/>
            <a:ext cx="8001056" cy="4308485"/>
          </a:xfrm>
          <a:noFill/>
        </p:spPr>
        <p:txBody>
          <a:bodyPr/>
          <a:lstStyle/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Teilnehmende Schüler:</a:t>
            </a:r>
            <a:r>
              <a:rPr lang="de-DE" sz="2400" dirty="0" smtClean="0"/>
              <a:t> drei G8 Kurse</a:t>
            </a:r>
            <a:endParaRPr lang="de-DE" sz="2400" i="1" dirty="0" smtClean="0"/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Oberstufenstundenplan:</a:t>
            </a:r>
            <a:r>
              <a:rPr lang="de-DE" sz="2400" dirty="0" smtClean="0"/>
              <a:t> alle Mathematikkurse parallel </a:t>
            </a:r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Informationsfluss: </a:t>
            </a:r>
            <a:r>
              <a:rPr lang="de-DE" sz="2400" dirty="0" smtClean="0"/>
              <a:t>Schul- und Fachabteilungsleitung  </a:t>
            </a:r>
            <a:br>
              <a:rPr lang="de-DE" sz="2400" dirty="0" smtClean="0"/>
            </a:br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284718634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Stoffverteilungsplan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2000239"/>
            <a:ext cx="8001056" cy="4308485"/>
          </a:xfrm>
          <a:noFill/>
        </p:spPr>
        <p:txBody>
          <a:bodyPr/>
          <a:lstStyle/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Transparenz</a:t>
            </a:r>
            <a:r>
              <a:rPr lang="de-DE" sz="2400" dirty="0" smtClean="0"/>
              <a:t> online zur Verfügung</a:t>
            </a:r>
            <a:endParaRPr lang="de-DE" sz="2400" i="1" dirty="0" smtClean="0"/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GFS Themen</a:t>
            </a:r>
            <a:r>
              <a:rPr lang="de-DE" sz="2400" dirty="0" smtClean="0"/>
              <a:t> parallelisiert</a:t>
            </a:r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Termine</a:t>
            </a:r>
            <a:r>
              <a:rPr lang="de-DE" sz="2400" dirty="0" smtClean="0"/>
              <a:t> Klausuren, Tests, </a:t>
            </a:r>
            <a:r>
              <a:rPr lang="de-DE" sz="2400" dirty="0"/>
              <a:t>Studienfahrten </a:t>
            </a:r>
          </a:p>
          <a:p>
            <a:pPr>
              <a:spcAft>
                <a:spcPts val="1200"/>
              </a:spcAft>
            </a:pPr>
            <a:r>
              <a:rPr lang="de-DE" sz="2400" dirty="0">
                <a:solidFill>
                  <a:srgbClr val="FFFF00"/>
                </a:solidFill>
              </a:rPr>
              <a:t>L</a:t>
            </a:r>
            <a:r>
              <a:rPr lang="de-DE" sz="2400" dirty="0" smtClean="0">
                <a:solidFill>
                  <a:srgbClr val="FFFF00"/>
                </a:solidFill>
              </a:rPr>
              <a:t>inks</a:t>
            </a:r>
            <a:r>
              <a:rPr lang="de-DE" sz="2400" dirty="0" smtClean="0"/>
              <a:t> GTR, </a:t>
            </a:r>
            <a:r>
              <a:rPr lang="de-DE" sz="2400" dirty="0" err="1" smtClean="0"/>
              <a:t>matheLV</a:t>
            </a:r>
            <a:r>
              <a:rPr lang="de-DE" sz="2400" dirty="0" smtClean="0"/>
              <a:t>, Musteraufgabensätze</a:t>
            </a:r>
            <a:br>
              <a:rPr lang="de-DE" sz="2400" dirty="0" smtClean="0"/>
            </a:br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358859378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Kompetenzen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2000239"/>
            <a:ext cx="8001056" cy="4308485"/>
          </a:xfrm>
          <a:noFill/>
        </p:spPr>
        <p:txBody>
          <a:bodyPr/>
          <a:lstStyle/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Absprache</a:t>
            </a:r>
            <a:r>
              <a:rPr lang="de-DE" sz="2400" dirty="0" smtClean="0"/>
              <a:t> Lehrerteam</a:t>
            </a:r>
            <a:endParaRPr lang="de-DE" sz="2400" i="1" dirty="0" smtClean="0"/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Tests </a:t>
            </a:r>
            <a:r>
              <a:rPr lang="de-DE" sz="2400" dirty="0" smtClean="0"/>
              <a:t>nach jeder Phase</a:t>
            </a:r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Kompetenzcheck</a:t>
            </a:r>
            <a:r>
              <a:rPr lang="de-DE" sz="2400" dirty="0" smtClean="0"/>
              <a:t> vor Klausur </a:t>
            </a:r>
            <a:endParaRPr lang="de-DE" sz="2400" dirty="0"/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Binnendifferenzierung</a:t>
            </a:r>
            <a:r>
              <a:rPr lang="de-DE" sz="2400" dirty="0" smtClean="0"/>
              <a:t> durch Selbsteinschätzung</a:t>
            </a:r>
            <a:br>
              <a:rPr lang="de-DE" sz="2400" dirty="0" smtClean="0"/>
            </a:br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208086943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Notengebung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2000239"/>
            <a:ext cx="8001056" cy="4308485"/>
          </a:xfrm>
          <a:noFill/>
        </p:spPr>
        <p:txBody>
          <a:bodyPr/>
          <a:lstStyle/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Klausur </a:t>
            </a:r>
            <a:r>
              <a:rPr lang="de-DE" sz="2400" dirty="0" smtClean="0"/>
              <a:t>identisch in allen Kursen</a:t>
            </a:r>
            <a:endParaRPr lang="de-DE" sz="2400" i="1" dirty="0" smtClean="0"/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Punkteschlüssel/Musterlösung </a:t>
            </a:r>
            <a:r>
              <a:rPr lang="de-DE" sz="2400" dirty="0" smtClean="0"/>
              <a:t>einheitlich</a:t>
            </a:r>
            <a:endParaRPr lang="de-DE" sz="2400" dirty="0" smtClean="0"/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Korrekturrichtlinien</a:t>
            </a:r>
            <a:r>
              <a:rPr lang="de-DE" sz="2400" dirty="0" smtClean="0"/>
              <a:t> wie im Abitur </a:t>
            </a:r>
            <a:endParaRPr lang="de-DE" sz="2400" dirty="0"/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mündliche Noten </a:t>
            </a:r>
            <a:r>
              <a:rPr lang="de-DE" sz="2400" dirty="0" smtClean="0"/>
              <a:t>Besprechung im Team</a:t>
            </a:r>
            <a:br>
              <a:rPr lang="de-DE" sz="2400" dirty="0" smtClean="0"/>
            </a:br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3252272385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Positive Erfahrungen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2000239"/>
            <a:ext cx="8001056" cy="4308485"/>
          </a:xfrm>
          <a:noFill/>
        </p:spPr>
        <p:txBody>
          <a:bodyPr/>
          <a:lstStyle/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Schulleitung </a:t>
            </a:r>
            <a:r>
              <a:rPr lang="de-DE" sz="2400" dirty="0" smtClean="0"/>
              <a:t>grundsätzliche Unterstützung</a:t>
            </a:r>
            <a:endParaRPr lang="de-DE" sz="2400" i="1" dirty="0" smtClean="0"/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Lernende </a:t>
            </a:r>
            <a:r>
              <a:rPr lang="de-DE" sz="2400" dirty="0" smtClean="0"/>
              <a:t>Motivation durch Lehrer- und Raumwechsel</a:t>
            </a:r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Lehrerteam</a:t>
            </a:r>
            <a:r>
              <a:rPr lang="de-DE" sz="2400" dirty="0" smtClean="0"/>
              <a:t> hilfreiche Rückkopplung </a:t>
            </a:r>
            <a:br>
              <a:rPr lang="de-DE" sz="2400" dirty="0" smtClean="0"/>
            </a:br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26329461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610600" cy="1143000"/>
          </a:xfrm>
          <a:noFill/>
        </p:spPr>
        <p:txBody>
          <a:bodyPr/>
          <a:lstStyle/>
          <a:p>
            <a:pPr algn="ctr" eaLnBrk="1" hangingPunct="1"/>
            <a:r>
              <a:rPr lang="de-DE" sz="4800" b="0" dirty="0" smtClean="0"/>
              <a:t>Kritische Reflexion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2910" y="2000239"/>
            <a:ext cx="8001056" cy="4308485"/>
          </a:xfrm>
          <a:noFill/>
        </p:spPr>
        <p:txBody>
          <a:bodyPr/>
          <a:lstStyle/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Zeitfenster </a:t>
            </a:r>
            <a:r>
              <a:rPr lang="de-DE" sz="2400" dirty="0" smtClean="0"/>
              <a:t>Einhalten und Dauer</a:t>
            </a:r>
            <a:endParaRPr lang="de-DE" sz="2400" i="1" dirty="0" smtClean="0"/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Aufgabenauswahl </a:t>
            </a:r>
            <a:r>
              <a:rPr lang="de-DE" sz="2400" dirty="0" smtClean="0"/>
              <a:t>Trainieren – Anwenden - Vernetzen</a:t>
            </a:r>
          </a:p>
          <a:p>
            <a:pPr>
              <a:spcAft>
                <a:spcPts val="1200"/>
              </a:spcAft>
            </a:pPr>
            <a:r>
              <a:rPr lang="de-DE" sz="2400" dirty="0" smtClean="0">
                <a:solidFill>
                  <a:srgbClr val="FFFF00"/>
                </a:solidFill>
              </a:rPr>
              <a:t>Lücken</a:t>
            </a:r>
            <a:r>
              <a:rPr lang="de-DE" sz="2400" dirty="0" smtClean="0"/>
              <a:t> Mittel- und Unterstufenmathematik</a:t>
            </a:r>
          </a:p>
          <a:p>
            <a:pPr>
              <a:spcAft>
                <a:spcPts val="1200"/>
              </a:spcAft>
            </a:pPr>
            <a:r>
              <a:rPr lang="de-DE" sz="2400" dirty="0">
                <a:solidFill>
                  <a:srgbClr val="FFFF00"/>
                </a:solidFill>
              </a:rPr>
              <a:t>Behebung</a:t>
            </a:r>
            <a:r>
              <a:rPr lang="de-DE" sz="2400" dirty="0" smtClean="0"/>
              <a:t> </a:t>
            </a:r>
            <a:r>
              <a:rPr lang="de-DE" sz="2400" dirty="0" err="1" smtClean="0"/>
              <a:t>matheLV</a:t>
            </a:r>
            <a:r>
              <a:rPr lang="de-DE" sz="2400" dirty="0" smtClean="0"/>
              <a:t/>
            </a:r>
            <a:br>
              <a:rPr lang="de-DE" sz="2400" dirty="0" smtClean="0"/>
            </a:br>
            <a:endParaRPr lang="de-DE" sz="2400" dirty="0" smtClean="0"/>
          </a:p>
        </p:txBody>
      </p:sp>
    </p:spTree>
    <p:extLst>
      <p:ext uri="{BB962C8B-B14F-4D97-AF65-F5344CB8AC3E}">
        <p14:creationId xmlns:p14="http://schemas.microsoft.com/office/powerpoint/2010/main" val="2613159990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enerisch">
  <a:themeElements>
    <a:clrScheme name="">
      <a:dk1>
        <a:srgbClr val="800000"/>
      </a:dk1>
      <a:lt1>
        <a:srgbClr val="FFFFFF"/>
      </a:lt1>
      <a:dk2>
        <a:srgbClr val="000000"/>
      </a:dk2>
      <a:lt2>
        <a:srgbClr val="FFFFCC"/>
      </a:lt2>
      <a:accent1>
        <a:srgbClr val="000000"/>
      </a:accent1>
      <a:accent2>
        <a:srgbClr val="0033CC"/>
      </a:accent2>
      <a:accent3>
        <a:srgbClr val="AAAAAA"/>
      </a:accent3>
      <a:accent4>
        <a:srgbClr val="DADADA"/>
      </a:accent4>
      <a:accent5>
        <a:srgbClr val="AAAAAA"/>
      </a:accent5>
      <a:accent6>
        <a:srgbClr val="002DB9"/>
      </a:accent6>
      <a:hlink>
        <a:srgbClr val="FFFF00"/>
      </a:hlink>
      <a:folHlink>
        <a:srgbClr val="FFFFCC"/>
      </a:folHlink>
    </a:clrScheme>
    <a:fontScheme name="Generisch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Generisch 1">
        <a:dk1>
          <a:srgbClr val="800000"/>
        </a:dk1>
        <a:lt1>
          <a:srgbClr val="FFFFFF"/>
        </a:lt1>
        <a:dk2>
          <a:srgbClr val="000000"/>
        </a:dk2>
        <a:lt2>
          <a:srgbClr val="FFFFCC"/>
        </a:lt2>
        <a:accent1>
          <a:srgbClr val="000000"/>
        </a:accent1>
        <a:accent2>
          <a:srgbClr val="0033CC"/>
        </a:accent2>
        <a:accent3>
          <a:srgbClr val="AAAAAA"/>
        </a:accent3>
        <a:accent4>
          <a:srgbClr val="DADADA"/>
        </a:accent4>
        <a:accent5>
          <a:srgbClr val="AAAAAA"/>
        </a:accent5>
        <a:accent6>
          <a:srgbClr val="002DB9"/>
        </a:accent6>
        <a:hlink>
          <a:srgbClr val="800000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enerisch 2">
        <a:dk1>
          <a:srgbClr val="009999"/>
        </a:dk1>
        <a:lt1>
          <a:srgbClr val="FFFFFF"/>
        </a:lt1>
        <a:dk2>
          <a:srgbClr val="336699"/>
        </a:dk2>
        <a:lt2>
          <a:srgbClr val="010000"/>
        </a:lt2>
        <a:accent1>
          <a:srgbClr val="CCECFF"/>
        </a:accent1>
        <a:accent2>
          <a:srgbClr val="FFFFCC"/>
        </a:accent2>
        <a:accent3>
          <a:srgbClr val="FFFFFF"/>
        </a:accent3>
        <a:accent4>
          <a:srgbClr val="008282"/>
        </a:accent4>
        <a:accent5>
          <a:srgbClr val="E2F4FF"/>
        </a:accent5>
        <a:accent6>
          <a:srgbClr val="E7E7B9"/>
        </a:accent6>
        <a:hlink>
          <a:srgbClr val="FF9966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enerisch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C0C0C0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C8C8C8"/>
        </a:accent6>
        <a:hlink>
          <a:srgbClr val="5F5F5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Office\Templates\1031\Generisch.pot</Template>
  <TotalTime>0</TotalTime>
  <Words>132</Words>
  <Application>Microsoft Office PowerPoint</Application>
  <PresentationFormat>Bildschirmpräsentation (4:3)</PresentationFormat>
  <Paragraphs>43</Paragraphs>
  <Slides>8</Slides>
  <Notes>8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9" baseType="lpstr">
      <vt:lpstr>Generisch</vt:lpstr>
      <vt:lpstr>Kompetenzsteigerung durch Kommunikation und Kooperation  Erfahrungsbericht</vt:lpstr>
      <vt:lpstr>Planung</vt:lpstr>
      <vt:lpstr>Abstimmung mit Schule und Fachschaft</vt:lpstr>
      <vt:lpstr>Stoffverteilungsplan</vt:lpstr>
      <vt:lpstr>Kompetenzen</vt:lpstr>
      <vt:lpstr>Notengebung</vt:lpstr>
      <vt:lpstr>Positive Erfahrungen</vt:lpstr>
      <vt:lpstr>Kritische Reflexion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Christof</dc:creator>
  <cp:lastModifiedBy>Christof</cp:lastModifiedBy>
  <cp:revision>1449</cp:revision>
  <cp:lastPrinted>1601-01-01T00:00:00Z</cp:lastPrinted>
  <dcterms:created xsi:type="dcterms:W3CDTF">1601-01-01T00:00:00Z</dcterms:created>
  <dcterms:modified xsi:type="dcterms:W3CDTF">2010-11-04T14:41:00Z</dcterms:modified>
</cp:coreProperties>
</file>