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83" r:id="rId2"/>
    <p:sldId id="257" r:id="rId3"/>
    <p:sldId id="422" r:id="rId4"/>
    <p:sldId id="492" r:id="rId5"/>
    <p:sldId id="425" r:id="rId6"/>
    <p:sldId id="427" r:id="rId7"/>
    <p:sldId id="500" r:id="rId8"/>
    <p:sldId id="493" r:id="rId9"/>
    <p:sldId id="494" r:id="rId10"/>
    <p:sldId id="495" r:id="rId11"/>
    <p:sldId id="497" r:id="rId12"/>
    <p:sldId id="498" r:id="rId13"/>
    <p:sldId id="496" r:id="rId14"/>
    <p:sldId id="429" r:id="rId15"/>
    <p:sldId id="499" r:id="rId16"/>
  </p:sldIdLst>
  <p:sldSz cx="9144000" cy="6858000" type="screen4x3"/>
  <p:notesSz cx="6834188" cy="9979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3399"/>
    <a:srgbClr val="FF9900"/>
    <a:srgbClr val="00CC00"/>
    <a:srgbClr val="33CCFF"/>
    <a:srgbClr val="336699"/>
    <a:srgbClr val="0080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1000" autoAdjust="0"/>
  </p:normalViewPr>
  <p:slideViewPr>
    <p:cSldViewPr>
      <p:cViewPr>
        <p:scale>
          <a:sx n="74" d="100"/>
          <a:sy n="74" d="100"/>
        </p:scale>
        <p:origin x="-123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3024" y="-108"/>
      </p:cViewPr>
      <p:guideLst>
        <p:guide orient="horz" pos="3143"/>
        <p:guide pos="21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err="1" smtClean="0"/>
              <a:t>Göttge</a:t>
            </a:r>
            <a:r>
              <a:rPr lang="de-DE" dirty="0" smtClean="0"/>
              <a:t>, Höger 2010</a:t>
            </a:r>
            <a:endParaRPr lang="de-DE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28.09.2010</a:t>
            </a:r>
            <a:endParaRPr lang="de-DE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Entwurf Modul 6 (</a:t>
            </a:r>
            <a:r>
              <a:rPr lang="de-DE" dirty="0" err="1" smtClean="0"/>
              <a:t>KoKoKo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33DF13BA-A23A-4369-82C5-C7C543FE707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0195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9300"/>
            <a:ext cx="4986338" cy="3741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40037"/>
            <a:ext cx="5011738" cy="4490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Hier klicken, um Master-Textformat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160E4659-81BC-4F5B-BCC3-2DFCEED19D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42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50A8A-4F4C-46F6-B860-FDFDE3179C83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12291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10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11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12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13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14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15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4D124-1BC6-49DF-A007-FA7A1A38131A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3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886694">
              <a:defRPr/>
            </a:pPr>
            <a:r>
              <a:rPr lang="de-DE" dirty="0" smtClean="0">
                <a:solidFill>
                  <a:srgbClr val="FFFF00"/>
                </a:solidFill>
              </a:rPr>
              <a:t>Orientierung am Einstiegsreferat von</a:t>
            </a:r>
            <a:br>
              <a:rPr lang="de-DE" dirty="0" smtClean="0">
                <a:solidFill>
                  <a:srgbClr val="FFFF00"/>
                </a:solidFill>
              </a:rPr>
            </a:br>
            <a:r>
              <a:rPr lang="de-DE" dirty="0" smtClean="0">
                <a:solidFill>
                  <a:srgbClr val="FFFF00"/>
                </a:solidFill>
              </a:rPr>
              <a:t>Heidi Buck und Hans </a:t>
            </a:r>
            <a:r>
              <a:rPr lang="de-DE" dirty="0" err="1" smtClean="0">
                <a:solidFill>
                  <a:srgbClr val="FFFF00"/>
                </a:solidFill>
              </a:rPr>
              <a:t>Freudigmann</a:t>
            </a:r>
            <a:r>
              <a:rPr lang="de-DE" dirty="0" smtClean="0">
                <a:solidFill>
                  <a:srgbClr val="FFFF00"/>
                </a:solidFill>
              </a:rPr>
              <a:t> (SSDLTÜ)</a:t>
            </a:r>
          </a:p>
          <a:p>
            <a:endParaRPr lang="de-DE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4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886694">
              <a:defRPr/>
            </a:pPr>
            <a:r>
              <a:rPr lang="de-DE" dirty="0" smtClean="0">
                <a:solidFill>
                  <a:srgbClr val="FFFF00"/>
                </a:solidFill>
              </a:rPr>
              <a:t>Orientierung am Einstiegsreferat von</a:t>
            </a:r>
            <a:br>
              <a:rPr lang="de-DE" dirty="0" smtClean="0">
                <a:solidFill>
                  <a:srgbClr val="FFFF00"/>
                </a:solidFill>
              </a:rPr>
            </a:br>
            <a:r>
              <a:rPr lang="de-DE" dirty="0" smtClean="0">
                <a:solidFill>
                  <a:srgbClr val="FFFF00"/>
                </a:solidFill>
              </a:rPr>
              <a:t>Heidi Buck und Hans </a:t>
            </a:r>
            <a:r>
              <a:rPr lang="de-DE" dirty="0" err="1" smtClean="0">
                <a:solidFill>
                  <a:srgbClr val="FFFF00"/>
                </a:solidFill>
              </a:rPr>
              <a:t>Freudigmann</a:t>
            </a:r>
            <a:r>
              <a:rPr lang="de-DE" dirty="0" smtClean="0">
                <a:solidFill>
                  <a:srgbClr val="FFFF00"/>
                </a:solidFill>
              </a:rPr>
              <a:t> (SSDLTÜ)</a:t>
            </a:r>
          </a:p>
          <a:p>
            <a:endParaRPr lang="de-DE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5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6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7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b="1" dirty="0" smtClean="0"/>
          </a:p>
          <a:p>
            <a:r>
              <a:rPr lang="de-DE" b="0" dirty="0" smtClean="0"/>
              <a:t>Wir stellen in diesem Vortrag drei Kennzeichen / Dimensionen des kompetenzorientierten Mathematikunterrichts in den Vordergrund und beziehen uns dabei auf empirische </a:t>
            </a:r>
            <a:r>
              <a:rPr lang="de-DE" b="0" dirty="0" err="1" smtClean="0"/>
              <a:t>Unteruchungen</a:t>
            </a:r>
            <a:r>
              <a:rPr lang="de-DE" b="0" dirty="0" smtClean="0"/>
              <a:t> und Auslegungen von Prof. Dr. </a:t>
            </a:r>
            <a:r>
              <a:rPr lang="de-DE" b="0" dirty="0" err="1" smtClean="0"/>
              <a:t>Klieme</a:t>
            </a:r>
            <a:r>
              <a:rPr lang="de-DE" b="0" dirty="0" smtClean="0"/>
              <a:t> (Deutsches Institut für Internationale Pädagogische Forschung, Universität Frankfurt), die er u. a. bei einem Vortrag  auf dem Kongress „</a:t>
            </a:r>
            <a:r>
              <a:rPr lang="de-DE" b="0" dirty="0" err="1" smtClean="0"/>
              <a:t>LehrerBildung</a:t>
            </a:r>
            <a:r>
              <a:rPr lang="de-DE" b="0" dirty="0" smtClean="0"/>
              <a:t> für die Zukunft“ am 23./24. März 2007 in Tübingen gehalten hat. Ganz entsprechende Auslegungen findet man auch bei</a:t>
            </a:r>
            <a:r>
              <a:rPr lang="de-DE" dirty="0" smtClean="0"/>
              <a:t> </a:t>
            </a:r>
            <a:r>
              <a:rPr lang="de-DE" b="0" dirty="0" smtClean="0"/>
              <a:t>H. Meyer (Was ist guter Unterricht?), auf die wir am Ende dieses Vortrags und auch in anderen Modulen eingehen werden.</a:t>
            </a:r>
            <a:r>
              <a:rPr lang="de-DE" dirty="0" smtClean="0"/>
              <a:t> Im Vordergrund stehen </a:t>
            </a:r>
            <a:r>
              <a:rPr lang="de-DE" b="1" dirty="0" smtClean="0"/>
              <a:t>drei Dimensionen</a:t>
            </a:r>
            <a:r>
              <a:rPr lang="de-DE" dirty="0" smtClean="0"/>
              <a:t>, nämlich die effiziente Klassenführung und das unterstützende Unterrichtsklima als Grundlage für eine fachspezifische kognitive Aktivierung.</a:t>
            </a:r>
            <a:endParaRPr lang="de-DE" b="1" dirty="0" smtClean="0"/>
          </a:p>
          <a:p>
            <a:endParaRPr lang="de-DE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8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9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524000" y="152400"/>
            <a:ext cx="7466013" cy="1524000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de-DE"/>
              <a:t>Hier klicken, um Master-</a:t>
            </a:r>
            <a:br>
              <a:rPr lang="de-DE"/>
            </a:br>
            <a:r>
              <a:rPr lang="de-DE"/>
              <a:t>Titelformat zu bearbeiten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352800" y="2057400"/>
            <a:ext cx="5410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de-DE"/>
              <a:t>Hier klicken, um Master-</a:t>
            </a:r>
          </a:p>
          <a:p>
            <a:r>
              <a:rPr lang="de-DE"/>
              <a:t>Untertitelformat zu bearbeiten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C1BB3-9F73-4D75-9FA2-BCBD2A4179E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BDDF6-E3BD-43B8-8E42-F50BE9B0B62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05650" y="609600"/>
            <a:ext cx="180975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676400" y="609600"/>
            <a:ext cx="527685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85248-D0C8-4AD1-8650-92790179FF5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560EA-1CC6-4D75-BC7E-55CF0C9F1F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146C1-EA21-4449-B3D3-8C3BCB5B80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E3C29-DD32-4F48-B0D7-492128DD74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F29C8-0097-4374-9B6F-9ED5326259D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BA1CE-CE5E-406E-8D8B-3592C1C4EC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96281-1F75-4849-8F74-AD8F4FF266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122AF-9815-40BA-B91D-8E9907DBD2D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DCDA6-B134-4B09-A7A3-4685DC7264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6096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Master-Titelformat zu bearbeiten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Master-Textformat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0457278-8EA7-442F-8749-8F4382F410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 autoUpdateAnimBg="0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1643050"/>
            <a:ext cx="8643998" cy="2857520"/>
          </a:xfrm>
          <a:noFill/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b="0" dirty="0" smtClean="0">
                <a:solidFill>
                  <a:srgbClr val="FFFF00"/>
                </a:solidFill>
              </a:rPr>
              <a:t>Kompetenzsteigerung durch Kommunikation und Kooperation</a:t>
            </a:r>
            <a:r>
              <a:rPr lang="de-DE" b="0" dirty="0" smtClean="0"/>
              <a:t/>
            </a:r>
            <a:br>
              <a:rPr lang="de-DE" b="0" dirty="0" smtClean="0"/>
            </a:br>
            <a:r>
              <a:rPr lang="de-DE" sz="3600" b="0" dirty="0" smtClean="0"/>
              <a:t>im Fach Mathematik</a:t>
            </a:r>
            <a:br>
              <a:rPr lang="de-DE" sz="3600" b="0" dirty="0" smtClean="0"/>
            </a:br>
            <a:r>
              <a:rPr lang="de-DE" sz="3600" b="0" dirty="0" smtClean="0"/>
              <a:t>Sekundarstufe II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5786454"/>
            <a:ext cx="4572000" cy="766746"/>
          </a:xfrm>
          <a:noFill/>
        </p:spPr>
        <p:txBody>
          <a:bodyPr/>
          <a:lstStyle/>
          <a:p>
            <a:pPr algn="ctr" eaLnBrk="1" hangingPunct="1"/>
            <a:r>
              <a:rPr lang="de-DE" sz="1400" dirty="0" smtClean="0"/>
              <a:t>Sprengel-Fortbildung</a:t>
            </a:r>
          </a:p>
          <a:p>
            <a:pPr algn="ctr" eaLnBrk="1" hangingPunct="1"/>
            <a:r>
              <a:rPr lang="de-DE" sz="1400" dirty="0" smtClean="0"/>
              <a:t>© 2010 Silke Göttge, Christof Höger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Regeln für ein Klassengespräch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174067" cy="4608512"/>
          </a:xfrm>
          <a:noFill/>
        </p:spPr>
        <p:txBody>
          <a:bodyPr/>
          <a:lstStyle/>
          <a:p>
            <a:pPr lvl="0"/>
            <a:r>
              <a:rPr lang="de-DE" dirty="0" smtClean="0">
                <a:solidFill>
                  <a:srgbClr val="FFFF00"/>
                </a:solidFill>
              </a:rPr>
              <a:t>keine</a:t>
            </a:r>
            <a:r>
              <a:rPr lang="de-DE" dirty="0" smtClean="0"/>
              <a:t>r stellt </a:t>
            </a:r>
            <a:r>
              <a:rPr lang="de-DE" dirty="0" smtClean="0">
                <a:solidFill>
                  <a:srgbClr val="FFFF00"/>
                </a:solidFill>
              </a:rPr>
              <a:t>Suggestivfragen</a:t>
            </a:r>
          </a:p>
          <a:p>
            <a:pPr lvl="0"/>
            <a:r>
              <a:rPr lang="de-DE" dirty="0" smtClean="0"/>
              <a:t>jeder bemüht sich darum, die eigenen Gedanken so </a:t>
            </a:r>
            <a:r>
              <a:rPr lang="de-DE" dirty="0" smtClean="0">
                <a:solidFill>
                  <a:srgbClr val="FFFF00"/>
                </a:solidFill>
              </a:rPr>
              <a:t>genau </a:t>
            </a:r>
            <a:r>
              <a:rPr lang="de-DE" dirty="0" smtClean="0"/>
              <a:t>wie möglich zu </a:t>
            </a:r>
            <a:r>
              <a:rPr lang="de-DE" dirty="0" smtClean="0">
                <a:solidFill>
                  <a:srgbClr val="FFFF00"/>
                </a:solidFill>
              </a:rPr>
              <a:t>formulieren</a:t>
            </a:r>
          </a:p>
          <a:p>
            <a:pPr lvl="0"/>
            <a:r>
              <a:rPr lang="de-DE" dirty="0" smtClean="0">
                <a:solidFill>
                  <a:srgbClr val="FFFF00"/>
                </a:solidFill>
              </a:rPr>
              <a:t>jeder bezieht sich </a:t>
            </a:r>
            <a:r>
              <a:rPr lang="de-DE" dirty="0" smtClean="0"/>
              <a:t>so gut wie möglich </a:t>
            </a:r>
            <a:r>
              <a:rPr lang="de-DE" dirty="0" smtClean="0">
                <a:solidFill>
                  <a:srgbClr val="FFFF00"/>
                </a:solidFill>
              </a:rPr>
              <a:t>auf die </a:t>
            </a:r>
            <a:r>
              <a:rPr lang="de-DE" dirty="0" smtClean="0"/>
              <a:t>Beiträge der </a:t>
            </a:r>
            <a:r>
              <a:rPr lang="de-DE" dirty="0" smtClean="0">
                <a:solidFill>
                  <a:srgbClr val="FFFF00"/>
                </a:solidFill>
              </a:rPr>
              <a:t>anderen</a:t>
            </a:r>
          </a:p>
          <a:p>
            <a:r>
              <a:rPr lang="de-DE" dirty="0" smtClean="0"/>
              <a:t>bereits Gesagtes wird </a:t>
            </a:r>
            <a:r>
              <a:rPr lang="de-DE" dirty="0" smtClean="0">
                <a:solidFill>
                  <a:srgbClr val="FFFF00"/>
                </a:solidFill>
              </a:rPr>
              <a:t>nur wiederholt, um </a:t>
            </a:r>
            <a:r>
              <a:rPr lang="de-DE" dirty="0" smtClean="0"/>
              <a:t>weiter darauf </a:t>
            </a:r>
            <a:r>
              <a:rPr lang="de-DE" dirty="0" smtClean="0">
                <a:solidFill>
                  <a:srgbClr val="FFFF00"/>
                </a:solidFill>
              </a:rPr>
              <a:t>aufbauen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FFFF00"/>
                </a:solidFill>
              </a:rPr>
              <a:t>oder</a:t>
            </a:r>
            <a:r>
              <a:rPr lang="de-DE" dirty="0" smtClean="0"/>
              <a:t> die eigene Position davon </a:t>
            </a:r>
            <a:r>
              <a:rPr lang="de-DE" dirty="0" smtClean="0">
                <a:solidFill>
                  <a:srgbClr val="FFFF00"/>
                </a:solidFill>
              </a:rPr>
              <a:t>abzugrenzen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Anforderungen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174067" cy="4608512"/>
          </a:xfrm>
          <a:noFill/>
        </p:spPr>
        <p:txBody>
          <a:bodyPr/>
          <a:lstStyle/>
          <a:p>
            <a:pPr>
              <a:buNone/>
            </a:pPr>
            <a:r>
              <a:rPr lang="de-DE" dirty="0" smtClean="0"/>
              <a:t>Eine zur Kommunikation anregende Aufgabe</a:t>
            </a:r>
          </a:p>
          <a:p>
            <a:r>
              <a:rPr lang="de-DE" dirty="0" smtClean="0"/>
              <a:t>ist </a:t>
            </a:r>
            <a:r>
              <a:rPr lang="de-DE" dirty="0" smtClean="0">
                <a:solidFill>
                  <a:srgbClr val="FFFF00"/>
                </a:solidFill>
              </a:rPr>
              <a:t>hinreichend anspruchsvoll und komplex</a:t>
            </a:r>
            <a:r>
              <a:rPr lang="de-DE" dirty="0" smtClean="0"/>
              <a:t>, so dass die Lernenden ihren Weg zur Lösung bzw. ihre Probleme mit der Aufgabe anderen in der Gruppenarbeit schildern können,</a:t>
            </a:r>
          </a:p>
          <a:p>
            <a:r>
              <a:rPr lang="de-DE" dirty="0" smtClean="0"/>
              <a:t>ist </a:t>
            </a:r>
            <a:r>
              <a:rPr lang="de-DE" dirty="0" smtClean="0">
                <a:solidFill>
                  <a:srgbClr val="FFFF00"/>
                </a:solidFill>
              </a:rPr>
              <a:t>herausfordernd</a:t>
            </a:r>
            <a:r>
              <a:rPr lang="de-DE" dirty="0" smtClean="0"/>
              <a:t>, so dass die Lernenden einen Sinn darin sehen, mit anderen die Wege, Strategien und ggf. Ergebnisse zur Aufgabe zu diskutieren und zu überprüfen,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Anforderungen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174067" cy="4608512"/>
          </a:xfrm>
          <a:noFill/>
        </p:spPr>
        <p:txBody>
          <a:bodyPr/>
          <a:lstStyle/>
          <a:p>
            <a:pPr>
              <a:buNone/>
            </a:pPr>
            <a:r>
              <a:rPr lang="de-DE" dirty="0" smtClean="0"/>
              <a:t>Eine zur Kommunikation anregende Aufgabe</a:t>
            </a:r>
          </a:p>
          <a:p>
            <a:r>
              <a:rPr lang="de-DE" dirty="0" smtClean="0"/>
              <a:t>lässt eine </a:t>
            </a:r>
            <a:r>
              <a:rPr lang="de-DE" dirty="0" smtClean="0">
                <a:solidFill>
                  <a:srgbClr val="FFFF00"/>
                </a:solidFill>
              </a:rPr>
              <a:t>Vielfalt unterschiedlicher Lösungswege</a:t>
            </a:r>
            <a:r>
              <a:rPr lang="de-DE" dirty="0" smtClean="0"/>
              <a:t> zu,</a:t>
            </a:r>
          </a:p>
          <a:p>
            <a:r>
              <a:rPr lang="de-DE" dirty="0" smtClean="0"/>
              <a:t>kann auf </a:t>
            </a:r>
            <a:r>
              <a:rPr lang="de-DE" dirty="0" smtClean="0">
                <a:solidFill>
                  <a:srgbClr val="FFFF00"/>
                </a:solidFill>
              </a:rPr>
              <a:t>unterschiedliche</a:t>
            </a:r>
            <a:r>
              <a:rPr lang="de-DE" dirty="0" smtClean="0"/>
              <a:t>n</a:t>
            </a:r>
            <a:r>
              <a:rPr lang="de-DE" dirty="0" smtClean="0">
                <a:solidFill>
                  <a:srgbClr val="FFFF00"/>
                </a:solidFill>
              </a:rPr>
              <a:t> Niveaus </a:t>
            </a:r>
            <a:r>
              <a:rPr lang="de-DE" dirty="0" smtClean="0"/>
              <a:t>gelöst werden,</a:t>
            </a:r>
          </a:p>
          <a:p>
            <a:r>
              <a:rPr lang="de-DE" dirty="0" smtClean="0">
                <a:solidFill>
                  <a:srgbClr val="FFFF00"/>
                </a:solidFill>
              </a:rPr>
              <a:t>fokussiert</a:t>
            </a:r>
            <a:r>
              <a:rPr lang="de-DE" dirty="0" smtClean="0"/>
              <a:t> auch </a:t>
            </a:r>
            <a:r>
              <a:rPr lang="de-DE" dirty="0" smtClean="0">
                <a:solidFill>
                  <a:srgbClr val="FFFF00"/>
                </a:solidFill>
              </a:rPr>
              <a:t>auf Vorstellungen </a:t>
            </a:r>
            <a:r>
              <a:rPr lang="de-DE" dirty="0" smtClean="0"/>
              <a:t>als zentralen Bestandteil mathematischen Denkens</a:t>
            </a:r>
          </a:p>
          <a:p>
            <a:endParaRPr lang="de-DE" dirty="0" smtClean="0"/>
          </a:p>
          <a:p>
            <a:pPr>
              <a:buNone/>
            </a:pPr>
            <a:r>
              <a:rPr lang="de-DE" dirty="0" smtClean="0"/>
              <a:t>(nach Daniela Götze, Franzbecker 2007)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Zur Kommunikation anregen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174067" cy="4608512"/>
          </a:xfrm>
          <a:noFill/>
        </p:spPr>
        <p:txBody>
          <a:bodyPr/>
          <a:lstStyle/>
          <a:p>
            <a:pPr lvl="0"/>
            <a:r>
              <a:rPr lang="de-DE" dirty="0" smtClean="0">
                <a:solidFill>
                  <a:srgbClr val="FFFF00"/>
                </a:solidFill>
              </a:rPr>
              <a:t>Erkläre</a:t>
            </a:r>
            <a:r>
              <a:rPr lang="de-DE" dirty="0" smtClean="0"/>
              <a:t> deine Überlegungen mit Skizzen</a:t>
            </a:r>
          </a:p>
          <a:p>
            <a:pPr lvl="0"/>
            <a:r>
              <a:rPr lang="de-DE" dirty="0" smtClean="0"/>
              <a:t>Schreibe deinen </a:t>
            </a:r>
            <a:r>
              <a:rPr lang="de-DE" dirty="0" smtClean="0">
                <a:solidFill>
                  <a:srgbClr val="FFFF00"/>
                </a:solidFill>
              </a:rPr>
              <a:t>Lösungsweg</a:t>
            </a:r>
            <a:r>
              <a:rPr lang="de-DE" dirty="0" smtClean="0"/>
              <a:t> auf</a:t>
            </a:r>
          </a:p>
          <a:p>
            <a:pPr lvl="0"/>
            <a:r>
              <a:rPr lang="de-DE" dirty="0" smtClean="0">
                <a:solidFill>
                  <a:srgbClr val="FFFF00"/>
                </a:solidFill>
              </a:rPr>
              <a:t>Bergründe</a:t>
            </a:r>
            <a:r>
              <a:rPr lang="de-DE" dirty="0" smtClean="0"/>
              <a:t> deine Lösungen</a:t>
            </a:r>
          </a:p>
          <a:p>
            <a:pPr lvl="0"/>
            <a:r>
              <a:rPr lang="de-DE" dirty="0" smtClean="0">
                <a:solidFill>
                  <a:srgbClr val="FFFF00"/>
                </a:solidFill>
              </a:rPr>
              <a:t>Kontrolliere</a:t>
            </a:r>
            <a:r>
              <a:rPr lang="de-DE" dirty="0" smtClean="0"/>
              <a:t> die Angaben, schreibe auf, </a:t>
            </a:r>
            <a:r>
              <a:rPr lang="de-DE" dirty="0" smtClean="0">
                <a:solidFill>
                  <a:srgbClr val="FFFF00"/>
                </a:solidFill>
              </a:rPr>
              <a:t>welche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FFFF00"/>
                </a:solidFill>
              </a:rPr>
              <a:t>Fehler</a:t>
            </a:r>
            <a:r>
              <a:rPr lang="de-DE" dirty="0" smtClean="0"/>
              <a:t> passiert sind</a:t>
            </a:r>
          </a:p>
          <a:p>
            <a:r>
              <a:rPr lang="de-DE" dirty="0" smtClean="0">
                <a:solidFill>
                  <a:srgbClr val="FFFF00"/>
                </a:solidFill>
              </a:rPr>
              <a:t>Erkläre</a:t>
            </a:r>
            <a:r>
              <a:rPr lang="de-DE" dirty="0" smtClean="0"/>
              <a:t> bei </a:t>
            </a:r>
            <a:r>
              <a:rPr lang="de-DE" dirty="0" smtClean="0">
                <a:solidFill>
                  <a:srgbClr val="FFFF00"/>
                </a:solidFill>
              </a:rPr>
              <a:t>zwei</a:t>
            </a:r>
            <a:r>
              <a:rPr lang="de-DE" dirty="0" smtClean="0"/>
              <a:t> vorgegebenen </a:t>
            </a:r>
            <a:r>
              <a:rPr lang="de-DE" dirty="0" smtClean="0">
                <a:solidFill>
                  <a:srgbClr val="FFFF00"/>
                </a:solidFill>
              </a:rPr>
              <a:t>Lösungswege</a:t>
            </a:r>
            <a:r>
              <a:rPr lang="de-DE" dirty="0" smtClean="0"/>
              <a:t>n, wie beide vorgegangen sind und warum sie zum selben Ergebnis gekommen sind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Kommunikationsebenen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959753" cy="4608512"/>
          </a:xfrm>
          <a:noFill/>
        </p:spPr>
        <p:txBody>
          <a:bodyPr/>
          <a:lstStyle/>
          <a:p>
            <a:pPr>
              <a:buNone/>
            </a:pPr>
            <a:r>
              <a:rPr lang="de-DE" dirty="0" smtClean="0">
                <a:solidFill>
                  <a:srgbClr val="FFFF00"/>
                </a:solidFill>
              </a:rPr>
              <a:t>Schüler-Schüler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Lernen durch Lehren</a:t>
            </a:r>
          </a:p>
          <a:p>
            <a:pPr>
              <a:buNone/>
            </a:pPr>
            <a:r>
              <a:rPr lang="de-DE" dirty="0" smtClean="0"/>
              <a:t>	Gegenseitig Aufgaben stellen</a:t>
            </a:r>
          </a:p>
          <a:p>
            <a:pPr>
              <a:buNone/>
            </a:pPr>
            <a:r>
              <a:rPr lang="de-DE" dirty="0" smtClean="0"/>
              <a:t>	Masteraufgaben</a:t>
            </a:r>
          </a:p>
          <a:p>
            <a:pPr>
              <a:buNone/>
            </a:pPr>
            <a:r>
              <a:rPr lang="de-DE" dirty="0" smtClean="0">
                <a:solidFill>
                  <a:srgbClr val="FFFF00"/>
                </a:solidFill>
              </a:rPr>
              <a:t>Schüler-Lehrer</a:t>
            </a:r>
          </a:p>
          <a:p>
            <a:pPr>
              <a:buNone/>
            </a:pPr>
            <a:r>
              <a:rPr lang="de-DE" dirty="0" smtClean="0"/>
              <a:t>	Lehrer als Experte (auch für Lernprozesse)</a:t>
            </a:r>
          </a:p>
          <a:p>
            <a:pPr>
              <a:buNone/>
            </a:pPr>
            <a:r>
              <a:rPr lang="de-DE" dirty="0" smtClean="0"/>
              <a:t>	Fragenkultur (Schüler müssen fragen)</a:t>
            </a:r>
          </a:p>
          <a:p>
            <a:pPr>
              <a:buNone/>
            </a:pPr>
            <a:r>
              <a:rPr lang="de-DE" dirty="0" smtClean="0"/>
              <a:t>	Lehrer als Moderator </a:t>
            </a:r>
          </a:p>
          <a:p>
            <a:pPr>
              <a:buNone/>
            </a:pPr>
            <a:r>
              <a:rPr lang="de-DE" dirty="0" smtClean="0">
                <a:solidFill>
                  <a:srgbClr val="FFFF00"/>
                </a:solidFill>
              </a:rPr>
              <a:t>Lehrer-Lehrer</a:t>
            </a:r>
          </a:p>
          <a:p>
            <a:pPr>
              <a:buNone/>
            </a:pPr>
            <a:r>
              <a:rPr lang="de-DE" dirty="0" smtClean="0"/>
              <a:t>	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Kooperationsebenen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959753" cy="4608512"/>
          </a:xfrm>
          <a:noFill/>
        </p:spPr>
        <p:txBody>
          <a:bodyPr/>
          <a:lstStyle/>
          <a:p>
            <a:pPr>
              <a:buNone/>
            </a:pPr>
            <a:r>
              <a:rPr lang="de-DE" dirty="0" smtClean="0">
                <a:solidFill>
                  <a:srgbClr val="FFFF00"/>
                </a:solidFill>
              </a:rPr>
              <a:t>Schüler-Schüler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Hausaufgaben, Klausurvorbereitung, Projekte</a:t>
            </a:r>
          </a:p>
          <a:p>
            <a:pPr>
              <a:buNone/>
            </a:pPr>
            <a:r>
              <a:rPr lang="de-DE" dirty="0" smtClean="0">
                <a:solidFill>
                  <a:srgbClr val="FFFF00"/>
                </a:solidFill>
              </a:rPr>
              <a:t>Schüler-Lehrer</a:t>
            </a:r>
          </a:p>
          <a:p>
            <a:pPr>
              <a:buNone/>
            </a:pPr>
            <a:r>
              <a:rPr lang="de-DE" dirty="0" smtClean="0"/>
              <a:t>	GFS, Binnendifferenzierungsphasen</a:t>
            </a:r>
          </a:p>
          <a:p>
            <a:pPr>
              <a:buNone/>
            </a:pPr>
            <a:r>
              <a:rPr lang="de-DE" dirty="0" smtClean="0">
                <a:solidFill>
                  <a:srgbClr val="FFFF00"/>
                </a:solidFill>
              </a:rPr>
              <a:t>Lehrer-Lehrer</a:t>
            </a:r>
          </a:p>
          <a:p>
            <a:pPr>
              <a:buNone/>
            </a:pPr>
            <a:r>
              <a:rPr lang="de-DE" dirty="0" smtClean="0"/>
              <a:t>	Stoffverteilungspläne, Vor-  und Nachbereitung</a:t>
            </a:r>
          </a:p>
          <a:p>
            <a:pPr>
              <a:buNone/>
            </a:pPr>
            <a:r>
              <a:rPr lang="de-DE" dirty="0" smtClean="0"/>
              <a:t>	Baustein an Lehrer gebunden (Vorbild NWT)</a:t>
            </a:r>
          </a:p>
          <a:p>
            <a:pPr>
              <a:buNone/>
            </a:pPr>
            <a:r>
              <a:rPr lang="de-DE" dirty="0" smtClean="0"/>
              <a:t>	Klausuren, Arbeitsblattfundus (WADI)</a:t>
            </a:r>
          </a:p>
          <a:p>
            <a:pPr>
              <a:buNone/>
            </a:pPr>
            <a:r>
              <a:rPr lang="de-DE" dirty="0" smtClean="0"/>
              <a:t>	… und mehr!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1714488"/>
            <a:ext cx="8358214" cy="4608512"/>
          </a:xfrm>
          <a:noFill/>
        </p:spPr>
        <p:txBody>
          <a:bodyPr/>
          <a:lstStyle/>
          <a:p>
            <a:r>
              <a:rPr lang="de-DE" dirty="0" smtClean="0">
                <a:solidFill>
                  <a:srgbClr val="FFFF00"/>
                </a:solidFill>
              </a:rPr>
              <a:t>Einführungsvortrag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sz="2400" dirty="0" smtClean="0"/>
              <a:t>Kommunikation </a:t>
            </a:r>
            <a:br>
              <a:rPr lang="de-DE" sz="2400" dirty="0" smtClean="0"/>
            </a:br>
            <a:r>
              <a:rPr lang="de-DE" sz="2400" dirty="0" smtClean="0"/>
              <a:t>Theorie und Praxis</a:t>
            </a:r>
            <a:endParaRPr lang="de-DE" dirty="0" smtClean="0"/>
          </a:p>
          <a:p>
            <a:r>
              <a:rPr lang="de-DE" dirty="0" smtClean="0">
                <a:solidFill>
                  <a:srgbClr val="FFFF00"/>
                </a:solidFill>
              </a:rPr>
              <a:t>Arbeitsphase mit anschließendem Feedback</a:t>
            </a:r>
            <a:r>
              <a:rPr lang="de-DE" dirty="0" smtClean="0"/>
              <a:t> </a:t>
            </a:r>
            <a:r>
              <a:rPr lang="de-DE" sz="2400" dirty="0" smtClean="0"/>
              <a:t>Kooperation</a:t>
            </a:r>
            <a:br>
              <a:rPr lang="de-DE" sz="2400" dirty="0" smtClean="0"/>
            </a:br>
            <a:r>
              <a:rPr lang="de-DE" sz="2400" dirty="0" smtClean="0"/>
              <a:t>Kompetenzen abstimmen, Baustein vorbereiten</a:t>
            </a:r>
            <a:endParaRPr lang="de-DE" dirty="0" smtClean="0"/>
          </a:p>
          <a:p>
            <a:r>
              <a:rPr lang="de-DE" dirty="0" smtClean="0">
                <a:solidFill>
                  <a:srgbClr val="FFFF00"/>
                </a:solidFill>
              </a:rPr>
              <a:t>Gesprächsrunde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400" dirty="0" smtClean="0"/>
              <a:t>Kompetenzen </a:t>
            </a:r>
            <a:r>
              <a:rPr lang="de-DE" sz="2400" dirty="0" smtClean="0"/>
              <a:t>stärken, echte </a:t>
            </a:r>
            <a:r>
              <a:rPr lang="de-DE" sz="2400" dirty="0" smtClean="0"/>
              <a:t>Kommunikationsanlässe</a:t>
            </a:r>
          </a:p>
          <a:p>
            <a:r>
              <a:rPr lang="de-DE" dirty="0" smtClean="0">
                <a:solidFill>
                  <a:srgbClr val="FFFF00"/>
                </a:solidFill>
              </a:rPr>
              <a:t>Kompetenzstärkung </a:t>
            </a:r>
            <a:r>
              <a:rPr lang="de-DE" dirty="0">
                <a:solidFill>
                  <a:srgbClr val="FFFF00"/>
                </a:solidFill>
              </a:rPr>
              <a:t/>
            </a:r>
            <a:br>
              <a:rPr lang="de-DE" dirty="0">
                <a:solidFill>
                  <a:srgbClr val="FFFF00"/>
                </a:solidFill>
              </a:rPr>
            </a:br>
            <a:r>
              <a:rPr lang="de-DE" sz="2400" dirty="0" smtClean="0">
                <a:solidFill>
                  <a:srgbClr val="FFFFFF"/>
                </a:solidFill>
              </a:rPr>
              <a:t>Kompetenzchecks</a:t>
            </a:r>
            <a:endParaRPr lang="de-DE" dirty="0" smtClean="0"/>
          </a:p>
          <a:p>
            <a:endParaRPr lang="de-DE" dirty="0" smtClean="0"/>
          </a:p>
          <a:p>
            <a:pPr eaLnBrk="1" hangingPunct="1"/>
            <a:endParaRPr lang="de-DE" dirty="0" smtClean="0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" y="188913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dirty="0" smtClean="0"/>
              <a:t>Geplanter Verlauf</a:t>
            </a:r>
          </a:p>
        </p:txBody>
      </p:sp>
      <p:pic>
        <p:nvPicPr>
          <p:cNvPr id="4100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260350"/>
            <a:ext cx="120967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28604"/>
            <a:ext cx="8610600" cy="857256"/>
          </a:xfrm>
          <a:noFill/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de-DE" sz="4800" b="0" dirty="0" smtClean="0"/>
              <a:t>Einstimmung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14488"/>
            <a:ext cx="8031191" cy="3714776"/>
          </a:xfrm>
          <a:noFill/>
        </p:spPr>
        <p:txBody>
          <a:bodyPr/>
          <a:lstStyle/>
          <a:p>
            <a:pPr>
              <a:spcBef>
                <a:spcPts val="600"/>
              </a:spcBef>
              <a:spcAft>
                <a:spcPts val="1800"/>
              </a:spcAft>
              <a:buNone/>
            </a:pPr>
            <a:r>
              <a:rPr lang="de-DE" sz="2400" dirty="0" smtClean="0">
                <a:solidFill>
                  <a:srgbClr val="FFFF00"/>
                </a:solidFill>
              </a:rPr>
              <a:t>Lehrer haben zu großen Redeanteil in der Stunde</a:t>
            </a:r>
          </a:p>
          <a:p>
            <a:pPr algn="r">
              <a:spcBef>
                <a:spcPts val="600"/>
              </a:spcBef>
              <a:spcAft>
                <a:spcPts val="1800"/>
              </a:spcAft>
              <a:buNone/>
            </a:pPr>
            <a:r>
              <a:rPr lang="de-DE" sz="2400" dirty="0" smtClean="0">
                <a:solidFill>
                  <a:srgbClr val="FFFF00"/>
                </a:solidFill>
              </a:rPr>
              <a:t>Lernende sprechen selten in ganzen Sätzen</a:t>
            </a:r>
          </a:p>
          <a:p>
            <a:pPr>
              <a:spcBef>
                <a:spcPts val="600"/>
              </a:spcBef>
              <a:spcAft>
                <a:spcPts val="1800"/>
              </a:spcAft>
              <a:buNone/>
            </a:pPr>
            <a:r>
              <a:rPr lang="de-DE" sz="2400" dirty="0" smtClean="0">
                <a:solidFill>
                  <a:srgbClr val="FFFF00"/>
                </a:solidFill>
              </a:rPr>
              <a:t>	kommunizieren </a:t>
            </a:r>
            <a:r>
              <a:rPr lang="de-DE" sz="2400" dirty="0" smtClean="0">
                <a:solidFill>
                  <a:srgbClr val="FFFF00"/>
                </a:solidFill>
              </a:rPr>
              <a:t>ist eine wichtige aber nicht </a:t>
            </a:r>
            <a:r>
              <a:rPr lang="de-DE" sz="2400" dirty="0" smtClean="0">
                <a:solidFill>
                  <a:srgbClr val="FFFF00"/>
                </a:solidFill>
              </a:rPr>
              <a:t>triviale</a:t>
            </a:r>
            <a:br>
              <a:rPr lang="de-DE" sz="2400" dirty="0" smtClean="0">
                <a:solidFill>
                  <a:srgbClr val="FFFF00"/>
                </a:solidFill>
              </a:rPr>
            </a:br>
            <a:r>
              <a:rPr lang="de-DE" sz="2400" dirty="0" smtClean="0">
                <a:solidFill>
                  <a:srgbClr val="FFFF00"/>
                </a:solidFill>
              </a:rPr>
              <a:t>Kompetenz</a:t>
            </a:r>
            <a:endParaRPr lang="de-DE" sz="2400" dirty="0" smtClean="0">
              <a:solidFill>
                <a:srgbClr val="FFFF00"/>
              </a:solidFill>
            </a:endParaRPr>
          </a:p>
          <a:p>
            <a:pPr algn="r">
              <a:spcBef>
                <a:spcPts val="600"/>
              </a:spcBef>
              <a:spcAft>
                <a:spcPts val="1800"/>
              </a:spcAft>
              <a:buNone/>
            </a:pPr>
            <a:r>
              <a:rPr lang="de-DE" sz="2400" dirty="0" smtClean="0">
                <a:solidFill>
                  <a:srgbClr val="FFFF00"/>
                </a:solidFill>
              </a:rPr>
              <a:t>Kommunizieren zielt auf den Austausch zwischen Menschen mit unterschiedlichen Zielen, </a:t>
            </a:r>
            <a:r>
              <a:rPr lang="de-DE" sz="2400" dirty="0">
                <a:solidFill>
                  <a:srgbClr val="FFFF00"/>
                </a:solidFill>
              </a:rPr>
              <a:t/>
            </a:r>
            <a:br>
              <a:rPr lang="de-DE" sz="2400" dirty="0">
                <a:solidFill>
                  <a:srgbClr val="FFFF00"/>
                </a:solidFill>
              </a:rPr>
            </a:br>
            <a:r>
              <a:rPr lang="de-DE" sz="2400" dirty="0" smtClean="0">
                <a:solidFill>
                  <a:srgbClr val="FFFF00"/>
                </a:solidFill>
              </a:rPr>
              <a:t>Mitteln </a:t>
            </a:r>
            <a:r>
              <a:rPr lang="de-DE" sz="2400" dirty="0" smtClean="0">
                <a:solidFill>
                  <a:srgbClr val="FFFF00"/>
                </a:solidFill>
              </a:rPr>
              <a:t>und Inhalten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28604"/>
            <a:ext cx="8610600" cy="857256"/>
          </a:xfrm>
          <a:noFill/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de-DE" sz="4800" b="0" dirty="0" smtClean="0"/>
              <a:t>Einstimmung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14488"/>
            <a:ext cx="8031191" cy="3714776"/>
          </a:xfrm>
          <a:noFill/>
        </p:spPr>
        <p:txBody>
          <a:bodyPr/>
          <a:lstStyle/>
          <a:p>
            <a:pPr marL="0">
              <a:lnSpc>
                <a:spcPct val="8000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de-DE" sz="2400" dirty="0" smtClean="0">
                <a:solidFill>
                  <a:srgbClr val="FFFF00"/>
                </a:solidFill>
              </a:rPr>
              <a:t>Als Kulturtechnik ist Mathematik im hohen Maße zum</a:t>
            </a:r>
            <a:br>
              <a:rPr lang="de-DE" sz="2400" dirty="0" smtClean="0">
                <a:solidFill>
                  <a:srgbClr val="FFFF00"/>
                </a:solidFill>
              </a:rPr>
            </a:br>
            <a:r>
              <a:rPr lang="de-DE" sz="2400" dirty="0" smtClean="0">
                <a:solidFill>
                  <a:srgbClr val="FFFF00"/>
                </a:solidFill>
              </a:rPr>
              <a:t>Kommunikationsinstrument geworden 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1800"/>
              </a:spcAft>
              <a:buNone/>
            </a:pPr>
            <a:endParaRPr lang="de-DE" sz="2400" dirty="0" smtClean="0">
              <a:solidFill>
                <a:srgbClr val="FFFF00"/>
              </a:solidFill>
            </a:endParaRPr>
          </a:p>
          <a:p>
            <a:pPr algn="r">
              <a:lnSpc>
                <a:spcPct val="8000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de-DE" sz="2400" dirty="0" smtClean="0">
                <a:solidFill>
                  <a:srgbClr val="FFFF00"/>
                </a:solidFill>
              </a:rPr>
              <a:t>Laien und Fachleute müssen bei der Aushandlung gesellschaftlicher Entscheidungen über die Mathematik in Diskurs treten können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de-DE" sz="2400" dirty="0" smtClean="0">
                <a:solidFill>
                  <a:srgbClr val="FFFF00"/>
                </a:solidFill>
              </a:rPr>
              <a:t>Man kann nicht </a:t>
            </a:r>
            <a:r>
              <a:rPr lang="de-DE" sz="2400" dirty="0" err="1" smtClean="0">
                <a:solidFill>
                  <a:srgbClr val="FFFF00"/>
                </a:solidFill>
              </a:rPr>
              <a:t>nicht</a:t>
            </a:r>
            <a:r>
              <a:rPr lang="de-DE" sz="2400" dirty="0" smtClean="0">
                <a:solidFill>
                  <a:srgbClr val="FFFF00"/>
                </a:solidFill>
              </a:rPr>
              <a:t> kommunizieren</a:t>
            </a:r>
          </a:p>
          <a:p>
            <a:pPr algn="ctr">
              <a:buNone/>
            </a:pPr>
            <a:endParaRPr lang="de-DE" sz="2400" dirty="0" smtClean="0"/>
          </a:p>
          <a:p>
            <a:pPr algn="ctr">
              <a:buNone/>
            </a:pPr>
            <a:r>
              <a:rPr lang="de-DE" sz="2400" dirty="0" smtClean="0"/>
              <a:t>Kompetenzorientierung als Aufhänger, um über Mathematikunterricht nachzudenken</a:t>
            </a:r>
          </a:p>
          <a:p>
            <a:pPr lvl="0"/>
            <a:endParaRPr lang="de-DE" sz="24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Kompetenzmodell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286248" y="3143248"/>
            <a:ext cx="464347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FF00"/>
                </a:solidFill>
                <a:latin typeface="+mn-lt"/>
              </a:rPr>
              <a:t>Leitideen</a:t>
            </a:r>
            <a:r>
              <a:rPr lang="de-DE" dirty="0" smtClean="0">
                <a:latin typeface="+mn-lt"/>
              </a:rPr>
              <a:t> </a:t>
            </a:r>
            <a:br>
              <a:rPr lang="de-DE" dirty="0" smtClean="0">
                <a:latin typeface="+mn-lt"/>
              </a:rPr>
            </a:br>
            <a:r>
              <a:rPr lang="de-DE" sz="2000" dirty="0" smtClean="0">
                <a:latin typeface="+mn-lt"/>
              </a:rPr>
              <a:t>(Zahl, Algorithmus, Variable, Messen, Raum und Form, Funktionaler Zusammenhang, Daten und Zufall, Vernetzung, Modellieren)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357158" y="4929198"/>
            <a:ext cx="81439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FF00"/>
                </a:solidFill>
                <a:latin typeface="+mn-lt"/>
              </a:rPr>
              <a:t>Mathematische Kompetenzen</a:t>
            </a:r>
            <a:r>
              <a:rPr lang="de-DE" dirty="0" smtClean="0">
                <a:latin typeface="+mn-lt"/>
              </a:rPr>
              <a:t> </a:t>
            </a:r>
            <a:br>
              <a:rPr lang="de-DE" dirty="0" smtClean="0">
                <a:latin typeface="+mn-lt"/>
              </a:rPr>
            </a:br>
            <a:r>
              <a:rPr lang="de-DE" sz="2000" dirty="0" smtClean="0">
                <a:latin typeface="+mn-lt"/>
              </a:rPr>
              <a:t>(argumentieren, Probleme lösen, modellieren, Darstellungen verwenden, mit Mathematik symbolisch, formal und technisch umgehen, kommunizieren)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214546" y="1571612"/>
            <a:ext cx="664370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FF00"/>
                </a:solidFill>
                <a:latin typeface="+mn-lt"/>
              </a:rPr>
              <a:t>Anforderungsbereiche </a:t>
            </a:r>
            <a:br>
              <a:rPr lang="de-DE" dirty="0" smtClean="0">
                <a:solidFill>
                  <a:srgbClr val="FFFF00"/>
                </a:solidFill>
                <a:latin typeface="+mn-lt"/>
              </a:rPr>
            </a:br>
            <a:r>
              <a:rPr lang="de-DE" sz="2000" dirty="0" smtClean="0">
                <a:latin typeface="+mn-lt"/>
              </a:rPr>
              <a:t>(Reproduzieren, Zusammenhang herstellen, </a:t>
            </a:r>
            <a:br>
              <a:rPr lang="de-DE" sz="2000" dirty="0" smtClean="0">
                <a:latin typeface="+mn-lt"/>
              </a:rPr>
            </a:br>
            <a:r>
              <a:rPr lang="de-DE" sz="2000" dirty="0" smtClean="0">
                <a:latin typeface="+mn-lt"/>
              </a:rPr>
              <a:t>Verallgemeinern und Reflektieren) </a:t>
            </a:r>
          </a:p>
          <a:p>
            <a:endParaRPr lang="de-DE" dirty="0">
              <a:latin typeface="+mn-lt"/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369778" y="1628800"/>
            <a:ext cx="3122102" cy="3267980"/>
            <a:chOff x="81746" y="1844824"/>
            <a:chExt cx="3122102" cy="3267980"/>
          </a:xfrm>
        </p:grpSpPr>
        <p:cxnSp>
          <p:nvCxnSpPr>
            <p:cNvPr id="3" name="Gerade Verbindung mit Pfeil 2"/>
            <p:cNvCxnSpPr/>
            <p:nvPr/>
          </p:nvCxnSpPr>
          <p:spPr>
            <a:xfrm>
              <a:off x="755576" y="3825044"/>
              <a:ext cx="2448272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mit Pfeil 10"/>
            <p:cNvCxnSpPr/>
            <p:nvPr/>
          </p:nvCxnSpPr>
          <p:spPr>
            <a:xfrm flipV="1">
              <a:off x="907976" y="1844824"/>
              <a:ext cx="0" cy="2132620"/>
            </a:xfrm>
            <a:prstGeom prst="straightConnector1">
              <a:avLst/>
            </a:prstGeom>
            <a:ln w="381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mit Pfeil 12"/>
            <p:cNvCxnSpPr/>
            <p:nvPr/>
          </p:nvCxnSpPr>
          <p:spPr>
            <a:xfrm flipH="1">
              <a:off x="81746" y="3717032"/>
              <a:ext cx="907976" cy="1395772"/>
            </a:xfrm>
            <a:prstGeom prst="straightConnector1">
              <a:avLst/>
            </a:prstGeom>
            <a:ln w="381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Kommunikation im Bildungsplan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245505" cy="4608512"/>
          </a:xfrm>
          <a:noFill/>
        </p:spPr>
        <p:txBody>
          <a:bodyPr/>
          <a:lstStyle/>
          <a:p>
            <a:pPr lvl="0"/>
            <a:r>
              <a:rPr lang="de-DE" dirty="0" smtClean="0"/>
              <a:t>Sachverhalte mithilfe von Sprache, Bildern und Symbolen </a:t>
            </a:r>
            <a:r>
              <a:rPr lang="de-DE" dirty="0" smtClean="0">
                <a:solidFill>
                  <a:srgbClr val="FFFF00"/>
                </a:solidFill>
              </a:rPr>
              <a:t>beschreiben</a:t>
            </a:r>
            <a:r>
              <a:rPr lang="de-DE" dirty="0" smtClean="0"/>
              <a:t> und veranschaulichen; </a:t>
            </a:r>
            <a:r>
              <a:rPr lang="de-DE" dirty="0" smtClean="0"/>
              <a:t>die </a:t>
            </a:r>
            <a:r>
              <a:rPr lang="de-DE" dirty="0" smtClean="0"/>
              <a:t>Fachsprache angemessen verwenden</a:t>
            </a:r>
          </a:p>
          <a:p>
            <a:pPr lvl="0"/>
            <a:r>
              <a:rPr lang="de-DE" dirty="0" smtClean="0"/>
              <a:t>In Kontexten </a:t>
            </a:r>
            <a:r>
              <a:rPr lang="de-DE" dirty="0" smtClean="0">
                <a:solidFill>
                  <a:srgbClr val="FFFF00"/>
                </a:solidFill>
              </a:rPr>
              <a:t>argumentieren</a:t>
            </a:r>
            <a:r>
              <a:rPr lang="de-DE" dirty="0" smtClean="0"/>
              <a:t> und systematisch begründen</a:t>
            </a:r>
          </a:p>
          <a:p>
            <a:pPr lvl="0"/>
            <a:r>
              <a:rPr lang="de-DE" dirty="0" smtClean="0"/>
              <a:t>Dialoge führen; </a:t>
            </a:r>
            <a:r>
              <a:rPr lang="de-DE" dirty="0" smtClean="0">
                <a:solidFill>
                  <a:srgbClr val="FFFF00"/>
                </a:solidFill>
              </a:rPr>
              <a:t>auf Einwände eingehen </a:t>
            </a:r>
            <a:r>
              <a:rPr lang="de-DE" dirty="0" smtClean="0"/>
              <a:t>und Gegenargumente entwickeln</a:t>
            </a:r>
          </a:p>
          <a:p>
            <a:pPr lvl="0"/>
            <a:r>
              <a:rPr lang="de-DE" dirty="0" smtClean="0"/>
              <a:t>Lern- und Arbeitsergebnisse </a:t>
            </a:r>
            <a:r>
              <a:rPr lang="de-DE" dirty="0" smtClean="0">
                <a:solidFill>
                  <a:srgbClr val="FFFF00"/>
                </a:solidFill>
              </a:rPr>
              <a:t>verständlich und übersichtlich</a:t>
            </a:r>
            <a:r>
              <a:rPr lang="de-DE" dirty="0" smtClean="0"/>
              <a:t> in schriftlicher und mündlicher Form </a:t>
            </a:r>
            <a:r>
              <a:rPr lang="de-DE" dirty="0" smtClean="0">
                <a:solidFill>
                  <a:srgbClr val="FFFF00"/>
                </a:solidFill>
              </a:rPr>
              <a:t>präsentieren</a:t>
            </a:r>
            <a:endParaRPr lang="de-DE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Die vier Seiten einer Nachricht</a:t>
            </a:r>
          </a:p>
        </p:txBody>
      </p:sp>
      <p:grpSp>
        <p:nvGrpSpPr>
          <p:cNvPr id="65" name="Gruppieren 64"/>
          <p:cNvGrpSpPr/>
          <p:nvPr/>
        </p:nvGrpSpPr>
        <p:grpSpPr>
          <a:xfrm>
            <a:off x="1475656" y="1888122"/>
            <a:ext cx="6192688" cy="3081756"/>
            <a:chOff x="1475656" y="1888122"/>
            <a:chExt cx="6192688" cy="3081756"/>
          </a:xfrm>
        </p:grpSpPr>
        <p:sp>
          <p:nvSpPr>
            <p:cNvPr id="39" name="Pfeil nach rechts 38"/>
            <p:cNvSpPr/>
            <p:nvPr/>
          </p:nvSpPr>
          <p:spPr>
            <a:xfrm>
              <a:off x="1475656" y="2896234"/>
              <a:ext cx="1512168" cy="916680"/>
            </a:xfrm>
            <a:prstGeom prst="rightArrow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Sender</a:t>
              </a:r>
              <a:endPara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40" name="Gruppieren 39"/>
            <p:cNvGrpSpPr/>
            <p:nvPr/>
          </p:nvGrpSpPr>
          <p:grpSpPr>
            <a:xfrm>
              <a:off x="2987824" y="1888122"/>
              <a:ext cx="3218656" cy="3081756"/>
              <a:chOff x="3851920" y="2060848"/>
              <a:chExt cx="3218656" cy="3081756"/>
            </a:xfrm>
          </p:grpSpPr>
          <p:grpSp>
            <p:nvGrpSpPr>
              <p:cNvPr id="44" name="Gruppieren 43"/>
              <p:cNvGrpSpPr/>
              <p:nvPr/>
            </p:nvGrpSpPr>
            <p:grpSpPr>
              <a:xfrm>
                <a:off x="4139952" y="2060848"/>
                <a:ext cx="2930624" cy="2808312"/>
                <a:chOff x="3995936" y="1916832"/>
                <a:chExt cx="2930624" cy="2808312"/>
              </a:xfrm>
            </p:grpSpPr>
            <p:grpSp>
              <p:nvGrpSpPr>
                <p:cNvPr id="54" name="Gruppieren 53"/>
                <p:cNvGrpSpPr/>
                <p:nvPr/>
              </p:nvGrpSpPr>
              <p:grpSpPr>
                <a:xfrm>
                  <a:off x="3995936" y="1916832"/>
                  <a:ext cx="2930624" cy="2808312"/>
                  <a:chOff x="4716016" y="1556792"/>
                  <a:chExt cx="2930624" cy="2808312"/>
                </a:xfrm>
              </p:grpSpPr>
              <p:sp>
                <p:nvSpPr>
                  <p:cNvPr id="58" name="Ellipse 57"/>
                  <p:cNvSpPr/>
                  <p:nvPr/>
                </p:nvSpPr>
                <p:spPr>
                  <a:xfrm>
                    <a:off x="4716016" y="1556792"/>
                    <a:ext cx="2930624" cy="2808312"/>
                  </a:xfrm>
                  <a:prstGeom prst="ellipse">
                    <a:avLst/>
                  </a:prstGeom>
                  <a:noFill/>
                  <a:ln w="25400" cap="flat" cmpd="sng" algn="ctr">
                    <a:solidFill>
                      <a:srgbClr val="4F81B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de-DE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de-DE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59" name="Gerade Verbindung 58"/>
                  <p:cNvCxnSpPr>
                    <a:stCxn id="58" idx="1"/>
                    <a:endCxn id="58" idx="5"/>
                  </p:cNvCxnSpPr>
                  <p:nvPr/>
                </p:nvCxnSpPr>
                <p:spPr>
                  <a:xfrm rot="16200000" flipH="1">
                    <a:off x="5188439" y="1924816"/>
                    <a:ext cx="1985778" cy="2072264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4F81BD">
                        <a:shade val="95000"/>
                        <a:satMod val="105000"/>
                      </a:srgbClr>
                    </a:solidFill>
                    <a:prstDash val="solid"/>
                  </a:ln>
                  <a:effectLst/>
                </p:spPr>
              </p:cxnSp>
              <p:cxnSp>
                <p:nvCxnSpPr>
                  <p:cNvPr id="60" name="Gerade Verbindung 59"/>
                  <p:cNvCxnSpPr>
                    <a:stCxn id="58" idx="7"/>
                    <a:endCxn id="58" idx="3"/>
                  </p:cNvCxnSpPr>
                  <p:nvPr/>
                </p:nvCxnSpPr>
                <p:spPr>
                  <a:xfrm rot="16200000" flipH="1" flipV="1">
                    <a:off x="5188439" y="1924816"/>
                    <a:ext cx="1985778" cy="2072264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4F81BD">
                        <a:shade val="95000"/>
                        <a:satMod val="105000"/>
                      </a:srgbClr>
                    </a:solidFill>
                    <a:prstDash val="solid"/>
                  </a:ln>
                  <a:effectLst/>
                </p:spPr>
              </p:cxnSp>
              <p:sp>
                <p:nvSpPr>
                  <p:cNvPr id="61" name="Textfeld 25"/>
                  <p:cNvSpPr txBox="1"/>
                  <p:nvPr/>
                </p:nvSpPr>
                <p:spPr>
                  <a:xfrm>
                    <a:off x="5652120" y="1916832"/>
                    <a:ext cx="1157689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de-DE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de-DE" sz="1800" b="0" i="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Sachinhalt</a:t>
                    </a:r>
                    <a:endParaRPr kumimoji="0" lang="de-DE" sz="1800" b="0" i="0" u="none" strike="noStrike" kern="120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2" name="Textfeld 26"/>
                  <p:cNvSpPr txBox="1"/>
                  <p:nvPr/>
                </p:nvSpPr>
                <p:spPr>
                  <a:xfrm>
                    <a:off x="5652120" y="3717032"/>
                    <a:ext cx="115704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de-DE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de-DE" sz="1800" b="0" i="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Beziehung</a:t>
                    </a:r>
                    <a:endParaRPr kumimoji="0" lang="de-DE" sz="1800" b="0" i="0" u="none" strike="noStrike" kern="120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" name="Textfeld 27"/>
                  <p:cNvSpPr txBox="1"/>
                  <p:nvPr/>
                </p:nvSpPr>
                <p:spPr>
                  <a:xfrm rot="16200000">
                    <a:off x="6741638" y="2771531"/>
                    <a:ext cx="78258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de-DE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de-DE" sz="1800" b="0" i="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Appell</a:t>
                    </a:r>
                    <a:endParaRPr kumimoji="0" lang="de-DE" sz="1800" b="0" i="0" u="none" strike="noStrike" kern="120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" name="Textfeld 28"/>
                  <p:cNvSpPr txBox="1"/>
                  <p:nvPr/>
                </p:nvSpPr>
                <p:spPr>
                  <a:xfrm rot="5400000">
                    <a:off x="4517699" y="2633032"/>
                    <a:ext cx="1342034" cy="64633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de-DE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de-DE" sz="1800" b="0" i="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Selbst-</a:t>
                    </a: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de-DE" sz="1800" b="0" i="0" u="none" strike="noStrike" kern="1200" cap="none" spc="0" normalizeH="0" baseline="0" noProof="0" dirty="0" err="1" smtClean="0">
                        <a:ln>
                          <a:noFill/>
                        </a:ln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offenbarung</a:t>
                    </a:r>
                    <a:endParaRPr kumimoji="0" lang="de-DE" sz="1800" b="0" i="0" u="none" strike="noStrike" kern="120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55" name="Gruppieren 54"/>
                <p:cNvGrpSpPr/>
                <p:nvPr/>
              </p:nvGrpSpPr>
              <p:grpSpPr>
                <a:xfrm>
                  <a:off x="5004048" y="2924944"/>
                  <a:ext cx="914400" cy="914400"/>
                  <a:chOff x="7020272" y="404664"/>
                  <a:chExt cx="914400" cy="914400"/>
                </a:xfrm>
                <a:solidFill>
                  <a:sysClr val="window" lastClr="FFFFFF"/>
                </a:solidFill>
              </p:grpSpPr>
              <p:sp>
                <p:nvSpPr>
                  <p:cNvPr id="56" name="Ellipse 55"/>
                  <p:cNvSpPr/>
                  <p:nvPr/>
                </p:nvSpPr>
                <p:spPr>
                  <a:xfrm>
                    <a:off x="7020272" y="404664"/>
                    <a:ext cx="914400" cy="914400"/>
                  </a:xfrm>
                  <a:prstGeom prst="ellipse">
                    <a:avLst/>
                  </a:prstGeom>
                  <a:grpFill/>
                  <a:ln w="25400" cap="flat" cmpd="sng" algn="ctr">
                    <a:solidFill>
                      <a:srgbClr val="4F81B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de-DE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de-DE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" name="Textfeld 23"/>
                  <p:cNvSpPr txBox="1"/>
                  <p:nvPr/>
                </p:nvSpPr>
                <p:spPr>
                  <a:xfrm>
                    <a:off x="7164288" y="524800"/>
                    <a:ext cx="734496" cy="64633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de-DE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de-DE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Nach-</a:t>
                    </a: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de-DE" sz="1800" b="0" i="0" u="none" strike="noStrike" kern="1200" cap="none" spc="0" normalizeH="0" baseline="0" noProof="0" dirty="0" err="1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richt</a:t>
                    </a:r>
                    <a:endParaRPr kumimoji="0" lang="de-DE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45" name="Gruppieren 44"/>
              <p:cNvGrpSpPr/>
              <p:nvPr/>
            </p:nvGrpSpPr>
            <p:grpSpPr>
              <a:xfrm rot="5400000">
                <a:off x="3861766" y="2267026"/>
                <a:ext cx="685800" cy="705492"/>
                <a:chOff x="6516216" y="980728"/>
                <a:chExt cx="685800" cy="705492"/>
              </a:xfrm>
            </p:grpSpPr>
            <p:sp>
              <p:nvSpPr>
                <p:cNvPr id="52" name="Flussdiagramm: Auszug 51"/>
                <p:cNvSpPr/>
                <p:nvPr/>
              </p:nvSpPr>
              <p:spPr>
                <a:xfrm>
                  <a:off x="6516216" y="980728"/>
                  <a:ext cx="685800" cy="685800"/>
                </a:xfrm>
                <a:prstGeom prst="flowChartExtract">
                  <a:avLst/>
                </a:prstGeom>
                <a:solidFill>
                  <a:sysClr val="window" lastClr="FFFFFF"/>
                </a:solidFill>
                <a:ln w="25400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de-DE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8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Textfeld 32"/>
                <p:cNvSpPr txBox="1"/>
                <p:nvPr/>
              </p:nvSpPr>
              <p:spPr>
                <a:xfrm>
                  <a:off x="6648384" y="1316888"/>
                  <a:ext cx="4571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de-DE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ich</a:t>
                  </a:r>
                  <a:endParaRPr kumimoji="0" lang="de-D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6" name="Gruppieren 45"/>
              <p:cNvGrpSpPr/>
              <p:nvPr/>
            </p:nvGrpSpPr>
            <p:grpSpPr>
              <a:xfrm>
                <a:off x="4427984" y="4437112"/>
                <a:ext cx="685800" cy="705492"/>
                <a:chOff x="6516216" y="980728"/>
                <a:chExt cx="685800" cy="705492"/>
              </a:xfrm>
            </p:grpSpPr>
            <p:sp>
              <p:nvSpPr>
                <p:cNvPr id="50" name="Flussdiagramm: Auszug 49"/>
                <p:cNvSpPr/>
                <p:nvPr/>
              </p:nvSpPr>
              <p:spPr>
                <a:xfrm>
                  <a:off x="6516216" y="980728"/>
                  <a:ext cx="685800" cy="685800"/>
                </a:xfrm>
                <a:prstGeom prst="flowChartExtract">
                  <a:avLst/>
                </a:prstGeom>
                <a:solidFill>
                  <a:sysClr val="window" lastClr="FFFFFF"/>
                </a:solidFill>
                <a:ln w="25400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de-DE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8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51" name="Textfeld 36"/>
                <p:cNvSpPr txBox="1"/>
                <p:nvPr/>
              </p:nvSpPr>
              <p:spPr>
                <a:xfrm>
                  <a:off x="6648384" y="1316888"/>
                  <a:ext cx="4283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de-DE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du</a:t>
                  </a:r>
                  <a:endParaRPr kumimoji="0" lang="de-D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7" name="Gruppieren 46"/>
              <p:cNvGrpSpPr/>
              <p:nvPr/>
            </p:nvGrpSpPr>
            <p:grpSpPr>
              <a:xfrm>
                <a:off x="6012160" y="4437112"/>
                <a:ext cx="685800" cy="705492"/>
                <a:chOff x="6012160" y="4437112"/>
                <a:chExt cx="685800" cy="705492"/>
              </a:xfrm>
            </p:grpSpPr>
            <p:sp>
              <p:nvSpPr>
                <p:cNvPr id="48" name="Flussdiagramm: Auszug 47"/>
                <p:cNvSpPr/>
                <p:nvPr/>
              </p:nvSpPr>
              <p:spPr>
                <a:xfrm>
                  <a:off x="6012160" y="4437112"/>
                  <a:ext cx="685800" cy="685800"/>
                </a:xfrm>
                <a:prstGeom prst="flowChartExtract">
                  <a:avLst/>
                </a:prstGeom>
                <a:solidFill>
                  <a:sysClr val="window" lastClr="FFFFFF"/>
                </a:solidFill>
                <a:ln w="25400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de-DE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8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Textfeld 39"/>
                <p:cNvSpPr txBox="1"/>
                <p:nvPr/>
              </p:nvSpPr>
              <p:spPr>
                <a:xfrm>
                  <a:off x="6144328" y="4773272"/>
                  <a:ext cx="48282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de-DE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wir</a:t>
                  </a:r>
                  <a:endParaRPr kumimoji="0" lang="de-D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41" name="Gruppieren 40"/>
            <p:cNvGrpSpPr/>
            <p:nvPr/>
          </p:nvGrpSpPr>
          <p:grpSpPr>
            <a:xfrm>
              <a:off x="6012160" y="1888122"/>
              <a:ext cx="1656184" cy="3024336"/>
              <a:chOff x="5868144" y="1844824"/>
              <a:chExt cx="1656184" cy="3024336"/>
            </a:xfrm>
            <a:solidFill>
              <a:schemeClr val="tx1"/>
            </a:solidFill>
          </p:grpSpPr>
          <p:sp>
            <p:nvSpPr>
              <p:cNvPr id="42" name="Halbbogen 41"/>
              <p:cNvSpPr/>
              <p:nvPr/>
            </p:nvSpPr>
            <p:spPr>
              <a:xfrm rot="5400000">
                <a:off x="5184068" y="2528900"/>
                <a:ext cx="3024336" cy="1656184"/>
              </a:xfrm>
              <a:prstGeom prst="blockArc">
                <a:avLst>
                  <a:gd name="adj1" fmla="val 9863338"/>
                  <a:gd name="adj2" fmla="val 242066"/>
                  <a:gd name="adj3" fmla="val 25741"/>
                </a:avLst>
              </a:prstGeom>
              <a:grpFill/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3" name="Textfeld 44"/>
              <p:cNvSpPr txBox="1"/>
              <p:nvPr/>
            </p:nvSpPr>
            <p:spPr>
              <a:xfrm rot="16200000">
                <a:off x="6675820" y="3125380"/>
                <a:ext cx="1202252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Empfänger</a:t>
                </a:r>
                <a:endPara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784425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Kommunikationsformen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1700213"/>
            <a:ext cx="7786742" cy="4608512"/>
          </a:xfrm>
          <a:noFill/>
        </p:spPr>
        <p:txBody>
          <a:bodyPr/>
          <a:lstStyle/>
          <a:p>
            <a:pPr>
              <a:buNone/>
            </a:pPr>
            <a:r>
              <a:rPr lang="de-DE" dirty="0" smtClean="0">
                <a:solidFill>
                  <a:srgbClr val="FFFF00"/>
                </a:solidFill>
              </a:rPr>
              <a:t>Mathematisches Argumentieren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	- fokussiert auf inhaltliche Aspekte </a:t>
            </a:r>
          </a:p>
          <a:p>
            <a:pPr>
              <a:buNone/>
            </a:pPr>
            <a:r>
              <a:rPr lang="de-DE" dirty="0" smtClean="0"/>
              <a:t>	- um andere zu überzeugen</a:t>
            </a:r>
          </a:p>
          <a:p>
            <a:pPr>
              <a:buNone/>
            </a:pPr>
            <a:r>
              <a:rPr lang="de-DE" dirty="0" smtClean="0"/>
              <a:t>	- um seinen Standpunkt zu rechtfertigen</a:t>
            </a:r>
          </a:p>
          <a:p>
            <a:pPr>
              <a:buNone/>
            </a:pPr>
            <a:r>
              <a:rPr lang="de-DE" dirty="0" smtClean="0">
                <a:solidFill>
                  <a:srgbClr val="FFFF00"/>
                </a:solidFill>
              </a:rPr>
              <a:t>Modellieren</a:t>
            </a:r>
          </a:p>
          <a:p>
            <a:pPr>
              <a:buNone/>
            </a:pPr>
            <a:r>
              <a:rPr lang="de-DE" dirty="0" smtClean="0"/>
              <a:t>	- Entscheidungen treffen</a:t>
            </a:r>
          </a:p>
          <a:p>
            <a:pPr>
              <a:buNone/>
            </a:pPr>
            <a:r>
              <a:rPr lang="de-DE" dirty="0" smtClean="0"/>
              <a:t>	- Vereinfachungen vornehmen</a:t>
            </a:r>
          </a:p>
          <a:p>
            <a:pPr>
              <a:buNone/>
            </a:pPr>
            <a:r>
              <a:rPr lang="de-DE" dirty="0" smtClean="0"/>
              <a:t>	- Angemessenheit beurteilen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Kommunikationsformen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174067" cy="4608512"/>
          </a:xfrm>
          <a:noFill/>
        </p:spPr>
        <p:txBody>
          <a:bodyPr/>
          <a:lstStyle/>
          <a:p>
            <a:pPr>
              <a:buNone/>
            </a:pPr>
            <a:r>
              <a:rPr lang="de-DE" dirty="0" smtClean="0">
                <a:solidFill>
                  <a:srgbClr val="FFFF00"/>
                </a:solidFill>
              </a:rPr>
              <a:t>Problemlösen</a:t>
            </a:r>
            <a:r>
              <a:rPr lang="de-DE" dirty="0" smtClean="0"/>
              <a:t> </a:t>
            </a:r>
          </a:p>
          <a:p>
            <a:pPr>
              <a:buNone/>
            </a:pPr>
            <a:r>
              <a:rPr lang="de-DE" dirty="0" smtClean="0"/>
              <a:t>	- gemeinsam wirkungsvoller</a:t>
            </a:r>
          </a:p>
          <a:p>
            <a:pPr>
              <a:buNone/>
            </a:pPr>
            <a:r>
              <a:rPr lang="de-DE" dirty="0" smtClean="0"/>
              <a:t>	- Austausch von Strategien</a:t>
            </a:r>
          </a:p>
          <a:p>
            <a:pPr>
              <a:buNone/>
            </a:pPr>
            <a:r>
              <a:rPr lang="de-DE" dirty="0" smtClean="0"/>
              <a:t>	- gemeinsames Erstellen eines Produkts</a:t>
            </a:r>
          </a:p>
          <a:p>
            <a:pPr>
              <a:buNone/>
            </a:pPr>
            <a:r>
              <a:rPr lang="de-DE" dirty="0" smtClean="0">
                <a:solidFill>
                  <a:srgbClr val="FFFF00"/>
                </a:solidFill>
              </a:rPr>
              <a:t>Präsentieren und Darstellen</a:t>
            </a:r>
          </a:p>
          <a:p>
            <a:pPr>
              <a:buNone/>
            </a:pPr>
            <a:r>
              <a:rPr lang="de-DE" dirty="0" smtClean="0"/>
              <a:t>	- meist einseitige, oft institutionalisierte</a:t>
            </a:r>
            <a:br>
              <a:rPr lang="de-DE" dirty="0" smtClean="0"/>
            </a:br>
            <a:r>
              <a:rPr lang="de-DE" dirty="0" smtClean="0"/>
              <a:t>  Kommunikation mit dem Ziel des Informierens</a:t>
            </a:r>
          </a:p>
          <a:p>
            <a:pPr>
              <a:buNone/>
            </a:pPr>
            <a:r>
              <a:rPr lang="de-DE" dirty="0" smtClean="0"/>
              <a:t>	- Visualisieren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sch">
  <a:themeElements>
    <a:clrScheme name="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000000"/>
      </a:accent1>
      <a:accent2>
        <a:srgbClr val="0033CC"/>
      </a:accent2>
      <a:accent3>
        <a:srgbClr val="AAAAAA"/>
      </a:accent3>
      <a:accent4>
        <a:srgbClr val="DADADA"/>
      </a:accent4>
      <a:accent5>
        <a:srgbClr val="AAAAAA"/>
      </a:accent5>
      <a:accent6>
        <a:srgbClr val="002DB9"/>
      </a:accent6>
      <a:hlink>
        <a:srgbClr val="FFFF00"/>
      </a:hlink>
      <a:folHlink>
        <a:srgbClr val="FFFFCC"/>
      </a:folHlink>
    </a:clrScheme>
    <a:fontScheme name="Generisch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sch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sch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sch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Office\Templates\1031\Generisch.pot</Template>
  <TotalTime>0</TotalTime>
  <Words>476</Words>
  <Application>Microsoft Office PowerPoint</Application>
  <PresentationFormat>Bildschirmpräsentation (4:3)</PresentationFormat>
  <Paragraphs>119</Paragraphs>
  <Slides>15</Slides>
  <Notes>15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Generisch</vt:lpstr>
      <vt:lpstr>Kompetenzsteigerung durch Kommunikation und Kooperation im Fach Mathematik Sekundarstufe II</vt:lpstr>
      <vt:lpstr>Geplanter Verlauf</vt:lpstr>
      <vt:lpstr>Einstimmung (1)</vt:lpstr>
      <vt:lpstr>Einstimmung (2)</vt:lpstr>
      <vt:lpstr>Kompetenzmodell</vt:lpstr>
      <vt:lpstr>Kommunikation im Bildungsplan</vt:lpstr>
      <vt:lpstr>Die vier Seiten einer Nachricht</vt:lpstr>
      <vt:lpstr>Kommunikationsformen (1)</vt:lpstr>
      <vt:lpstr>Kommunikationsformen (2)</vt:lpstr>
      <vt:lpstr>Regeln für ein Klassengespräch</vt:lpstr>
      <vt:lpstr>Anforderungen (1)</vt:lpstr>
      <vt:lpstr>Anforderungen (2)</vt:lpstr>
      <vt:lpstr>Zur Kommunikation anregen</vt:lpstr>
      <vt:lpstr>Kommunikationsebenen</vt:lpstr>
      <vt:lpstr>Kooperationsebenen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Christof</dc:creator>
  <cp:lastModifiedBy>silke.goettge</cp:lastModifiedBy>
  <cp:revision>1450</cp:revision>
  <cp:lastPrinted>1601-01-01T00:00:00Z</cp:lastPrinted>
  <dcterms:created xsi:type="dcterms:W3CDTF">1601-01-01T00:00:00Z</dcterms:created>
  <dcterms:modified xsi:type="dcterms:W3CDTF">2010-11-04T14:24:52Z</dcterms:modified>
</cp:coreProperties>
</file>