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6" r:id="rId2"/>
    <p:sldId id="399" r:id="rId3"/>
    <p:sldId id="402" r:id="rId4"/>
    <p:sldId id="403" r:id="rId5"/>
    <p:sldId id="400" r:id="rId6"/>
    <p:sldId id="404" r:id="rId7"/>
    <p:sldId id="405" r:id="rId8"/>
    <p:sldId id="406" r:id="rId9"/>
    <p:sldId id="407" r:id="rId10"/>
    <p:sldId id="401" r:id="rId11"/>
  </p:sldIdLst>
  <p:sldSz cx="9144000" cy="6858000" type="screen4x3"/>
  <p:notesSz cx="10234613" cy="71040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FF6600"/>
    <a:srgbClr val="FFCB97"/>
    <a:srgbClr val="FFDE75"/>
    <a:srgbClr val="FF9933"/>
    <a:srgbClr val="F5A401"/>
    <a:srgbClr val="FFAFAF"/>
    <a:srgbClr val="FF9999"/>
    <a:srgbClr val="FF8B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044" autoAdjust="0"/>
  </p:normalViewPr>
  <p:slideViewPr>
    <p:cSldViewPr>
      <p:cViewPr>
        <p:scale>
          <a:sx n="86" d="100"/>
          <a:sy n="86" d="100"/>
        </p:scale>
        <p:origin x="-144" y="7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2237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DC5E1-9A87-4920-B862-5ABF052DAD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4650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434999" cy="356437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9" cy="356437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3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70075" y="203200"/>
            <a:ext cx="2449513" cy="1836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4" rIns="99029" bIns="495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45885" y="2202509"/>
            <a:ext cx="9239035" cy="2797224"/>
          </a:xfrm>
          <a:prstGeom prst="rect">
            <a:avLst/>
          </a:prstGeom>
        </p:spPr>
        <p:txBody>
          <a:bodyPr vert="horz" lIns="99029" tIns="49514" rIns="99029" bIns="495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6747629"/>
            <a:ext cx="4434999" cy="356436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8" y="6747629"/>
            <a:ext cx="4434999" cy="356436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300"/>
            </a:lvl1pPr>
          </a:lstStyle>
          <a:p>
            <a:fld id="{B60CD0FA-85F9-4704-9617-456D40F8A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9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62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10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5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6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Achtung:</a:t>
            </a:r>
            <a:r>
              <a:rPr lang="de-DE" baseline="0" dirty="0" smtClean="0"/>
              <a:t> Klausurplanung J1/J2: gemeinsamer Klausurtermin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8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9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B94-E857-4078-8C70-1CAF4BA43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7174-2BD9-4813-A288-E9DF99DE8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C22A2-1D3B-40EA-B029-56C080087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C752-75F4-4E85-98C4-B39334E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1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ACB0-B08C-4066-AA6C-7E83BECED3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BBD2-284B-477A-9BD7-8329FB6E55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3BC6-6556-4457-8B07-71ED929772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F48-7556-4B09-8B99-965B41F97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951F-63CA-4C74-9AEF-E0951E80C1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7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BD44-D4C3-4317-8511-C32DB7CA7D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0DED-B887-44A7-A506-EE55E3B33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D07B6-6594-4079-BA71-AA0B4969C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5305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2" name="Textfeld 16"/>
          <p:cNvSpPr txBox="1">
            <a:spLocks noChangeArrowheads="1"/>
          </p:cNvSpPr>
          <p:nvPr/>
        </p:nvSpPr>
        <p:spPr bwMode="auto">
          <a:xfrm>
            <a:off x="8263480" y="6446501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98CC8DC1-F19D-4D11-A977-ADD460703550}" type="slidenum">
              <a:rPr lang="de-DE" altLang="de-DE" sz="1100">
                <a:latin typeface="Calibri" pitchFamily="34" charset="0"/>
              </a:rPr>
              <a:pPr eaLnBrk="1" hangingPunct="1"/>
              <a:t>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346075" y="1444625"/>
            <a:ext cx="8456613" cy="4176713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Jahrgangsübergreifende Kurse</a:t>
            </a:r>
            <a:endParaRPr lang="de-DE" altLang="de-DE" sz="4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EE8DD23C-E6AB-4297-AE0D-A3598062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2408"/>
            <a:ext cx="2895600" cy="305631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64" name="Zeichenbereich 37909">
            <a:extLst>
              <a:ext uri="{FF2B5EF4-FFF2-40B4-BE49-F238E27FC236}">
                <a16:creationId xmlns="" xmlns:a16="http://schemas.microsoft.com/office/drawing/2014/main" id="{6BCD1715-A2F7-4232-A140-1B1FE5B788B3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65" name="Rechteck 64">
              <a:extLst>
                <a:ext uri="{FF2B5EF4-FFF2-40B4-BE49-F238E27FC236}">
                  <a16:creationId xmlns="" xmlns:a16="http://schemas.microsoft.com/office/drawing/2014/main" id="{A6DA8A35-B6FD-4649-9EDA-5B6EB2E86486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6" name="Rectangle 5">
              <a:extLst>
                <a:ext uri="{FF2B5EF4-FFF2-40B4-BE49-F238E27FC236}">
                  <a16:creationId xmlns="" xmlns:a16="http://schemas.microsoft.com/office/drawing/2014/main" id="{47AA0C22-37F4-4224-BC59-14A924B4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="" xmlns:a16="http://schemas.microsoft.com/office/drawing/2014/main" id="{60D4E0A3-4E39-4C90-B7D4-4ADB2DA3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="" xmlns:a16="http://schemas.microsoft.com/office/drawing/2014/main" id="{05F45359-6CCE-4A77-AD08-DCE6D3C1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="" xmlns:a16="http://schemas.microsoft.com/office/drawing/2014/main" id="{57188D26-7578-4A2E-B48B-41434F9A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9">
              <a:extLst>
                <a:ext uri="{FF2B5EF4-FFF2-40B4-BE49-F238E27FC236}">
                  <a16:creationId xmlns="" xmlns:a16="http://schemas.microsoft.com/office/drawing/2014/main" id="{8693C9EF-DFDC-4D9F-BE1C-CA829FBF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10">
              <a:extLst>
                <a:ext uri="{FF2B5EF4-FFF2-40B4-BE49-F238E27FC236}">
                  <a16:creationId xmlns="" xmlns:a16="http://schemas.microsoft.com/office/drawing/2014/main" id="{B77AC261-A01C-4C8C-AB64-40D44ACD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11">
              <a:extLst>
                <a:ext uri="{FF2B5EF4-FFF2-40B4-BE49-F238E27FC236}">
                  <a16:creationId xmlns="" xmlns:a16="http://schemas.microsoft.com/office/drawing/2014/main" id="{FD52BE42-B86A-47BB-AD49-B6474FD83D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12">
              <a:extLst>
                <a:ext uri="{FF2B5EF4-FFF2-40B4-BE49-F238E27FC236}">
                  <a16:creationId xmlns="" xmlns:a16="http://schemas.microsoft.com/office/drawing/2014/main" id="{63FA04D7-16D8-4C10-9A66-18C9F5F3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13">
              <a:extLst>
                <a:ext uri="{FF2B5EF4-FFF2-40B4-BE49-F238E27FC236}">
                  <a16:creationId xmlns="" xmlns:a16="http://schemas.microsoft.com/office/drawing/2014/main" id="{CF14685E-9634-4CEE-9FDA-2CC6A7E3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15">
              <a:extLst>
                <a:ext uri="{FF2B5EF4-FFF2-40B4-BE49-F238E27FC236}">
                  <a16:creationId xmlns="" xmlns:a16="http://schemas.microsoft.com/office/drawing/2014/main" id="{7E7D55F7-9901-4C30-B7FF-9C601478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6">
              <a:extLst>
                <a:ext uri="{FF2B5EF4-FFF2-40B4-BE49-F238E27FC236}">
                  <a16:creationId xmlns="" xmlns:a16="http://schemas.microsoft.com/office/drawing/2014/main" id="{59D4A53B-F173-4BA7-BB6D-A1B8181A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="" xmlns:a16="http://schemas.microsoft.com/office/drawing/2014/main" id="{7568CCB0-3F56-4B69-9C97-D9232447F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19">
              <a:extLst>
                <a:ext uri="{FF2B5EF4-FFF2-40B4-BE49-F238E27FC236}">
                  <a16:creationId xmlns="" xmlns:a16="http://schemas.microsoft.com/office/drawing/2014/main" id="{640AE4C0-AEAB-4590-83E9-AAD9C741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20">
              <a:extLst>
                <a:ext uri="{FF2B5EF4-FFF2-40B4-BE49-F238E27FC236}">
                  <a16:creationId xmlns="" xmlns:a16="http://schemas.microsoft.com/office/drawing/2014/main" id="{D6D3ADB5-C548-4F15-B3C5-AB0DAC4D8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21">
              <a:extLst>
                <a:ext uri="{FF2B5EF4-FFF2-40B4-BE49-F238E27FC236}">
                  <a16:creationId xmlns="" xmlns:a16="http://schemas.microsoft.com/office/drawing/2014/main" id="{D3C2B272-2748-49D1-9226-5B31C0C21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="" xmlns:a16="http://schemas.microsoft.com/office/drawing/2014/main" id="{464C511B-3AF6-4339-AB61-CFB14D35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23">
              <a:extLst>
                <a:ext uri="{FF2B5EF4-FFF2-40B4-BE49-F238E27FC236}">
                  <a16:creationId xmlns="" xmlns:a16="http://schemas.microsoft.com/office/drawing/2014/main" id="{A26B3769-B10F-4939-B2F9-15EBD78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4">
              <a:extLst>
                <a:ext uri="{FF2B5EF4-FFF2-40B4-BE49-F238E27FC236}">
                  <a16:creationId xmlns="" xmlns:a16="http://schemas.microsoft.com/office/drawing/2014/main" id="{AF1A485D-08D1-4E4B-8E1D-F25FFE698B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25">
              <a:extLst>
                <a:ext uri="{FF2B5EF4-FFF2-40B4-BE49-F238E27FC236}">
                  <a16:creationId xmlns="" xmlns:a16="http://schemas.microsoft.com/office/drawing/2014/main" id="{4510E70D-4FA7-49D9-9D88-38A48783C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5" name="Line 26">
              <a:extLst>
                <a:ext uri="{FF2B5EF4-FFF2-40B4-BE49-F238E27FC236}">
                  <a16:creationId xmlns="" xmlns:a16="http://schemas.microsoft.com/office/drawing/2014/main" id="{7337A555-4646-47F1-A4EE-996B56D4C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Rectangle 27">
              <a:extLst>
                <a:ext uri="{FF2B5EF4-FFF2-40B4-BE49-F238E27FC236}">
                  <a16:creationId xmlns="" xmlns:a16="http://schemas.microsoft.com/office/drawing/2014/main" id="{D5B3577D-34C3-49CA-963A-7E91EBC5B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7" name="Line 28">
              <a:extLst>
                <a:ext uri="{FF2B5EF4-FFF2-40B4-BE49-F238E27FC236}">
                  <a16:creationId xmlns="" xmlns:a16="http://schemas.microsoft.com/office/drawing/2014/main" id="{8D37655C-65B5-484C-ABAA-FFD8831B4B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29">
              <a:extLst>
                <a:ext uri="{FF2B5EF4-FFF2-40B4-BE49-F238E27FC236}">
                  <a16:creationId xmlns="" xmlns:a16="http://schemas.microsoft.com/office/drawing/2014/main" id="{0D90B735-84FA-47F9-A6C7-B618446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9" name="Line 30">
              <a:extLst>
                <a:ext uri="{FF2B5EF4-FFF2-40B4-BE49-F238E27FC236}">
                  <a16:creationId xmlns="" xmlns:a16="http://schemas.microsoft.com/office/drawing/2014/main" id="{67E4F7BB-B696-44BA-8B7A-74DE2C089D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1">
              <a:extLst>
                <a:ext uri="{FF2B5EF4-FFF2-40B4-BE49-F238E27FC236}">
                  <a16:creationId xmlns="" xmlns:a16="http://schemas.microsoft.com/office/drawing/2014/main" id="{357D2975-23F7-4251-B4B9-2D8594B2E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1" name="Line 32">
              <a:extLst>
                <a:ext uri="{FF2B5EF4-FFF2-40B4-BE49-F238E27FC236}">
                  <a16:creationId xmlns="" xmlns:a16="http://schemas.microsoft.com/office/drawing/2014/main" id="{DF1C95A8-2050-4900-8120-137B8B54B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33">
              <a:extLst>
                <a:ext uri="{FF2B5EF4-FFF2-40B4-BE49-F238E27FC236}">
                  <a16:creationId xmlns="" xmlns:a16="http://schemas.microsoft.com/office/drawing/2014/main" id="{8AAE3B4D-6A33-481C-8958-AA0F8F74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3" name="Line 34">
              <a:extLst>
                <a:ext uri="{FF2B5EF4-FFF2-40B4-BE49-F238E27FC236}">
                  <a16:creationId xmlns="" xmlns:a16="http://schemas.microsoft.com/office/drawing/2014/main" id="{0A4D0E86-74AF-4534-8081-48DCF0EF0E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35">
              <a:extLst>
                <a:ext uri="{FF2B5EF4-FFF2-40B4-BE49-F238E27FC236}">
                  <a16:creationId xmlns="" xmlns:a16="http://schemas.microsoft.com/office/drawing/2014/main" id="{9F54B237-E76E-4B7B-930D-B5271553F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5" name="Line 36">
              <a:extLst>
                <a:ext uri="{FF2B5EF4-FFF2-40B4-BE49-F238E27FC236}">
                  <a16:creationId xmlns="" xmlns:a16="http://schemas.microsoft.com/office/drawing/2014/main" id="{0F5D290F-DC76-460D-A48B-565A36A7C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37">
              <a:extLst>
                <a:ext uri="{FF2B5EF4-FFF2-40B4-BE49-F238E27FC236}">
                  <a16:creationId xmlns="" xmlns:a16="http://schemas.microsoft.com/office/drawing/2014/main" id="{46228CA9-C9F7-49FE-A1BA-B54E66C8F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7" name="Line 38">
              <a:extLst>
                <a:ext uri="{FF2B5EF4-FFF2-40B4-BE49-F238E27FC236}">
                  <a16:creationId xmlns="" xmlns:a16="http://schemas.microsoft.com/office/drawing/2014/main" id="{FC77BEF4-66DB-4CD5-8EDE-A1E7E6D04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9">
              <a:extLst>
                <a:ext uri="{FF2B5EF4-FFF2-40B4-BE49-F238E27FC236}">
                  <a16:creationId xmlns="" xmlns:a16="http://schemas.microsoft.com/office/drawing/2014/main" id="{97DFA184-352B-4AFC-A507-6BD45F70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9" name="Line 40">
              <a:extLst>
                <a:ext uri="{FF2B5EF4-FFF2-40B4-BE49-F238E27FC236}">
                  <a16:creationId xmlns="" xmlns:a16="http://schemas.microsoft.com/office/drawing/2014/main" id="{C1BAE5ED-6DC7-427E-A190-0ED6F2BA73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41">
              <a:extLst>
                <a:ext uri="{FF2B5EF4-FFF2-40B4-BE49-F238E27FC236}">
                  <a16:creationId xmlns="" xmlns:a16="http://schemas.microsoft.com/office/drawing/2014/main" id="{016789D0-E8B8-46C6-89FB-E90589865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1" name="Line 42">
              <a:extLst>
                <a:ext uri="{FF2B5EF4-FFF2-40B4-BE49-F238E27FC236}">
                  <a16:creationId xmlns="" xmlns:a16="http://schemas.microsoft.com/office/drawing/2014/main" id="{DA3DE62B-D69F-4AF8-A807-D34ABBA1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43">
              <a:extLst>
                <a:ext uri="{FF2B5EF4-FFF2-40B4-BE49-F238E27FC236}">
                  <a16:creationId xmlns="" xmlns:a16="http://schemas.microsoft.com/office/drawing/2014/main" id="{7072C49E-0F82-471B-A2EA-44547B92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3" name="Line 44">
              <a:extLst>
                <a:ext uri="{FF2B5EF4-FFF2-40B4-BE49-F238E27FC236}">
                  <a16:creationId xmlns="" xmlns:a16="http://schemas.microsoft.com/office/drawing/2014/main" id="{B92BFFC7-F2B6-4352-B134-CBD9028713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45">
              <a:extLst>
                <a:ext uri="{FF2B5EF4-FFF2-40B4-BE49-F238E27FC236}">
                  <a16:creationId xmlns="" xmlns:a16="http://schemas.microsoft.com/office/drawing/2014/main" id="{873BBEA0-BBBD-4585-B514-0E33DBD7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5" name="Line 46">
              <a:extLst>
                <a:ext uri="{FF2B5EF4-FFF2-40B4-BE49-F238E27FC236}">
                  <a16:creationId xmlns="" xmlns:a16="http://schemas.microsoft.com/office/drawing/2014/main" id="{E60FFC0A-E4F5-43B6-9167-250F72715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="" xmlns:a16="http://schemas.microsoft.com/office/drawing/2014/main" id="{281D0438-CA56-42A0-836E-38C9E7D81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7" name="Line 48">
              <a:extLst>
                <a:ext uri="{FF2B5EF4-FFF2-40B4-BE49-F238E27FC236}">
                  <a16:creationId xmlns="" xmlns:a16="http://schemas.microsoft.com/office/drawing/2014/main" id="{A168788F-EEE4-4384-B88F-DA8D798CD7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49">
              <a:extLst>
                <a:ext uri="{FF2B5EF4-FFF2-40B4-BE49-F238E27FC236}">
                  <a16:creationId xmlns="" xmlns:a16="http://schemas.microsoft.com/office/drawing/2014/main" id="{C308B337-EDC6-4E7E-8D6B-DCBD2D37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9" name="Line 50">
              <a:extLst>
                <a:ext uri="{FF2B5EF4-FFF2-40B4-BE49-F238E27FC236}">
                  <a16:creationId xmlns="" xmlns:a16="http://schemas.microsoft.com/office/drawing/2014/main" id="{85D18F75-8C0B-414F-9F5B-B17919D8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51">
              <a:extLst>
                <a:ext uri="{FF2B5EF4-FFF2-40B4-BE49-F238E27FC236}">
                  <a16:creationId xmlns="" xmlns:a16="http://schemas.microsoft.com/office/drawing/2014/main" id="{DD0D79BA-3213-4F3A-B0E2-4DAAEB08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1" name="Line 52">
              <a:extLst>
                <a:ext uri="{FF2B5EF4-FFF2-40B4-BE49-F238E27FC236}">
                  <a16:creationId xmlns="" xmlns:a16="http://schemas.microsoft.com/office/drawing/2014/main" id="{E0B30C33-0211-4878-95D4-C62BBD836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53">
              <a:extLst>
                <a:ext uri="{FF2B5EF4-FFF2-40B4-BE49-F238E27FC236}">
                  <a16:creationId xmlns="" xmlns:a16="http://schemas.microsoft.com/office/drawing/2014/main" id="{13BA6CDE-9F06-41D6-A5A8-7165CF90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3" name="Line 54">
              <a:extLst>
                <a:ext uri="{FF2B5EF4-FFF2-40B4-BE49-F238E27FC236}">
                  <a16:creationId xmlns="" xmlns:a16="http://schemas.microsoft.com/office/drawing/2014/main" id="{BE6C20BC-C183-4885-8328-598F6F9B1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55">
              <a:extLst>
                <a:ext uri="{FF2B5EF4-FFF2-40B4-BE49-F238E27FC236}">
                  <a16:creationId xmlns="" xmlns:a16="http://schemas.microsoft.com/office/drawing/2014/main" id="{70B7E216-574F-41D4-8A08-242EE238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5796136" y="5058636"/>
            <a:ext cx="28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2000" dirty="0" smtClean="0">
                <a:latin typeface="Segoe Script" panose="020B0504020000000003" pitchFamily="34" charset="0"/>
              </a:rPr>
              <a:t>Stefanie Bertsch </a:t>
            </a:r>
            <a:endParaRPr lang="de-DE" sz="2000" dirty="0"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Fazit</a:t>
            </a:r>
            <a:endParaRPr lang="de-DE" altLang="de-DE" sz="2800" b="1" dirty="0"/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Jahrgangsübergreifende Kurse nur, wenn es nicht anders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geht!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Empfehlung</a:t>
            </a:r>
            <a:r>
              <a:rPr lang="de-DE" altLang="de-DE" sz="2400" dirty="0" smtClean="0">
                <a:sym typeface="Symbol" panose="05050102010706020507" pitchFamily="18" charset="2"/>
              </a:rPr>
              <a:t>: den J1-SuS ermöglichen, die Zertifikats-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err="1" smtClean="0">
                <a:sym typeface="Symbol" panose="05050102010706020507" pitchFamily="18" charset="2"/>
              </a:rPr>
              <a:t>klausur</a:t>
            </a:r>
            <a:r>
              <a:rPr lang="de-DE" altLang="de-DE" sz="2400" dirty="0" smtClean="0">
                <a:sym typeface="Symbol" panose="05050102010706020507" pitchFamily="18" charset="2"/>
              </a:rPr>
              <a:t> mitzuschreiben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Material zum Selbstlernen ist für eine ausreichende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Anzahl von Unterrichtsstunden vorhanden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4676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/>
              <a:t>Gliederung</a:t>
            </a:r>
            <a:endParaRPr lang="de-DE" altLang="de-DE" sz="2800" b="1" dirty="0"/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 smtClean="0">
                <a:sym typeface="Symbol" panose="05050102010706020507" pitchFamily="18" charset="2"/>
              </a:rPr>
              <a:t>Organisatorisches</a:t>
            </a:r>
            <a:endParaRPr lang="de-DE" altLang="de-DE" sz="32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 smtClean="0">
                <a:sym typeface="Symbol" panose="05050102010706020507" pitchFamily="18" charset="2"/>
              </a:rPr>
              <a:t>Unterricht</a:t>
            </a:r>
            <a:endParaRPr lang="de-DE" altLang="de-DE" sz="32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 smtClean="0">
                <a:sym typeface="Symbol" panose="05050102010706020507" pitchFamily="18" charset="2"/>
              </a:rPr>
              <a:t>Fazit</a:t>
            </a: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ym typeface="Symbol" panose="05050102010706020507" pitchFamily="18" charset="2"/>
              </a:rPr>
              <a:t>Maßnahmen, um ausreichende Kursgrößen für zwei </a:t>
            </a:r>
            <a:br>
              <a:rPr lang="de-DE" altLang="de-DE" sz="2400" b="1" dirty="0" smtClean="0">
                <a:sym typeface="Symbol" panose="05050102010706020507" pitchFamily="18" charset="2"/>
              </a:rPr>
            </a:br>
            <a:r>
              <a:rPr lang="de-DE" altLang="de-DE" sz="2400" b="1" dirty="0" smtClean="0">
                <a:sym typeface="Symbol" panose="05050102010706020507" pitchFamily="18" charset="2"/>
              </a:rPr>
              <a:t>getrennte Kurse zu erzielen: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Werbung in den 10. Klassen und auf dem Infoabend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zur Kursstufe (Eltern-Info!!!)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Schnupperstunde im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vkm</a:t>
            </a:r>
            <a:r>
              <a:rPr lang="de-DE" altLang="de-DE" sz="2400" dirty="0" smtClean="0">
                <a:sym typeface="Symbol" panose="05050102010706020507" pitchFamily="18" charset="2"/>
              </a:rPr>
              <a:t> der J1 für die 10er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(ideal: Stunde zum „Turm von Hanoi“)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Den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SuS</a:t>
            </a:r>
            <a:r>
              <a:rPr lang="de-DE" altLang="de-DE" sz="2400" dirty="0" smtClean="0">
                <a:sym typeface="Symbol" panose="05050102010706020507" pitchFamily="18" charset="2"/>
              </a:rPr>
              <a:t> der J1 anbieten, in J2 in den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vkm</a:t>
            </a:r>
            <a:r>
              <a:rPr lang="de-DE" altLang="de-DE" sz="2400" dirty="0" smtClean="0">
                <a:sym typeface="Symbol" panose="05050102010706020507" pitchFamily="18" charset="2"/>
              </a:rPr>
              <a:t> einzusteigen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(ehem.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Seminarkursler</a:t>
            </a:r>
            <a:r>
              <a:rPr lang="de-DE" altLang="de-DE" sz="2400" dirty="0" smtClean="0">
                <a:sym typeface="Symbol" panose="05050102010706020507" pitchFamily="18" charset="2"/>
              </a:rPr>
              <a:t>, die nun Zeit haben;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err="1" smtClean="0">
                <a:sym typeface="Symbol" panose="05050102010706020507" pitchFamily="18" charset="2"/>
              </a:rPr>
              <a:t>SuS</a:t>
            </a:r>
            <a:r>
              <a:rPr lang="de-DE" altLang="de-DE" sz="2400" dirty="0" smtClean="0">
                <a:sym typeface="Symbol" panose="05050102010706020507" pitchFamily="18" charset="2"/>
              </a:rPr>
              <a:t>, deren Berufswunsch sich zu MINT-Fächern hin 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entwickelt hat; …) 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47063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ym typeface="Symbol" panose="05050102010706020507" pitchFamily="18" charset="2"/>
              </a:rPr>
              <a:t>Wenn alles nichts hilft – Argumente für die </a:t>
            </a:r>
            <a:br>
              <a:rPr lang="de-DE" altLang="de-DE" sz="2400" b="1" dirty="0" smtClean="0">
                <a:sym typeface="Symbol" panose="05050102010706020507" pitchFamily="18" charset="2"/>
              </a:rPr>
            </a:br>
            <a:r>
              <a:rPr lang="de-DE" altLang="de-DE" sz="2400" b="1" dirty="0" smtClean="0">
                <a:sym typeface="Symbol" panose="05050102010706020507" pitchFamily="18" charset="2"/>
              </a:rPr>
              <a:t>Einrichtung eines jahrgangsübergreifenden Kurses: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Eine gewachsene Tradition nicht abbrechen lassen 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400" dirty="0" smtClean="0">
                <a:sym typeface="Symbol" panose="05050102010706020507" pitchFamily="18" charset="2"/>
              </a:rPr>
              <a:t>	- ODER – 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Den Grundstein für eine neue Tradition legen</a:t>
            </a:r>
            <a:endParaRPr lang="de-DE" altLang="de-DE" sz="2400" dirty="0" smtClean="0">
              <a:sym typeface="Symbol" panose="05050102010706020507" pitchFamily="18" charset="2"/>
            </a:endParaRP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Den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SuS</a:t>
            </a:r>
            <a:r>
              <a:rPr lang="de-DE" altLang="de-DE" sz="2400" dirty="0" smtClean="0">
                <a:sym typeface="Symbol" panose="05050102010706020507" pitchFamily="18" charset="2"/>
              </a:rPr>
              <a:t> mit Berufswunsch im MINT-Bereich eine gute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Vorbereitung für das Studium bieten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Den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SuS</a:t>
            </a:r>
            <a:r>
              <a:rPr lang="de-DE" altLang="de-DE" sz="2400" dirty="0" smtClean="0">
                <a:sym typeface="Symbol" panose="05050102010706020507" pitchFamily="18" charset="2"/>
              </a:rPr>
              <a:t> eine Zusatzqualifikation für die Bewerbung auf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MINT-Studienfächer ermöglichen (Zertifikat!)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4488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/>
              <a:t>Grundsatzentscheidung: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/>
              <a:t>Stoff für J1/J2 gleich oder verschieden?</a:t>
            </a:r>
          </a:p>
          <a:p>
            <a:pPr eaLnBrk="1" hangingPunct="1">
              <a:spcAft>
                <a:spcPts val="1800"/>
              </a:spcAft>
            </a:pPr>
            <a:endParaRPr lang="de-DE" altLang="de-DE" sz="2800" b="1" dirty="0"/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399875" y="2708920"/>
            <a:ext cx="3777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Gleicher Stoff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möglich (Themen bauen kaum aufeinander auf)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bequemer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454925" y="2708920"/>
            <a:ext cx="41689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</a:rPr>
              <a:t>Unterschiedlicher Stoff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Ermöglicht den J1-SuS, die Zertifikatsklausur mitzuschreiben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Ist anstrengender (für die Lehrkraft), aber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Material zum Selbstlernen ist vorhanden, so dass in Summe ein Jahr abgedeckt werden kann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Erzieht die </a:t>
            </a:r>
            <a:r>
              <a:rPr lang="de-DE" dirty="0" err="1" smtClean="0"/>
              <a:t>SuS</a:t>
            </a:r>
            <a:r>
              <a:rPr lang="de-DE" dirty="0" smtClean="0"/>
              <a:t> zu selbstständigem 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790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/>
              <a:t>Material-Überblick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Wiederholung v. Grundfertigkeiten (Algebra) (J1, 1-2 </a:t>
            </a:r>
            <a:r>
              <a:rPr lang="de-DE" altLang="de-DE" sz="2400" dirty="0" err="1" smtClean="0"/>
              <a:t>DStd</a:t>
            </a:r>
            <a:r>
              <a:rPr lang="de-DE" altLang="de-DE" sz="2400" dirty="0" smtClean="0"/>
              <a:t>.)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Gleichungslehre (J1, 9 </a:t>
            </a:r>
            <a:r>
              <a:rPr lang="de-DE" altLang="de-DE" sz="2400" dirty="0" err="1" smtClean="0"/>
              <a:t>DStd</a:t>
            </a:r>
            <a:r>
              <a:rPr lang="de-DE" altLang="de-DE" sz="2400" dirty="0" smtClean="0"/>
              <a:t>.)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Komplexe Zahlen (J2, 9 </a:t>
            </a:r>
            <a:r>
              <a:rPr lang="de-DE" altLang="de-DE" sz="2400" dirty="0" err="1" smtClean="0"/>
              <a:t>DStd</a:t>
            </a:r>
            <a:r>
              <a:rPr lang="de-DE" altLang="de-DE" sz="2400" dirty="0" smtClean="0"/>
              <a:t>.)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Integrationstechniken (J2, 8 </a:t>
            </a:r>
            <a:r>
              <a:rPr lang="de-DE" altLang="de-DE" sz="2400" dirty="0" err="1" smtClean="0"/>
              <a:t>DStd</a:t>
            </a:r>
            <a:r>
              <a:rPr lang="de-DE" altLang="de-DE" sz="2400" dirty="0" smtClean="0"/>
              <a:t>.)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COSH-Lernzirkel (J2, mehrere </a:t>
            </a:r>
            <a:r>
              <a:rPr lang="de-DE" altLang="de-DE" sz="2400" dirty="0" err="1" smtClean="0"/>
              <a:t>DStd</a:t>
            </a:r>
            <a:r>
              <a:rPr lang="de-DE" altLang="de-DE" sz="2400" dirty="0" smtClean="0"/>
              <a:t>.)</a:t>
            </a:r>
          </a:p>
          <a:p>
            <a:pPr eaLnBrk="1" hangingPunct="1">
              <a:spcAft>
                <a:spcPts val="1800"/>
              </a:spcAft>
            </a:pPr>
            <a:endParaRPr lang="de-DE" altLang="de-DE" sz="2800" b="1" dirty="0"/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2120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/>
              <a:t>Organisation der Unterrichtsstunden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Gemeinsamer Beginn (Knobelaufgabe o. Ä.)</a:t>
            </a:r>
            <a:br>
              <a:rPr lang="de-DE" altLang="de-DE" sz="2400" dirty="0" smtClean="0"/>
            </a:br>
            <a:r>
              <a:rPr lang="de-DE" altLang="de-DE" sz="2400" dirty="0" smtClean="0"/>
              <a:t>Austeilen von Material an die Selbst-Lern-Gruppe </a:t>
            </a:r>
            <a:br>
              <a:rPr lang="de-DE" altLang="de-DE" sz="2400" dirty="0" smtClean="0"/>
            </a:br>
            <a:r>
              <a:rPr lang="de-DE" altLang="de-DE" sz="2400" dirty="0" smtClean="0"/>
              <a:t>(auch Lösungen, evtl. ausführliche Lösungen auf </a:t>
            </a:r>
            <a:r>
              <a:rPr lang="de-DE" altLang="de-DE" sz="2400" dirty="0" err="1" smtClean="0"/>
              <a:t>Moodle</a:t>
            </a:r>
            <a:r>
              <a:rPr lang="de-DE" altLang="de-DE" sz="2400" dirty="0" smtClean="0"/>
              <a:t>)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Aufteilung in zwei Klassenzimmer, Arbeitsphase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Übungsaufgaben (mit Lösungen) für die andere Gruppe, </a:t>
            </a:r>
            <a:br>
              <a:rPr lang="de-DE" altLang="de-DE" sz="2400" dirty="0" smtClean="0"/>
            </a:br>
            <a:r>
              <a:rPr lang="de-DE" altLang="de-DE" sz="2400" dirty="0" smtClean="0"/>
              <a:t>Lehrkraft wechselt zur Selbst-Lern-Gruppe für Fragen,</a:t>
            </a:r>
            <a:br>
              <a:rPr lang="de-DE" altLang="de-DE" sz="2400" dirty="0" smtClean="0"/>
            </a:br>
            <a:r>
              <a:rPr lang="de-DE" altLang="de-DE" sz="2400" dirty="0" smtClean="0"/>
              <a:t>Sicherung, weitere Anregungen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/>
              <a:t>Weitere Wechsel</a:t>
            </a:r>
            <a:r>
              <a:rPr lang="de-DE" altLang="de-DE" sz="2400" dirty="0" smtClean="0"/>
              <a:t> nach Bedarf </a:t>
            </a:r>
          </a:p>
          <a:p>
            <a:pPr eaLnBrk="1" hangingPunct="1">
              <a:spcAft>
                <a:spcPts val="1800"/>
              </a:spcAft>
            </a:pPr>
            <a:endParaRPr lang="de-DE" altLang="de-DE" sz="2800" b="1" dirty="0"/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154403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/>
              <a:t>Mögliche Jahresplanung</a:t>
            </a:r>
          </a:p>
          <a:p>
            <a:pPr eaLnBrk="1" hangingPunct="1">
              <a:spcAft>
                <a:spcPts val="1800"/>
              </a:spcAft>
            </a:pPr>
            <a:endParaRPr lang="de-DE" altLang="de-DE" sz="2800" b="1" dirty="0"/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00" y="2276872"/>
            <a:ext cx="8375650" cy="30099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597885" y="5625585"/>
            <a:ext cx="598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Gelb unterlegt: Material zum Selbstlernen vorhanden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98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Jahrgangsübergreifende Kurse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4"/>
              <a:ext cx="2107691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Organisatorisches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812" y="796924"/>
              <a:ext cx="2145266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9087" y="787540"/>
              <a:ext cx="2073849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="" xmlns:a16="http://schemas.microsoft.com/office/drawing/2014/main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/>
              <a:t>Mögliche Jahresplanung</a:t>
            </a:r>
          </a:p>
          <a:p>
            <a:pPr eaLnBrk="1" hangingPunct="1">
              <a:spcAft>
                <a:spcPts val="1800"/>
              </a:spcAft>
            </a:pPr>
            <a:endParaRPr lang="de-DE" altLang="de-DE" sz="2800" b="1" dirty="0"/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00" y="2500027"/>
            <a:ext cx="8375650" cy="2563589"/>
          </a:xfrm>
          <a:prstGeom prst="rect">
            <a:avLst/>
          </a:prstGeom>
        </p:spPr>
      </p:pic>
      <p:sp>
        <p:nvSpPr>
          <p:cNvPr id="72" name="Textfeld 71"/>
          <p:cNvSpPr txBox="1"/>
          <p:nvPr/>
        </p:nvSpPr>
        <p:spPr>
          <a:xfrm>
            <a:off x="1597885" y="5625585"/>
            <a:ext cx="598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Gelb unterlegt: Material zum Selbstlernen vorhanden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Bildschirmpräsentation (4:3)</PresentationFormat>
  <Paragraphs>356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Stefanie Bertsch</dc:creator>
  <cp:lastModifiedBy>Stefanie Bertsch</cp:lastModifiedBy>
  <cp:revision>518</cp:revision>
  <cp:lastPrinted>2020-03-08T11:00:48Z</cp:lastPrinted>
  <dcterms:created xsi:type="dcterms:W3CDTF">2014-11-14T21:49:37Z</dcterms:created>
  <dcterms:modified xsi:type="dcterms:W3CDTF">2020-03-08T16:41:45Z</dcterms:modified>
</cp:coreProperties>
</file>