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46" r:id="rId2"/>
    <p:sldId id="401" r:id="rId3"/>
    <p:sldId id="400" r:id="rId4"/>
    <p:sldId id="399" r:id="rId5"/>
    <p:sldId id="402" r:id="rId6"/>
    <p:sldId id="403" r:id="rId7"/>
    <p:sldId id="404" r:id="rId8"/>
    <p:sldId id="405" r:id="rId9"/>
    <p:sldId id="406" r:id="rId10"/>
    <p:sldId id="407" r:id="rId11"/>
    <p:sldId id="408" r:id="rId12"/>
    <p:sldId id="409" r:id="rId13"/>
    <p:sldId id="410" r:id="rId14"/>
    <p:sldId id="411" r:id="rId15"/>
    <p:sldId id="418" r:id="rId16"/>
    <p:sldId id="412" r:id="rId17"/>
    <p:sldId id="413" r:id="rId18"/>
    <p:sldId id="414" r:id="rId19"/>
    <p:sldId id="415" r:id="rId20"/>
    <p:sldId id="416" r:id="rId21"/>
    <p:sldId id="417" r:id="rId22"/>
    <p:sldId id="419" r:id="rId23"/>
  </p:sldIdLst>
  <p:sldSz cx="9144000" cy="6858000" type="screen4x3"/>
  <p:notesSz cx="6735763" cy="98663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6600"/>
    <a:srgbClr val="FFCB97"/>
    <a:srgbClr val="FFEDB3"/>
    <a:srgbClr val="FFDE75"/>
    <a:srgbClr val="FF9933"/>
    <a:srgbClr val="F5A401"/>
    <a:srgbClr val="FFAFAF"/>
    <a:srgbClr val="FF9999"/>
    <a:srgbClr val="FF8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15" autoAdjust="0"/>
    <p:restoredTop sz="87044" autoAdjust="0"/>
  </p:normalViewPr>
  <p:slideViewPr>
    <p:cSldViewPr>
      <p:cViewPr varScale="1">
        <p:scale>
          <a:sx n="80" d="100"/>
          <a:sy n="80" d="100"/>
        </p:scale>
        <p:origin x="12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66" y="-84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30" cy="495029"/>
          </a:xfrm>
          <a:prstGeom prst="rect">
            <a:avLst/>
          </a:prstGeom>
        </p:spPr>
        <p:txBody>
          <a:bodyPr vert="horz" lIns="94828" tIns="47414" rIns="94828" bIns="4741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4828" tIns="47414" rIns="94828" bIns="47414" rtlCol="0"/>
          <a:lstStyle>
            <a:lvl1pPr algn="r">
              <a:defRPr sz="1200"/>
            </a:lvl1pPr>
          </a:lstStyle>
          <a:p>
            <a:fld id="{8FF56C64-0EF7-4505-B7A7-22C4F51F7771}" type="datetimeFigureOut">
              <a:rPr lang="de-DE" smtClean="0"/>
              <a:pPr/>
              <a:t>03.03.2020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36550" y="282575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28" tIns="47414" rIns="94828" bIns="4741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293452" y="3058904"/>
            <a:ext cx="6080538" cy="3884860"/>
          </a:xfrm>
          <a:prstGeom prst="rect">
            <a:avLst/>
          </a:prstGeom>
        </p:spPr>
        <p:txBody>
          <a:bodyPr vert="horz" lIns="94828" tIns="47414" rIns="94828" bIns="47414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371287"/>
            <a:ext cx="2918830" cy="495028"/>
          </a:xfrm>
          <a:prstGeom prst="rect">
            <a:avLst/>
          </a:prstGeom>
        </p:spPr>
        <p:txBody>
          <a:bodyPr vert="horz" lIns="94828" tIns="47414" rIns="94828" bIns="4741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5375" y="9371287"/>
            <a:ext cx="2918830" cy="495028"/>
          </a:xfrm>
          <a:prstGeom prst="rect">
            <a:avLst/>
          </a:prstGeom>
        </p:spPr>
        <p:txBody>
          <a:bodyPr vert="horz" lIns="94828" tIns="47414" rIns="94828" bIns="47414" rtlCol="0" anchor="b"/>
          <a:lstStyle>
            <a:lvl1pPr algn="r">
              <a:defRPr sz="1200"/>
            </a:lvl1pPr>
          </a:lstStyle>
          <a:p>
            <a:fld id="{B60CD0FA-85F9-4704-9617-456D40F8ACD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129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1629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19B94-E857-4078-8C70-1CAF4BA43F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904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37174-2BD9-4813-A288-E9DF99DE88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826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C22A2-1D3B-40EA-B029-56C080087B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11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7C752-75F4-4E85-98C4-B39334E57F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2110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CACB0-B08C-4066-AA6C-7E83BECED38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86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EBBD2-284B-477A-9BD7-8329FB6E553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47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93BC6-6556-4457-8B07-71ED929772C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78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0DF48-7556-4B09-8B99-965B41F97C5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8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D951F-63CA-4C74-9AEF-E0951E80C1F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75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7BD44-D4C3-4317-8511-C32DB7CA7D0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101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50DED-B887-44A7-A506-EE55E3B3307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390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3D07B6-6594-4079-BA71-AA0B4969C0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5305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312" name="Textfeld 16"/>
          <p:cNvSpPr txBox="1">
            <a:spLocks noChangeArrowheads="1"/>
          </p:cNvSpPr>
          <p:nvPr/>
        </p:nvSpPr>
        <p:spPr bwMode="auto">
          <a:xfrm>
            <a:off x="8263480" y="6446501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98CC8DC1-F19D-4D11-A977-ADD460703550}" type="slidenum">
              <a:rPr lang="de-DE" altLang="de-DE" sz="1100">
                <a:latin typeface="Calibri" pitchFamily="34" charset="0"/>
              </a:rPr>
              <a:pPr eaLnBrk="1" hangingPunct="1"/>
              <a:t>1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55313" name="Rectangle 19"/>
          <p:cNvSpPr>
            <a:spLocks noChangeArrowheads="1"/>
          </p:cNvSpPr>
          <p:nvPr/>
        </p:nvSpPr>
        <p:spPr bwMode="auto">
          <a:xfrm>
            <a:off x="346075" y="1444625"/>
            <a:ext cx="8456613" cy="4176713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Beweisen</a:t>
            </a:r>
            <a:endParaRPr lang="de-DE" altLang="de-DE" sz="48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1" hangingPunct="1"/>
            <a:endParaRPr lang="de-DE" altLang="de-DE" sz="24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1" hangingPunct="1"/>
            <a:r>
              <a:rPr lang="de-DE" altLang="de-DE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Jahrgangsstufe 11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EE8DD23C-E6AB-4297-AE0D-A35980620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62408"/>
            <a:ext cx="2895600" cy="305631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64" name="Zeichenbereich 37909">
            <a:extLst>
              <a:ext uri="{FF2B5EF4-FFF2-40B4-BE49-F238E27FC236}">
                <a16:creationId xmlns:a16="http://schemas.microsoft.com/office/drawing/2014/main" xmlns="" id="{6BCD1715-A2F7-4232-A140-1B1FE5B788B3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65" name="Rechteck 64">
              <a:extLst>
                <a:ext uri="{FF2B5EF4-FFF2-40B4-BE49-F238E27FC236}">
                  <a16:creationId xmlns:a16="http://schemas.microsoft.com/office/drawing/2014/main" xmlns="" id="{A6DA8A35-B6FD-4649-9EDA-5B6EB2E86486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66" name="Rectangle 5">
              <a:extLst>
                <a:ext uri="{FF2B5EF4-FFF2-40B4-BE49-F238E27FC236}">
                  <a16:creationId xmlns:a16="http://schemas.microsoft.com/office/drawing/2014/main" xmlns="" id="{47AA0C22-37F4-4224-BC59-14A924B44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Rectangle 6">
              <a:extLst>
                <a:ext uri="{FF2B5EF4-FFF2-40B4-BE49-F238E27FC236}">
                  <a16:creationId xmlns:a16="http://schemas.microsoft.com/office/drawing/2014/main" xmlns="" id="{60D4E0A3-4E39-4C90-B7D4-4ADB2DA3CC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Rectangle 7">
              <a:extLst>
                <a:ext uri="{FF2B5EF4-FFF2-40B4-BE49-F238E27FC236}">
                  <a16:creationId xmlns:a16="http://schemas.microsoft.com/office/drawing/2014/main" xmlns="" id="{05F45359-6CCE-4A77-AD08-DCE6D3C1A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Rectangle 8">
              <a:extLst>
                <a:ext uri="{FF2B5EF4-FFF2-40B4-BE49-F238E27FC236}">
                  <a16:creationId xmlns:a16="http://schemas.microsoft.com/office/drawing/2014/main" xmlns="" id="{57188D26-7578-4A2E-B48B-41434F9A40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 9">
              <a:extLst>
                <a:ext uri="{FF2B5EF4-FFF2-40B4-BE49-F238E27FC236}">
                  <a16:creationId xmlns:a16="http://schemas.microsoft.com/office/drawing/2014/main" xmlns="" id="{8693C9EF-DFDC-4D9F-BE1C-CA829FBF8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 10">
              <a:extLst>
                <a:ext uri="{FF2B5EF4-FFF2-40B4-BE49-F238E27FC236}">
                  <a16:creationId xmlns:a16="http://schemas.microsoft.com/office/drawing/2014/main" xmlns="" id="{B77AC261-A01C-4C8C-AB64-40D44ACDFD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Rectangle 11">
              <a:extLst>
                <a:ext uri="{FF2B5EF4-FFF2-40B4-BE49-F238E27FC236}">
                  <a16:creationId xmlns:a16="http://schemas.microsoft.com/office/drawing/2014/main" xmlns="" id="{FD52BE42-B86A-47BB-AD49-B6474FD83D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Rectangle 12">
              <a:extLst>
                <a:ext uri="{FF2B5EF4-FFF2-40B4-BE49-F238E27FC236}">
                  <a16:creationId xmlns:a16="http://schemas.microsoft.com/office/drawing/2014/main" xmlns="" id="{63FA04D7-16D8-4C10-9A66-18C9F5F33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Rectangle 13">
              <a:extLst>
                <a:ext uri="{FF2B5EF4-FFF2-40B4-BE49-F238E27FC236}">
                  <a16:creationId xmlns:a16="http://schemas.microsoft.com/office/drawing/2014/main" xmlns="" id="{CF14685E-9634-4CEE-9FDA-2CC6A7E39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Rectangle 15">
              <a:extLst>
                <a:ext uri="{FF2B5EF4-FFF2-40B4-BE49-F238E27FC236}">
                  <a16:creationId xmlns:a16="http://schemas.microsoft.com/office/drawing/2014/main" xmlns="" id="{7E7D55F7-9901-4C30-B7FF-9C6014788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Rectangle 16">
              <a:extLst>
                <a:ext uri="{FF2B5EF4-FFF2-40B4-BE49-F238E27FC236}">
                  <a16:creationId xmlns:a16="http://schemas.microsoft.com/office/drawing/2014/main" xmlns="" id="{59D4A53B-F173-4BA7-BB6D-A1B8181A5B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Rectangle 18">
              <a:extLst>
                <a:ext uri="{FF2B5EF4-FFF2-40B4-BE49-F238E27FC236}">
                  <a16:creationId xmlns:a16="http://schemas.microsoft.com/office/drawing/2014/main" xmlns="" id="{7568CCB0-3F56-4B69-9C97-D9232447F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Rectangle 19">
              <a:extLst>
                <a:ext uri="{FF2B5EF4-FFF2-40B4-BE49-F238E27FC236}">
                  <a16:creationId xmlns:a16="http://schemas.microsoft.com/office/drawing/2014/main" xmlns="" id="{640AE4C0-AEAB-4590-83E9-AAD9C741A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Rectangle 20">
              <a:extLst>
                <a:ext uri="{FF2B5EF4-FFF2-40B4-BE49-F238E27FC236}">
                  <a16:creationId xmlns:a16="http://schemas.microsoft.com/office/drawing/2014/main" xmlns="" id="{D6D3ADB5-C548-4F15-B3C5-AB0DAC4D8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Rectangle 21">
              <a:extLst>
                <a:ext uri="{FF2B5EF4-FFF2-40B4-BE49-F238E27FC236}">
                  <a16:creationId xmlns:a16="http://schemas.microsoft.com/office/drawing/2014/main" xmlns="" id="{D3C2B272-2748-49D1-9226-5B31C0C21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Rectangle 22">
              <a:extLst>
                <a:ext uri="{FF2B5EF4-FFF2-40B4-BE49-F238E27FC236}">
                  <a16:creationId xmlns:a16="http://schemas.microsoft.com/office/drawing/2014/main" xmlns="" id="{464C511B-3AF6-4339-AB61-CFB14D355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Rectangle 23">
              <a:extLst>
                <a:ext uri="{FF2B5EF4-FFF2-40B4-BE49-F238E27FC236}">
                  <a16:creationId xmlns:a16="http://schemas.microsoft.com/office/drawing/2014/main" xmlns="" id="{A26B3769-B10F-4939-B2F9-15EBD785B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3" name="Line 24">
              <a:extLst>
                <a:ext uri="{FF2B5EF4-FFF2-40B4-BE49-F238E27FC236}">
                  <a16:creationId xmlns:a16="http://schemas.microsoft.com/office/drawing/2014/main" xmlns="" id="{AF1A485D-08D1-4E4B-8E1D-F25FFE698BE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4" name="Rectangle 25">
              <a:extLst>
                <a:ext uri="{FF2B5EF4-FFF2-40B4-BE49-F238E27FC236}">
                  <a16:creationId xmlns:a16="http://schemas.microsoft.com/office/drawing/2014/main" xmlns="" id="{4510E70D-4FA7-49D9-9D88-38A48783C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85" name="Line 26">
              <a:extLst>
                <a:ext uri="{FF2B5EF4-FFF2-40B4-BE49-F238E27FC236}">
                  <a16:creationId xmlns:a16="http://schemas.microsoft.com/office/drawing/2014/main" xmlns="" id="{7337A555-4646-47F1-A4EE-996B56D4CDC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6" name="Rectangle 27">
              <a:extLst>
                <a:ext uri="{FF2B5EF4-FFF2-40B4-BE49-F238E27FC236}">
                  <a16:creationId xmlns:a16="http://schemas.microsoft.com/office/drawing/2014/main" xmlns="" id="{D5B3577D-34C3-49CA-963A-7E91EBC5B2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87" name="Line 28">
              <a:extLst>
                <a:ext uri="{FF2B5EF4-FFF2-40B4-BE49-F238E27FC236}">
                  <a16:creationId xmlns:a16="http://schemas.microsoft.com/office/drawing/2014/main" xmlns="" id="{8D37655C-65B5-484C-ABAA-FFD8831B4B8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8" name="Rectangle 29">
              <a:extLst>
                <a:ext uri="{FF2B5EF4-FFF2-40B4-BE49-F238E27FC236}">
                  <a16:creationId xmlns:a16="http://schemas.microsoft.com/office/drawing/2014/main" xmlns="" id="{0D90B735-84FA-47F9-A6C7-B618446F5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89" name="Line 30">
              <a:extLst>
                <a:ext uri="{FF2B5EF4-FFF2-40B4-BE49-F238E27FC236}">
                  <a16:creationId xmlns:a16="http://schemas.microsoft.com/office/drawing/2014/main" xmlns="" id="{67E4F7BB-B696-44BA-8B7A-74DE2C089DF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0" name="Rectangle 31">
              <a:extLst>
                <a:ext uri="{FF2B5EF4-FFF2-40B4-BE49-F238E27FC236}">
                  <a16:creationId xmlns:a16="http://schemas.microsoft.com/office/drawing/2014/main" xmlns="" id="{357D2975-23F7-4251-B4B9-2D8594B2E6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91" name="Line 32">
              <a:extLst>
                <a:ext uri="{FF2B5EF4-FFF2-40B4-BE49-F238E27FC236}">
                  <a16:creationId xmlns:a16="http://schemas.microsoft.com/office/drawing/2014/main" xmlns="" id="{DF1C95A8-2050-4900-8120-137B8B54BBD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" name="Rectangle 33">
              <a:extLst>
                <a:ext uri="{FF2B5EF4-FFF2-40B4-BE49-F238E27FC236}">
                  <a16:creationId xmlns:a16="http://schemas.microsoft.com/office/drawing/2014/main" xmlns="" id="{8AAE3B4D-6A33-481C-8958-AA0F8F74C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93" name="Line 34">
              <a:extLst>
                <a:ext uri="{FF2B5EF4-FFF2-40B4-BE49-F238E27FC236}">
                  <a16:creationId xmlns:a16="http://schemas.microsoft.com/office/drawing/2014/main" xmlns="" id="{0A4D0E86-74AF-4534-8081-48DCF0EF0E9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4" name="Rectangle 35">
              <a:extLst>
                <a:ext uri="{FF2B5EF4-FFF2-40B4-BE49-F238E27FC236}">
                  <a16:creationId xmlns:a16="http://schemas.microsoft.com/office/drawing/2014/main" xmlns="" id="{9F54B237-E76E-4B7B-930D-B5271553F2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95" name="Line 36">
              <a:extLst>
                <a:ext uri="{FF2B5EF4-FFF2-40B4-BE49-F238E27FC236}">
                  <a16:creationId xmlns:a16="http://schemas.microsoft.com/office/drawing/2014/main" xmlns="" id="{0F5D290F-DC76-460D-A48B-565A36A7C16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" name="Rectangle 37">
              <a:extLst>
                <a:ext uri="{FF2B5EF4-FFF2-40B4-BE49-F238E27FC236}">
                  <a16:creationId xmlns:a16="http://schemas.microsoft.com/office/drawing/2014/main" xmlns="" id="{46228CA9-C9F7-49FE-A1BA-B54E66C8F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97" name="Line 38">
              <a:extLst>
                <a:ext uri="{FF2B5EF4-FFF2-40B4-BE49-F238E27FC236}">
                  <a16:creationId xmlns:a16="http://schemas.microsoft.com/office/drawing/2014/main" xmlns="" id="{FC77BEF4-66DB-4CD5-8EDE-A1E7E6D049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8" name="Rectangle 39">
              <a:extLst>
                <a:ext uri="{FF2B5EF4-FFF2-40B4-BE49-F238E27FC236}">
                  <a16:creationId xmlns:a16="http://schemas.microsoft.com/office/drawing/2014/main" xmlns="" id="{97DFA184-352B-4AFC-A507-6BD45F7072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99" name="Line 40">
              <a:extLst>
                <a:ext uri="{FF2B5EF4-FFF2-40B4-BE49-F238E27FC236}">
                  <a16:creationId xmlns:a16="http://schemas.microsoft.com/office/drawing/2014/main" xmlns="" id="{C1BAE5ED-6DC7-427E-A190-0ED6F2BA739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" name="Rectangle 41">
              <a:extLst>
                <a:ext uri="{FF2B5EF4-FFF2-40B4-BE49-F238E27FC236}">
                  <a16:creationId xmlns:a16="http://schemas.microsoft.com/office/drawing/2014/main" xmlns="" id="{016789D0-E8B8-46C6-89FB-E90589865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01" name="Line 42">
              <a:extLst>
                <a:ext uri="{FF2B5EF4-FFF2-40B4-BE49-F238E27FC236}">
                  <a16:creationId xmlns:a16="http://schemas.microsoft.com/office/drawing/2014/main" xmlns="" id="{DA3DE62B-D69F-4AF8-A807-D34ABBA121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" name="Rectangle 43">
              <a:extLst>
                <a:ext uri="{FF2B5EF4-FFF2-40B4-BE49-F238E27FC236}">
                  <a16:creationId xmlns:a16="http://schemas.microsoft.com/office/drawing/2014/main" xmlns="" id="{7072C49E-0F82-471B-A2EA-44547B921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03" name="Line 44">
              <a:extLst>
                <a:ext uri="{FF2B5EF4-FFF2-40B4-BE49-F238E27FC236}">
                  <a16:creationId xmlns:a16="http://schemas.microsoft.com/office/drawing/2014/main" xmlns="" id="{B92BFFC7-F2B6-4352-B134-CBD9028713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4" name="Rectangle 45">
              <a:extLst>
                <a:ext uri="{FF2B5EF4-FFF2-40B4-BE49-F238E27FC236}">
                  <a16:creationId xmlns:a16="http://schemas.microsoft.com/office/drawing/2014/main" xmlns="" id="{873BBEA0-BBBD-4585-B514-0E33DBD73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05" name="Line 46">
              <a:extLst>
                <a:ext uri="{FF2B5EF4-FFF2-40B4-BE49-F238E27FC236}">
                  <a16:creationId xmlns:a16="http://schemas.microsoft.com/office/drawing/2014/main" xmlns="" id="{E60FFC0A-E4F5-43B6-9167-250F7271520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6" name="Rectangle 47">
              <a:extLst>
                <a:ext uri="{FF2B5EF4-FFF2-40B4-BE49-F238E27FC236}">
                  <a16:creationId xmlns:a16="http://schemas.microsoft.com/office/drawing/2014/main" xmlns="" id="{281D0438-CA56-42A0-836E-38C9E7D81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07" name="Line 48">
              <a:extLst>
                <a:ext uri="{FF2B5EF4-FFF2-40B4-BE49-F238E27FC236}">
                  <a16:creationId xmlns:a16="http://schemas.microsoft.com/office/drawing/2014/main" xmlns="" id="{A168788F-EEE4-4384-B88F-DA8D798CD7E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8" name="Rectangle 49">
              <a:extLst>
                <a:ext uri="{FF2B5EF4-FFF2-40B4-BE49-F238E27FC236}">
                  <a16:creationId xmlns:a16="http://schemas.microsoft.com/office/drawing/2014/main" xmlns="" id="{C308B337-EDC6-4E7E-8D6B-DCBD2D37E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09" name="Line 50">
              <a:extLst>
                <a:ext uri="{FF2B5EF4-FFF2-40B4-BE49-F238E27FC236}">
                  <a16:creationId xmlns:a16="http://schemas.microsoft.com/office/drawing/2014/main" xmlns="" id="{85D18F75-8C0B-414F-9F5B-B17919D8A51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0" name="Rectangle 51">
              <a:extLst>
                <a:ext uri="{FF2B5EF4-FFF2-40B4-BE49-F238E27FC236}">
                  <a16:creationId xmlns:a16="http://schemas.microsoft.com/office/drawing/2014/main" xmlns="" id="{DD0D79BA-3213-4F3A-B0E2-4DAAEB08F1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1" name="Line 52">
              <a:extLst>
                <a:ext uri="{FF2B5EF4-FFF2-40B4-BE49-F238E27FC236}">
                  <a16:creationId xmlns:a16="http://schemas.microsoft.com/office/drawing/2014/main" xmlns="" id="{E0B30C33-0211-4878-95D4-C62BBD83646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" name="Rectangle 53">
              <a:extLst>
                <a:ext uri="{FF2B5EF4-FFF2-40B4-BE49-F238E27FC236}">
                  <a16:creationId xmlns:a16="http://schemas.microsoft.com/office/drawing/2014/main" xmlns="" id="{13BA6CDE-9F06-41D6-A5A8-7165CF90F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3" name="Line 54">
              <a:extLst>
                <a:ext uri="{FF2B5EF4-FFF2-40B4-BE49-F238E27FC236}">
                  <a16:creationId xmlns:a16="http://schemas.microsoft.com/office/drawing/2014/main" xmlns="" id="{BE6C20BC-C183-4885-8328-598F6F9B1FA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4" name="Rectangle 55">
              <a:extLst>
                <a:ext uri="{FF2B5EF4-FFF2-40B4-BE49-F238E27FC236}">
                  <a16:creationId xmlns:a16="http://schemas.microsoft.com/office/drawing/2014/main" xmlns="" id="{70B7E216-574F-41D4-8A08-242EE2383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60" name="Textfeld 59"/>
          <p:cNvSpPr txBox="1"/>
          <p:nvPr/>
        </p:nvSpPr>
        <p:spPr>
          <a:xfrm>
            <a:off x="6691221" y="5106591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Segoe Script" panose="020B0504020000000003" pitchFamily="34" charset="0"/>
              </a:rPr>
              <a:t>Jürgen Appel</a:t>
            </a:r>
            <a:endParaRPr lang="de-DE" sz="2000" dirty="0">
              <a:latin typeface="Segoe Script" panose="020B05040200000000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600" b="1" dirty="0" smtClean="0"/>
              <a:t>Vollständige Induktion</a:t>
            </a:r>
            <a:endParaRPr lang="de-DE" altLang="de-DE" sz="3200" b="1" dirty="0" smtClean="0"/>
          </a:p>
          <a:p>
            <a:pPr marL="742950" indent="-742950" eaLnBrk="1" hangingPunct="1">
              <a:spcAft>
                <a:spcPts val="1200"/>
              </a:spcAft>
              <a:buAutoNum type="arabicParenR"/>
            </a:pPr>
            <a:r>
              <a:rPr lang="de-DE" altLang="de-DE" sz="3600" dirty="0" smtClean="0">
                <a:sym typeface="Symbol" panose="05050102010706020507" pitchFamily="18" charset="2"/>
              </a:rPr>
              <a:t>Induktionsanfang</a:t>
            </a:r>
          </a:p>
          <a:p>
            <a:pPr marL="742950" indent="-742950" eaLnBrk="1" hangingPunct="1">
              <a:spcAft>
                <a:spcPts val="1200"/>
              </a:spcAft>
              <a:buAutoNum type="arabicParenR"/>
            </a:pPr>
            <a:r>
              <a:rPr lang="de-DE" altLang="de-DE" sz="3600" dirty="0" smtClean="0">
                <a:sym typeface="Symbol" panose="05050102010706020507" pitchFamily="18" charset="2"/>
              </a:rPr>
              <a:t>Induktionsschritt</a:t>
            </a:r>
          </a:p>
          <a:p>
            <a:pPr marL="742950" indent="-742950" eaLnBrk="1" hangingPunct="1">
              <a:spcAft>
                <a:spcPts val="600"/>
              </a:spcAft>
              <a:buAutoNum type="arabicParenR"/>
            </a:pPr>
            <a:r>
              <a:rPr lang="de-DE" altLang="de-DE" sz="3600" dirty="0" smtClean="0">
                <a:sym typeface="Symbol" panose="05050102010706020507" pitchFamily="18" charset="2"/>
              </a:rPr>
              <a:t>Induktionsschluss</a:t>
            </a: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10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Beweisen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600" b="1" dirty="0" smtClean="0"/>
              <a:t>Vollständige Induktion</a:t>
            </a:r>
            <a:endParaRPr lang="de-DE" altLang="de-DE" sz="3200" b="1" dirty="0" smtClean="0"/>
          </a:p>
          <a:p>
            <a:pPr marL="571500" indent="-571500"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3600" dirty="0" smtClean="0">
                <a:sym typeface="Symbol" panose="05050102010706020507" pitchFamily="18" charset="2"/>
              </a:rPr>
              <a:t>Summenformeln</a:t>
            </a:r>
          </a:p>
          <a:p>
            <a:pPr marL="571500" indent="-571500"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3600" dirty="0" smtClean="0">
                <a:sym typeface="Symbol" panose="05050102010706020507" pitchFamily="18" charset="2"/>
              </a:rPr>
              <a:t>Teilbarkeit</a:t>
            </a:r>
          </a:p>
          <a:p>
            <a:pPr marL="571500" indent="-571500"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3600" dirty="0" smtClean="0">
                <a:sym typeface="Symbol" panose="05050102010706020507" pitchFamily="18" charset="2"/>
              </a:rPr>
              <a:t>Ungleichungen</a:t>
            </a:r>
          </a:p>
          <a:p>
            <a:pPr marL="571500" indent="-571500"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3600" dirty="0" smtClean="0">
                <a:sym typeface="Symbol" panose="05050102010706020507" pitchFamily="18" charset="2"/>
              </a:rPr>
              <a:t>höhere Ableitungen</a:t>
            </a:r>
          </a:p>
          <a:p>
            <a:pPr marL="571500" indent="-571500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de-DE" altLang="de-DE" sz="3600" dirty="0" smtClean="0">
                <a:sym typeface="Symbol" panose="05050102010706020507" pitchFamily="18" charset="2"/>
              </a:rPr>
              <a:t>geometrische Beispiele</a:t>
            </a:r>
          </a:p>
          <a:p>
            <a:pPr marL="571500" indent="-571500" eaLnBrk="1" hangingPunct="1">
              <a:spcAft>
                <a:spcPts val="600"/>
              </a:spcAft>
            </a:pPr>
            <a:endParaRPr lang="de-DE" altLang="de-DE" sz="3600" dirty="0" smtClean="0">
              <a:sym typeface="Symbol" panose="05050102010706020507" pitchFamily="18" charset="2"/>
            </a:endParaRP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11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Beweisen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19"/>
              <p:cNvSpPr>
                <a:spLocks noChangeArrowheads="1"/>
              </p:cNvSpPr>
              <p:nvPr/>
            </p:nvSpPr>
            <p:spPr bwMode="auto">
              <a:xfrm>
                <a:off x="348255" y="1506405"/>
                <a:ext cx="8482012" cy="467995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1800"/>
                  </a:spcAft>
                </a:pPr>
                <a:r>
                  <a:rPr lang="de-DE" altLang="de-DE" sz="3000" b="1" dirty="0" smtClean="0"/>
                  <a:t>Welche Beweismethoden „kennen“ die </a:t>
                </a:r>
                <a:r>
                  <a:rPr lang="de-DE" altLang="de-DE" sz="3000" b="1" dirty="0" err="1" smtClean="0"/>
                  <a:t>SuS</a:t>
                </a:r>
                <a:r>
                  <a:rPr lang="de-DE" altLang="de-DE" sz="3000" b="1" dirty="0" smtClean="0"/>
                  <a:t>?</a:t>
                </a:r>
              </a:p>
              <a:p>
                <a:pPr marL="571500" indent="-571500" eaLnBrk="1" hangingPunct="1">
                  <a:spcAft>
                    <a:spcPts val="1200"/>
                  </a:spcAft>
                  <a:buFont typeface="Wingdings" pitchFamily="2" charset="2"/>
                  <a:buChar char="Ø"/>
                </a:pPr>
                <a:r>
                  <a:rPr lang="de-DE" altLang="de-DE" sz="3000" dirty="0" smtClean="0">
                    <a:sym typeface="Symbol" panose="05050102010706020507" pitchFamily="18" charset="2"/>
                  </a:rPr>
                  <a:t>direkter Beweis (Geometrie Kl.7/8) </a:t>
                </a:r>
              </a:p>
              <a:p>
                <a:pPr marL="571500" indent="-571500" eaLnBrk="1" hangingPunct="1">
                  <a:spcAft>
                    <a:spcPts val="1200"/>
                  </a:spcAft>
                  <a:buFont typeface="Wingdings" pitchFamily="2" charset="2"/>
                  <a:buChar char="Ø"/>
                </a:pPr>
                <a:r>
                  <a:rPr lang="de-DE" altLang="de-DE" sz="3000" dirty="0" smtClean="0">
                    <a:sym typeface="Symbol" panose="05050102010706020507" pitchFamily="18" charset="2"/>
                  </a:rPr>
                  <a:t>Gegenbeispiel  (Teilbarkeit Kl.5/6)</a:t>
                </a:r>
              </a:p>
              <a:p>
                <a:pPr marL="571500" indent="-571500" eaLnBrk="1" hangingPunct="1">
                  <a:spcAft>
                    <a:spcPts val="1200"/>
                  </a:spcAft>
                  <a:buFont typeface="Wingdings" pitchFamily="2" charset="2"/>
                  <a:buChar char="Ø"/>
                </a:pPr>
                <a:r>
                  <a:rPr lang="de-DE" altLang="de-DE" sz="3000" dirty="0" smtClean="0">
                    <a:sym typeface="Symbol" panose="05050102010706020507" pitchFamily="18" charset="2"/>
                  </a:rPr>
                  <a:t>Fallunterscheidung (Geometrie Kl.7/8)</a:t>
                </a:r>
              </a:p>
              <a:p>
                <a:pPr marL="571500" indent="-571500" eaLnBrk="1" hangingPunct="1">
                  <a:spcAft>
                    <a:spcPts val="1200"/>
                  </a:spcAft>
                  <a:buFont typeface="Wingdings" pitchFamily="2" charset="2"/>
                  <a:buChar char="Ø"/>
                </a:pPr>
                <a:r>
                  <a:rPr lang="de-DE" altLang="de-DE" sz="3000" dirty="0" smtClean="0">
                    <a:sym typeface="Symbol" panose="05050102010706020507" pitchFamily="18" charset="2"/>
                  </a:rPr>
                  <a:t>Widerspruchsbeweis 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altLang="de-DE" sz="30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de-DE" altLang="de-DE" sz="3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e>
                    </m:rad>
                  </m:oMath>
                </a14:m>
                <a:r>
                  <a:rPr lang="de-DE" altLang="de-DE" sz="3000" dirty="0" smtClean="0">
                    <a:sym typeface="Symbol" panose="05050102010706020507" pitchFamily="18" charset="2"/>
                  </a:rPr>
                  <a:t> ist irrational)</a:t>
                </a:r>
              </a:p>
              <a:p>
                <a:pPr marL="571500" indent="-571500" eaLnBrk="1" hangingPunct="1">
                  <a:spcAft>
                    <a:spcPts val="600"/>
                  </a:spcAft>
                </a:pPr>
                <a:endParaRPr lang="de-DE" altLang="de-DE" sz="3600" dirty="0" smtClean="0"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37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8255" y="1506405"/>
                <a:ext cx="8482012" cy="4679950"/>
              </a:xfrm>
              <a:prstGeom prst="rect">
                <a:avLst/>
              </a:prstGeom>
              <a:blipFill rotWithShape="0">
                <a:blip r:embed="rId3"/>
                <a:stretch>
                  <a:fillRect l="-282"/>
                </a:stretch>
              </a:blipFill>
              <a:ln w="9525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12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Beweisen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000" b="1" dirty="0" smtClean="0"/>
              <a:t>Mögliche Reihenfolge und</a:t>
            </a:r>
            <a:r>
              <a:rPr lang="de-DE" altLang="de-DE" sz="3000" b="1" dirty="0" smtClean="0">
                <a:solidFill>
                  <a:srgbClr val="FF0000"/>
                </a:solidFill>
              </a:rPr>
              <a:t> Schwerpunkte</a:t>
            </a:r>
          </a:p>
          <a:p>
            <a:pPr marL="571500" indent="-571500" eaLnBrk="1" hangingPunct="1">
              <a:spcAft>
                <a:spcPts val="1200"/>
              </a:spcAft>
            </a:pPr>
            <a:r>
              <a:rPr lang="de-DE" altLang="de-DE" sz="3000" dirty="0" smtClean="0">
                <a:sym typeface="Symbol" panose="05050102010706020507" pitchFamily="18" charset="2"/>
              </a:rPr>
              <a:t>1) direkter Beweis </a:t>
            </a:r>
          </a:p>
          <a:p>
            <a:pPr marL="571500" indent="-571500" eaLnBrk="1" hangingPunct="1">
              <a:spcAft>
                <a:spcPts val="1200"/>
              </a:spcAft>
            </a:pPr>
            <a:r>
              <a:rPr lang="de-DE" altLang="de-DE" sz="3000" dirty="0" smtClean="0">
                <a:sym typeface="Symbol" panose="05050102010706020507" pitchFamily="18" charset="2"/>
              </a:rPr>
              <a:t>2) Beweis durch Gegenbeispiel</a:t>
            </a:r>
          </a:p>
          <a:p>
            <a:pPr marL="571500" indent="-571500" eaLnBrk="1" hangingPunct="1">
              <a:spcAft>
                <a:spcPts val="1200"/>
              </a:spcAft>
            </a:pPr>
            <a:r>
              <a:rPr lang="de-DE" altLang="de-DE" sz="3000" dirty="0" smtClean="0">
                <a:sym typeface="Symbol" panose="05050102010706020507" pitchFamily="18" charset="2"/>
              </a:rPr>
              <a:t>3) Beweis durch Kontraposition</a:t>
            </a:r>
          </a:p>
          <a:p>
            <a:pPr marL="571500" indent="-571500" eaLnBrk="1" hangingPunct="1">
              <a:spcAft>
                <a:spcPts val="1200"/>
              </a:spcAft>
            </a:pPr>
            <a:r>
              <a:rPr lang="de-DE" altLang="de-DE" sz="3000" dirty="0" smtClean="0">
                <a:sym typeface="Symbol" panose="05050102010706020507" pitchFamily="18" charset="2"/>
              </a:rPr>
              <a:t>4) Widerspruchsbeweis</a:t>
            </a:r>
          </a:p>
          <a:p>
            <a:pPr marL="571500" indent="-571500" eaLnBrk="1" hangingPunct="1">
              <a:spcAft>
                <a:spcPts val="1200"/>
              </a:spcAft>
            </a:pPr>
            <a:r>
              <a:rPr lang="de-DE" altLang="de-DE" sz="3000" dirty="0" smtClean="0">
                <a:sym typeface="Symbol" panose="05050102010706020507" pitchFamily="18" charset="2"/>
              </a:rPr>
              <a:t>5) vollständige Fallunterscheidung</a:t>
            </a:r>
          </a:p>
          <a:p>
            <a:pPr marL="571500" indent="-571500" eaLnBrk="1" hangingPunct="1">
              <a:spcAft>
                <a:spcPts val="0"/>
              </a:spcAft>
            </a:pPr>
            <a:r>
              <a:rPr lang="de-DE" altLang="de-DE" sz="3000" dirty="0" smtClean="0">
                <a:sym typeface="Symbol" panose="05050102010706020507" pitchFamily="18" charset="2"/>
              </a:rPr>
              <a:t>6) vollständige Induktion</a:t>
            </a:r>
          </a:p>
          <a:p>
            <a:pPr marL="571500" indent="-571500" eaLnBrk="1" hangingPunct="1">
              <a:spcAft>
                <a:spcPts val="600"/>
              </a:spcAft>
            </a:pPr>
            <a:endParaRPr lang="de-DE" altLang="de-DE" sz="3600" dirty="0" smtClean="0">
              <a:sym typeface="Symbol" panose="05050102010706020507" pitchFamily="18" charset="2"/>
            </a:endParaRP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13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Beweisen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23528" y="1412776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2800" b="1" dirty="0" smtClean="0">
                <a:sym typeface="Symbol" panose="05050102010706020507" pitchFamily="18" charset="2"/>
              </a:rPr>
              <a:t>Möglicher Unterrichtsgang (18 Stunden)</a:t>
            </a:r>
          </a:p>
          <a:p>
            <a:pPr eaLnBrk="1" hangingPunct="1">
              <a:spcAft>
                <a:spcPts val="1800"/>
              </a:spcAft>
            </a:pPr>
            <a:endParaRPr lang="de-DE" altLang="de-DE" sz="2800" b="1" dirty="0" smtClean="0">
              <a:sym typeface="Symbol" panose="05050102010706020507" pitchFamily="18" charset="2"/>
            </a:endParaRPr>
          </a:p>
          <a:p>
            <a:pPr eaLnBrk="1" hangingPunct="1">
              <a:spcAft>
                <a:spcPts val="1800"/>
              </a:spcAft>
            </a:pPr>
            <a:endParaRPr lang="de-DE" altLang="de-DE" sz="2800" b="1" dirty="0" smtClean="0">
              <a:sym typeface="Symbol" panose="05050102010706020507" pitchFamily="18" charset="2"/>
            </a:endParaRPr>
          </a:p>
          <a:p>
            <a:pPr eaLnBrk="1" hangingPunct="1">
              <a:spcAft>
                <a:spcPts val="1800"/>
              </a:spcAft>
            </a:pPr>
            <a:endParaRPr lang="de-DE" altLang="de-DE" sz="2800" b="1" dirty="0" smtClean="0">
              <a:sym typeface="Symbol" panose="05050102010706020507" pitchFamily="18" charset="2"/>
            </a:endParaRPr>
          </a:p>
          <a:p>
            <a:pPr eaLnBrk="1" hangingPunct="1">
              <a:spcAft>
                <a:spcPts val="1800"/>
              </a:spcAft>
            </a:pPr>
            <a:endParaRPr lang="de-DE" altLang="de-DE" sz="2800" b="1" dirty="0" smtClean="0">
              <a:sym typeface="Symbol" panose="05050102010706020507" pitchFamily="18" charset="2"/>
            </a:endParaRPr>
          </a:p>
          <a:p>
            <a:pPr eaLnBrk="1" hangingPunct="1">
              <a:spcAft>
                <a:spcPts val="1800"/>
              </a:spcAft>
            </a:pPr>
            <a:endParaRPr lang="de-DE" altLang="de-DE" sz="2800" b="1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14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Beweisen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graphicFrame>
        <p:nvGraphicFramePr>
          <p:cNvPr id="71" name="Tabelle 3">
            <a:extLst>
              <a:ext uri="{FF2B5EF4-FFF2-40B4-BE49-F238E27FC236}">
                <a16:creationId xmlns:a16="http://schemas.microsoft.com/office/drawing/2014/main" xmlns="" id="{AF304012-6BD9-4781-9E88-836072F84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88618"/>
              </p:ext>
            </p:extLst>
          </p:nvPr>
        </p:nvGraphicFramePr>
        <p:xfrm>
          <a:off x="827584" y="2852936"/>
          <a:ext cx="7488832" cy="2286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624736">
                  <a:extLst>
                    <a:ext uri="{9D8B030D-6E8A-4147-A177-3AD203B41FA5}">
                      <a16:colId xmlns:a16="http://schemas.microsoft.com/office/drawing/2014/main" xmlns="" val="292200988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1436293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Beweisstruktur, direkter Beweis, Gegenbeispiel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3 h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613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Kontraposition und </a:t>
                      </a:r>
                      <a:r>
                        <a:rPr lang="de-DE" sz="2400" b="0" dirty="0" err="1" smtClean="0">
                          <a:solidFill>
                            <a:schemeClr val="tx1"/>
                          </a:solidFill>
                        </a:rPr>
                        <a:t>Kehrsatz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3 h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6609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Beweis durch Widerspruch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3 h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9564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vollständige Fallunterscheidung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3 h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4576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vollständige Induktion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6 h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000" b="1" dirty="0" smtClean="0"/>
              <a:t>Beispiele: direkte Beweise</a:t>
            </a:r>
          </a:p>
          <a:p>
            <a:pPr marL="571500" indent="-571500"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2800" dirty="0" smtClean="0">
                <a:sym typeface="Symbol" panose="05050102010706020507" pitchFamily="18" charset="2"/>
              </a:rPr>
              <a:t>Satz des Thales </a:t>
            </a:r>
          </a:p>
          <a:p>
            <a:pPr marL="571500" indent="-571500"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2800" dirty="0" smtClean="0">
                <a:sym typeface="Symbol" panose="05050102010706020507" pitchFamily="18" charset="2"/>
              </a:rPr>
              <a:t>Winkelsumme im Viereck</a:t>
            </a:r>
          </a:p>
          <a:p>
            <a:pPr marL="571500" indent="-571500"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2800" dirty="0" smtClean="0">
                <a:sym typeface="Symbol" panose="05050102010706020507" pitchFamily="18" charset="2"/>
              </a:rPr>
              <a:t>Satz vom Umkreis</a:t>
            </a:r>
          </a:p>
          <a:p>
            <a:pPr marL="571500" indent="-571500"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2800" dirty="0" smtClean="0">
                <a:sym typeface="Symbol" panose="05050102010706020507" pitchFamily="18" charset="2"/>
              </a:rPr>
              <a:t>Das Quadrat einer ungeraden Zahl ist ungerade</a:t>
            </a:r>
          </a:p>
          <a:p>
            <a:pPr marL="571500" indent="-571500"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800" dirty="0" smtClean="0">
                <a:sym typeface="Symbol" panose="05050102010706020507" pitchFamily="18" charset="2"/>
              </a:rPr>
              <a:t>Wenn n durch 6 teilbar ist, dann ist n durch 3 </a:t>
            </a:r>
          </a:p>
          <a:p>
            <a:pPr marL="571500" indent="-571500" eaLnBrk="1" hangingPunct="1">
              <a:spcAft>
                <a:spcPts val="1200"/>
              </a:spcAft>
            </a:pPr>
            <a:r>
              <a:rPr lang="de-DE" altLang="de-DE" sz="2800" dirty="0" smtClean="0">
                <a:sym typeface="Symbol" panose="05050102010706020507" pitchFamily="18" charset="2"/>
              </a:rPr>
              <a:t>      teilbar</a:t>
            </a:r>
          </a:p>
          <a:p>
            <a:pPr marL="571500" indent="-571500" eaLnBrk="1" hangingPunct="1">
              <a:spcAft>
                <a:spcPts val="600"/>
              </a:spcAft>
            </a:pPr>
            <a:endParaRPr lang="de-DE" altLang="de-DE" sz="3600" dirty="0" smtClean="0">
              <a:sym typeface="Symbol" panose="05050102010706020507" pitchFamily="18" charset="2"/>
            </a:endParaRP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15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Beweisen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000" b="1" dirty="0" smtClean="0"/>
              <a:t>Beispiele: Beweis durch Gegenbeispiel</a:t>
            </a:r>
          </a:p>
          <a:p>
            <a:pPr marL="571500" indent="-571500"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800" dirty="0" smtClean="0">
                <a:sym typeface="Symbol" panose="05050102010706020507" pitchFamily="18" charset="2"/>
              </a:rPr>
              <a:t>Jede natürliche Zahl n </a:t>
            </a:r>
            <a:r>
              <a:rPr lang="de-DE" altLang="de-DE" sz="2800" dirty="0" smtClean="0">
                <a:sym typeface="Symbol"/>
              </a:rPr>
              <a:t> 2 hat eine gerade</a:t>
            </a:r>
          </a:p>
          <a:p>
            <a:pPr marL="571500" indent="-571500" eaLnBrk="1" hangingPunct="1">
              <a:spcAft>
                <a:spcPts val="1200"/>
              </a:spcAft>
            </a:pPr>
            <a:r>
              <a:rPr lang="de-DE" altLang="de-DE" sz="2800" dirty="0" smtClean="0">
                <a:sym typeface="Symbol"/>
              </a:rPr>
              <a:t>      Anzahl von Teilern </a:t>
            </a:r>
            <a:r>
              <a:rPr lang="de-DE" altLang="de-DE" sz="2800" dirty="0" smtClean="0">
                <a:sym typeface="Symbol" panose="05050102010706020507" pitchFamily="18" charset="2"/>
              </a:rPr>
              <a:t> </a:t>
            </a:r>
          </a:p>
          <a:p>
            <a:pPr marL="571500" indent="-571500"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800" dirty="0" smtClean="0">
                <a:sym typeface="Symbol" panose="05050102010706020507" pitchFamily="18" charset="2"/>
              </a:rPr>
              <a:t>Wenn P ein Extrempunkt ist, dann hat der</a:t>
            </a:r>
          </a:p>
          <a:p>
            <a:pPr marL="571500" indent="-571500" eaLnBrk="1" hangingPunct="1">
              <a:spcAft>
                <a:spcPts val="1200"/>
              </a:spcAft>
            </a:pPr>
            <a:r>
              <a:rPr lang="de-DE" altLang="de-DE" sz="2800" dirty="0" smtClean="0">
                <a:sym typeface="Symbol" panose="05050102010706020507" pitchFamily="18" charset="2"/>
              </a:rPr>
              <a:t>      Graph in P eine waagrechte Tangente </a:t>
            </a:r>
          </a:p>
          <a:p>
            <a:pPr marL="571500" indent="-571500"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800" dirty="0" smtClean="0">
                <a:sym typeface="Symbol" panose="05050102010706020507" pitchFamily="18" charset="2"/>
              </a:rPr>
              <a:t>n² + n + 41 ist für alle natürlichen Zahlen n</a:t>
            </a:r>
          </a:p>
          <a:p>
            <a:pPr marL="571500" indent="-571500" eaLnBrk="1" hangingPunct="1">
              <a:spcAft>
                <a:spcPts val="1200"/>
              </a:spcAft>
            </a:pPr>
            <a:r>
              <a:rPr lang="de-DE" altLang="de-DE" sz="2800" dirty="0" smtClean="0">
                <a:sym typeface="Symbol" panose="05050102010706020507" pitchFamily="18" charset="2"/>
              </a:rPr>
              <a:t>      eine Primzahl</a:t>
            </a: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16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Beweisen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000" b="1" dirty="0" smtClean="0"/>
              <a:t>Beispiele: Beweis durch Kontraposition</a:t>
            </a:r>
          </a:p>
          <a:p>
            <a:pPr marL="571500" indent="-571500"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800" dirty="0" smtClean="0">
                <a:sym typeface="Symbol" panose="05050102010706020507" pitchFamily="18" charset="2"/>
              </a:rPr>
              <a:t>Ist das Quadrat einer natürlichen Zahl n durch 3</a:t>
            </a:r>
            <a:endParaRPr lang="de-DE" altLang="de-DE" sz="2800" dirty="0" smtClean="0">
              <a:sym typeface="Symbol"/>
            </a:endParaRPr>
          </a:p>
          <a:p>
            <a:pPr marL="571500" indent="-571500" eaLnBrk="1" hangingPunct="1">
              <a:spcAft>
                <a:spcPts val="1200"/>
              </a:spcAft>
            </a:pPr>
            <a:r>
              <a:rPr lang="de-DE" altLang="de-DE" sz="2800" dirty="0" smtClean="0">
                <a:sym typeface="Symbol"/>
              </a:rPr>
              <a:t>      teilbar, dann ist auch n durch 3 teilbar </a:t>
            </a:r>
            <a:r>
              <a:rPr lang="de-DE" altLang="de-DE" sz="2800" dirty="0" smtClean="0">
                <a:sym typeface="Symbol" panose="05050102010706020507" pitchFamily="18" charset="2"/>
              </a:rPr>
              <a:t> </a:t>
            </a:r>
          </a:p>
          <a:p>
            <a:pPr marL="571500" indent="-571500"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800" dirty="0" smtClean="0">
                <a:sym typeface="Symbol" panose="05050102010706020507" pitchFamily="18" charset="2"/>
              </a:rPr>
              <a:t>Das arithmetische Mittel zweier verschiedener</a:t>
            </a:r>
          </a:p>
          <a:p>
            <a:pPr marL="571500" indent="-571500" eaLnBrk="1" hangingPunct="1">
              <a:spcAft>
                <a:spcPts val="0"/>
              </a:spcAft>
            </a:pPr>
            <a:r>
              <a:rPr lang="de-DE" altLang="de-DE" sz="2800" dirty="0" smtClean="0">
                <a:sym typeface="Symbol" panose="05050102010706020507" pitchFamily="18" charset="2"/>
              </a:rPr>
              <a:t>      natürlicher Zahlen ist größer als deren geo-</a:t>
            </a:r>
          </a:p>
          <a:p>
            <a:pPr marL="571500" indent="-571500" eaLnBrk="1" hangingPunct="1">
              <a:spcAft>
                <a:spcPts val="1200"/>
              </a:spcAft>
            </a:pPr>
            <a:r>
              <a:rPr lang="de-DE" altLang="de-DE" sz="2800" dirty="0" smtClean="0">
                <a:sym typeface="Symbol" panose="05050102010706020507" pitchFamily="18" charset="2"/>
              </a:rPr>
              <a:t>      metrisches Mittel </a:t>
            </a:r>
          </a:p>
          <a:p>
            <a:pPr marL="571500" indent="-571500"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800" dirty="0" err="1" smtClean="0">
                <a:sym typeface="Symbol" panose="05050102010706020507" pitchFamily="18" charset="2"/>
              </a:rPr>
              <a:t>Kehrsatz</a:t>
            </a:r>
            <a:r>
              <a:rPr lang="de-DE" altLang="de-DE" sz="2800" dirty="0" smtClean="0">
                <a:sym typeface="Symbol" panose="05050102010706020507" pitchFamily="18" charset="2"/>
              </a:rPr>
              <a:t> des Stufenwinkelsatzes</a:t>
            </a: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17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Beweisen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19"/>
              <p:cNvSpPr>
                <a:spLocks noChangeArrowheads="1"/>
              </p:cNvSpPr>
              <p:nvPr/>
            </p:nvSpPr>
            <p:spPr bwMode="auto">
              <a:xfrm>
                <a:off x="348255" y="1506405"/>
                <a:ext cx="8482012" cy="467995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1800"/>
                  </a:spcAft>
                </a:pPr>
                <a:r>
                  <a:rPr lang="de-DE" altLang="de-DE" sz="3000" b="1" dirty="0" smtClean="0"/>
                  <a:t>Beispiele: Beweis durch Widerspruch</a:t>
                </a:r>
              </a:p>
              <a:p>
                <a:pPr marL="571500" indent="-571500" eaLnBrk="1" hangingPunct="1">
                  <a:spcAft>
                    <a:spcPts val="1200"/>
                  </a:spcAft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altLang="de-DE" sz="28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de-DE" altLang="de-DE" sz="28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e>
                    </m:rad>
                  </m:oMath>
                </a14:m>
                <a:r>
                  <a:rPr lang="de-DE" altLang="de-DE" sz="2800" dirty="0" smtClean="0">
                    <a:sym typeface="Symbol" panose="05050102010706020507" pitchFamily="18" charset="2"/>
                  </a:rPr>
                  <a:t> ist irrational</a:t>
                </a:r>
              </a:p>
              <a:p>
                <a:pPr marL="571500" indent="-571500" eaLnBrk="1" hangingPunct="1">
                  <a:spcAft>
                    <a:spcPts val="0"/>
                  </a:spcAft>
                  <a:buFont typeface="Wingdings" pitchFamily="2" charset="2"/>
                  <a:buChar char="Ø"/>
                </a:pPr>
                <a:r>
                  <a:rPr lang="de-DE" altLang="de-DE" sz="2800" dirty="0" smtClean="0">
                    <a:sym typeface="Symbol" panose="05050102010706020507" pitchFamily="18" charset="2"/>
                  </a:rPr>
                  <a:t>Es gibt genau einen Primzahldrilling, nämlich</a:t>
                </a:r>
              </a:p>
              <a:p>
                <a:pPr marL="571500" indent="-571500" eaLnBrk="1" hangingPunct="1">
                  <a:spcAft>
                    <a:spcPts val="1200"/>
                  </a:spcAft>
                </a:pPr>
                <a:r>
                  <a:rPr lang="de-DE" altLang="de-DE" sz="2800" dirty="0" smtClean="0">
                    <a:sym typeface="Symbol" panose="05050102010706020507" pitchFamily="18" charset="2"/>
                  </a:rPr>
                  <a:t>      3, 5, 7</a:t>
                </a:r>
              </a:p>
              <a:p>
                <a:pPr marL="571500" indent="-571500" eaLnBrk="1" hangingPunct="1">
                  <a:spcAft>
                    <a:spcPts val="0"/>
                  </a:spcAft>
                  <a:buFont typeface="Wingdings" pitchFamily="2" charset="2"/>
                  <a:buChar char="Ø"/>
                </a:pPr>
                <a:r>
                  <a:rPr lang="de-DE" altLang="de-DE" sz="2800" dirty="0" smtClean="0">
                    <a:sym typeface="Symbol" panose="05050102010706020507" pitchFamily="18" charset="2"/>
                  </a:rPr>
                  <a:t>Es gibt unendlich viele Primzahlen</a:t>
                </a:r>
              </a:p>
            </p:txBody>
          </p:sp>
        </mc:Choice>
        <mc:Fallback xmlns="">
          <p:sp>
            <p:nvSpPr>
              <p:cNvPr id="37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8255" y="1506405"/>
                <a:ext cx="8482012" cy="4679950"/>
              </a:xfrm>
              <a:prstGeom prst="rect">
                <a:avLst/>
              </a:prstGeom>
              <a:blipFill rotWithShape="0">
                <a:blip r:embed="rId3"/>
                <a:stretch>
                  <a:fillRect l="-282"/>
                </a:stretch>
              </a:blipFill>
              <a:ln w="9525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18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Beweisen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000" b="1" dirty="0" smtClean="0"/>
              <a:t>Beispiele: vollständige Fallunterscheidung</a:t>
            </a:r>
          </a:p>
          <a:p>
            <a:pPr marL="571500" indent="-571500"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2800" dirty="0" smtClean="0">
                <a:sym typeface="Symbol" panose="05050102010706020507" pitchFamily="18" charset="2"/>
              </a:rPr>
              <a:t>Der Satz vom Umfangswinkel</a:t>
            </a:r>
          </a:p>
          <a:p>
            <a:pPr marL="571500" indent="-571500"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800" dirty="0" smtClean="0">
                <a:sym typeface="Symbol" panose="05050102010706020507" pitchFamily="18" charset="2"/>
              </a:rPr>
              <a:t>Für zwei beliebige reelle Zahlen x und y gilt</a:t>
            </a:r>
          </a:p>
          <a:p>
            <a:pPr marL="571500" indent="-571500" eaLnBrk="1" hangingPunct="1">
              <a:spcAft>
                <a:spcPts val="1200"/>
              </a:spcAft>
            </a:pPr>
            <a:r>
              <a:rPr lang="de-DE" altLang="de-DE" sz="2800" dirty="0" smtClean="0">
                <a:sym typeface="Symbol" panose="05050102010706020507" pitchFamily="18" charset="2"/>
              </a:rPr>
              <a:t>      |x – y| </a:t>
            </a:r>
            <a:r>
              <a:rPr lang="de-DE" altLang="de-DE" sz="2800" dirty="0" smtClean="0">
                <a:sym typeface="Symbol"/>
              </a:rPr>
              <a:t> |x| + |y|</a:t>
            </a:r>
            <a:r>
              <a:rPr lang="de-DE" altLang="de-DE" sz="2800" dirty="0" smtClean="0">
                <a:sym typeface="Symbol" panose="05050102010706020507" pitchFamily="18" charset="2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de-DE" sz="2800" dirty="0" smtClean="0"/>
              <a:t>   Wählt man fünf beliebige natürliche Zahlen aus,</a:t>
            </a:r>
          </a:p>
          <a:p>
            <a:r>
              <a:rPr lang="de-DE" sz="2800" dirty="0" smtClean="0"/>
              <a:t>      so kann man unter diesen immer drei finden,</a:t>
            </a:r>
          </a:p>
          <a:p>
            <a:r>
              <a:rPr lang="de-DE" sz="2800" dirty="0" smtClean="0"/>
              <a:t>      deren Summe durch 3 teilbar ist</a:t>
            </a:r>
            <a:endParaRPr lang="de-DE" sz="2800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19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Beweisen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600" b="1" dirty="0" smtClean="0"/>
              <a:t>Gliederung</a:t>
            </a:r>
            <a:endParaRPr lang="de-DE" altLang="de-DE" sz="3200" b="1" dirty="0" smtClean="0"/>
          </a:p>
          <a:p>
            <a:pPr marL="571500" indent="-5715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de-DE" altLang="de-DE" sz="3600" dirty="0" smtClean="0">
                <a:sym typeface="Symbol" panose="05050102010706020507" pitchFamily="18" charset="2"/>
              </a:rPr>
              <a:t>Bildungsplan</a:t>
            </a:r>
          </a:p>
          <a:p>
            <a:pPr marL="571500" indent="-5715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de-DE" altLang="de-DE" sz="3600" dirty="0" smtClean="0">
                <a:sym typeface="Symbol" panose="05050102010706020507" pitchFamily="18" charset="2"/>
              </a:rPr>
              <a:t>Fachlicher Hintergrund</a:t>
            </a:r>
          </a:p>
          <a:p>
            <a:pPr marL="571500" indent="-5715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de-DE" altLang="de-DE" sz="3600" dirty="0" smtClean="0">
                <a:sym typeface="Symbol" panose="05050102010706020507" pitchFamily="18" charset="2"/>
              </a:rPr>
              <a:t>Unterrichtsgang</a:t>
            </a:r>
          </a:p>
          <a:p>
            <a:pPr marL="571500" indent="-5715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de-DE" altLang="de-DE" sz="3600" dirty="0" smtClean="0">
                <a:sym typeface="Symbol" panose="05050102010706020507" pitchFamily="18" charset="2"/>
              </a:rPr>
              <a:t>Fazit</a:t>
            </a: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2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Beweisen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de-DE" altLang="de-DE" sz="3000" b="1" dirty="0" smtClean="0"/>
              <a:t>Beispiele: vollständige Induktion</a:t>
            </a:r>
          </a:p>
          <a:p>
            <a:pPr marL="571500" indent="-571500"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2600" dirty="0" smtClean="0">
                <a:sym typeface="Symbol" panose="05050102010706020507" pitchFamily="18" charset="2"/>
              </a:rPr>
              <a:t>Summenformel: 1 + 3 + 5 +…+(2n – 1) = n²  </a:t>
            </a:r>
          </a:p>
          <a:p>
            <a:pPr marL="571500" indent="-571500"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2600" dirty="0" smtClean="0">
                <a:sym typeface="Symbol" panose="05050102010706020507" pitchFamily="18" charset="2"/>
              </a:rPr>
              <a:t>Teilbarkeit: 4 ist ein Teiler von </a:t>
            </a:r>
            <a:r>
              <a:rPr lang="de-DE" sz="2600" dirty="0" smtClean="0"/>
              <a:t>5</a:t>
            </a:r>
            <a:r>
              <a:rPr lang="de-DE" sz="2600" baseline="30000" dirty="0" smtClean="0"/>
              <a:t>n </a:t>
            </a:r>
            <a:r>
              <a:rPr lang="de-DE" altLang="de-DE" sz="2600" dirty="0" smtClean="0">
                <a:sym typeface="Symbol" panose="05050102010706020507" pitchFamily="18" charset="2"/>
              </a:rPr>
              <a:t>-1</a:t>
            </a:r>
          </a:p>
          <a:p>
            <a:pPr marL="571500" indent="-571500"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2600" dirty="0" smtClean="0">
                <a:sym typeface="Symbol" panose="05050102010706020507" pitchFamily="18" charset="2"/>
              </a:rPr>
              <a:t>Ungleichungen: Für n </a:t>
            </a:r>
            <a:r>
              <a:rPr lang="de-DE" altLang="de-DE" sz="2600" dirty="0" smtClean="0">
                <a:sym typeface="Symbol"/>
              </a:rPr>
              <a:t> 4 gilt 3n + 1  </a:t>
            </a:r>
            <a:r>
              <a:rPr lang="de-DE" sz="2600" dirty="0" smtClean="0"/>
              <a:t>2</a:t>
            </a:r>
            <a:r>
              <a:rPr lang="de-DE" sz="2600" baseline="30000" dirty="0" smtClean="0"/>
              <a:t>n</a:t>
            </a:r>
            <a:endParaRPr lang="de-DE" altLang="de-DE" sz="2600" dirty="0" smtClean="0">
              <a:sym typeface="Symbol" panose="05050102010706020507" pitchFamily="18" charset="2"/>
            </a:endParaRPr>
          </a:p>
          <a:p>
            <a:pPr marL="571500" indent="-571500"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2600" dirty="0" smtClean="0">
                <a:sym typeface="Symbol" panose="05050102010706020507" pitchFamily="18" charset="2"/>
              </a:rPr>
              <a:t>Ableitungen: f(x) = x</a:t>
            </a:r>
            <a:r>
              <a:rPr lang="de-DE" altLang="de-DE" sz="2600" dirty="0" smtClean="0">
                <a:sym typeface="Symbol"/>
              </a:rPr>
              <a:t></a:t>
            </a:r>
            <a:r>
              <a:rPr lang="de-DE" sz="2600" dirty="0" smtClean="0"/>
              <a:t>e</a:t>
            </a:r>
            <a:r>
              <a:rPr lang="de-DE" sz="2600" baseline="30000" dirty="0" smtClean="0"/>
              <a:t>2x  </a:t>
            </a:r>
            <a:r>
              <a:rPr lang="de-DE" altLang="de-DE" sz="2600" dirty="0" smtClean="0">
                <a:sym typeface="Symbol"/>
              </a:rPr>
              <a:t> f</a:t>
            </a:r>
            <a:r>
              <a:rPr lang="de-DE" sz="2600" baseline="30000" dirty="0" smtClean="0"/>
              <a:t>(n)</a:t>
            </a:r>
            <a:r>
              <a:rPr lang="de-DE" altLang="de-DE" sz="2600" dirty="0" smtClean="0">
                <a:sym typeface="Symbol"/>
              </a:rPr>
              <a:t>(x) =</a:t>
            </a:r>
            <a:r>
              <a:rPr lang="de-DE" sz="2600" dirty="0" smtClean="0"/>
              <a:t> 2</a:t>
            </a:r>
            <a:r>
              <a:rPr lang="de-DE" sz="2600" baseline="30000" dirty="0" smtClean="0"/>
              <a:t>n-1</a:t>
            </a:r>
            <a:r>
              <a:rPr lang="de-DE" altLang="de-DE" sz="2600" dirty="0" smtClean="0">
                <a:sym typeface="Symbol"/>
              </a:rPr>
              <a:t>(n+2x)</a:t>
            </a:r>
            <a:r>
              <a:rPr lang="de-DE" sz="2600" dirty="0" smtClean="0"/>
              <a:t>e</a:t>
            </a:r>
            <a:r>
              <a:rPr lang="de-DE" sz="2600" baseline="30000" dirty="0" smtClean="0"/>
              <a:t>2x </a:t>
            </a:r>
            <a:endParaRPr lang="de-DE" altLang="de-DE" sz="2600" dirty="0" smtClean="0">
              <a:sym typeface="Symbol" panose="05050102010706020507" pitchFamily="18" charset="2"/>
            </a:endParaRPr>
          </a:p>
          <a:p>
            <a:pPr marL="571500" indent="-571500"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600" dirty="0" smtClean="0">
                <a:sym typeface="Symbol" panose="05050102010706020507" pitchFamily="18" charset="2"/>
              </a:rPr>
              <a:t>Geometrie: Man kann mit Zirkel und Lineal immer </a:t>
            </a:r>
          </a:p>
          <a:p>
            <a:pPr marL="571500" indent="-571500" eaLnBrk="1" hangingPunct="1">
              <a:spcAft>
                <a:spcPts val="0"/>
              </a:spcAft>
            </a:pPr>
            <a:r>
              <a:rPr lang="de-DE" altLang="de-DE" sz="2600" dirty="0" smtClean="0">
                <a:sym typeface="Symbol" panose="05050102010706020507" pitchFamily="18" charset="2"/>
              </a:rPr>
              <a:t>      ein Quadrat konstruieren, dessen Flächeninhalt</a:t>
            </a:r>
          </a:p>
          <a:p>
            <a:pPr marL="571500" indent="-571500" eaLnBrk="1" hangingPunct="1">
              <a:spcAft>
                <a:spcPts val="0"/>
              </a:spcAft>
            </a:pPr>
            <a:r>
              <a:rPr lang="de-DE" altLang="de-DE" sz="2600" dirty="0" smtClean="0">
                <a:sym typeface="Symbol" panose="05050102010706020507" pitchFamily="18" charset="2"/>
              </a:rPr>
              <a:t>      genauso groß ist, wie die Summe der Flächeninhalte</a:t>
            </a:r>
          </a:p>
          <a:p>
            <a:pPr marL="571500" indent="-571500" eaLnBrk="1" hangingPunct="1">
              <a:spcAft>
                <a:spcPts val="1200"/>
              </a:spcAft>
            </a:pPr>
            <a:r>
              <a:rPr lang="de-DE" altLang="de-DE" sz="2600" dirty="0" smtClean="0">
                <a:sym typeface="Symbol" panose="05050102010706020507" pitchFamily="18" charset="2"/>
              </a:rPr>
              <a:t>      von n (n </a:t>
            </a:r>
            <a:r>
              <a:rPr lang="de-DE" altLang="de-DE" sz="2600" dirty="0" smtClean="0">
                <a:sym typeface="Symbol"/>
              </a:rPr>
              <a:t> </a:t>
            </a:r>
            <a:r>
              <a:rPr lang="de-DE" altLang="de-DE" sz="2600" dirty="0" smtClean="0">
                <a:sym typeface="Symbol" panose="05050102010706020507" pitchFamily="18" charset="2"/>
              </a:rPr>
              <a:t>2) gegebenen Quadraten </a:t>
            </a: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20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Beweisen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000" b="1" dirty="0" smtClean="0"/>
              <a:t>Typische Schwierigkeiten für die </a:t>
            </a:r>
            <a:r>
              <a:rPr lang="de-DE" altLang="de-DE" sz="3000" b="1" dirty="0" err="1" smtClean="0"/>
              <a:t>SuS</a:t>
            </a:r>
            <a:endParaRPr lang="de-DE" altLang="de-DE" sz="3000" b="1" dirty="0" smtClean="0"/>
          </a:p>
          <a:p>
            <a:pPr marL="571500" indent="-571500"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2600" dirty="0" smtClean="0">
                <a:sym typeface="Symbol" panose="05050102010706020507" pitchFamily="18" charset="2"/>
              </a:rPr>
              <a:t>Voraussetzung und Behauptung </a:t>
            </a:r>
          </a:p>
          <a:p>
            <a:pPr marL="571500" indent="-571500"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2600" dirty="0" smtClean="0">
                <a:sym typeface="Symbol" panose="05050102010706020507" pitchFamily="18" charset="2"/>
              </a:rPr>
              <a:t>Unterschied: </a:t>
            </a:r>
            <a:r>
              <a:rPr lang="de-DE" altLang="de-DE" sz="2600" dirty="0" err="1" smtClean="0">
                <a:sym typeface="Symbol" panose="05050102010706020507" pitchFamily="18" charset="2"/>
              </a:rPr>
              <a:t>Kehrsatz</a:t>
            </a:r>
            <a:r>
              <a:rPr lang="de-DE" altLang="de-DE" sz="2600" dirty="0" smtClean="0">
                <a:sym typeface="Symbol" panose="05050102010706020507" pitchFamily="18" charset="2"/>
              </a:rPr>
              <a:t> – Kontraposition</a:t>
            </a:r>
          </a:p>
          <a:p>
            <a:pPr marL="571500" indent="-571500"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2600" dirty="0" smtClean="0">
                <a:sym typeface="Symbol" panose="05050102010706020507" pitchFamily="18" charset="2"/>
              </a:rPr>
              <a:t>Unterschied: Kontraposition – Widerspruchsbeweis</a:t>
            </a:r>
          </a:p>
          <a:p>
            <a:pPr marL="571500" indent="-571500"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2600" dirty="0" smtClean="0">
                <a:sym typeface="Symbol" panose="05050102010706020507" pitchFamily="18" charset="2"/>
              </a:rPr>
              <a:t>Verneinung bei Kontraposition (de Morgan)</a:t>
            </a:r>
          </a:p>
          <a:p>
            <a:pPr marL="571500" indent="-571500"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2600" dirty="0" smtClean="0">
                <a:sym typeface="Symbol" panose="05050102010706020507" pitchFamily="18" charset="2"/>
              </a:rPr>
              <a:t>Algebraische Umformungen (vollständige Induktion)</a:t>
            </a:r>
          </a:p>
          <a:p>
            <a:pPr marL="571500" indent="-571500"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600" dirty="0" smtClean="0">
                <a:sym typeface="Symbol" panose="05050102010706020507" pitchFamily="18" charset="2"/>
              </a:rPr>
              <a:t>Abschätzungen (vollständige Induktion: Ungleichung)</a:t>
            </a: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21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Beweisen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de-DE" altLang="de-DE" sz="3000" b="1" dirty="0" smtClean="0"/>
              <a:t>Fazit</a:t>
            </a:r>
          </a:p>
          <a:p>
            <a:pPr marL="571500" indent="-571500"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600" dirty="0" smtClean="0">
                <a:sym typeface="Symbol" panose="05050102010706020507" pitchFamily="18" charset="2"/>
              </a:rPr>
              <a:t>gute Möglichkeiten „nebenbei“ etwas einzuführen</a:t>
            </a:r>
          </a:p>
          <a:p>
            <a:pPr marL="571500" indent="-571500" eaLnBrk="1" hangingPunct="1">
              <a:spcAft>
                <a:spcPts val="1000"/>
              </a:spcAft>
            </a:pPr>
            <a:r>
              <a:rPr lang="de-DE" altLang="de-DE" sz="2600" dirty="0" smtClean="0">
                <a:sym typeface="Symbol" panose="05050102010706020507" pitchFamily="18" charset="2"/>
              </a:rPr>
              <a:t>      (Schreibweisen: Summe; (</a:t>
            </a:r>
            <a:r>
              <a:rPr lang="de-DE" altLang="de-DE" sz="2600" dirty="0" err="1" smtClean="0">
                <a:sym typeface="Symbol" panose="05050102010706020507" pitchFamily="18" charset="2"/>
              </a:rPr>
              <a:t>un</a:t>
            </a:r>
            <a:r>
              <a:rPr lang="de-DE" altLang="de-DE" sz="2600" dirty="0" smtClean="0">
                <a:sym typeface="Symbol" panose="05050102010706020507" pitchFamily="18" charset="2"/>
              </a:rPr>
              <a:t>)gerade Zahl; Modulo…)   </a:t>
            </a:r>
          </a:p>
          <a:p>
            <a:pPr marL="571500" indent="-571500"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600" dirty="0" smtClean="0">
                <a:sym typeface="Symbol" panose="05050102010706020507" pitchFamily="18" charset="2"/>
              </a:rPr>
              <a:t>gute Möglichkeit Fehlvorstellungen aus dem Mathe-</a:t>
            </a:r>
          </a:p>
          <a:p>
            <a:pPr marL="571500" indent="-571500" eaLnBrk="1" hangingPunct="1">
              <a:spcAft>
                <a:spcPts val="1000"/>
              </a:spcAft>
            </a:pPr>
            <a:r>
              <a:rPr lang="de-DE" altLang="de-DE" sz="2600" dirty="0" smtClean="0">
                <a:sym typeface="Symbol" panose="05050102010706020507" pitchFamily="18" charset="2"/>
              </a:rPr>
              <a:t>      </a:t>
            </a:r>
            <a:r>
              <a:rPr lang="de-DE" altLang="de-DE" sz="2600" dirty="0" err="1" smtClean="0">
                <a:sym typeface="Symbol" panose="05050102010706020507" pitchFamily="18" charset="2"/>
              </a:rPr>
              <a:t>matikunterricht</a:t>
            </a:r>
            <a:r>
              <a:rPr lang="de-DE" altLang="de-DE" sz="2600" dirty="0" smtClean="0">
                <a:sym typeface="Symbol" panose="05050102010706020507" pitchFamily="18" charset="2"/>
              </a:rPr>
              <a:t> zu korrigieren (Extremwerte …) </a:t>
            </a:r>
          </a:p>
          <a:p>
            <a:pPr marL="571500" indent="-571500" eaLnBrk="1" hangingPunct="1">
              <a:spcAft>
                <a:spcPts val="1000"/>
              </a:spcAft>
              <a:buFont typeface="Wingdings" pitchFamily="2" charset="2"/>
              <a:buChar char="Ø"/>
            </a:pPr>
            <a:r>
              <a:rPr lang="de-DE" altLang="de-DE" sz="2600" dirty="0" smtClean="0">
                <a:sym typeface="Symbol" panose="05050102010706020507" pitchFamily="18" charset="2"/>
              </a:rPr>
              <a:t>gutes Training für algebraische Umformungen </a:t>
            </a:r>
          </a:p>
          <a:p>
            <a:pPr marL="571500" indent="-571500"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600" dirty="0" smtClean="0">
                <a:sym typeface="Symbol" panose="05050102010706020507" pitchFamily="18" charset="2"/>
              </a:rPr>
              <a:t>Kontraposition und vollständige Induktion sind wichtig</a:t>
            </a:r>
          </a:p>
          <a:p>
            <a:pPr marL="571500" indent="-571500" eaLnBrk="1" hangingPunct="1">
              <a:spcAft>
                <a:spcPts val="1000"/>
              </a:spcAft>
            </a:pPr>
            <a:r>
              <a:rPr lang="de-DE" altLang="de-DE" sz="2600" dirty="0" smtClean="0">
                <a:sym typeface="Symbol" panose="05050102010706020507" pitchFamily="18" charset="2"/>
              </a:rPr>
              <a:t>      für die Zertifikatsklausur</a:t>
            </a:r>
          </a:p>
          <a:p>
            <a:pPr marL="571500" indent="-571500"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600" dirty="0" smtClean="0">
                <a:sym typeface="Symbol" panose="05050102010706020507" pitchFamily="18" charset="2"/>
              </a:rPr>
              <a:t>zukünftig wegen IMP möglicherweise Kontraposition</a:t>
            </a:r>
          </a:p>
          <a:p>
            <a:pPr marL="571500" indent="-571500" eaLnBrk="1" hangingPunct="1">
              <a:spcAft>
                <a:spcPts val="0"/>
              </a:spcAft>
            </a:pPr>
            <a:r>
              <a:rPr lang="de-DE" altLang="de-DE" sz="2600" dirty="0" smtClean="0">
                <a:sym typeface="Symbol" panose="05050102010706020507" pitchFamily="18" charset="2"/>
              </a:rPr>
              <a:t>      binnendifferenziert unterrichten </a:t>
            </a: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22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Beweisen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endParaRPr lang="de-DE" altLang="de-DE" sz="3600" dirty="0" smtClean="0">
              <a:sym typeface="Symbol" panose="05050102010706020507" pitchFamily="18" charset="2"/>
            </a:endParaRP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3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Beweisen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pic>
        <p:nvPicPr>
          <p:cNvPr id="71" name="Grafik 70">
            <a:extLst>
              <a:ext uri="{FF2B5EF4-FFF2-40B4-BE49-F238E27FC236}">
                <a16:creationId xmlns:a16="http://schemas.microsoft.com/office/drawing/2014/main" xmlns="" id="{9240516C-4EA9-4A9D-97C5-B74F30F3B17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1650621"/>
            <a:ext cx="7562482" cy="4447227"/>
          </a:xfrm>
          <a:prstGeom prst="rect">
            <a:avLst/>
          </a:prstGeom>
        </p:spPr>
      </p:pic>
      <p:sp>
        <p:nvSpPr>
          <p:cNvPr id="73" name="Rechteck 72"/>
          <p:cNvSpPr/>
          <p:nvPr/>
        </p:nvSpPr>
        <p:spPr>
          <a:xfrm>
            <a:off x="1043608" y="5217422"/>
            <a:ext cx="7128906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endParaRPr lang="de-DE" altLang="de-DE" sz="3600" dirty="0" smtClean="0">
              <a:sym typeface="Symbol" panose="05050102010706020507" pitchFamily="18" charset="2"/>
            </a:endParaRP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4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Beweisen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pic>
        <p:nvPicPr>
          <p:cNvPr id="73" name="Grafik 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2327" y="1530300"/>
            <a:ext cx="8274749" cy="4640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6" name="Gerade Verbindung mit Pfeil 75"/>
          <p:cNvCxnSpPr/>
          <p:nvPr/>
        </p:nvCxnSpPr>
        <p:spPr>
          <a:xfrm flipV="1">
            <a:off x="390025" y="5651111"/>
            <a:ext cx="823904" cy="544045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endParaRPr lang="de-DE" altLang="de-DE" sz="3600" dirty="0" smtClean="0">
              <a:sym typeface="Symbol" panose="05050102010706020507" pitchFamily="18" charset="2"/>
            </a:endParaRP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5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Beweisen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pic>
        <p:nvPicPr>
          <p:cNvPr id="74" name="Grafik 7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1470709"/>
            <a:ext cx="8351901" cy="4655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Rechteck 77"/>
          <p:cNvSpPr/>
          <p:nvPr/>
        </p:nvSpPr>
        <p:spPr>
          <a:xfrm>
            <a:off x="287928" y="1758020"/>
            <a:ext cx="8505102" cy="135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Rechteck 78"/>
          <p:cNvSpPr/>
          <p:nvPr/>
        </p:nvSpPr>
        <p:spPr>
          <a:xfrm>
            <a:off x="303682" y="4328294"/>
            <a:ext cx="8505102" cy="17342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485354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endParaRPr lang="de-DE" altLang="de-DE" sz="2800" b="1" dirty="0" smtClean="0"/>
          </a:p>
          <a:p>
            <a:pPr eaLnBrk="1" hangingPunct="1">
              <a:spcAft>
                <a:spcPts val="600"/>
              </a:spcAft>
            </a:pPr>
            <a:endParaRPr lang="de-DE" altLang="de-DE" sz="2800" b="1" dirty="0" smtClean="0"/>
          </a:p>
          <a:p>
            <a:pPr eaLnBrk="1" hangingPunct="1">
              <a:spcAft>
                <a:spcPts val="600"/>
              </a:spcAft>
            </a:pPr>
            <a:r>
              <a:rPr lang="de-DE" altLang="de-DE" sz="2800" b="1" dirty="0" smtClean="0"/>
              <a:t>Bildungsplan IMP - Aussagenlogik und Graphen</a:t>
            </a:r>
          </a:p>
          <a:p>
            <a:pPr eaLnBrk="1" hangingPunct="1">
              <a:spcAft>
                <a:spcPts val="600"/>
              </a:spcAft>
            </a:pPr>
            <a:r>
              <a:rPr lang="de-DE" altLang="de-DE" sz="2800" b="1" dirty="0" smtClean="0"/>
              <a:t>Klasse </a:t>
            </a:r>
            <a:r>
              <a:rPr lang="de-DE" altLang="de-DE" sz="2800" b="1" dirty="0" smtClean="0"/>
              <a:t>10</a:t>
            </a:r>
          </a:p>
          <a:p>
            <a:pPr eaLnBrk="1" hangingPunct="1">
              <a:spcAft>
                <a:spcPts val="600"/>
              </a:spcAft>
            </a:pPr>
            <a:endParaRPr lang="de-DE" altLang="de-DE" sz="2800" b="1" dirty="0" smtClean="0"/>
          </a:p>
          <a:p>
            <a:pPr eaLnBrk="1" hangingPunct="1">
              <a:spcAft>
                <a:spcPts val="600"/>
              </a:spcAft>
            </a:pPr>
            <a:endParaRPr lang="de-DE" altLang="de-DE" sz="2800" dirty="0" smtClean="0"/>
          </a:p>
          <a:p>
            <a:pPr eaLnBrk="1" hangingPunct="1">
              <a:spcAft>
                <a:spcPts val="600"/>
              </a:spcAft>
            </a:pPr>
            <a:endParaRPr lang="de-DE" altLang="de-DE" sz="2800" dirty="0" smtClean="0"/>
          </a:p>
          <a:p>
            <a:pPr eaLnBrk="1" hangingPunct="1">
              <a:spcAft>
                <a:spcPts val="600"/>
              </a:spcAft>
            </a:pPr>
            <a:endParaRPr lang="de-DE" altLang="de-DE" sz="3600" dirty="0" smtClean="0"/>
          </a:p>
          <a:p>
            <a:pPr eaLnBrk="1" hangingPunct="1">
              <a:spcAft>
                <a:spcPts val="600"/>
              </a:spcAft>
            </a:pPr>
            <a:endParaRPr lang="de-DE" altLang="de-DE" sz="3600" dirty="0" smtClean="0"/>
          </a:p>
          <a:p>
            <a:pPr eaLnBrk="1" hangingPunct="1">
              <a:spcAft>
                <a:spcPts val="600"/>
              </a:spcAft>
            </a:pPr>
            <a:endParaRPr lang="de-DE" altLang="de-DE" sz="3600" dirty="0" smtClean="0"/>
          </a:p>
          <a:p>
            <a:pPr eaLnBrk="1" hangingPunct="1">
              <a:spcAft>
                <a:spcPts val="600"/>
              </a:spcAft>
            </a:pPr>
            <a:endParaRPr lang="de-DE" altLang="de-DE" sz="3600" dirty="0" smtClean="0"/>
          </a:p>
          <a:p>
            <a:pPr eaLnBrk="1" hangingPunct="1">
              <a:spcAft>
                <a:spcPts val="600"/>
              </a:spcAft>
            </a:pPr>
            <a:endParaRPr lang="de-DE" altLang="de-DE" sz="3600" dirty="0" smtClean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6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Beweisen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pic>
        <p:nvPicPr>
          <p:cNvPr id="75" name="Grafik 74">
            <a:extLst>
              <a:ext uri="{FF2B5EF4-FFF2-40B4-BE49-F238E27FC236}">
                <a16:creationId xmlns="" xmlns:a16="http://schemas.microsoft.com/office/drawing/2014/main" id="{0DEBCA1A-A8BD-4AD0-89CB-CEC378AD115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63" y="2492896"/>
            <a:ext cx="8314753" cy="3619103"/>
          </a:xfrm>
          <a:prstGeom prst="rect">
            <a:avLst/>
          </a:prstGeom>
        </p:spPr>
      </p:pic>
      <p:cxnSp>
        <p:nvCxnSpPr>
          <p:cNvPr id="76" name="Gerade Verbindung mit Pfeil 75"/>
          <p:cNvCxnSpPr/>
          <p:nvPr/>
        </p:nvCxnSpPr>
        <p:spPr>
          <a:xfrm flipH="1" flipV="1">
            <a:off x="6886032" y="3786193"/>
            <a:ext cx="1861157" cy="650919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mit Pfeil 81"/>
          <p:cNvCxnSpPr/>
          <p:nvPr/>
        </p:nvCxnSpPr>
        <p:spPr>
          <a:xfrm flipV="1">
            <a:off x="937433" y="3210129"/>
            <a:ext cx="1512168" cy="576064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600" b="1" dirty="0" smtClean="0"/>
              <a:t>Struktur eines Beweises</a:t>
            </a:r>
            <a:endParaRPr lang="de-DE" altLang="de-DE" sz="3200" b="1" dirty="0" smtClean="0"/>
          </a:p>
          <a:p>
            <a:pPr marL="571500" indent="-5715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de-DE" altLang="de-DE" sz="3600" dirty="0" smtClean="0">
                <a:sym typeface="Symbol" panose="05050102010706020507" pitchFamily="18" charset="2"/>
              </a:rPr>
              <a:t>Voraussetzung</a:t>
            </a:r>
          </a:p>
          <a:p>
            <a:pPr marL="571500" indent="-5715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de-DE" altLang="de-DE" sz="3600" dirty="0" smtClean="0">
                <a:sym typeface="Symbol" panose="05050102010706020507" pitchFamily="18" charset="2"/>
              </a:rPr>
              <a:t>Behauptung</a:t>
            </a:r>
          </a:p>
          <a:p>
            <a:pPr marL="571500" indent="-5715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de-DE" altLang="de-DE" sz="3600" dirty="0" smtClean="0">
                <a:sym typeface="Symbol" panose="05050102010706020507" pitchFamily="18" charset="2"/>
              </a:rPr>
              <a:t>Beweis</a:t>
            </a:r>
          </a:p>
          <a:p>
            <a:pPr marL="571500" indent="-571500" eaLnBrk="1" hangingPunct="1">
              <a:spcAft>
                <a:spcPts val="600"/>
              </a:spcAft>
            </a:pPr>
            <a:endParaRPr lang="de-DE" altLang="de-DE" sz="3600" dirty="0" smtClean="0">
              <a:sym typeface="Symbol" panose="05050102010706020507" pitchFamily="18" charset="2"/>
            </a:endParaRP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7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Beweisen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4151737" cy="3146731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eaLnBrk="1" hangingPunct="1">
              <a:spcAft>
                <a:spcPts val="600"/>
              </a:spcAft>
            </a:pPr>
            <a:r>
              <a:rPr lang="de-DE" altLang="de-DE" sz="3200" dirty="0" smtClean="0">
                <a:sym typeface="Symbol" panose="05050102010706020507" pitchFamily="18" charset="2"/>
              </a:rPr>
              <a:t>direkte Beweise</a:t>
            </a:r>
          </a:p>
          <a:p>
            <a:pPr marL="571500" indent="-571500"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2800" dirty="0" smtClean="0">
                <a:sym typeface="Symbol" panose="05050102010706020507" pitchFamily="18" charset="2"/>
              </a:rPr>
              <a:t>direkter Beweis</a:t>
            </a:r>
          </a:p>
          <a:p>
            <a:pPr marL="571500" indent="-571500"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2800" dirty="0" smtClean="0">
                <a:sym typeface="Symbol" panose="05050102010706020507" pitchFamily="18" charset="2"/>
              </a:rPr>
              <a:t>Gegenbeispiel</a:t>
            </a:r>
          </a:p>
          <a:p>
            <a:pPr marL="571500" indent="-571500"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2800" dirty="0" smtClean="0">
                <a:sym typeface="Symbol" panose="05050102010706020507" pitchFamily="18" charset="2"/>
              </a:rPr>
              <a:t>Wahrheitswerttabelle</a:t>
            </a:r>
          </a:p>
          <a:p>
            <a:pPr marL="571500" indent="-571500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de-DE" altLang="de-DE" sz="2800" dirty="0" smtClean="0">
                <a:sym typeface="Symbol" panose="05050102010706020507" pitchFamily="18" charset="2"/>
              </a:rPr>
              <a:t>vollständige Induktion</a:t>
            </a: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8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Beweisen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76" name="Rectangle 19"/>
          <p:cNvSpPr>
            <a:spLocks noChangeArrowheads="1"/>
          </p:cNvSpPr>
          <p:nvPr/>
        </p:nvSpPr>
        <p:spPr bwMode="auto">
          <a:xfrm>
            <a:off x="4644008" y="1484784"/>
            <a:ext cx="4079729" cy="3168352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eaLnBrk="1" hangingPunct="1">
              <a:spcAft>
                <a:spcPts val="1200"/>
              </a:spcAft>
            </a:pPr>
            <a:r>
              <a:rPr lang="de-DE" altLang="de-DE" sz="3200" dirty="0" smtClean="0">
                <a:sym typeface="Symbol" panose="05050102010706020507" pitchFamily="18" charset="2"/>
              </a:rPr>
              <a:t>indirekte Beweise</a:t>
            </a:r>
          </a:p>
          <a:p>
            <a:pPr marL="571500" indent="-571500"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2800" dirty="0" smtClean="0">
                <a:sym typeface="Symbol" panose="05050102010706020507" pitchFamily="18" charset="2"/>
              </a:rPr>
              <a:t>Kontraposition</a:t>
            </a:r>
          </a:p>
          <a:p>
            <a:pPr marL="571500" indent="-571500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de-DE" altLang="de-DE" sz="2800" dirty="0" smtClean="0">
                <a:sym typeface="Symbol" panose="05050102010706020507" pitchFamily="18" charset="2"/>
              </a:rPr>
              <a:t>Widerspruchsbeweis</a:t>
            </a:r>
          </a:p>
          <a:p>
            <a:pPr marL="571500" indent="-571500" eaLnBrk="1" hangingPunct="1">
              <a:spcAft>
                <a:spcPts val="600"/>
              </a:spcAft>
            </a:pPr>
            <a:endParaRPr lang="de-DE" altLang="de-DE" sz="2800" dirty="0" smtClean="0">
              <a:sym typeface="Symbol" panose="05050102010706020507" pitchFamily="18" charset="2"/>
            </a:endParaRPr>
          </a:p>
          <a:p>
            <a:pPr marL="571500" indent="-571500" eaLnBrk="1" hangingPunct="1">
              <a:spcAft>
                <a:spcPts val="600"/>
              </a:spcAft>
            </a:pPr>
            <a:endParaRPr lang="de-DE" altLang="de-DE" sz="2800" dirty="0" smtClean="0">
              <a:sym typeface="Symbol" panose="05050102010706020507" pitchFamily="18" charset="2"/>
            </a:endParaRPr>
          </a:p>
        </p:txBody>
      </p:sp>
      <p:sp>
        <p:nvSpPr>
          <p:cNvPr id="77" name="Rectangle 19"/>
          <p:cNvSpPr>
            <a:spLocks noChangeArrowheads="1"/>
          </p:cNvSpPr>
          <p:nvPr/>
        </p:nvSpPr>
        <p:spPr bwMode="auto">
          <a:xfrm>
            <a:off x="323528" y="4869160"/>
            <a:ext cx="8424936" cy="864096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algn="ctr"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800" dirty="0" smtClean="0">
                <a:sym typeface="Symbol" panose="05050102010706020507" pitchFamily="18" charset="2"/>
              </a:rPr>
              <a:t>vollständige Fallunterscheidung</a:t>
            </a:r>
          </a:p>
        </p:txBody>
      </p: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23528" y="2708921"/>
            <a:ext cx="4151737" cy="2376264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eaLnBrk="1" hangingPunct="1">
              <a:spcAft>
                <a:spcPts val="1200"/>
              </a:spcAft>
            </a:pPr>
            <a:r>
              <a:rPr lang="de-DE" altLang="de-DE" sz="3600" dirty="0" err="1" smtClean="0">
                <a:sym typeface="Symbol" panose="05050102010706020507" pitchFamily="18" charset="2"/>
              </a:rPr>
              <a:t>Kehrsatz</a:t>
            </a:r>
            <a:r>
              <a:rPr lang="de-DE" altLang="de-DE" sz="3600" dirty="0" smtClean="0">
                <a:sym typeface="Symbol" panose="05050102010706020507" pitchFamily="18" charset="2"/>
              </a:rPr>
              <a:t>:</a:t>
            </a:r>
          </a:p>
          <a:p>
            <a:pPr marL="571500" indent="-571500" eaLnBrk="1" hangingPunct="1">
              <a:spcAft>
                <a:spcPts val="600"/>
              </a:spcAft>
            </a:pPr>
            <a:r>
              <a:rPr lang="de-DE" altLang="de-DE" sz="3600" dirty="0" smtClean="0">
                <a:sym typeface="Symbol" panose="05050102010706020507" pitchFamily="18" charset="2"/>
              </a:rPr>
              <a:t>B</a:t>
            </a:r>
            <a:r>
              <a:rPr lang="de-DE" altLang="de-DE" sz="3600" b="1" dirty="0" smtClean="0">
                <a:sym typeface="Symbol" panose="05050102010706020507" pitchFamily="18" charset="2"/>
              </a:rPr>
              <a:t> </a:t>
            </a:r>
            <a:r>
              <a:rPr lang="de-DE" sz="3600" dirty="0" smtClean="0">
                <a:sym typeface="Symbol" panose="05050102010706020507" pitchFamily="18" charset="2"/>
              </a:rPr>
              <a:t> A</a:t>
            </a: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9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Beweisen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76" name="Rectangle 19"/>
          <p:cNvSpPr>
            <a:spLocks noChangeArrowheads="1"/>
          </p:cNvSpPr>
          <p:nvPr/>
        </p:nvSpPr>
        <p:spPr bwMode="auto">
          <a:xfrm>
            <a:off x="4644008" y="2708920"/>
            <a:ext cx="4079729" cy="2376264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eaLnBrk="1" hangingPunct="1">
              <a:spcAft>
                <a:spcPts val="1200"/>
              </a:spcAft>
            </a:pPr>
            <a:endParaRPr lang="de-DE" altLang="de-DE" sz="3200" dirty="0" smtClean="0">
              <a:sym typeface="Symbol" panose="05050102010706020507" pitchFamily="18" charset="2"/>
            </a:endParaRPr>
          </a:p>
          <a:p>
            <a:pPr marL="571500" indent="-571500" eaLnBrk="1" hangingPunct="1">
              <a:spcAft>
                <a:spcPts val="1200"/>
              </a:spcAft>
            </a:pPr>
            <a:endParaRPr lang="de-DE" altLang="de-DE" sz="3200" dirty="0" smtClean="0">
              <a:sym typeface="Symbol" panose="05050102010706020507" pitchFamily="18" charset="2"/>
            </a:endParaRPr>
          </a:p>
          <a:p>
            <a:pPr marL="571500" indent="-571500" eaLnBrk="1" hangingPunct="1">
              <a:spcAft>
                <a:spcPts val="1200"/>
              </a:spcAft>
            </a:pPr>
            <a:r>
              <a:rPr lang="de-DE" altLang="de-DE" sz="3600" dirty="0" smtClean="0">
                <a:sym typeface="Symbol" panose="05050102010706020507" pitchFamily="18" charset="2"/>
              </a:rPr>
              <a:t>Kontraposition:</a:t>
            </a:r>
          </a:p>
          <a:p>
            <a:pPr marL="571500" indent="-571500" eaLnBrk="1" hangingPunct="1">
              <a:spcAft>
                <a:spcPts val="1200"/>
              </a:spcAft>
            </a:pPr>
            <a:r>
              <a:rPr lang="de-DE" sz="3600" dirty="0" smtClean="0">
                <a:sym typeface="Symbol" panose="05050102010706020507" pitchFamily="18" charset="2"/>
              </a:rPr>
              <a:t></a:t>
            </a:r>
            <a:r>
              <a:rPr lang="de-DE" altLang="de-DE" sz="3600" dirty="0" smtClean="0">
                <a:sym typeface="Symbol" panose="05050102010706020507" pitchFamily="18" charset="2"/>
              </a:rPr>
              <a:t>B</a:t>
            </a:r>
            <a:r>
              <a:rPr lang="de-DE" altLang="de-DE" sz="3600" b="1" dirty="0" smtClean="0">
                <a:sym typeface="Symbol" panose="05050102010706020507" pitchFamily="18" charset="2"/>
              </a:rPr>
              <a:t> </a:t>
            </a:r>
            <a:r>
              <a:rPr lang="de-DE" sz="3600" dirty="0" smtClean="0">
                <a:sym typeface="Symbol" panose="05050102010706020507" pitchFamily="18" charset="2"/>
              </a:rPr>
              <a:t> A</a:t>
            </a:r>
            <a:endParaRPr lang="de-DE" altLang="de-DE" sz="3600" dirty="0" smtClean="0">
              <a:sym typeface="Symbol" panose="05050102010706020507" pitchFamily="18" charset="2"/>
            </a:endParaRPr>
          </a:p>
          <a:p>
            <a:pPr marL="571500" indent="-571500" eaLnBrk="1" hangingPunct="1">
              <a:spcAft>
                <a:spcPts val="600"/>
              </a:spcAft>
            </a:pPr>
            <a:endParaRPr lang="de-DE" altLang="de-DE" sz="2800" dirty="0" smtClean="0">
              <a:sym typeface="Symbol" panose="05050102010706020507" pitchFamily="18" charset="2"/>
            </a:endParaRPr>
          </a:p>
          <a:p>
            <a:pPr marL="571500" indent="-571500" eaLnBrk="1" hangingPunct="1">
              <a:spcAft>
                <a:spcPts val="600"/>
              </a:spcAft>
            </a:pPr>
            <a:endParaRPr lang="de-DE" altLang="de-DE" sz="2800" dirty="0" smtClean="0">
              <a:sym typeface="Symbol" panose="05050102010706020507" pitchFamily="18" charset="2"/>
            </a:endParaRPr>
          </a:p>
        </p:txBody>
      </p:sp>
      <p:sp>
        <p:nvSpPr>
          <p:cNvPr id="77" name="Rectangle 19"/>
          <p:cNvSpPr>
            <a:spLocks noChangeArrowheads="1"/>
          </p:cNvSpPr>
          <p:nvPr/>
        </p:nvSpPr>
        <p:spPr bwMode="auto">
          <a:xfrm>
            <a:off x="323528" y="1556792"/>
            <a:ext cx="8424936" cy="864096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algn="ctr"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3600" dirty="0" smtClean="0">
                <a:sym typeface="Symbol" panose="05050102010706020507" pitchFamily="18" charset="2"/>
              </a:rPr>
              <a:t>Satz:</a:t>
            </a:r>
            <a:r>
              <a:rPr lang="de-DE" altLang="de-DE" sz="3600" b="1" dirty="0" smtClean="0">
                <a:sym typeface="Symbol" panose="05050102010706020507" pitchFamily="18" charset="2"/>
              </a:rPr>
              <a:t> </a:t>
            </a:r>
            <a:r>
              <a:rPr lang="de-DE" altLang="de-DE" sz="3600" dirty="0" smtClean="0">
                <a:sym typeface="Symbol" panose="05050102010706020507" pitchFamily="18" charset="2"/>
              </a:rPr>
              <a:t>A</a:t>
            </a:r>
            <a:r>
              <a:rPr lang="de-DE" altLang="de-DE" sz="3600" b="1" dirty="0" smtClean="0">
                <a:sym typeface="Symbol" panose="05050102010706020507" pitchFamily="18" charset="2"/>
              </a:rPr>
              <a:t> </a:t>
            </a:r>
            <a:r>
              <a:rPr lang="de-DE" sz="3600" dirty="0" smtClean="0">
                <a:sym typeface="Symbol" panose="05050102010706020507" pitchFamily="18" charset="2"/>
              </a:rPr>
              <a:t> B</a:t>
            </a:r>
            <a:endParaRPr lang="de-DE" altLang="de-DE" sz="3600" b="1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1231</Words>
  <Application>Microsoft Office PowerPoint</Application>
  <PresentationFormat>Bildschirmpräsentation (4:3)</PresentationFormat>
  <Paragraphs>785</Paragraphs>
  <Slides>22</Slides>
  <Notes>22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30" baseType="lpstr">
      <vt:lpstr>Arial</vt:lpstr>
      <vt:lpstr>Calibri</vt:lpstr>
      <vt:lpstr>Cambria Math</vt:lpstr>
      <vt:lpstr>Segoe Script</vt:lpstr>
      <vt:lpstr>Symbol</vt:lpstr>
      <vt:lpstr>Times New Roman</vt:lpstr>
      <vt:lpstr>Wingdings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Brain-Club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Jürgen Appel</dc:creator>
  <cp:lastModifiedBy>Jürgen Appel</cp:lastModifiedBy>
  <cp:revision>474</cp:revision>
  <cp:lastPrinted>2018-03-03T10:37:02Z</cp:lastPrinted>
  <dcterms:created xsi:type="dcterms:W3CDTF">2014-11-14T21:49:37Z</dcterms:created>
  <dcterms:modified xsi:type="dcterms:W3CDTF">2020-03-03T22:14:55Z</dcterms:modified>
</cp:coreProperties>
</file>