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6" r:id="rId2"/>
    <p:sldId id="399" r:id="rId3"/>
    <p:sldId id="412" r:id="rId4"/>
    <p:sldId id="407" r:id="rId5"/>
    <p:sldId id="401" r:id="rId6"/>
    <p:sldId id="440" r:id="rId7"/>
    <p:sldId id="441" r:id="rId8"/>
    <p:sldId id="442" r:id="rId9"/>
    <p:sldId id="435" r:id="rId10"/>
    <p:sldId id="413" r:id="rId11"/>
    <p:sldId id="425" r:id="rId12"/>
    <p:sldId id="416" r:id="rId13"/>
    <p:sldId id="436" r:id="rId14"/>
    <p:sldId id="414" r:id="rId15"/>
  </p:sldIdLst>
  <p:sldSz cx="9144000" cy="6858000" type="screen4x3"/>
  <p:notesSz cx="10234613" cy="71040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FF6600"/>
    <a:srgbClr val="FFCB97"/>
    <a:srgbClr val="FFDE75"/>
    <a:srgbClr val="FF9933"/>
    <a:srgbClr val="F5A401"/>
    <a:srgbClr val="FFAFAF"/>
    <a:srgbClr val="FF9999"/>
    <a:srgbClr val="FF8B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044" autoAdjust="0"/>
  </p:normalViewPr>
  <p:slideViewPr>
    <p:cSldViewPr>
      <p:cViewPr>
        <p:scale>
          <a:sx n="86" d="100"/>
          <a:sy n="86" d="100"/>
        </p:scale>
        <p:origin x="-7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66" y="-84"/>
      </p:cViewPr>
      <p:guideLst>
        <p:guide orient="horz" pos="2237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DC5E1-9A87-4920-B862-5ABF052DAD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4650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1466.08496" units="1/cm"/>
          <inkml:channelProperty channel="Y" name="resolution" value="2345.52612" units="1/cm"/>
          <inkml:channelProperty channel="F" name="resolution" value="5.68611" units="1/deg"/>
        </inkml:channelProperties>
      </inkml:inkSource>
      <inkml:timestamp xml:id="ts0" timeString="2020-03-01T09:17:33.86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112 16 228,'0'0'38,"0"0"23,0 0-32,0 0-14,0 0 10,0 0 18,0-11 3,3 9-20,2 1-2,-2-1 11,6 2 6,-4 0-10,-2 0-8,5 0-2,0 0 5,1 0-3,2 0-5,2 0 2,-4 2-1,2 1 3,3 1-3,-1 1-1,-4-2 0,6 4-5,-4-1-4,-3 0 1,0 1 3,3 0 2,-3 2-5,1-2-4,-1 3 4,-2-2-4,-4 1-1,4 1 7,-6-1-1,0-3-5,0 6 1,0-5-2,0 2 9,0 1-6,0 0-2,0 1 0,0-1 0,0 0 1,0 3-2,0-1 1,0-1 0,0 0 1,0 2 0,0-1-2,0 4-5,-8-3 4,8 1 0,-9-1 0,4 1 3,2 1 0,-3-2-1,-2 2-2,5-2 0,-5 3 3,5-3 0,-5 2 0,3 1 1,-4-3-1,7 1-2,-4 0 0,3 0-3,-3-2 2,6-1-1,-3 2-2,-3-1 2,6-2-2,0 1 1,-2 1 0,-4-2-1,3 1 8,1 2 0,2 0-4,-9-1 0,4-1-3,-3 1 0,5 0 0,-3 3-4,-2-3 6,5 2-3,3-2 0,0 0 1,0 1-1,0 0-3,0-1 6,0 1-3,0-2-2,0 1 5,0 0-1,0 1-1,8-4 0,-8 3-1,9-3 1,-6 2-1,2-1 2,3 0-1,-5-3 0,8 3 1,-3-2 0,1 1-5,0-3 6,-1 1-4,9-3 1,-12 3-1,6-2 0,-2-1 1,-1 0-2,0-2 2,1 0-1,2 1 0,-3-1 0,-5-2 2,5 3-3,0-3 1,0 2 0,1-1 0,-1-1 1,0 1-2,3-1 1,-2 3 1,4-3-1,-4 0 1,-1 0-2,0 0 1,3 0 4,-8 0-5,3 0-1,-4 0 5,-2 0-7,6 0 8,-6 0-5,3 0 2,-3 0-4,0 0 6,0 0-3,0 0-2,5 0 4,-5 0-1,0 0-2,3 0 1,-3 0 0,0 0 0,0 0 0,0 0 1,0 0-1,0 0 0,0 0-2,0 0 5,0 0-3,0 0-3,0 0 7,0 0-4,0 0-1,0 0 1,0 0 0,0 0 1,0 1-2,0-1 2,0 0-1,0 1-3,0 1 6,0 1-3,0 0-3,0 1 6,-8-1-3,5 0-1,-3 0 3,4 0-2,-4 0-1,-5 2 2,8-1-2,-5 1 1,0 2 2,2-3-3,3 1 1,-2 1 0,2 1 0,-2-1 0,2 2-1,3-2 2,-6 2-1,6 2-1,-2-1 2,2 0-1,-9 2 1,9-1 1,0 1-2,-2 0 1,-4-2-1,6 1-2,0-1 2,-3 1 0,3-1 0,0 1 1,-5-3 6,2 3-1,3-3-3,0 3-2,0 0 1,0-1 0,0 1-1,0-1 1,0 0-2,0 2 2,0-2-1,0 1-1,0-1 2,0 2-3,0-1 3,0-1-1,0 4-2,0-2 7,0 2-4,0-3 2,0 2-3,0-2 0,0 3 0,0-3 1,-6 2-2,6-1 2,0 0-1,0 0 0,0 0 1,-2 0-1,-4 0 3,6-2 0,0 1-6,0 3 5,-3-4-2,3 4 0,0-2 0,0 0 0,0 4 1,0-2 5,0 3-1,0-2-3,0 0 0,0 1 0,0 0 0,0-1 4,0-1-3,0-2-1,0 1-1,0-1 0,0 2 0,0-1-1,0 0 0,0 1 0,0-2 0,0 1 0,0 0 0,0 1 0,0-4 3,0 4-5,0-4 6,0 3-6,0-5 7,0 2-5,0-1 0,0 1-3,0-4 3,3 2 1,-3-1-1,0 2-1,6 0 1,-6 0-1,2 0 0,-2 1 2,0-1-3,6 2 3,-6-2-2,3-1 1,-3 1-1,0-2 0,5 1 1,-5-1 0,0 0 0,0 1-2,0-4 1,0 2 2,0-1-3,0-1 4,0 1-6,0-1 4,0 0-1,0 0 2,-8 0-4,2 2 4,-2-1-4,0 0 5,0 2-6,2-3 7,-2 2-4,0 0-2,-1-3 3,4 3-2,2 0 2,-5-3-1,2 1-1,3-1 2,-2 1-1,2-1 1,-5-2-1,0 4-2,-1-3 4,1 1-2,5 0 0,-12-1-1,15 1 0,-11-2 2,3 0-1,5 1-1,-13-1 3,7 0-2,-4 0 0,2 0 0,0 2 0,-6-2-2,3 0 4,6 0-2,-3 0 1,3 0-3,-3 0 1,5 0 3,-5-2-2,6 1-1,-4-1 2,6 1-3,-5-1 4,0-1-2,5 1 0,-5 0 0,2 0-1,4 0 0,-4 1 3,6 1-2,-3-2 1,3 0-1,0 2-2,-5-1 4,5-1-3,0 2 1,0-2 1,0 2-2,0-1 1,0 1 0,0 0 0,0-2 1,0 2-3,-3-1 2,3 1 1,0 0-2,0 0 1,0 0-1,0 0 0,0 0-2,0 0-5,0 0-7,0 0-16,0 0-18,0-2-46,0-1-69,11 2-97,-3-3-70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8" y="0"/>
            <a:ext cx="4434999" cy="356437"/>
          </a:xfrm>
          <a:prstGeom prst="rect">
            <a:avLst/>
          </a:prstGeom>
        </p:spPr>
        <p:txBody>
          <a:bodyPr vert="horz" lIns="99029" tIns="49514" rIns="99029" bIns="49514" rtlCol="0"/>
          <a:lstStyle>
            <a:lvl1pPr algn="r">
              <a:defRPr sz="13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70075" y="203200"/>
            <a:ext cx="2449513" cy="1836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9" tIns="49514" rIns="99029" bIns="495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45885" y="2202509"/>
            <a:ext cx="9239035" cy="2797224"/>
          </a:xfrm>
          <a:prstGeom prst="rect">
            <a:avLst/>
          </a:prstGeom>
        </p:spPr>
        <p:txBody>
          <a:bodyPr vert="horz" lIns="99029" tIns="49514" rIns="99029" bIns="495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8" y="6747629"/>
            <a:ext cx="4434999" cy="356436"/>
          </a:xfrm>
          <a:prstGeom prst="rect">
            <a:avLst/>
          </a:prstGeom>
        </p:spPr>
        <p:txBody>
          <a:bodyPr vert="horz" lIns="99029" tIns="49514" rIns="99029" bIns="49514" rtlCol="0" anchor="b"/>
          <a:lstStyle>
            <a:lvl1pPr algn="r">
              <a:defRPr sz="1300"/>
            </a:lvl1pPr>
          </a:lstStyle>
          <a:p>
            <a:fld id="{B60CD0FA-85F9-4704-9617-456D40F8AC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29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629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045" indent="-17904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10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665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045" indent="-17904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665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045" indent="-179045">
              <a:buFont typeface="Arial" panose="020B0604020202020204" pitchFamily="34" charset="0"/>
              <a:buChar char="•"/>
            </a:pPr>
            <a:r>
              <a:rPr lang="de-DE" dirty="0" smtClean="0"/>
              <a:t>Erarbeitung: Einführungsbeispiele, Erklärungen, viel</a:t>
            </a:r>
            <a:r>
              <a:rPr lang="de-DE" baseline="0" dirty="0" smtClean="0"/>
              <a:t> Anleitung zum Entdecken der Regeln</a:t>
            </a:r>
          </a:p>
          <a:p>
            <a:pPr marL="179045" indent="-179045">
              <a:buFont typeface="Arial" panose="020B0604020202020204" pitchFamily="34" charset="0"/>
              <a:buChar char="•"/>
            </a:pPr>
            <a:r>
              <a:rPr lang="de-DE" baseline="0" dirty="0" smtClean="0"/>
              <a:t>Aufgaben: Übungen (mehr als genug! Auch zum Üben vor der KA) </a:t>
            </a:r>
            <a:endParaRPr lang="de-DE" dirty="0" smtClean="0"/>
          </a:p>
          <a:p>
            <a:pPr marL="179045" indent="-179045">
              <a:buFont typeface="Arial" panose="020B0604020202020204" pitchFamily="34" charset="0"/>
              <a:buChar char="•"/>
            </a:pPr>
            <a:r>
              <a:rPr lang="de-DE" dirty="0" smtClean="0"/>
              <a:t>Variante 1: Zum Beispiel für jahrgangsübergreifende</a:t>
            </a:r>
            <a:r>
              <a:rPr lang="de-DE" baseline="0" dirty="0" smtClean="0"/>
              <a:t> Kurse oder für einzelne Stunden bei Abwesenheit der Lehrkraft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39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045" indent="-17904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39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045" indent="-17904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14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96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8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32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vkm</a:t>
            </a:r>
            <a:r>
              <a:rPr lang="de-DE" dirty="0" smtClean="0"/>
              <a:t> soll kein Abi-Vorbereitungskurs sein, deshalb</a:t>
            </a:r>
            <a:r>
              <a:rPr lang="de-DE" baseline="0" dirty="0" smtClean="0"/>
              <a:t> kommen trigonometrische Gleichungen und Exponentialgleichungen dort nicht oder nur am Rande vor.</a:t>
            </a:r>
          </a:p>
          <a:p>
            <a:r>
              <a:rPr lang="de-DE" baseline="0" dirty="0" smtClean="0"/>
              <a:t>Höhere Komplexität: Bruchgleichungen, die mit mehreren Linearfaktoren durchmultipliziert werden müssen; Wurzelgleichungen, die zweimal quadriert werden müssen; sicheres Verwenden der binomischen Formeln; Lösen von Gleichungen in Abhängigkeit von einem Parameter</a:t>
            </a:r>
          </a:p>
          <a:p>
            <a:r>
              <a:rPr lang="de-DE" baseline="0" dirty="0" smtClean="0"/>
              <a:t>Mathematischer Hintergrund: Was ist eine Äquivalenzumformung? Definitionsmenge, Lösungsmenge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4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 wäre eine mögliche</a:t>
            </a:r>
            <a:r>
              <a:rPr lang="de-DE" baseline="0" dirty="0" smtClean="0"/>
              <a:t> Herangehensweise, die aber den meisten </a:t>
            </a:r>
            <a:r>
              <a:rPr lang="de-DE" baseline="0" dirty="0" err="1" smtClean="0"/>
              <a:t>SuS</a:t>
            </a:r>
            <a:r>
              <a:rPr lang="de-DE" baseline="0" dirty="0" smtClean="0"/>
              <a:t> im Vertiefungskurs zu wenig Tiefe bietet.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49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Funktion f hat besondere Eigenschaften: </a:t>
            </a:r>
          </a:p>
          <a:p>
            <a:pPr marL="171450" indent="-171450">
              <a:buFont typeface="Arial" charset="0"/>
              <a:buChar char="•"/>
            </a:pPr>
            <a:r>
              <a:rPr lang="de-DE" dirty="0" err="1" smtClean="0"/>
              <a:t>Bijektiv</a:t>
            </a:r>
            <a:r>
              <a:rPr lang="de-DE" dirty="0" smtClean="0"/>
              <a:t>, bzw. umkehrbar</a:t>
            </a:r>
          </a:p>
          <a:p>
            <a:pPr marL="171450" indent="-171450">
              <a:buFont typeface="Arial" charset="0"/>
              <a:buChar char="•"/>
            </a:pPr>
            <a:r>
              <a:rPr lang="de-DE" dirty="0" smtClean="0"/>
              <a:t>Streng monoton wachsend</a:t>
            </a:r>
          </a:p>
          <a:p>
            <a:pPr marL="0" indent="0">
              <a:buFont typeface="Arial" charset="0"/>
              <a:buNone/>
            </a:pPr>
            <a:r>
              <a:rPr lang="de-DE" dirty="0" smtClean="0"/>
              <a:t>Möglichkeit, einen Exkurs über die Umkehrfunktion einzuschieben.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6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499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Diese Funktion f ist</a:t>
                </a:r>
                <a:r>
                  <a:rPr lang="de-DE" baseline="0" dirty="0" smtClean="0"/>
                  <a:t> n</a:t>
                </a:r>
                <a:r>
                  <a:rPr lang="de-DE" dirty="0" smtClean="0"/>
                  <a:t>icht </a:t>
                </a:r>
                <a:r>
                  <a:rPr lang="de-DE" dirty="0" err="1" smtClean="0"/>
                  <a:t>bijektiv</a:t>
                </a:r>
                <a:r>
                  <a:rPr lang="de-DE" dirty="0" smtClean="0"/>
                  <a:t>, bzw. nicht umkehrbar.</a:t>
                </a:r>
              </a:p>
              <a:p>
                <a:r>
                  <a:rPr lang="de-DE" dirty="0" smtClean="0"/>
                  <a:t>Mögliche Abhilfe: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dirty="0" smtClean="0"/>
                  <a:t>Die Probe machen.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dirty="0" smtClean="0"/>
                  <a:t>Den Definitionsbereich einschränken, so dass man sich mit beiden Seiten der Gleichung „auf derselben</a:t>
                </a:r>
                <a:r>
                  <a:rPr lang="de-DE" baseline="0" dirty="0" smtClean="0"/>
                  <a:t> Hälfte der Parabel befindet“. Dies ist hier nicht möglich, also hat diese Gleichung keine Lösung.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baseline="0" dirty="0" smtClean="0"/>
                  <a:t>Ausblick auf Wurzelungleichungen: würde die rechte Seite der Gleichung x-4 lauten, könnte man den Definitionsbereich so einschränken: x-4</a:t>
                </a:r>
                <a14:m>
                  <m:oMath xmlns:m="http://schemas.openxmlformats.org/officeDocument/2006/math">
                    <m:r>
                      <a:rPr lang="de-DE" sz="1200" kern="1200" smtClean="0">
                        <a:solidFill>
                          <a:schemeClr val="tx1"/>
                        </a:solidFill>
                        <a:latin typeface="Cambria Math"/>
                        <a:ea typeface="+mn-ea"/>
                        <a:cs typeface="+mn-cs"/>
                      </a:rPr>
                      <m:t>≥</m:t>
                    </m:r>
                  </m:oMath>
                </a14:m>
                <a:r>
                  <a:rPr lang="de-DE" baseline="0" dirty="0" smtClean="0"/>
                  <a:t>0, also für x</a:t>
                </a:r>
                <a14:m>
                  <m:oMath xmlns:m="http://schemas.openxmlformats.org/officeDocument/2006/math">
                    <m:r>
                      <a:rPr lang="de-DE" sz="1200" kern="1200" smtClean="0">
                        <a:solidFill>
                          <a:schemeClr val="tx1"/>
                        </a:solidFill>
                        <a:latin typeface="Cambria Math"/>
                        <a:ea typeface="+mn-ea"/>
                        <a:cs typeface="+mn-cs"/>
                      </a:rPr>
                      <m:t>≥</m:t>
                    </m:r>
                  </m:oMath>
                </a14:m>
                <a:r>
                  <a:rPr lang="de-DE" baseline="0" dirty="0" smtClean="0"/>
                  <a:t>4 ist Quadrieren eine Äquivalenzumformung.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de-DE" baseline="0" dirty="0" smtClean="0"/>
                  <a:t>Gute Vertiefung: Welche Funktionen erzeugen eine Äquivalenzumformung? z³, </a:t>
                </a:r>
                <a:r>
                  <a:rPr lang="de-DE" baseline="0" dirty="0" err="1" smtClean="0"/>
                  <a:t>e^z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ln</a:t>
                </a:r>
                <a:r>
                  <a:rPr lang="de-DE" baseline="0" dirty="0" smtClean="0"/>
                  <a:t>(z), 1/z, …</a:t>
                </a:r>
                <a:r>
                  <a:rPr lang="de-DE" dirty="0" smtClean="0"/>
                  <a:t> </a:t>
                </a:r>
              </a:p>
            </p:txBody>
          </p:sp>
        </mc:Choice>
        <mc:Fallback xmlns="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Diese Funktion f ist</a:t>
                </a:r>
                <a:r>
                  <a:rPr lang="de-DE" baseline="0" dirty="0" smtClean="0"/>
                  <a:t> n</a:t>
                </a:r>
                <a:r>
                  <a:rPr lang="de-DE" dirty="0" smtClean="0"/>
                  <a:t>icht </a:t>
                </a:r>
                <a:r>
                  <a:rPr lang="de-DE" dirty="0" err="1" smtClean="0"/>
                  <a:t>bijektiv</a:t>
                </a:r>
                <a:r>
                  <a:rPr lang="de-DE" dirty="0" smtClean="0"/>
                  <a:t>, bzw. nicht umkehrbar.</a:t>
                </a:r>
              </a:p>
              <a:p>
                <a:r>
                  <a:rPr lang="de-DE" dirty="0" smtClean="0"/>
                  <a:t>Mögliche Abhilfe: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dirty="0" smtClean="0"/>
                  <a:t>Die Probe machen.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dirty="0" smtClean="0"/>
                  <a:t>Den Definitionsbereich einschränken, so dass man sich mit beiden Seiten der Gleichung „auf derselben</a:t>
                </a:r>
                <a:r>
                  <a:rPr lang="de-DE" baseline="0" dirty="0" smtClean="0"/>
                  <a:t> Hälfte der Parabel befindet“. Dies ist hier nicht möglich, also hat diese Gleichung keine Lösung</a:t>
                </a:r>
                <a:r>
                  <a:rPr lang="de-DE" baseline="0" dirty="0" smtClean="0"/>
                  <a:t>.</a:t>
                </a:r>
              </a:p>
              <a:p>
                <a:pPr marL="171450" indent="-171450">
                  <a:buFont typeface="Arial" charset="0"/>
                  <a:buChar char="•"/>
                </a:pPr>
                <a:r>
                  <a:rPr lang="de-DE" baseline="0" dirty="0" smtClean="0"/>
                  <a:t>Ausblick auf Wurzelungleichungen: würde die rechte Seite der Gleichung x-4 lauten, könnte man den Definitionsbereich so einschränken: x-4</a:t>
                </a:r>
                <a:r>
                  <a:rPr lang="de-DE" sz="1200" i="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≥</a:t>
                </a:r>
                <a:r>
                  <a:rPr lang="de-DE" baseline="0" dirty="0" smtClean="0"/>
                  <a:t>0, also für x</a:t>
                </a:r>
                <a:r>
                  <a:rPr lang="de-DE" sz="1200" i="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≥</a:t>
                </a:r>
                <a:r>
                  <a:rPr lang="de-DE" baseline="0" dirty="0" smtClean="0"/>
                  <a:t>4 ist Quadrieren eine Äquivalenzumformung.</a:t>
                </a:r>
                <a:endParaRPr lang="de-DE" baseline="0" dirty="0" smtClean="0"/>
              </a:p>
              <a:p>
                <a:pPr marL="0" indent="0">
                  <a:buFont typeface="Arial" charset="0"/>
                  <a:buNone/>
                </a:pPr>
                <a:r>
                  <a:rPr lang="de-DE" baseline="0" dirty="0" smtClean="0"/>
                  <a:t>Gute Vertiefung: Welche Funktionen erzeugen eine Äquivalenzumformung? z³, </a:t>
                </a:r>
                <a:r>
                  <a:rPr lang="de-DE" baseline="0" dirty="0" err="1" smtClean="0"/>
                  <a:t>e^z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ln</a:t>
                </a:r>
                <a:r>
                  <a:rPr lang="de-DE" baseline="0" dirty="0" smtClean="0"/>
                  <a:t>(z), 1/z, …</a:t>
                </a:r>
                <a:r>
                  <a:rPr lang="de-DE" dirty="0" smtClean="0"/>
                  <a:t> 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499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Funktion f ist streng monoton wachsend, also gehört zum größeren der beiden z-Werte auch der größere Funktionswert. Somit behält das &gt;-Zeichen seine Richtung.</a:t>
            </a:r>
          </a:p>
          <a:p>
            <a:r>
              <a:rPr lang="de-DE" dirty="0" smtClean="0"/>
              <a:t>Die Funktion g ist streng monoton fallend,</a:t>
            </a:r>
            <a:r>
              <a:rPr lang="de-DE" baseline="0" dirty="0" smtClean="0"/>
              <a:t> also gehört zum größeren der beiden z-Werte der kleinere Funktionswert. Somit wird aus dem &gt;-Zeichen nun ein &lt;-Zeichen.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8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499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D0FA-85F9-4704-9617-456D40F8ACDD}" type="slidenum">
              <a:rPr lang="de-DE" smtClean="0"/>
              <a:t>9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99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B94-E857-4078-8C70-1CAF4BA43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7174-2BD9-4813-A288-E9DF99DE88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C22A2-1D3B-40EA-B029-56C080087B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11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C752-75F4-4E85-98C4-B39334E57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11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ACB0-B08C-4066-AA6C-7E83BECED3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86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BBD2-284B-477A-9BD7-8329FB6E55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3BC6-6556-4457-8B07-71ED929772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F48-7556-4B09-8B99-965B41F97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8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D951F-63CA-4C74-9AEF-E0951E80C1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7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7BD44-D4C3-4317-8511-C32DB7CA7D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0DED-B887-44A7-A506-EE55E3B33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90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ZPG VKM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D07B6-6594-4079-BA71-AA0B4969C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customXml" Target="../ink/ink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5305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2" name="Textfeld 16"/>
          <p:cNvSpPr txBox="1">
            <a:spLocks noChangeArrowheads="1"/>
          </p:cNvSpPr>
          <p:nvPr/>
        </p:nvSpPr>
        <p:spPr bwMode="auto">
          <a:xfrm>
            <a:off x="8263480" y="6446501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98CC8DC1-F19D-4D11-A977-ADD460703550}" type="slidenum">
              <a:rPr lang="de-DE" altLang="de-DE" sz="1100">
                <a:latin typeface="Calibri" pitchFamily="34" charset="0"/>
              </a:rPr>
              <a:pPr eaLnBrk="1" hangingPunct="1"/>
              <a:t>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55313" name="Rectangle 19"/>
          <p:cNvSpPr>
            <a:spLocks noChangeArrowheads="1"/>
          </p:cNvSpPr>
          <p:nvPr/>
        </p:nvSpPr>
        <p:spPr bwMode="auto">
          <a:xfrm>
            <a:off x="346075" y="1444625"/>
            <a:ext cx="8456613" cy="4176713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Gleichungslehre</a:t>
            </a:r>
            <a:endParaRPr lang="de-DE" altLang="de-DE" sz="48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endParaRPr lang="de-DE" altLang="de-DE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/>
            <a:r>
              <a:rPr lang="de-DE" altLang="de-DE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Jahrgangsstufe </a:t>
            </a:r>
            <a:r>
              <a:rPr lang="de-DE" altLang="de-DE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11</a:t>
            </a:r>
            <a:endParaRPr lang="de-DE" altLang="de-DE" sz="36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EE8DD23C-E6AB-4297-AE0D-A3598062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62408"/>
            <a:ext cx="2895600" cy="305631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64" name="Zeichenbereich 37909">
            <a:extLst>
              <a:ext uri="{FF2B5EF4-FFF2-40B4-BE49-F238E27FC236}">
                <a16:creationId xmlns:a16="http://schemas.microsoft.com/office/drawing/2014/main" xmlns="" id="{6BCD1715-A2F7-4232-A140-1B1FE5B788B3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xmlns="" id="{A6DA8A35-B6FD-4649-9EDA-5B6EB2E86486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66" name="Rectangle 5">
              <a:extLst>
                <a:ext uri="{FF2B5EF4-FFF2-40B4-BE49-F238E27FC236}">
                  <a16:creationId xmlns:a16="http://schemas.microsoft.com/office/drawing/2014/main" xmlns="" id="{47AA0C22-37F4-4224-BC59-14A924B44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">
              <a:extLst>
                <a:ext uri="{FF2B5EF4-FFF2-40B4-BE49-F238E27FC236}">
                  <a16:creationId xmlns:a16="http://schemas.microsoft.com/office/drawing/2014/main" xmlns="" id="{60D4E0A3-4E39-4C90-B7D4-4ADB2DA3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xmlns="" id="{05F45359-6CCE-4A77-AD08-DCE6D3C1A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:a16="http://schemas.microsoft.com/office/drawing/2014/main" xmlns="" id="{57188D26-7578-4A2E-B48B-41434F9A4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9">
              <a:extLst>
                <a:ext uri="{FF2B5EF4-FFF2-40B4-BE49-F238E27FC236}">
                  <a16:creationId xmlns:a16="http://schemas.microsoft.com/office/drawing/2014/main" xmlns="" id="{8693C9EF-DFDC-4D9F-BE1C-CA829FBF8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10">
              <a:extLst>
                <a:ext uri="{FF2B5EF4-FFF2-40B4-BE49-F238E27FC236}">
                  <a16:creationId xmlns:a16="http://schemas.microsoft.com/office/drawing/2014/main" xmlns="" id="{B77AC261-A01C-4C8C-AB64-40D44ACD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Rectangle 11">
              <a:extLst>
                <a:ext uri="{FF2B5EF4-FFF2-40B4-BE49-F238E27FC236}">
                  <a16:creationId xmlns:a16="http://schemas.microsoft.com/office/drawing/2014/main" xmlns="" id="{FD52BE42-B86A-47BB-AD49-B6474FD83D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Rectangle 12">
              <a:extLst>
                <a:ext uri="{FF2B5EF4-FFF2-40B4-BE49-F238E27FC236}">
                  <a16:creationId xmlns:a16="http://schemas.microsoft.com/office/drawing/2014/main" xmlns="" id="{63FA04D7-16D8-4C10-9A66-18C9F5F3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Rectangle 13">
              <a:extLst>
                <a:ext uri="{FF2B5EF4-FFF2-40B4-BE49-F238E27FC236}">
                  <a16:creationId xmlns:a16="http://schemas.microsoft.com/office/drawing/2014/main" xmlns="" id="{CF14685E-9634-4CEE-9FDA-2CC6A7E39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Rectangle 15">
              <a:extLst>
                <a:ext uri="{FF2B5EF4-FFF2-40B4-BE49-F238E27FC236}">
                  <a16:creationId xmlns:a16="http://schemas.microsoft.com/office/drawing/2014/main" xmlns="" id="{7E7D55F7-9901-4C30-B7FF-9C6014788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16">
              <a:extLst>
                <a:ext uri="{FF2B5EF4-FFF2-40B4-BE49-F238E27FC236}">
                  <a16:creationId xmlns:a16="http://schemas.microsoft.com/office/drawing/2014/main" xmlns="" id="{59D4A53B-F173-4BA7-BB6D-A1B8181A5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Rectangle 18">
              <a:extLst>
                <a:ext uri="{FF2B5EF4-FFF2-40B4-BE49-F238E27FC236}">
                  <a16:creationId xmlns:a16="http://schemas.microsoft.com/office/drawing/2014/main" xmlns="" id="{7568CCB0-3F56-4B69-9C97-D9232447F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Rectangle 19">
              <a:extLst>
                <a:ext uri="{FF2B5EF4-FFF2-40B4-BE49-F238E27FC236}">
                  <a16:creationId xmlns:a16="http://schemas.microsoft.com/office/drawing/2014/main" xmlns="" id="{640AE4C0-AEAB-4590-83E9-AAD9C741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Rectangle 20">
              <a:extLst>
                <a:ext uri="{FF2B5EF4-FFF2-40B4-BE49-F238E27FC236}">
                  <a16:creationId xmlns:a16="http://schemas.microsoft.com/office/drawing/2014/main" xmlns="" id="{D6D3ADB5-C548-4F15-B3C5-AB0DAC4D8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xmlns="" id="{D3C2B272-2748-49D1-9226-5B31C0C21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xmlns="" id="{464C511B-3AF6-4339-AB61-CFB14D355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Rectangle 23">
              <a:extLst>
                <a:ext uri="{FF2B5EF4-FFF2-40B4-BE49-F238E27FC236}">
                  <a16:creationId xmlns:a16="http://schemas.microsoft.com/office/drawing/2014/main" xmlns="" id="{A26B3769-B10F-4939-B2F9-15EBD785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Line 24">
              <a:extLst>
                <a:ext uri="{FF2B5EF4-FFF2-40B4-BE49-F238E27FC236}">
                  <a16:creationId xmlns:a16="http://schemas.microsoft.com/office/drawing/2014/main" xmlns="" id="{AF1A485D-08D1-4E4B-8E1D-F25FFE698B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Rectangle 25">
              <a:extLst>
                <a:ext uri="{FF2B5EF4-FFF2-40B4-BE49-F238E27FC236}">
                  <a16:creationId xmlns:a16="http://schemas.microsoft.com/office/drawing/2014/main" xmlns="" id="{4510E70D-4FA7-49D9-9D88-38A48783C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5" name="Line 26">
              <a:extLst>
                <a:ext uri="{FF2B5EF4-FFF2-40B4-BE49-F238E27FC236}">
                  <a16:creationId xmlns:a16="http://schemas.microsoft.com/office/drawing/2014/main" xmlns="" id="{7337A555-4646-47F1-A4EE-996B56D4CD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Rectangle 27">
              <a:extLst>
                <a:ext uri="{FF2B5EF4-FFF2-40B4-BE49-F238E27FC236}">
                  <a16:creationId xmlns:a16="http://schemas.microsoft.com/office/drawing/2014/main" xmlns="" id="{D5B3577D-34C3-49CA-963A-7E91EBC5B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7" name="Line 28">
              <a:extLst>
                <a:ext uri="{FF2B5EF4-FFF2-40B4-BE49-F238E27FC236}">
                  <a16:creationId xmlns:a16="http://schemas.microsoft.com/office/drawing/2014/main" xmlns="" id="{8D37655C-65B5-484C-ABAA-FFD8831B4B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29">
              <a:extLst>
                <a:ext uri="{FF2B5EF4-FFF2-40B4-BE49-F238E27FC236}">
                  <a16:creationId xmlns:a16="http://schemas.microsoft.com/office/drawing/2014/main" xmlns="" id="{0D90B735-84FA-47F9-A6C7-B618446F5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89" name="Line 30">
              <a:extLst>
                <a:ext uri="{FF2B5EF4-FFF2-40B4-BE49-F238E27FC236}">
                  <a16:creationId xmlns:a16="http://schemas.microsoft.com/office/drawing/2014/main" xmlns="" id="{67E4F7BB-B696-44BA-8B7A-74DE2C089D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1">
              <a:extLst>
                <a:ext uri="{FF2B5EF4-FFF2-40B4-BE49-F238E27FC236}">
                  <a16:creationId xmlns:a16="http://schemas.microsoft.com/office/drawing/2014/main" xmlns="" id="{357D2975-23F7-4251-B4B9-2D8594B2E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1" name="Line 32">
              <a:extLst>
                <a:ext uri="{FF2B5EF4-FFF2-40B4-BE49-F238E27FC236}">
                  <a16:creationId xmlns:a16="http://schemas.microsoft.com/office/drawing/2014/main" xmlns="" id="{DF1C95A8-2050-4900-8120-137B8B54B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33">
              <a:extLst>
                <a:ext uri="{FF2B5EF4-FFF2-40B4-BE49-F238E27FC236}">
                  <a16:creationId xmlns:a16="http://schemas.microsoft.com/office/drawing/2014/main" xmlns="" id="{8AAE3B4D-6A33-481C-8958-AA0F8F74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3" name="Line 34">
              <a:extLst>
                <a:ext uri="{FF2B5EF4-FFF2-40B4-BE49-F238E27FC236}">
                  <a16:creationId xmlns:a16="http://schemas.microsoft.com/office/drawing/2014/main" xmlns="" id="{0A4D0E86-74AF-4534-8081-48DCF0EF0E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35">
              <a:extLst>
                <a:ext uri="{FF2B5EF4-FFF2-40B4-BE49-F238E27FC236}">
                  <a16:creationId xmlns:a16="http://schemas.microsoft.com/office/drawing/2014/main" xmlns="" id="{9F54B237-E76E-4B7B-930D-B5271553F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5" name="Line 36">
              <a:extLst>
                <a:ext uri="{FF2B5EF4-FFF2-40B4-BE49-F238E27FC236}">
                  <a16:creationId xmlns:a16="http://schemas.microsoft.com/office/drawing/2014/main" xmlns="" id="{0F5D290F-DC76-460D-A48B-565A36A7C1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37">
              <a:extLst>
                <a:ext uri="{FF2B5EF4-FFF2-40B4-BE49-F238E27FC236}">
                  <a16:creationId xmlns:a16="http://schemas.microsoft.com/office/drawing/2014/main" xmlns="" id="{46228CA9-C9F7-49FE-A1BA-B54E66C8F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7" name="Line 38">
              <a:extLst>
                <a:ext uri="{FF2B5EF4-FFF2-40B4-BE49-F238E27FC236}">
                  <a16:creationId xmlns:a16="http://schemas.microsoft.com/office/drawing/2014/main" xmlns="" id="{FC77BEF4-66DB-4CD5-8EDE-A1E7E6D04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39">
              <a:extLst>
                <a:ext uri="{FF2B5EF4-FFF2-40B4-BE49-F238E27FC236}">
                  <a16:creationId xmlns:a16="http://schemas.microsoft.com/office/drawing/2014/main" xmlns="" id="{97DFA184-352B-4AFC-A507-6BD45F707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99" name="Line 40">
              <a:extLst>
                <a:ext uri="{FF2B5EF4-FFF2-40B4-BE49-F238E27FC236}">
                  <a16:creationId xmlns:a16="http://schemas.microsoft.com/office/drawing/2014/main" xmlns="" id="{C1BAE5ED-6DC7-427E-A190-0ED6F2BA73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41">
              <a:extLst>
                <a:ext uri="{FF2B5EF4-FFF2-40B4-BE49-F238E27FC236}">
                  <a16:creationId xmlns:a16="http://schemas.microsoft.com/office/drawing/2014/main" xmlns="" id="{016789D0-E8B8-46C6-89FB-E90589865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1" name="Line 42">
              <a:extLst>
                <a:ext uri="{FF2B5EF4-FFF2-40B4-BE49-F238E27FC236}">
                  <a16:creationId xmlns:a16="http://schemas.microsoft.com/office/drawing/2014/main" xmlns="" id="{DA3DE62B-D69F-4AF8-A807-D34ABBA121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43">
              <a:extLst>
                <a:ext uri="{FF2B5EF4-FFF2-40B4-BE49-F238E27FC236}">
                  <a16:creationId xmlns:a16="http://schemas.microsoft.com/office/drawing/2014/main" xmlns="" id="{7072C49E-0F82-471B-A2EA-44547B92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3" name="Line 44">
              <a:extLst>
                <a:ext uri="{FF2B5EF4-FFF2-40B4-BE49-F238E27FC236}">
                  <a16:creationId xmlns:a16="http://schemas.microsoft.com/office/drawing/2014/main" xmlns="" id="{B92BFFC7-F2B6-4352-B134-CBD9028713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45">
              <a:extLst>
                <a:ext uri="{FF2B5EF4-FFF2-40B4-BE49-F238E27FC236}">
                  <a16:creationId xmlns:a16="http://schemas.microsoft.com/office/drawing/2014/main" xmlns="" id="{873BBEA0-BBBD-4585-B514-0E33DBD7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5" name="Line 46">
              <a:extLst>
                <a:ext uri="{FF2B5EF4-FFF2-40B4-BE49-F238E27FC236}">
                  <a16:creationId xmlns:a16="http://schemas.microsoft.com/office/drawing/2014/main" xmlns="" id="{E60FFC0A-E4F5-43B6-9167-250F7271520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47">
              <a:extLst>
                <a:ext uri="{FF2B5EF4-FFF2-40B4-BE49-F238E27FC236}">
                  <a16:creationId xmlns:a16="http://schemas.microsoft.com/office/drawing/2014/main" xmlns="" id="{281D0438-CA56-42A0-836E-38C9E7D81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7" name="Line 48">
              <a:extLst>
                <a:ext uri="{FF2B5EF4-FFF2-40B4-BE49-F238E27FC236}">
                  <a16:creationId xmlns:a16="http://schemas.microsoft.com/office/drawing/2014/main" xmlns="" id="{A168788F-EEE4-4384-B88F-DA8D798CD7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49">
              <a:extLst>
                <a:ext uri="{FF2B5EF4-FFF2-40B4-BE49-F238E27FC236}">
                  <a16:creationId xmlns:a16="http://schemas.microsoft.com/office/drawing/2014/main" xmlns="" id="{C308B337-EDC6-4E7E-8D6B-DCBD2D37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09" name="Line 50">
              <a:extLst>
                <a:ext uri="{FF2B5EF4-FFF2-40B4-BE49-F238E27FC236}">
                  <a16:creationId xmlns:a16="http://schemas.microsoft.com/office/drawing/2014/main" xmlns="" id="{85D18F75-8C0B-414F-9F5B-B17919D8A5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51">
              <a:extLst>
                <a:ext uri="{FF2B5EF4-FFF2-40B4-BE49-F238E27FC236}">
                  <a16:creationId xmlns:a16="http://schemas.microsoft.com/office/drawing/2014/main" xmlns="" id="{DD0D79BA-3213-4F3A-B0E2-4DAAEB08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1" name="Line 52">
              <a:extLst>
                <a:ext uri="{FF2B5EF4-FFF2-40B4-BE49-F238E27FC236}">
                  <a16:creationId xmlns:a16="http://schemas.microsoft.com/office/drawing/2014/main" xmlns="" id="{E0B30C33-0211-4878-95D4-C62BBD836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53">
              <a:extLst>
                <a:ext uri="{FF2B5EF4-FFF2-40B4-BE49-F238E27FC236}">
                  <a16:creationId xmlns:a16="http://schemas.microsoft.com/office/drawing/2014/main" xmlns="" id="{13BA6CDE-9F06-41D6-A5A8-7165CF90F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3" name="Line 54">
              <a:extLst>
                <a:ext uri="{FF2B5EF4-FFF2-40B4-BE49-F238E27FC236}">
                  <a16:creationId xmlns:a16="http://schemas.microsoft.com/office/drawing/2014/main" xmlns="" id="{BE6C20BC-C183-4885-8328-598F6F9B1FA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55">
              <a:extLst>
                <a:ext uri="{FF2B5EF4-FFF2-40B4-BE49-F238E27FC236}">
                  <a16:creationId xmlns:a16="http://schemas.microsoft.com/office/drawing/2014/main" xmlns="" id="{70B7E216-574F-41D4-8A08-242EE2383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5796136" y="5058636"/>
            <a:ext cx="28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2000" dirty="0" smtClean="0">
                <a:latin typeface="Segoe Script" panose="020B0504020000000003" pitchFamily="34" charset="0"/>
              </a:rPr>
              <a:t>Stefanie Bertsch </a:t>
            </a:r>
            <a:endParaRPr lang="de-DE" sz="2000" dirty="0">
              <a:latin typeface="Segoe Script" panose="020B05040200000000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Unterrichtsgang</a:t>
            </a:r>
            <a:r>
              <a:rPr lang="de-DE" altLang="de-DE" sz="2800" b="1" dirty="0">
                <a:sym typeface="Symbol" panose="05050102010706020507" pitchFamily="18" charset="2"/>
              </a:rPr>
              <a:t> </a:t>
            </a:r>
            <a:r>
              <a:rPr lang="de-DE" altLang="de-DE" sz="2800" b="1" dirty="0" smtClean="0">
                <a:sym typeface="Symbol" panose="05050102010706020507" pitchFamily="18" charset="2"/>
              </a:rPr>
              <a:t>		</a:t>
            </a:r>
            <a:r>
              <a:rPr lang="de-DE" altLang="de-DE" sz="2400" dirty="0" smtClean="0">
                <a:sym typeface="Symbol" panose="05050102010706020507" pitchFamily="18" charset="2"/>
              </a:rPr>
              <a:t>9 Doppelstunden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8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10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xmlns="" id="{AF304012-6BD9-4781-9E88-836072F8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83018"/>
              </p:ext>
            </p:extLst>
          </p:nvPr>
        </p:nvGraphicFramePr>
        <p:xfrm>
          <a:off x="460623" y="1988840"/>
          <a:ext cx="8170687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86899">
                  <a:extLst>
                    <a:ext uri="{9D8B030D-6E8A-4147-A177-3AD203B41FA5}">
                      <a16:colId xmlns:a16="http://schemas.microsoft.com/office/drawing/2014/main" xmlns="" val="2922009884"/>
                    </a:ext>
                  </a:extLst>
                </a:gridCol>
                <a:gridCol w="1583788">
                  <a:extLst>
                    <a:ext uri="{9D8B030D-6E8A-4147-A177-3AD203B41FA5}">
                      <a16:colId xmlns:a16="http://schemas.microsoft.com/office/drawing/2014/main" xmlns="" val="143629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Standardtechniken,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Satz von </a:t>
                      </a:r>
                      <a:r>
                        <a:rPr lang="de-DE" sz="2400" b="0" baseline="0" dirty="0" err="1" smtClean="0">
                          <a:solidFill>
                            <a:schemeClr val="tx1"/>
                          </a:solidFill>
                        </a:rPr>
                        <a:t>Vieta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</a:rPr>
                        <a:t>DS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61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Polynomdivision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660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Bruchgleichungen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56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Äquivalenzumformungen, erste Ungleichungen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de-DE" sz="2400" b="0" dirty="0">
                          <a:solidFill>
                            <a:schemeClr val="tx1"/>
                          </a:solidFill>
                        </a:rPr>
                        <a:t>DS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576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Bruchungleichungen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Betragsgleichungen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und Ungleichungen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Wurzelgleichungen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Wurzelungleichungen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Betrags(</a:t>
                      </a:r>
                      <a:r>
                        <a:rPr lang="de-DE" sz="2400" b="0" dirty="0" err="1" smtClean="0">
                          <a:solidFill>
                            <a:schemeClr val="tx1"/>
                          </a:solidFill>
                        </a:rPr>
                        <a:t>un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e-DE" sz="2400" b="0" dirty="0" err="1" smtClean="0">
                          <a:solidFill>
                            <a:schemeClr val="tx1"/>
                          </a:solidFill>
                        </a:rPr>
                        <a:t>gleichungen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in zwei Variablen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1 DS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Unterrichtsgang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Die UE ist gut teilbar in mehrere Blöcke.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Beispiel: </a:t>
            </a:r>
            <a:r>
              <a:rPr lang="de-DE" altLang="de-DE" sz="2400" dirty="0">
                <a:sym typeface="Symbol" panose="05050102010706020507" pitchFamily="18" charset="2"/>
              </a:rPr>
              <a:t/>
            </a:r>
            <a:br>
              <a:rPr lang="de-DE" altLang="de-DE" sz="2400" dirty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Block 1: Standardtechniken,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Polynomdiv</a:t>
            </a:r>
            <a:r>
              <a:rPr lang="de-DE" altLang="de-DE" sz="2400" dirty="0" smtClean="0">
                <a:sym typeface="Symbol" panose="05050102010706020507" pitchFamily="18" charset="2"/>
              </a:rPr>
              <a:t>., Bruchgleichungen</a:t>
            </a:r>
            <a:r>
              <a:rPr lang="de-DE" altLang="de-DE" sz="2400" dirty="0">
                <a:sym typeface="Symbol" panose="05050102010706020507" pitchFamily="18" charset="2"/>
              </a:rPr>
              <a:t/>
            </a:r>
            <a:br>
              <a:rPr lang="de-DE" altLang="de-DE" sz="2400" dirty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Block 2: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Äquiv</a:t>
            </a:r>
            <a:r>
              <a:rPr lang="de-DE" altLang="de-DE" sz="2400" dirty="0" smtClean="0">
                <a:sym typeface="Symbol" panose="05050102010706020507" pitchFamily="18" charset="2"/>
              </a:rPr>
              <a:t>.,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Bruchungl</a:t>
            </a:r>
            <a:r>
              <a:rPr lang="de-DE" altLang="de-DE" sz="2400" dirty="0" smtClean="0">
                <a:sym typeface="Symbol" panose="05050102010706020507" pitchFamily="18" charset="2"/>
              </a:rPr>
              <a:t>., Betrags(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un</a:t>
            </a:r>
            <a:r>
              <a:rPr lang="de-DE" altLang="de-DE" sz="2400" dirty="0" smtClean="0">
                <a:sym typeface="Symbol" panose="05050102010706020507" pitchFamily="18" charset="2"/>
              </a:rPr>
              <a:t>)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gl</a:t>
            </a:r>
            <a:r>
              <a:rPr lang="de-DE" altLang="de-DE" sz="2400" dirty="0" smtClean="0">
                <a:sym typeface="Symbol" panose="05050102010706020507" pitchFamily="18" charset="2"/>
              </a:rPr>
              <a:t>. (auch in 2D)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Block 3: Wurzel(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un</a:t>
            </a:r>
            <a:r>
              <a:rPr lang="de-DE" altLang="de-DE" sz="2400" dirty="0" smtClean="0">
                <a:sym typeface="Symbol" panose="05050102010706020507" pitchFamily="18" charset="2"/>
              </a:rPr>
              <a:t>)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gleichungen</a:t>
            </a:r>
            <a:endParaRPr lang="de-DE" altLang="de-DE" sz="2400" dirty="0" smtClean="0">
              <a:sym typeface="Symbol" panose="05050102010706020507" pitchFamily="18" charset="2"/>
            </a:endParaRP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Das Thema fällt den Kursen leicht!</a:t>
            </a:r>
          </a:p>
          <a:p>
            <a:pPr marL="342900" indent="-342900" eaLnBrk="1" hangingPunct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Gute Möglichkeit, in den Klausuren schwere und leichte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Themen zu kombinieren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z.B. Beweistechniken und Gleichungen (Block 1)</a:t>
            </a:r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11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823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ym typeface="Symbol" panose="05050102010706020507" pitchFamily="18" charset="2"/>
              </a:rPr>
              <a:t>Aufbau des Schülermaterials: Arbeitsblätter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ym typeface="Symbol" panose="05050102010706020507" pitchFamily="18" charset="2"/>
              </a:rPr>
              <a:t>Variante 1: „Freiarbeit“</a:t>
            </a:r>
            <a:endParaRPr lang="de-DE" altLang="de-DE" sz="2400" b="1" dirty="0" smtClean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Erarbeitung			</a:t>
            </a:r>
            <a:r>
              <a:rPr lang="de-DE" altLang="de-DE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   	</a:t>
            </a: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Aufgaben				</a:t>
            </a:r>
            <a:r>
              <a:rPr lang="de-DE" altLang="de-DE" sz="2400" dirty="0">
                <a:sym typeface="Symbol" panose="05050102010706020507" pitchFamily="18" charset="2"/>
              </a:rPr>
              <a:t>für alle kopieren</a:t>
            </a:r>
            <a:endParaRPr lang="de-DE" altLang="de-DE" sz="2400" b="1" dirty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Lösungen kurz (getippt)		</a:t>
            </a:r>
            <a:r>
              <a:rPr lang="de-DE" altLang="de-DE" sz="2400" dirty="0" smtClean="0">
                <a:sym typeface="Symbol" panose="05050102010706020507" pitchFamily="18" charset="2"/>
              </a:rPr>
              <a:t>1x drucken und auslegen</a:t>
            </a:r>
            <a:endParaRPr lang="de-DE" altLang="de-DE" sz="2400" b="1" dirty="0" smtClean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Aft>
                <a:spcPts val="1800"/>
              </a:spcAft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Lösungen ausführlich 		</a:t>
            </a:r>
            <a:r>
              <a:rPr lang="de-DE" altLang="de-DE" sz="2400" dirty="0" smtClean="0">
                <a:sym typeface="Symbol" panose="05050102010706020507" pitchFamily="18" charset="2"/>
              </a:rPr>
              <a:t>per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Moodle</a:t>
            </a:r>
            <a:r>
              <a:rPr lang="de-DE" altLang="de-DE" sz="2400" dirty="0" smtClean="0">
                <a:sym typeface="Symbol" panose="05050102010706020507" pitchFamily="18" charset="2"/>
              </a:rPr>
              <a:t> zur Verfügung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/>
            </a:r>
            <a:b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</a:b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 (handschriftlich)			</a:t>
            </a:r>
            <a:r>
              <a:rPr lang="de-DE" altLang="de-DE" sz="2400" dirty="0" smtClean="0">
                <a:sym typeface="Symbol" panose="05050102010706020507" pitchFamily="18" charset="2"/>
              </a:rPr>
              <a:t>stellen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	</a:t>
            </a:r>
            <a:endParaRPr lang="de-DE" altLang="de-DE" sz="2400" b="1" dirty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r>
              <a:rPr lang="de-DE" altLang="de-DE" sz="2400" b="1" dirty="0">
                <a:sym typeface="Symbol" panose="05050102010706020507" pitchFamily="18" charset="2"/>
              </a:rPr>
              <a:t>Variante </a:t>
            </a:r>
            <a:r>
              <a:rPr lang="de-DE" altLang="de-DE" sz="2400" b="1" dirty="0" smtClean="0">
                <a:sym typeface="Symbol" panose="05050102010706020507" pitchFamily="18" charset="2"/>
              </a:rPr>
              <a:t>2: „klassisch“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400" dirty="0" smtClean="0">
                <a:sym typeface="Symbol" panose="05050102010706020507" pitchFamily="18" charset="2"/>
              </a:rPr>
              <a:t>Erarbeitung an der Tafel, Verwendung der Aufgabenblätter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marL="5715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8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/>
              <p14:cNvContentPartPr/>
              <p14:nvPr/>
            </p14:nvContentPartPr>
            <p14:xfrm>
              <a:off x="4589261" y="2780928"/>
              <a:ext cx="178920" cy="792088"/>
            </p14:xfrm>
          </p:contentPart>
        </mc:Choice>
        <mc:Fallback xmlns="">
          <p:pic>
            <p:nvPicPr>
              <p:cNvPr id="4" name="Freihand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65861" y="2766166"/>
                <a:ext cx="223560" cy="83025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44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2800" b="1" dirty="0" smtClean="0">
                <a:sym typeface="Symbol" panose="05050102010706020507" pitchFamily="18" charset="2"/>
              </a:rPr>
              <a:t>Arbeitsaufträge</a:t>
            </a:r>
          </a:p>
          <a:p>
            <a:pPr marL="5715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8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485775" y="1988840"/>
            <a:ext cx="4014217" cy="3970318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Auftrag 1: Wurzelungleichungen</a:t>
            </a:r>
          </a:p>
          <a:p>
            <a:r>
              <a:rPr lang="de-DE" dirty="0" smtClean="0"/>
              <a:t>Sehen Sie die beiden Erarbeitungs-</a:t>
            </a:r>
          </a:p>
          <a:p>
            <a:r>
              <a:rPr lang="de-DE" dirty="0" smtClean="0"/>
              <a:t>Blätter durch:</a:t>
            </a:r>
          </a:p>
          <a:p>
            <a:endParaRPr lang="de-DE" dirty="0" smtClean="0"/>
          </a:p>
          <a:p>
            <a:r>
              <a:rPr lang="de-DE" b="1" dirty="0" smtClean="0"/>
              <a:t>Blatt 8: </a:t>
            </a:r>
            <a:r>
              <a:rPr lang="de-DE" dirty="0" smtClean="0"/>
              <a:t>Anwenden des Wissens über </a:t>
            </a:r>
          </a:p>
          <a:p>
            <a:r>
              <a:rPr lang="de-DE" dirty="0" smtClean="0"/>
              <a:t>Äquivalenzumformungen, Fallunter-</a:t>
            </a:r>
          </a:p>
          <a:p>
            <a:r>
              <a:rPr lang="de-DE" dirty="0" err="1"/>
              <a:t>s</a:t>
            </a:r>
            <a:r>
              <a:rPr lang="de-DE" dirty="0" err="1" smtClean="0"/>
              <a:t>cheidungen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Blatt 8‘: </a:t>
            </a:r>
            <a:r>
              <a:rPr lang="de-DE" dirty="0" smtClean="0"/>
              <a:t>Lösen der Gleichung anstelle der Ungleichung, funktionale Betrachtung</a:t>
            </a:r>
          </a:p>
          <a:p>
            <a:endParaRPr lang="de-DE" dirty="0" smtClean="0"/>
          </a:p>
          <a:p>
            <a:r>
              <a:rPr lang="de-DE" dirty="0" smtClean="0"/>
              <a:t>Welchen Zugang würden Sie wählen, mit welcher Begründung?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772024" y="1988840"/>
            <a:ext cx="4014217" cy="2862322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Auftrag 2: Betrags(</a:t>
            </a:r>
            <a:r>
              <a:rPr lang="de-DE" b="1" dirty="0" err="1" smtClean="0"/>
              <a:t>un</a:t>
            </a:r>
            <a:r>
              <a:rPr lang="de-DE" b="1" dirty="0" smtClean="0"/>
              <a:t>)</a:t>
            </a:r>
            <a:r>
              <a:rPr lang="de-DE" b="1" dirty="0" err="1" smtClean="0"/>
              <a:t>gleichungen</a:t>
            </a:r>
            <a:endParaRPr lang="de-DE" b="1" dirty="0" smtClean="0"/>
          </a:p>
          <a:p>
            <a:r>
              <a:rPr lang="de-DE" dirty="0" smtClean="0"/>
              <a:t>Sehen Sie das Erarbeitungs-Blatt durch:</a:t>
            </a:r>
          </a:p>
          <a:p>
            <a:endParaRPr lang="de-DE" dirty="0" smtClean="0"/>
          </a:p>
          <a:p>
            <a:r>
              <a:rPr lang="de-DE" b="1" dirty="0" smtClean="0"/>
              <a:t>Blatt 6: </a:t>
            </a:r>
            <a:r>
              <a:rPr lang="de-DE" dirty="0" smtClean="0"/>
              <a:t>Betrags(</a:t>
            </a:r>
            <a:r>
              <a:rPr lang="de-DE" dirty="0" err="1" smtClean="0"/>
              <a:t>un</a:t>
            </a:r>
            <a:r>
              <a:rPr lang="de-DE" dirty="0" smtClean="0"/>
              <a:t>)</a:t>
            </a:r>
            <a:r>
              <a:rPr lang="de-DE" dirty="0" err="1" smtClean="0"/>
              <a:t>gleichungen</a:t>
            </a:r>
            <a:r>
              <a:rPr lang="de-DE" dirty="0" smtClean="0"/>
              <a:t> stets</a:t>
            </a:r>
          </a:p>
          <a:p>
            <a:r>
              <a:rPr lang="de-DE" dirty="0"/>
              <a:t>m</a:t>
            </a:r>
            <a:r>
              <a:rPr lang="de-DE" dirty="0" smtClean="0"/>
              <a:t>it zeichnerischem Ansatz</a:t>
            </a:r>
          </a:p>
          <a:p>
            <a:endParaRPr lang="de-DE" dirty="0"/>
          </a:p>
          <a:p>
            <a:r>
              <a:rPr lang="de-DE" dirty="0" smtClean="0"/>
              <a:t>Halten Sie die zeichnerische Heran-</a:t>
            </a:r>
          </a:p>
          <a:p>
            <a:r>
              <a:rPr lang="de-DE" dirty="0" err="1" smtClean="0"/>
              <a:t>gehensweise</a:t>
            </a:r>
            <a:r>
              <a:rPr lang="de-DE" dirty="0" smtClean="0"/>
              <a:t> für notwendig, sinnvoll</a:t>
            </a:r>
          </a:p>
          <a:p>
            <a:r>
              <a:rPr lang="de-DE" dirty="0" smtClean="0"/>
              <a:t>oder überflüssig?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001712" y="5589826"/>
            <a:ext cx="1736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Zeit: 15 Min.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5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2800" b="1" dirty="0">
                <a:sym typeface="Symbol" panose="05050102010706020507" pitchFamily="18" charset="2"/>
              </a:rPr>
              <a:t>Fazit</a:t>
            </a:r>
            <a:endParaRPr lang="de-DE" altLang="de-DE" sz="2800" b="1" dirty="0"/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Das Thema fällt den </a:t>
            </a:r>
            <a:r>
              <a:rPr lang="de-DE" altLang="de-DE" sz="2400" dirty="0" err="1" smtClean="0">
                <a:sym typeface="Wingdings" panose="05000000000000000000" pitchFamily="2" charset="2"/>
              </a:rPr>
              <a:t>SuS</a:t>
            </a:r>
            <a:r>
              <a:rPr lang="de-DE" altLang="de-DE" sz="2400" dirty="0" smtClean="0">
                <a:sym typeface="Wingdings" panose="05000000000000000000" pitchFamily="2" charset="2"/>
              </a:rPr>
              <a:t> eher leicht.</a:t>
            </a: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Anknüpfung an die Gleichungslehre im Mathematik-</a:t>
            </a:r>
            <a:br>
              <a:rPr lang="de-DE" altLang="de-DE" sz="2400" dirty="0" smtClean="0">
                <a:sym typeface="Wingdings" panose="05000000000000000000" pitchFamily="2" charset="2"/>
              </a:rPr>
            </a:br>
            <a:r>
              <a:rPr lang="de-DE" altLang="de-DE" sz="2400" dirty="0" err="1" smtClean="0">
                <a:sym typeface="Wingdings" panose="05000000000000000000" pitchFamily="2" charset="2"/>
              </a:rPr>
              <a:t>unterricht</a:t>
            </a:r>
            <a:endParaRPr lang="de-DE" altLang="de-DE" sz="2400" dirty="0" smtClean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Vertiefung des bisher Gelernten </a:t>
            </a: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Neue mathematische Einsichten</a:t>
            </a: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Genügend Zeit zum Üben einplanen!</a:t>
            </a: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Wingdings" panose="05000000000000000000" pitchFamily="2" charset="2"/>
              </a:rPr>
              <a:t>Möglichkeit der Verteilung auf mehrere Blöcke</a:t>
            </a:r>
            <a:endParaRPr lang="de-DE" altLang="de-DE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14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95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2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 smtClean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>
            <a:extLst>
              <a:ext uri="{FF2B5EF4-FFF2-40B4-BE49-F238E27FC236}">
                <a16:creationId xmlns:a16="http://schemas.microsoft.com/office/drawing/2014/main" xmlns="" id="{AAD4D115-DDBC-40EE-B280-7FE494991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de-DE" altLang="de-DE" sz="3200" b="1" dirty="0"/>
              <a:t>Gliederung</a:t>
            </a:r>
            <a:endParaRPr lang="de-DE" altLang="de-DE" sz="2800" b="1" dirty="0"/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>
                <a:sym typeface="Symbol" panose="05050102010706020507" pitchFamily="18" charset="2"/>
              </a:rPr>
              <a:t>Bildungsplan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>
                <a:sym typeface="Symbol" panose="05050102010706020507" pitchFamily="18" charset="2"/>
              </a:rPr>
              <a:t>Fachlicher Hintergrund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>
                <a:sym typeface="Symbol" panose="05050102010706020507" pitchFamily="18" charset="2"/>
              </a:rPr>
              <a:t>Unterrichtsgang</a:t>
            </a:r>
          </a:p>
          <a:p>
            <a:pPr marL="571500" indent="-571500" eaLnBrk="1" hangingPunct="1">
              <a:spcAft>
                <a:spcPts val="600"/>
              </a:spcAft>
              <a:buFont typeface="+mj-lt"/>
              <a:buAutoNum type="arabicPeriod"/>
            </a:pPr>
            <a:r>
              <a:rPr lang="de-DE" altLang="de-DE" sz="3200" dirty="0">
                <a:sym typeface="Symbol" panose="05050102010706020507" pitchFamily="18" charset="2"/>
              </a:rPr>
              <a:t>Fazit</a:t>
            </a: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9740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3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149" name="Rectangle 19">
            <a:extLst>
              <a:ext uri="{FF2B5EF4-FFF2-40B4-BE49-F238E27FC236}">
                <a16:creationId xmlns:a16="http://schemas.microsoft.com/office/drawing/2014/main" xmlns="" id="{EBA03417-4705-48B5-8884-04FD071C7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55" y="1506405"/>
            <a:ext cx="8482012" cy="4679950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e-DE" altLang="de-DE" sz="3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296" y="1556792"/>
            <a:ext cx="4629930" cy="22895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187" y="4005064"/>
            <a:ext cx="5442148" cy="171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48255" y="1429434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de-DE" altLang="de-DE" dirty="0"/>
          </a:p>
          <a:p>
            <a:pPr eaLnBrk="1" hangingPunct="1">
              <a:spcAft>
                <a:spcPts val="600"/>
              </a:spcAft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4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sp>
        <p:nvSpPr>
          <p:cNvPr id="74" name="Rectangle 19"/>
          <p:cNvSpPr>
            <a:spLocks noChangeArrowheads="1"/>
          </p:cNvSpPr>
          <p:nvPr/>
        </p:nvSpPr>
        <p:spPr bwMode="auto">
          <a:xfrm>
            <a:off x="346498" y="1429433"/>
            <a:ext cx="8482012" cy="4756921"/>
          </a:xfrm>
          <a:prstGeom prst="rect">
            <a:avLst/>
          </a:prstGeom>
          <a:solidFill>
            <a:schemeClr val="bg1"/>
          </a:solidFill>
          <a:ln w="9525">
            <a:solidFill>
              <a:srgbClr val="B2B2B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t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2800" b="1" dirty="0" smtClean="0"/>
              <a:t>Bezug zum Mathematikunterricht</a:t>
            </a:r>
            <a:endParaRPr lang="de-DE" altLang="de-DE" sz="2800" b="1" dirty="0"/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Mittelstufe: quadratische Gleichungen,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einfache Bruch- und Wurzelgleichungen,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Lösen im Kopf</a:t>
            </a:r>
          </a:p>
          <a:p>
            <a:pPr marL="571500" indent="-5715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400" dirty="0" smtClean="0">
                <a:sym typeface="Symbol" panose="05050102010706020507" pitchFamily="18" charset="2"/>
              </a:rPr>
              <a:t>Klasse 10: Polynomgleichungen, Substitution</a:t>
            </a:r>
            <a:endParaRPr lang="de-DE" altLang="de-DE" sz="2400" dirty="0"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r>
              <a:rPr lang="de-DE" altLang="de-DE" sz="2400" dirty="0" smtClean="0">
                <a:sym typeface="Symbol" panose="05050102010706020507" pitchFamily="18" charset="2"/>
              </a:rPr>
              <a:t>	(Nicht im </a:t>
            </a:r>
            <a:r>
              <a:rPr lang="de-DE" altLang="de-DE" sz="2400" dirty="0" err="1" smtClean="0">
                <a:sym typeface="Symbol" panose="05050102010706020507" pitchFamily="18" charset="2"/>
              </a:rPr>
              <a:t>vkm</a:t>
            </a:r>
            <a:r>
              <a:rPr lang="de-DE" altLang="de-DE" sz="2400" dirty="0">
                <a:sym typeface="Symbol" panose="05050102010706020507" pitchFamily="18" charset="2"/>
              </a:rPr>
              <a:t>:</a:t>
            </a:r>
            <a:r>
              <a:rPr lang="de-DE" altLang="de-DE" sz="2400" dirty="0" smtClean="0">
                <a:sym typeface="Symbol" panose="05050102010706020507" pitchFamily="18" charset="2"/>
              </a:rPr>
              <a:t> trigonometrische Gleichungen und </a:t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r>
              <a:rPr lang="de-DE" altLang="de-DE" sz="2400" dirty="0" smtClean="0">
                <a:sym typeface="Symbol" panose="05050102010706020507" pitchFamily="18" charset="2"/>
              </a:rPr>
              <a:t>	Exponentialgleichungen)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400" b="1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vkm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: 	höhere Komplexität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	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mathematischer Hintergrund</a:t>
            </a:r>
            <a:endParaRPr lang="de-DE" altLang="de-DE" sz="2400" b="1" dirty="0">
              <a:solidFill>
                <a:schemeClr val="accent1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eaLnBrk="1" hangingPunct="1">
              <a:spcAft>
                <a:spcPts val="600"/>
              </a:spcAft>
            </a:pP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	Ungleichungen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	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Betrags(</a:t>
            </a:r>
            <a:r>
              <a:rPr lang="de-DE" altLang="de-DE" sz="2400" b="1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un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-)</a:t>
            </a:r>
            <a:r>
              <a:rPr lang="de-DE" altLang="de-DE" sz="2400" b="1" dirty="0" err="1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gleichungen</a:t>
            </a:r>
            <a:r>
              <a:rPr lang="de-DE" altLang="de-DE" sz="2400" b="1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(auch in 2 Variablen)</a:t>
            </a:r>
            <a:r>
              <a:rPr lang="de-DE" altLang="de-DE" sz="2400" dirty="0" smtClean="0">
                <a:sym typeface="Symbol" panose="05050102010706020507" pitchFamily="18" charset="2"/>
              </a:rPr>
              <a:t/>
            </a:r>
            <a:br>
              <a:rPr lang="de-DE" altLang="de-DE" sz="2400" dirty="0" smtClean="0">
                <a:sym typeface="Symbol" panose="05050102010706020507" pitchFamily="18" charset="2"/>
              </a:rPr>
            </a:br>
            <a:endParaRPr lang="de-DE" altLang="de-DE" sz="2800" dirty="0">
              <a:sym typeface="Symbol" panose="05050102010706020507" pitchFamily="18" charset="2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49779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t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800" b="1" dirty="0" smtClean="0"/>
                  <a:t>Äquivalenzumformungen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Erstes Auftreten </a:t>
                </a:r>
                <a:r>
                  <a:rPr lang="de-DE" altLang="de-DE" sz="2400" dirty="0"/>
                  <a:t>des Problems bei </a:t>
                </a:r>
                <a:r>
                  <a:rPr lang="de-DE" altLang="de-DE" sz="2400" dirty="0" smtClean="0"/>
                  <a:t>Bruchungleichungen: </a:t>
                </a:r>
                <a:br>
                  <a:rPr lang="de-DE" altLang="de-DE" sz="2400" dirty="0" smtClean="0"/>
                </a:br>
                <a:r>
                  <a:rPr lang="de-DE" altLang="de-DE" sz="2400" dirty="0" smtClean="0"/>
                  <a:t>„Was darf man denn mit Gleichungen machen?“</a:t>
                </a:r>
                <a:br>
                  <a:rPr lang="de-DE" altLang="de-DE" sz="2400" dirty="0" smtClean="0"/>
                </a:br>
                <a:r>
                  <a:rPr lang="de-DE" altLang="de-DE" sz="2400" dirty="0"/>
                  <a:t/>
                </a:r>
                <a:br>
                  <a:rPr lang="de-DE" altLang="de-DE" sz="2400" dirty="0"/>
                </a:br>
                <a:r>
                  <a:rPr lang="de-DE" altLang="de-DE" sz="2400" dirty="0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2</m:t>
                        </m:r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de-DE" sz="2400">
                        <a:latin typeface="Cambria Math"/>
                      </a:rPr>
                      <m:t>&gt;1</m:t>
                    </m:r>
                    <m:r>
                      <a:rPr lang="de-DE" sz="2400" b="0" i="0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de-DE" altLang="de-DE" sz="2400" dirty="0"/>
                  <a:t>|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de-DE" altLang="de-DE" sz="2400" dirty="0" smtClean="0"/>
                  <a:t/>
                </a:r>
                <a:br>
                  <a:rPr lang="de-DE" altLang="de-DE" sz="2400" dirty="0" smtClean="0"/>
                </a:br>
                <a:endParaRPr lang="de-DE" altLang="de-DE" sz="2400" dirty="0" smtClean="0"/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Muss man das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&gt;</m:t>
                    </m:r>
                  </m:oMath>
                </a14:m>
                <a:r>
                  <a:rPr lang="de-DE" altLang="de-DE" sz="2400" dirty="0" smtClean="0"/>
                  <a:t>-Zeichen umdrehen oder nicht?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Faustregel: wenn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de-DE" altLang="de-DE" sz="2400" dirty="0" smtClean="0"/>
                  <a:t> negativ ist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Fallunterscheidung!</a:t>
                </a:r>
                <a:endParaRPr lang="de-DE" altLang="de-DE" sz="2400" dirty="0"/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blipFill rotWithShape="1">
                <a:blip r:embed="rId3"/>
                <a:stretch>
                  <a:fillRect l="-283" t="-631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5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622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t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800" b="1" dirty="0" smtClean="0"/>
                  <a:t>Äquivalenzumformungen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Eine Äquivalenzumformung ist eine mathematische </a:t>
                </a:r>
                <a:br>
                  <a:rPr lang="de-DE" altLang="de-DE" sz="2400" dirty="0" smtClean="0"/>
                </a:br>
                <a:r>
                  <a:rPr lang="de-DE" altLang="de-DE" sz="2400" dirty="0" smtClean="0"/>
                  <a:t>Operation, die die Lösungsmenge einer (</a:t>
                </a:r>
                <a:r>
                  <a:rPr lang="de-DE" altLang="de-DE" sz="2400" dirty="0" err="1" smtClean="0"/>
                  <a:t>Un</a:t>
                </a:r>
                <a:r>
                  <a:rPr lang="de-DE" altLang="de-DE" sz="2400" dirty="0" smtClean="0"/>
                  <a:t>-)Gleichung</a:t>
                </a:r>
                <a:br>
                  <a:rPr lang="de-DE" altLang="de-DE" sz="2400" dirty="0" smtClean="0"/>
                </a:br>
                <a:r>
                  <a:rPr lang="de-DE" altLang="de-DE" sz="2400" dirty="0" smtClean="0"/>
                  <a:t>nicht verändert.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Beispiel:</a:t>
                </a:r>
                <a:br>
                  <a:rPr lang="de-DE" altLang="de-DE" sz="2400" dirty="0" smtClean="0"/>
                </a:b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2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+3=7</m:t>
                    </m:r>
                    <m:r>
                      <a:rPr lang="de-DE" sz="2400" b="0" i="0" smtClean="0">
                        <a:latin typeface="Cambria Math"/>
                      </a:rPr>
                      <m:t>     |</m:t>
                    </m:r>
                    <m:r>
                      <a:rPr lang="de-DE" sz="2400">
                        <a:latin typeface="Cambria Math"/>
                      </a:rPr>
                      <m:t>−3</m:t>
                    </m:r>
                  </m:oMath>
                </a14:m>
                <a:r>
                  <a:rPr lang="de-DE" altLang="de-DE" sz="2400" dirty="0" smtClean="0"/>
                  <a:t>	  	bedeutet</a:t>
                </a:r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blipFill rotWithShape="1">
                <a:blip r:embed="rId3"/>
                <a:stretch>
                  <a:fillRect l="-283" t="-631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6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899591" y="4053265"/>
                <a:ext cx="4540771" cy="156966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Anwenden der Funktion f 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de-DE" sz="2400">
                          <a:latin typeface="Cambria Math"/>
                        </a:rPr>
                        <m:t>=</m:t>
                      </m:r>
                      <m:r>
                        <a:rPr lang="de-DE" sz="2400" i="1">
                          <a:latin typeface="Cambria Math"/>
                        </a:rPr>
                        <m:t>𝑧</m:t>
                      </m:r>
                      <m:r>
                        <a:rPr lang="de-DE" sz="240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de-DE" sz="2400" dirty="0" smtClean="0"/>
              </a:p>
              <a:p>
                <a:r>
                  <a:rPr lang="de-DE" sz="2400" dirty="0" smtClean="0"/>
                  <a:t>auf beide Seiten der Gleichung: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>
                            <a:latin typeface="Cambria Math"/>
                          </a:rPr>
                          <m:t>2</m:t>
                        </m:r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=2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 b="0" i="0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de-DE" sz="2400" dirty="0" smtClean="0"/>
                  <a:t>und 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>
                            <a:latin typeface="Cambria Math"/>
                          </a:rPr>
                          <m:t>7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=4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1" y="4053265"/>
                <a:ext cx="4540771" cy="156966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2713" r="-2013" b="-8140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004" y="3147944"/>
            <a:ext cx="2468885" cy="247498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503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t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800" b="1" dirty="0" smtClean="0"/>
                  <a:t>Äquivalenzumformungen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Quadrieren ist keine Äquivalenzumformung: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Beispiel:</a:t>
                </a:r>
                <a:br>
                  <a:rPr lang="de-DE" altLang="de-DE" sz="2400" dirty="0" smtClean="0"/>
                </a:b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+2</m:t>
                        </m:r>
                      </m:e>
                    </m:rad>
                    <m:r>
                      <a:rPr lang="de-DE" sz="2400">
                        <a:latin typeface="Cambria Math"/>
                      </a:rPr>
                      <m:t>=−4</m:t>
                    </m:r>
                  </m:oMath>
                </a14:m>
                <a:r>
                  <a:rPr lang="de-DE" altLang="de-DE" sz="2400" dirty="0" smtClean="0"/>
                  <a:t>     |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2400">
                                <a:latin typeface="Cambria Math"/>
                              </a:rPr>
                              <m:t>…</m:t>
                            </m:r>
                          </m:e>
                        </m:d>
                      </m:e>
                      <m:sup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de-DE" sz="2400" dirty="0" smtClean="0"/>
                  <a:t>  	bedeutet</a:t>
                </a:r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blipFill rotWithShape="1">
                <a:blip r:embed="rId3"/>
                <a:stretch>
                  <a:fillRect l="-283" t="-631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7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755576" y="3600604"/>
                <a:ext cx="4540771" cy="2000291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Anwenden der Funktion f 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de-DE" sz="2400">
                          <a:latin typeface="Cambria Math"/>
                        </a:rPr>
                        <m:t>=</m:t>
                      </m:r>
                      <m:r>
                        <a:rPr lang="de-DE" sz="2400" i="1">
                          <a:latin typeface="Cambria Math"/>
                        </a:rPr>
                        <m:t>𝑧</m:t>
                      </m:r>
                      <m:r>
                        <a:rPr lang="de-DE" sz="2400" b="0" i="0" smtClean="0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de-DE" sz="2400" dirty="0" smtClean="0"/>
              </a:p>
              <a:p>
                <a:r>
                  <a:rPr lang="de-DE" sz="2400" dirty="0" smtClean="0"/>
                  <a:t>auf beide Seiten der Gleichung: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de-DE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de-DE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de-DE" sz="2400">
                                <a:latin typeface="Cambria Math"/>
                              </a:rPr>
                              <m:t>+2</m:t>
                            </m:r>
                          </m:e>
                        </m:rad>
                      </m:e>
                    </m:d>
                    <m:r>
                      <a:rPr lang="de-DE" sz="2400">
                        <a:latin typeface="Cambria Math"/>
                      </a:rPr>
                      <m:t>=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 b="0" i="1" smtClean="0">
                        <a:latin typeface="Cambria Math"/>
                      </a:rPr>
                      <m:t>+2</m:t>
                    </m:r>
                    <m:r>
                      <a:rPr lang="de-DE" sz="2400" b="0" i="0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de-DE" sz="2400" dirty="0" smtClean="0"/>
                  <a:t>und 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b="0" i="0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</m:t>
                    </m:r>
                    <m:r>
                      <a:rPr lang="de-DE" sz="2400" b="0" i="0" smtClean="0">
                        <a:latin typeface="Cambria Math"/>
                      </a:rPr>
                      <m:t>16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00604"/>
                <a:ext cx="4540771" cy="2000291"/>
              </a:xfrm>
              <a:prstGeom prst="rect">
                <a:avLst/>
              </a:prstGeom>
              <a:blipFill rotWithShape="1">
                <a:blip r:embed="rId5"/>
                <a:stretch>
                  <a:fillRect l="-2145" t="-2128" r="-1877" b="-3647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004" y="3292955"/>
            <a:ext cx="2468885" cy="230794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25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t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800" b="1" dirty="0" smtClean="0"/>
                  <a:t>Äquivalenzumformungen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Anwendung auf Ungleichungen:</a:t>
                </a:r>
              </a:p>
              <a:p>
                <a:pPr marL="342900" indent="-342900" eaLnBrk="1" hangingPunct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altLang="de-DE" sz="2400" dirty="0" smtClean="0"/>
                  <a:t>Beispiele: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&gt;5</m:t>
                    </m:r>
                    <m:r>
                      <a:rPr lang="de-DE" sz="2400" b="0" i="0" smtClean="0">
                        <a:latin typeface="Cambria Math"/>
                      </a:rPr>
                      <m:t>   |</m:t>
                    </m:r>
                    <m:r>
                      <a:rPr lang="de-DE" sz="2400">
                        <a:latin typeface="Cambria Math"/>
                      </a:rPr>
                      <m:t>⋅2</m:t>
                    </m:r>
                  </m:oMath>
                </a14:m>
                <a:r>
                  <a:rPr lang="de-DE" altLang="de-DE" sz="2400" dirty="0" smtClean="0"/>
                  <a:t>	    bzw.    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de-DE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e-DE" sz="240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&gt;5</m:t>
                    </m:r>
                    <m:r>
                      <a:rPr lang="de-DE" sz="2400" b="0" i="0" smtClean="0">
                        <a:latin typeface="Cambria Math"/>
                      </a:rPr>
                      <m:t>   |</m:t>
                    </m:r>
                    <m:r>
                      <a:rPr lang="de-DE" sz="240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de-DE" altLang="de-DE" sz="2400" dirty="0" smtClean="0"/>
                  <a:t/>
                </a:r>
                <a:br>
                  <a:rPr lang="de-DE" altLang="de-DE" sz="2400" dirty="0" smtClean="0"/>
                </a:br>
                <a:r>
                  <a:rPr lang="de-DE" altLang="de-DE" sz="2400" dirty="0" smtClean="0"/>
                  <a:t>Funktionen: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=2</m:t>
                    </m:r>
                    <m:r>
                      <a:rPr lang="de-DE" sz="2400" i="1">
                        <a:latin typeface="Cambria Math"/>
                      </a:rPr>
                      <m:t>𝑧</m:t>
                    </m:r>
                  </m:oMath>
                </a14:m>
                <a:r>
                  <a:rPr lang="de-DE" altLang="de-DE" sz="2400" dirty="0" smtClean="0"/>
                  <a:t>	    bzw.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/>
                      </a:rPr>
                      <m:t>     </m:t>
                    </m:r>
                    <m:r>
                      <a:rPr lang="de-DE" sz="2400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=−2</m:t>
                    </m:r>
                    <m:r>
                      <a:rPr lang="de-DE" sz="2400" i="1">
                        <a:latin typeface="Cambria Math"/>
                      </a:rPr>
                      <m:t>𝑧</m:t>
                    </m:r>
                  </m:oMath>
                </a14:m>
                <a:endParaRPr lang="de-DE" altLang="de-DE" sz="2400" dirty="0" smtClean="0"/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blipFill rotWithShape="1">
                <a:blip r:embed="rId3"/>
                <a:stretch>
                  <a:fillRect l="-283" t="-631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8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31" y="3542999"/>
            <a:ext cx="2186292" cy="255924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822" y="3538240"/>
            <a:ext cx="2196926" cy="256876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4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t" anchorCtr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800" b="1" dirty="0" smtClean="0"/>
                  <a:t>Äquivalenzumformungen</a:t>
                </a:r>
                <a:endParaRPr lang="de-DE" altLang="de-DE" sz="2800" b="1" dirty="0"/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Beispiel Bruchungleichung:</a:t>
                </a:r>
                <a:endParaRPr lang="de-DE" sz="2400" i="1" dirty="0" smtClean="0">
                  <a:latin typeface="Cambria Math"/>
                </a:endParaRPr>
              </a:p>
              <a:p>
                <a:pPr algn="ctr" eaLnBrk="1" hangingPunct="1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400">
                            <a:latin typeface="Cambria Math"/>
                          </a:rPr>
                          <m:t>2</m:t>
                        </m:r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de-DE" sz="2400">
                        <a:latin typeface="Cambria Math"/>
                      </a:rPr>
                      <m:t>&gt;1    </m:t>
                    </m:r>
                  </m:oMath>
                </a14:m>
                <a:r>
                  <a:rPr lang="de-DE" altLang="de-DE" sz="2400" dirty="0"/>
                  <a:t>|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de-DE" altLang="de-DE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Funktion f:   		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de-DE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de-DE" sz="2400" i="1">
                            <a:latin typeface="Cambria Math"/>
                          </a:rPr>
                          <m:t>𝑥</m:t>
                        </m:r>
                        <m:r>
                          <a:rPr lang="de-DE" sz="240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de-DE" sz="2400">
                        <a:latin typeface="Cambria Math"/>
                      </a:rPr>
                      <m:t>⋅</m:t>
                    </m:r>
                    <m:r>
                      <a:rPr lang="de-DE" sz="2400" i="1">
                        <a:latin typeface="Cambria Math"/>
                      </a:rPr>
                      <m:t>𝑧</m:t>
                    </m:r>
                  </m:oMath>
                </a14:m>
                <a:endParaRPr lang="de-DE" altLang="de-DE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>
                    <a:sym typeface="Symbol" panose="05050102010706020507" pitchFamily="18" charset="2"/>
                  </a:rPr>
                  <a:t>f</a:t>
                </a:r>
                <a:r>
                  <a:rPr lang="de-DE" altLang="de-DE" sz="2400" dirty="0" smtClean="0">
                    <a:sym typeface="Symbol" panose="05050102010706020507" pitchFamily="18" charset="2"/>
                  </a:rPr>
                  <a:t> ist streng monoton wachsend für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&gt;1</m:t>
                    </m:r>
                  </m:oMath>
                </a14:m>
                <a:endParaRPr lang="de-DE" altLang="de-DE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und streng monoton fallend für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&lt;1</m:t>
                    </m:r>
                  </m:oMath>
                </a14:m>
                <a:r>
                  <a:rPr lang="de-DE" altLang="de-DE" sz="2400" dirty="0" smtClean="0">
                    <a:sym typeface="Symbol" panose="05050102010706020507" pitchFamily="18" charset="2"/>
                  </a:rPr>
                  <a:t>.</a:t>
                </a:r>
              </a:p>
              <a:p>
                <a:pPr eaLnBrk="1" hangingPunct="1">
                  <a:spcAft>
                    <a:spcPts val="600"/>
                  </a:spcAft>
                </a:pPr>
                <a:endParaRPr lang="de-DE" altLang="de-DE" sz="2400" dirty="0">
                  <a:sym typeface="Symbol" panose="05050102010706020507" pitchFamily="18" charset="2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Fallunterscheidungen:</a:t>
                </a: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1. Fall: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&gt;1</m:t>
                    </m:r>
                  </m:oMath>
                </a14:m>
                <a:r>
                  <a:rPr lang="de-DE" altLang="de-DE" sz="2400" dirty="0" smtClean="0">
                    <a:sym typeface="Symbol" panose="05050102010706020507" pitchFamily="18" charset="2"/>
                  </a:rPr>
                  <a:t>				2. Fall: 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&lt;1</m:t>
                    </m:r>
                  </m:oMath>
                </a14:m>
                <a:endParaRPr lang="de-DE" altLang="de-DE" sz="2400" dirty="0" smtClean="0">
                  <a:sym typeface="Symbol" panose="05050102010706020507" pitchFamily="18" charset="2"/>
                </a:endParaRPr>
              </a:p>
              <a:p>
                <a:pPr eaLnBrk="1" hangingPunct="1">
                  <a:spcAft>
                    <a:spcPts val="600"/>
                  </a:spcAft>
                </a:pPr>
                <a:r>
                  <a:rPr lang="de-DE" altLang="de-DE" sz="2400" dirty="0" smtClean="0">
                    <a:sym typeface="Symbol" panose="05050102010706020507" pitchFamily="18" charset="2"/>
                  </a:rPr>
                  <a:t>	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2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−3&gt;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−1</m:t>
                    </m:r>
                  </m:oMath>
                </a14:m>
                <a:r>
                  <a:rPr lang="de-DE" altLang="de-DE" sz="2400" dirty="0" smtClean="0">
                    <a:sym typeface="Symbol" panose="05050102010706020507" pitchFamily="18" charset="2"/>
                  </a:rPr>
                  <a:t>			 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/>
                      </a:rPr>
                      <m:t>2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−3&lt;</m:t>
                    </m:r>
                    <m:r>
                      <a:rPr lang="de-DE" sz="2400" i="1">
                        <a:latin typeface="Cambria Math"/>
                      </a:rPr>
                      <m:t>𝑥</m:t>
                    </m:r>
                    <m:r>
                      <a:rPr lang="de-DE" sz="2400">
                        <a:latin typeface="Cambria Math"/>
                      </a:rPr>
                      <m:t>−1</m:t>
                    </m:r>
                  </m:oMath>
                </a14:m>
                <a:endParaRPr lang="de-DE" altLang="de-DE" sz="24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7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255" y="1429434"/>
                <a:ext cx="8482012" cy="4756921"/>
              </a:xfrm>
              <a:prstGeom prst="rect">
                <a:avLst/>
              </a:prstGeom>
              <a:blipFill rotWithShape="1">
                <a:blip r:embed="rId3"/>
                <a:stretch>
                  <a:fillRect l="-283" t="-631"/>
                </a:stretch>
              </a:blip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>
            <a:spLocks/>
          </p:cNvSpPr>
          <p:nvPr/>
        </p:nvSpPr>
        <p:spPr bwMode="auto">
          <a:xfrm>
            <a:off x="500063" y="6240463"/>
            <a:ext cx="4940300" cy="6254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7897" name="Freihandform 11"/>
          <p:cNvSpPr>
            <a:spLocks/>
          </p:cNvSpPr>
          <p:nvPr/>
        </p:nvSpPr>
        <p:spPr bwMode="auto">
          <a:xfrm>
            <a:off x="485775" y="6237288"/>
            <a:ext cx="3690938" cy="63500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6135724"/>
            <a:ext cx="3402314" cy="735944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6135626"/>
            <a:ext cx="3405509" cy="7380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04" name="Textfeld 16"/>
          <p:cNvSpPr txBox="1">
            <a:spLocks noChangeArrowheads="1"/>
          </p:cNvSpPr>
          <p:nvPr/>
        </p:nvSpPr>
        <p:spPr bwMode="auto">
          <a:xfrm>
            <a:off x="8272463" y="6453336"/>
            <a:ext cx="8715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100" dirty="0">
                <a:latin typeface="Calibri" pitchFamily="34" charset="0"/>
              </a:rPr>
              <a:t>Folie </a:t>
            </a:r>
            <a:fld id="{26E10547-7BC8-4F56-A0A2-DF954FED1CB5}" type="slidenum">
              <a:rPr lang="de-DE" altLang="de-DE" sz="1100">
                <a:latin typeface="Calibri" pitchFamily="34" charset="0"/>
              </a:rPr>
              <a:pPr eaLnBrk="1" hangingPunct="1"/>
              <a:t>9</a:t>
            </a:fld>
            <a:endParaRPr lang="de-DE" altLang="de-DE" sz="1100" dirty="0">
              <a:latin typeface="Calibri" pitchFamily="34" charset="0"/>
            </a:endParaRPr>
          </a:p>
        </p:txBody>
      </p:sp>
      <p:sp>
        <p:nvSpPr>
          <p:cNvPr id="37906" name="Rectangle 20"/>
          <p:cNvSpPr>
            <a:spLocks noChangeArrowheads="1"/>
          </p:cNvSpPr>
          <p:nvPr/>
        </p:nvSpPr>
        <p:spPr bwMode="auto">
          <a:xfrm>
            <a:off x="395288" y="31750"/>
            <a:ext cx="7272337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400" b="1" dirty="0"/>
              <a:t>Gleichungslehre</a:t>
            </a:r>
            <a:endParaRPr lang="de-DE" altLang="de-DE" sz="2400" b="1" dirty="0"/>
          </a:p>
        </p:txBody>
      </p:sp>
      <p:sp>
        <p:nvSpPr>
          <p:cNvPr id="35" name="AutoShape 5">
            <a:extLst>
              <a:ext uri="{FF2B5EF4-FFF2-40B4-BE49-F238E27FC236}">
                <a16:creationId xmlns:a16="http://schemas.microsoft.com/office/drawing/2014/main" xmlns="" id="{B394BE1D-1CD4-4976-BE7F-087A8DFD4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Bildungsplan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4E8F223B-E8B8-44C4-B8D9-5698F8951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361" y="769063"/>
            <a:ext cx="1593785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Fachliches</a:t>
            </a:r>
            <a:endParaRPr lang="de-DE" altLang="de-DE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AutoShape 7">
            <a:extLst>
              <a:ext uri="{FF2B5EF4-FFF2-40B4-BE49-F238E27FC236}">
                <a16:creationId xmlns:a16="http://schemas.microsoft.com/office/drawing/2014/main" xmlns="" id="{9F93761D-F573-49DD-B097-A71C66D6B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321" y="769063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Unterricht</a:t>
            </a:r>
          </a:p>
        </p:txBody>
      </p:sp>
      <p:sp>
        <p:nvSpPr>
          <p:cNvPr id="40" name="AutoShape 8">
            <a:extLst>
              <a:ext uri="{FF2B5EF4-FFF2-40B4-BE49-F238E27FC236}">
                <a16:creationId xmlns:a16="http://schemas.microsoft.com/office/drawing/2014/main" xmlns="" id="{DE997A1E-035E-4490-937D-42B5E617B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901" y="760152"/>
            <a:ext cx="1593786" cy="2743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de-DE" altLang="de-DE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Fazit</a:t>
            </a:r>
          </a:p>
        </p:txBody>
      </p:sp>
      <p:grpSp>
        <p:nvGrpSpPr>
          <p:cNvPr id="41" name="Gruppierung 11">
            <a:extLst>
              <a:ext uri="{FF2B5EF4-FFF2-40B4-BE49-F238E27FC236}">
                <a16:creationId xmlns:a16="http://schemas.microsoft.com/office/drawing/2014/main" xmlns="" id="{621AA820-0389-4634-B6AF-7C85A91B5539}"/>
              </a:ext>
            </a:extLst>
          </p:cNvPr>
          <p:cNvGrpSpPr/>
          <p:nvPr/>
        </p:nvGrpSpPr>
        <p:grpSpPr>
          <a:xfrm>
            <a:off x="399875" y="699720"/>
            <a:ext cx="7323098" cy="411539"/>
            <a:chOff x="363538" y="723900"/>
            <a:chExt cx="7272337" cy="433388"/>
          </a:xfrm>
        </p:grpSpPr>
        <p:sp>
          <p:nvSpPr>
            <p:cNvPr id="42" name="Rectangle 4">
              <a:extLst>
                <a:ext uri="{FF2B5EF4-FFF2-40B4-BE49-F238E27FC236}">
                  <a16:creationId xmlns:a16="http://schemas.microsoft.com/office/drawing/2014/main" xmlns="" id="{94793A5D-FD00-4387-9172-A8BD2A585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723900"/>
              <a:ext cx="7272337" cy="433388"/>
            </a:xfrm>
            <a:prstGeom prst="rect">
              <a:avLst/>
            </a:prstGeom>
            <a:gradFill rotWithShape="1">
              <a:gsLst>
                <a:gs pos="0">
                  <a:srgbClr val="2DA2BF"/>
                </a:gs>
                <a:gs pos="100000">
                  <a:schemeClr val="tx1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350"/>
            </a:p>
          </p:txBody>
        </p:sp>
        <p:sp>
          <p:nvSpPr>
            <p:cNvPr id="43" name="AutoShape 5">
              <a:extLst>
                <a:ext uri="{FF2B5EF4-FFF2-40B4-BE49-F238E27FC236}">
                  <a16:creationId xmlns:a16="http://schemas.microsoft.com/office/drawing/2014/main" xmlns="" id="{EB12A30F-3336-456E-A62A-D219802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" y="796925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Bildungsplan</a:t>
              </a:r>
            </a:p>
          </p:txBody>
        </p:sp>
        <p:sp>
          <p:nvSpPr>
            <p:cNvPr id="44" name="AutoShape 6">
              <a:extLst>
                <a:ext uri="{FF2B5EF4-FFF2-40B4-BE49-F238E27FC236}">
                  <a16:creationId xmlns:a16="http://schemas.microsoft.com/office/drawing/2014/main" xmlns="" id="{EF9B90AE-EFE6-4E51-B503-4B5F2F67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670" y="796924"/>
              <a:ext cx="1582737" cy="28892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Fachliches</a:t>
              </a:r>
              <a:endParaRPr lang="de-DE" altLang="de-DE" sz="1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xmlns="" id="{D313FD45-A042-4675-B84E-9E2B57CEA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4800" y="796925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Unterricht</a:t>
              </a:r>
            </a:p>
          </p:txBody>
        </p:sp>
        <p:sp>
          <p:nvSpPr>
            <p:cNvPr id="46" name="AutoShape 8">
              <a:extLst>
                <a:ext uri="{FF2B5EF4-FFF2-40B4-BE49-F238E27FC236}">
                  <a16:creationId xmlns:a16="http://schemas.microsoft.com/office/drawing/2014/main" xmlns="" id="{5A938DFF-EB2C-4D5D-9887-AEA47CBD0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197" y="787540"/>
              <a:ext cx="1582738" cy="2889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de-DE" altLang="de-DE" sz="14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Fazit</a:t>
              </a: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xmlns="" id="{29D41181-B714-4BFF-B0B8-9E2EBA64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3253" y="6453336"/>
            <a:ext cx="2895600" cy="293688"/>
          </a:xfrm>
        </p:spPr>
        <p:txBody>
          <a:bodyPr/>
          <a:lstStyle/>
          <a:p>
            <a:pPr>
              <a:defRPr/>
            </a:pPr>
            <a:r>
              <a:rPr lang="de-DE" sz="1200" dirty="0"/>
              <a:t>ZPG VKM</a:t>
            </a:r>
          </a:p>
        </p:txBody>
      </p:sp>
      <p:grpSp>
        <p:nvGrpSpPr>
          <p:cNvPr id="98" name="Zeichenbereich 37909">
            <a:extLst>
              <a:ext uri="{FF2B5EF4-FFF2-40B4-BE49-F238E27FC236}">
                <a16:creationId xmlns:a16="http://schemas.microsoft.com/office/drawing/2014/main" xmlns="" id="{2B235B15-1CF0-4757-8145-BE8E8F361EB8}"/>
              </a:ext>
            </a:extLst>
          </p:cNvPr>
          <p:cNvGrpSpPr/>
          <p:nvPr/>
        </p:nvGrpSpPr>
        <p:grpSpPr>
          <a:xfrm>
            <a:off x="7605459" y="34826"/>
            <a:ext cx="1503045" cy="1377950"/>
            <a:chOff x="0" y="0"/>
            <a:chExt cx="1503045" cy="137795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xmlns="" id="{DECE1E5D-3AF6-4F05-8930-26B70857CD02}"/>
                </a:ext>
              </a:extLst>
            </p:cNvPr>
            <p:cNvSpPr/>
            <p:nvPr/>
          </p:nvSpPr>
          <p:spPr>
            <a:xfrm>
              <a:off x="0" y="0"/>
              <a:ext cx="1503045" cy="1377950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0" name="Rectangle 5">
              <a:extLst>
                <a:ext uri="{FF2B5EF4-FFF2-40B4-BE49-F238E27FC236}">
                  <a16:creationId xmlns:a16="http://schemas.microsoft.com/office/drawing/2014/main" xmlns="" id="{DF74CB8D-98C7-4540-9091-4C65BA8E9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24511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 6">
              <a:extLst>
                <a:ext uri="{FF2B5EF4-FFF2-40B4-BE49-F238E27FC236}">
                  <a16:creationId xmlns:a16="http://schemas.microsoft.com/office/drawing/2014/main" xmlns="" id="{F2F5C78D-2C0D-45BB-91FF-A276B7EF2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24511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7">
              <a:extLst>
                <a:ext uri="{FF2B5EF4-FFF2-40B4-BE49-F238E27FC236}">
                  <a16:creationId xmlns:a16="http://schemas.microsoft.com/office/drawing/2014/main" xmlns="" id="{71E36A0C-9DF4-40D1-B82E-9685FB395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24511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8">
              <a:extLst>
                <a:ext uri="{FF2B5EF4-FFF2-40B4-BE49-F238E27FC236}">
                  <a16:creationId xmlns:a16="http://schemas.microsoft.com/office/drawing/2014/main" xmlns="" id="{9F20C186-6F9C-46DA-8CC8-1B8BF3285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24511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9">
              <a:extLst>
                <a:ext uri="{FF2B5EF4-FFF2-40B4-BE49-F238E27FC236}">
                  <a16:creationId xmlns:a16="http://schemas.microsoft.com/office/drawing/2014/main" xmlns="" id="{649943C9-3EB8-475E-B9C2-839C4A2EF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24511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">
              <a:extLst>
                <a:ext uri="{FF2B5EF4-FFF2-40B4-BE49-F238E27FC236}">
                  <a16:creationId xmlns:a16="http://schemas.microsoft.com/office/drawing/2014/main" xmlns="" id="{80751030-AD63-40EA-A855-5477F3DAD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44132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1">
              <a:extLst>
                <a:ext uri="{FF2B5EF4-FFF2-40B4-BE49-F238E27FC236}">
                  <a16:creationId xmlns:a16="http://schemas.microsoft.com/office/drawing/2014/main" xmlns="" id="{A38DF3AC-F66F-49BE-A899-1D170BA66E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29557">
              <a:off x="458261" y="555502"/>
              <a:ext cx="68643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Vertiefungskurs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de-DE" sz="8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Mathematik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2">
              <a:extLst>
                <a:ext uri="{FF2B5EF4-FFF2-40B4-BE49-F238E27FC236}">
                  <a16:creationId xmlns:a16="http://schemas.microsoft.com/office/drawing/2014/main" xmlns="" id="{53582112-CE4C-4082-B9EE-9B4C64AA5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44132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Rectangle 13">
              <a:extLst>
                <a:ext uri="{FF2B5EF4-FFF2-40B4-BE49-F238E27FC236}">
                  <a16:creationId xmlns:a16="http://schemas.microsoft.com/office/drawing/2014/main" xmlns="" id="{B7454DD3-B120-4787-9FA4-9AA1B641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Rectangle 15">
              <a:extLst>
                <a:ext uri="{FF2B5EF4-FFF2-40B4-BE49-F238E27FC236}">
                  <a16:creationId xmlns:a16="http://schemas.microsoft.com/office/drawing/2014/main" xmlns="" id="{D34BA28E-AE50-4323-AE8D-07406AEA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510" y="63754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16">
              <a:extLst>
                <a:ext uri="{FF2B5EF4-FFF2-40B4-BE49-F238E27FC236}">
                  <a16:creationId xmlns:a16="http://schemas.microsoft.com/office/drawing/2014/main" xmlns="" id="{CCCDDFC2-3667-4DDC-9F0D-C19EB64BF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" y="833755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Rectangle 18">
              <a:extLst>
                <a:ext uri="{FF2B5EF4-FFF2-40B4-BE49-F238E27FC236}">
                  <a16:creationId xmlns:a16="http://schemas.microsoft.com/office/drawing/2014/main" xmlns="" id="{822D7F20-31EE-42B1-8B01-65B250D8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065" y="833755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Rectangle 19">
              <a:extLst>
                <a:ext uri="{FF2B5EF4-FFF2-40B4-BE49-F238E27FC236}">
                  <a16:creationId xmlns:a16="http://schemas.microsoft.com/office/drawing/2014/main" xmlns="" id="{DF78CF29-0DA5-4AA4-B16E-B67B00B0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0" y="1029970"/>
              <a:ext cx="438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20">
              <a:extLst>
                <a:ext uri="{FF2B5EF4-FFF2-40B4-BE49-F238E27FC236}">
                  <a16:creationId xmlns:a16="http://schemas.microsoft.com/office/drawing/2014/main" xmlns="" id="{61E7CEE8-BFF3-4F73-B712-0F5C41CB0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" y="1029970"/>
              <a:ext cx="5651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H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21">
              <a:extLst>
                <a:ext uri="{FF2B5EF4-FFF2-40B4-BE49-F238E27FC236}">
                  <a16:creationId xmlns:a16="http://schemas.microsoft.com/office/drawing/2014/main" xmlns="" id="{59BB60F4-8AE9-42BC-89EA-45D1D702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" y="1029970"/>
              <a:ext cx="44450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22">
              <a:extLst>
                <a:ext uri="{FF2B5EF4-FFF2-40B4-BE49-F238E27FC236}">
                  <a16:creationId xmlns:a16="http://schemas.microsoft.com/office/drawing/2014/main" xmlns="" id="{4C55D072-A1C9-4EBA-B370-0DD071618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070" y="1029970"/>
              <a:ext cx="5397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23">
              <a:extLst>
                <a:ext uri="{FF2B5EF4-FFF2-40B4-BE49-F238E27FC236}">
                  <a16:creationId xmlns:a16="http://schemas.microsoft.com/office/drawing/2014/main" xmlns="" id="{D20595A3-295B-4BF5-B739-971499CF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730" y="1029970"/>
              <a:ext cx="78105" cy="19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US" sz="700" b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7" name="Line 24">
              <a:extLst>
                <a:ext uri="{FF2B5EF4-FFF2-40B4-BE49-F238E27FC236}">
                  <a16:creationId xmlns:a16="http://schemas.microsoft.com/office/drawing/2014/main" xmlns="" id="{F6567430-48B0-40BB-9BED-CF79B7F6F0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25">
              <a:extLst>
                <a:ext uri="{FF2B5EF4-FFF2-40B4-BE49-F238E27FC236}">
                  <a16:creationId xmlns:a16="http://schemas.microsoft.com/office/drawing/2014/main" xmlns="" id="{0B8B792D-3735-4D54-A9EC-7ABE6E060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19" name="Line 26">
              <a:extLst>
                <a:ext uri="{FF2B5EF4-FFF2-40B4-BE49-F238E27FC236}">
                  <a16:creationId xmlns:a16="http://schemas.microsoft.com/office/drawing/2014/main" xmlns="" id="{5010A837-2CCC-48CF-8E6A-C451027DF4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27">
              <a:extLst>
                <a:ext uri="{FF2B5EF4-FFF2-40B4-BE49-F238E27FC236}">
                  <a16:creationId xmlns:a16="http://schemas.microsoft.com/office/drawing/2014/main" xmlns="" id="{550596F2-6C6F-405E-ABE6-82FE8E87E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1" name="Line 28">
              <a:extLst>
                <a:ext uri="{FF2B5EF4-FFF2-40B4-BE49-F238E27FC236}">
                  <a16:creationId xmlns:a16="http://schemas.microsoft.com/office/drawing/2014/main" xmlns="" id="{A3C5F3BC-5CE6-444F-A97C-E06BB2E607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29">
              <a:extLst>
                <a:ext uri="{FF2B5EF4-FFF2-40B4-BE49-F238E27FC236}">
                  <a16:creationId xmlns:a16="http://schemas.microsoft.com/office/drawing/2014/main" xmlns="" id="{700F2F7A-FB77-4F57-ADD9-F887638B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3" name="Line 30">
              <a:extLst>
                <a:ext uri="{FF2B5EF4-FFF2-40B4-BE49-F238E27FC236}">
                  <a16:creationId xmlns:a16="http://schemas.microsoft.com/office/drawing/2014/main" xmlns="" id="{A2F6C6AC-D44D-4E66-A15C-54F0E0D57B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20066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31">
              <a:extLst>
                <a:ext uri="{FF2B5EF4-FFF2-40B4-BE49-F238E27FC236}">
                  <a16:creationId xmlns:a16="http://schemas.microsoft.com/office/drawing/2014/main" xmlns="" id="{23E29718-6FE2-4409-B6AA-691E1AB31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20066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5" name="Line 32">
              <a:extLst>
                <a:ext uri="{FF2B5EF4-FFF2-40B4-BE49-F238E27FC236}">
                  <a16:creationId xmlns:a16="http://schemas.microsoft.com/office/drawing/2014/main" xmlns="" id="{D118B5A6-FD95-4848-9B15-2EFF352909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3995" y="196215"/>
              <a:ext cx="0" cy="98552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33">
              <a:extLst>
                <a:ext uri="{FF2B5EF4-FFF2-40B4-BE49-F238E27FC236}">
                  <a16:creationId xmlns:a16="http://schemas.microsoft.com/office/drawing/2014/main" xmlns="" id="{C97696F2-DCCD-4ABA-94AD-0E5D537DC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" y="196215"/>
              <a:ext cx="4445" cy="98552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7" name="Line 34">
              <a:extLst>
                <a:ext uri="{FF2B5EF4-FFF2-40B4-BE49-F238E27FC236}">
                  <a16:creationId xmlns:a16="http://schemas.microsoft.com/office/drawing/2014/main" xmlns="" id="{772F0B72-038D-44FF-BC7B-F0DE742B95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799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35">
              <a:extLst>
                <a:ext uri="{FF2B5EF4-FFF2-40B4-BE49-F238E27FC236}">
                  <a16:creationId xmlns:a16="http://schemas.microsoft.com/office/drawing/2014/main" xmlns="" id="{1949DEB2-CB56-4585-88A7-7FB5DB1B0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29" name="Line 36">
              <a:extLst>
                <a:ext uri="{FF2B5EF4-FFF2-40B4-BE49-F238E27FC236}">
                  <a16:creationId xmlns:a16="http://schemas.microsoft.com/office/drawing/2014/main" xmlns="" id="{9E4F219A-5C34-4F82-89D3-A60F3EDAD8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198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37">
              <a:extLst>
                <a:ext uri="{FF2B5EF4-FFF2-40B4-BE49-F238E27FC236}">
                  <a16:creationId xmlns:a16="http://schemas.microsoft.com/office/drawing/2014/main" xmlns="" id="{BF0ECF9D-D2C6-4AB5-8B94-3FA4269B0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1" name="Line 38">
              <a:extLst>
                <a:ext uri="{FF2B5EF4-FFF2-40B4-BE49-F238E27FC236}">
                  <a16:creationId xmlns:a16="http://schemas.microsoft.com/office/drawing/2014/main" xmlns="" id="{36770A17-957D-4D70-B870-8E346FC75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56615" y="985520"/>
              <a:ext cx="0" cy="19621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39">
              <a:extLst>
                <a:ext uri="{FF2B5EF4-FFF2-40B4-BE49-F238E27FC236}">
                  <a16:creationId xmlns:a16="http://schemas.microsoft.com/office/drawing/2014/main" xmlns="" id="{40F1DC48-C2A7-4E5D-B52E-DA8EC1711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615" y="985520"/>
              <a:ext cx="4445" cy="19621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3" name="Line 40">
              <a:extLst>
                <a:ext uri="{FF2B5EF4-FFF2-40B4-BE49-F238E27FC236}">
                  <a16:creationId xmlns:a16="http://schemas.microsoft.com/office/drawing/2014/main" xmlns="" id="{5FAE3EE7-02B4-448E-8DEA-4067F61777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0610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41">
              <a:extLst>
                <a:ext uri="{FF2B5EF4-FFF2-40B4-BE49-F238E27FC236}">
                  <a16:creationId xmlns:a16="http://schemas.microsoft.com/office/drawing/2014/main" xmlns="" id="{330CA885-F39F-4DE9-BC1E-95749E979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610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5" name="Line 42">
              <a:extLst>
                <a:ext uri="{FF2B5EF4-FFF2-40B4-BE49-F238E27FC236}">
                  <a16:creationId xmlns:a16="http://schemas.microsoft.com/office/drawing/2014/main" xmlns="" id="{70D7D9E7-4CEA-4202-A0B2-6942670802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84605" y="200660"/>
              <a:ext cx="0" cy="981075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Rectangle 43">
              <a:extLst>
                <a:ext uri="{FF2B5EF4-FFF2-40B4-BE49-F238E27FC236}">
                  <a16:creationId xmlns:a16="http://schemas.microsoft.com/office/drawing/2014/main" xmlns="" id="{75E0D489-C653-4086-8E21-96E67CC8F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605" y="200660"/>
              <a:ext cx="4445" cy="98107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7" name="Line 44">
              <a:extLst>
                <a:ext uri="{FF2B5EF4-FFF2-40B4-BE49-F238E27FC236}">
                  <a16:creationId xmlns:a16="http://schemas.microsoft.com/office/drawing/2014/main" xmlns="" id="{16735A5B-F4FC-4521-B833-5EA10C6DAD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9621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Rectangle 45">
              <a:extLst>
                <a:ext uri="{FF2B5EF4-FFF2-40B4-BE49-F238E27FC236}">
                  <a16:creationId xmlns:a16="http://schemas.microsoft.com/office/drawing/2014/main" xmlns="" id="{BFCC4AA8-5AED-4CD7-B144-F2CA1BB9B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9621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39" name="Line 46">
              <a:extLst>
                <a:ext uri="{FF2B5EF4-FFF2-40B4-BE49-F238E27FC236}">
                  <a16:creationId xmlns:a16="http://schemas.microsoft.com/office/drawing/2014/main" xmlns="" id="{44E0286D-6956-4CB2-90C1-5B32004AA1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39243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Rectangle 47">
              <a:extLst>
                <a:ext uri="{FF2B5EF4-FFF2-40B4-BE49-F238E27FC236}">
                  <a16:creationId xmlns:a16="http://schemas.microsoft.com/office/drawing/2014/main" xmlns="" id="{8AFB95B6-3EA3-47C3-82A9-F86B69A0B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39243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1" name="Line 48">
              <a:extLst>
                <a:ext uri="{FF2B5EF4-FFF2-40B4-BE49-F238E27FC236}">
                  <a16:creationId xmlns:a16="http://schemas.microsoft.com/office/drawing/2014/main" xmlns="" id="{7B805118-1BFD-49AE-B1FA-FEA5778203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588645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49">
              <a:extLst>
                <a:ext uri="{FF2B5EF4-FFF2-40B4-BE49-F238E27FC236}">
                  <a16:creationId xmlns:a16="http://schemas.microsoft.com/office/drawing/2014/main" xmlns="" id="{13430431-CCB4-47B2-931D-2F2F6A0E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588645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3" name="Line 50">
              <a:extLst>
                <a:ext uri="{FF2B5EF4-FFF2-40B4-BE49-F238E27FC236}">
                  <a16:creationId xmlns:a16="http://schemas.microsoft.com/office/drawing/2014/main" xmlns="" id="{54BA3E18-E313-44D6-8A13-7A219BAB13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055" y="784860"/>
              <a:ext cx="213995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Rectangle 51">
              <a:extLst>
                <a:ext uri="{FF2B5EF4-FFF2-40B4-BE49-F238E27FC236}">
                  <a16:creationId xmlns:a16="http://schemas.microsoft.com/office/drawing/2014/main" xmlns="" id="{B3690790-041A-4D63-A50E-5B96A0EF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055" y="784860"/>
              <a:ext cx="213995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5" name="Line 52">
              <a:extLst>
                <a:ext uri="{FF2B5EF4-FFF2-40B4-BE49-F238E27FC236}">
                  <a16:creationId xmlns:a16="http://schemas.microsoft.com/office/drawing/2014/main" xmlns="" id="{F94827C3-162A-47AA-81C1-5BEF7012B7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981075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53">
              <a:extLst>
                <a:ext uri="{FF2B5EF4-FFF2-40B4-BE49-F238E27FC236}">
                  <a16:creationId xmlns:a16="http://schemas.microsoft.com/office/drawing/2014/main" xmlns="" id="{8DDC8481-A2F0-4F30-8285-9882F34AC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981075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  <p:cxnSp>
          <p:nvCxnSpPr>
            <p:cNvPr id="147" name="Line 54">
              <a:extLst>
                <a:ext uri="{FF2B5EF4-FFF2-40B4-BE49-F238E27FC236}">
                  <a16:creationId xmlns:a16="http://schemas.microsoft.com/office/drawing/2014/main" xmlns="" id="{C16ED499-2D5F-406C-9156-929E91EEFF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8440" y="1177290"/>
              <a:ext cx="1070610" cy="0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Rectangle 55">
              <a:extLst>
                <a:ext uri="{FF2B5EF4-FFF2-40B4-BE49-F238E27FC236}">
                  <a16:creationId xmlns:a16="http://schemas.microsoft.com/office/drawing/2014/main" xmlns="" id="{B16D0A20-E78E-4A51-BD7B-59B68E21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0" y="1177290"/>
              <a:ext cx="1070610" cy="4445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050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Microsoft Office PowerPoint</Application>
  <PresentationFormat>Bildschirmpräsentation (4:3)</PresentationFormat>
  <Paragraphs>553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Brain-Club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Stefanie Bertsch</dc:creator>
  <cp:lastModifiedBy>Stefanie Bertsch</cp:lastModifiedBy>
  <cp:revision>510</cp:revision>
  <cp:lastPrinted>2020-03-08T11:00:48Z</cp:lastPrinted>
  <dcterms:created xsi:type="dcterms:W3CDTF">2014-11-14T21:49:37Z</dcterms:created>
  <dcterms:modified xsi:type="dcterms:W3CDTF">2020-03-08T12:14:57Z</dcterms:modified>
</cp:coreProperties>
</file>