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6" r:id="rId2"/>
    <p:sldId id="412" r:id="rId3"/>
    <p:sldId id="413" r:id="rId4"/>
    <p:sldId id="399" r:id="rId5"/>
    <p:sldId id="402" r:id="rId6"/>
    <p:sldId id="403" r:id="rId7"/>
    <p:sldId id="401" r:id="rId8"/>
    <p:sldId id="404" r:id="rId9"/>
    <p:sldId id="400" r:id="rId10"/>
    <p:sldId id="405" r:id="rId11"/>
    <p:sldId id="406" r:id="rId12"/>
    <p:sldId id="407" r:id="rId13"/>
    <p:sldId id="408" r:id="rId14"/>
    <p:sldId id="409" r:id="rId15"/>
    <p:sldId id="410" r:id="rId16"/>
    <p:sldId id="411" r:id="rId17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B97"/>
    <a:srgbClr val="FFEDB3"/>
    <a:srgbClr val="FFDE75"/>
    <a:srgbClr val="FF9933"/>
    <a:srgbClr val="F5A401"/>
    <a:srgbClr val="FFAFAF"/>
    <a:srgbClr val="FF9999"/>
    <a:srgbClr val="FF8B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044" autoAdjust="0"/>
  </p:normalViewPr>
  <p:slideViewPr>
    <p:cSldViewPr>
      <p:cViewPr varScale="1">
        <p:scale>
          <a:sx n="80" d="100"/>
          <a:sy n="80" d="100"/>
        </p:scale>
        <p:origin x="17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r">
              <a:defRPr sz="1200"/>
            </a:lvl1pPr>
          </a:lstStyle>
          <a:p>
            <a:fld id="{8FF56C64-0EF7-4505-B7A7-22C4F51F7771}" type="datetimeFigureOut">
              <a:rPr lang="de-DE" smtClean="0"/>
              <a:pPr/>
              <a:t>04.03.2020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282575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8" tIns="47414" rIns="94828" bIns="474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3452" y="3058904"/>
            <a:ext cx="6080538" cy="3884860"/>
          </a:xfrm>
          <a:prstGeom prst="rect">
            <a:avLst/>
          </a:prstGeom>
        </p:spPr>
        <p:txBody>
          <a:bodyPr vert="horz" lIns="94828" tIns="47414" rIns="94828" bIns="474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r">
              <a:defRPr sz="1200"/>
            </a:lvl1pPr>
          </a:lstStyle>
          <a:p>
            <a:fld id="{B60CD0FA-85F9-4704-9617-456D40F8AC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Klausuren</a:t>
            </a:r>
          </a:p>
          <a:p>
            <a:pPr algn="ctr" eaLnBrk="1" hangingPunct="1"/>
            <a:r>
              <a:rPr lang="de-DE" altLang="de-DE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und</a:t>
            </a:r>
          </a:p>
          <a:p>
            <a:pPr algn="ctr" eaLnBrk="1" hangingPunct="1"/>
            <a:r>
              <a:rPr lang="de-DE" altLang="de-DE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Klausuraufgaben</a:t>
            </a: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36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="" xmlns:a16="http://schemas.microsoft.com/office/drawing/2014/main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="" xmlns:a16="http://schemas.microsoft.com/office/drawing/2014/main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="" xmlns:a16="http://schemas.microsoft.com/office/drawing/2014/main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="" xmlns:a16="http://schemas.microsoft.com/office/drawing/2014/main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="" xmlns:a16="http://schemas.microsoft.com/office/drawing/2014/main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="" xmlns:a16="http://schemas.microsoft.com/office/drawing/2014/main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="" xmlns:a16="http://schemas.microsoft.com/office/drawing/2014/main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="" xmlns:a16="http://schemas.microsoft.com/office/drawing/2014/main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="" xmlns:a16="http://schemas.microsoft.com/office/drawing/2014/main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="" xmlns:a16="http://schemas.microsoft.com/office/drawing/2014/main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="" xmlns:a16="http://schemas.microsoft.com/office/drawing/2014/main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="" xmlns:a16="http://schemas.microsoft.com/office/drawing/2014/main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="" xmlns:a16="http://schemas.microsoft.com/office/drawing/2014/main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="" xmlns:a16="http://schemas.microsoft.com/office/drawing/2014/main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="" xmlns:a16="http://schemas.microsoft.com/office/drawing/2014/main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="" xmlns:a16="http://schemas.microsoft.com/office/drawing/2014/main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="" xmlns:a16="http://schemas.microsoft.com/office/drawing/2014/main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="" xmlns:a16="http://schemas.microsoft.com/office/drawing/2014/main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="" xmlns:a16="http://schemas.microsoft.com/office/drawing/2014/main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="" xmlns:a16="http://schemas.microsoft.com/office/drawing/2014/main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="" xmlns:a16="http://schemas.microsoft.com/office/drawing/2014/main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="" xmlns:a16="http://schemas.microsoft.com/office/drawing/2014/main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="" xmlns:a16="http://schemas.microsoft.com/office/drawing/2014/main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="" xmlns:a16="http://schemas.microsoft.com/office/drawing/2014/main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="" xmlns:a16="http://schemas.microsoft.com/office/drawing/2014/main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="" xmlns:a16="http://schemas.microsoft.com/office/drawing/2014/main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="" xmlns:a16="http://schemas.microsoft.com/office/drawing/2014/main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="" xmlns:a16="http://schemas.microsoft.com/office/drawing/2014/main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="" xmlns:a16="http://schemas.microsoft.com/office/drawing/2014/main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="" xmlns:a16="http://schemas.microsoft.com/office/drawing/2014/main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="" xmlns:a16="http://schemas.microsoft.com/office/drawing/2014/main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="" xmlns:a16="http://schemas.microsoft.com/office/drawing/2014/main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="" xmlns:a16="http://schemas.microsoft.com/office/drawing/2014/main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="" xmlns:a16="http://schemas.microsoft.com/office/drawing/2014/main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="" xmlns:a16="http://schemas.microsoft.com/office/drawing/2014/main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="" xmlns:a16="http://schemas.microsoft.com/office/drawing/2014/main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="" xmlns:a16="http://schemas.microsoft.com/office/drawing/2014/main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="" xmlns:a16="http://schemas.microsoft.com/office/drawing/2014/main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="" xmlns:a16="http://schemas.microsoft.com/office/drawing/2014/main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="" xmlns:a16="http://schemas.microsoft.com/office/drawing/2014/main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="" xmlns:a16="http://schemas.microsoft.com/office/drawing/2014/main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="" xmlns:a16="http://schemas.microsoft.com/office/drawing/2014/main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="" xmlns:a16="http://schemas.microsoft.com/office/drawing/2014/main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="" xmlns:a16="http://schemas.microsoft.com/office/drawing/2014/main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="" xmlns:a16="http://schemas.microsoft.com/office/drawing/2014/main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="" xmlns:a16="http://schemas.microsoft.com/office/drawing/2014/main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="" xmlns:a16="http://schemas.microsoft.com/office/drawing/2014/main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="" xmlns:a16="http://schemas.microsoft.com/office/drawing/2014/main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="" xmlns:a16="http://schemas.microsoft.com/office/drawing/2014/main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="" xmlns:a16="http://schemas.microsoft.com/office/drawing/2014/main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="" xmlns:a16="http://schemas.microsoft.com/office/drawing/2014/main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6691221" y="510659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Segoe Script" panose="020B0504020000000003" pitchFamily="34" charset="0"/>
              </a:rPr>
              <a:t>Jürgen Appel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Klausuren der Klassenstufe 12</a:t>
            </a:r>
          </a:p>
          <a:p>
            <a:r>
              <a:rPr lang="de-DE" sz="3200" dirty="0" smtClean="0"/>
              <a:t>Im Pool befinden sich 14 Klausuren aus der</a:t>
            </a:r>
          </a:p>
          <a:p>
            <a:r>
              <a:rPr lang="de-DE" sz="3200" dirty="0" smtClean="0"/>
              <a:t>Klassenstufe 12. In diesen Klausuren sind</a:t>
            </a:r>
          </a:p>
          <a:p>
            <a:r>
              <a:rPr lang="de-DE" sz="3200" dirty="0" smtClean="0"/>
              <a:t>nahezu alle Aufgaben aus dem Pflichtthema</a:t>
            </a:r>
          </a:p>
          <a:p>
            <a:r>
              <a:rPr lang="de-DE" sz="3200" dirty="0" smtClean="0"/>
              <a:t>„komplexe Zahlen“ oder aus einem der Wahl-</a:t>
            </a:r>
          </a:p>
          <a:p>
            <a:pPr>
              <a:spcAft>
                <a:spcPts val="600"/>
              </a:spcAft>
            </a:pPr>
            <a:r>
              <a:rPr lang="de-DE" sz="3200" dirty="0" err="1" smtClean="0"/>
              <a:t>themen</a:t>
            </a:r>
            <a:r>
              <a:rPr lang="de-DE" sz="3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de-DE" sz="3200" dirty="0" smtClean="0">
                <a:solidFill>
                  <a:srgbClr val="FF0000"/>
                </a:solidFill>
              </a:rPr>
              <a:t>Integrationstechniken ; Reihen ; Taylorreihen </a:t>
            </a:r>
          </a:p>
          <a:p>
            <a:r>
              <a:rPr lang="de-DE" sz="3200" dirty="0" smtClean="0">
                <a:solidFill>
                  <a:srgbClr val="FF0000"/>
                </a:solidFill>
              </a:rPr>
              <a:t>Matrizen ; Linienintegrale </a:t>
            </a:r>
            <a:r>
              <a:rPr lang="de-DE" sz="3200" dirty="0" smtClean="0"/>
              <a:t> </a:t>
            </a:r>
            <a:endParaRPr lang="de-DE" altLang="de-DE" sz="32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Hinweise zum Aufgabenpool 1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Der Pool wurde im Juni 2016 von Sabine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3200" dirty="0" smtClean="0"/>
              <a:t>    </a:t>
            </a:r>
            <a:r>
              <a:rPr lang="de-DE" altLang="de-DE" sz="3200" dirty="0" err="1" smtClean="0"/>
              <a:t>Schray</a:t>
            </a:r>
            <a:r>
              <a:rPr lang="de-DE" altLang="de-DE" sz="3200" dirty="0" smtClean="0"/>
              <a:t> und Simon </a:t>
            </a:r>
            <a:r>
              <a:rPr lang="de-DE" altLang="de-DE" sz="3200" dirty="0" err="1" smtClean="0"/>
              <a:t>Zolg</a:t>
            </a:r>
            <a:r>
              <a:rPr lang="de-DE" altLang="de-DE" sz="3200" dirty="0" smtClean="0"/>
              <a:t> zusammengestellt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Er umfasst 60 Aufgaben, die nach Themen-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3200" dirty="0" smtClean="0"/>
              <a:t>    </a:t>
            </a:r>
            <a:r>
              <a:rPr lang="de-DE" altLang="de-DE" sz="3200" dirty="0" err="1" smtClean="0"/>
              <a:t>bereichen</a:t>
            </a:r>
            <a:r>
              <a:rPr lang="de-DE" altLang="de-DE" sz="3200" dirty="0" smtClean="0"/>
              <a:t> gegliedert sind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altLang="de-DE" sz="3200" b="1" dirty="0" smtClean="0"/>
              <a:t>Themenbereiche des Aufgabenpools 1</a:t>
            </a:r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b="1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8618"/>
              </p:ext>
            </p:extLst>
          </p:nvPr>
        </p:nvGraphicFramePr>
        <p:xfrm>
          <a:off x="611560" y="2492896"/>
          <a:ext cx="7920880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</a:rPr>
                        <a:t>Themenbereich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 smtClean="0">
                          <a:solidFill>
                            <a:schemeClr val="tx1"/>
                          </a:solidFill>
                        </a:rPr>
                        <a:t>Aufgabenanzahl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61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Aussagenlogik und Beweistechniken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15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Vollständige Induktion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  8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Gleichungslehre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  6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Folgen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  7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Komplexe Zahlen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13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Sonstige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weitere Themenbereiche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11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91725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Hinweise zum Aufgabenpool 2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Der Pool umfasst 4 Aufgaben</a:t>
            </a:r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8618"/>
              </p:ext>
            </p:extLst>
          </p:nvPr>
        </p:nvGraphicFramePr>
        <p:xfrm>
          <a:off x="611560" y="3068960"/>
          <a:ext cx="792088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  <a:gridCol w="6192688">
                  <a:extLst>
                    <a:ext uri="{9D8B030D-6E8A-4147-A177-3AD203B41FA5}">
                      <a16:colId xmlns="" xmlns:a16="http://schemas.microsoft.com/office/drawing/2014/main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Aufgabe 1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Beweisen durch Kontraposition           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Aufgabe 2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="0" dirty="0" err="1" smtClean="0">
                          <a:solidFill>
                            <a:schemeClr val="tx1"/>
                          </a:solidFill>
                        </a:rPr>
                        <a:t>Sheffer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- Strich (Aussagenlogik)           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Aufgabe 3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Komplexe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Zahlen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Aufgabe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Komplexe Zahlen             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Hinweise zu den Kurztests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Der Pool enthält vier Kurztests, jeder zu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3200" dirty="0" smtClean="0"/>
              <a:t>    einem anderen Themengebiet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Zu drei der vier Kurztests sind Lösungen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3200" dirty="0" smtClean="0"/>
              <a:t>    vorhanden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91725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Themenbereiche der Kurztests</a:t>
            </a: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8618"/>
              </p:ext>
            </p:extLst>
          </p:nvPr>
        </p:nvGraphicFramePr>
        <p:xfrm>
          <a:off x="755576" y="2852936"/>
          <a:ext cx="7632848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  <a:gridCol w="5328592">
                  <a:extLst>
                    <a:ext uri="{9D8B030D-6E8A-4147-A177-3AD203B41FA5}">
                      <a16:colId xmlns="" xmlns:a16="http://schemas.microsoft.com/office/drawing/2014/main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Aussagenlogik           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Gleichungen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Folgen            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Reihen und Potenzreihen            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91725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Lösungen gibt es zu folgenden Kurztests</a:t>
            </a: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8618"/>
              </p:ext>
            </p:extLst>
          </p:nvPr>
        </p:nvGraphicFramePr>
        <p:xfrm>
          <a:off x="755576" y="2852936"/>
          <a:ext cx="7632848" cy="173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  <a:gridCol w="5328592">
                  <a:extLst>
                    <a:ext uri="{9D8B030D-6E8A-4147-A177-3AD203B41FA5}">
                      <a16:colId xmlns="" xmlns:a16="http://schemas.microsoft.com/office/drawing/2014/main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Gleichungen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Folgen            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err="1" smtClean="0">
                          <a:solidFill>
                            <a:schemeClr val="tx1"/>
                          </a:solidFill>
                        </a:rPr>
                        <a:t>Kurztest</a:t>
                      </a: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 Reihen und Potenzreihen             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Allgemeine Hinweise zu Klausuren 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b="1" dirty="0" smtClean="0"/>
              <a:t> </a:t>
            </a:r>
            <a:r>
              <a:rPr lang="de-DE" altLang="de-DE" sz="2800" dirty="0" smtClean="0"/>
              <a:t>Aufgaben aus allen drei Anforderungsniveaus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sollten vorkommen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Transferanteil so hoch wie üblich in Mathematik-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</a:t>
            </a:r>
            <a:r>
              <a:rPr lang="de-DE" altLang="de-DE" sz="2800" dirty="0" err="1" smtClean="0"/>
              <a:t>klausuren</a:t>
            </a:r>
            <a:endParaRPr lang="de-DE" altLang="de-DE" sz="2800" dirty="0" smtClean="0"/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Einfache und schwere Themen kombinieren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Bearbeitungszeit angemessen wählen,</a:t>
            </a:r>
          </a:p>
          <a:p>
            <a:pPr eaLnBrk="1" hangingPunct="1">
              <a:spcAft>
                <a:spcPts val="300"/>
              </a:spcAft>
            </a:pPr>
            <a:r>
              <a:rPr lang="de-DE" altLang="de-DE" sz="2800" dirty="0" smtClean="0"/>
              <a:t>    kein „Kampfrechnen“ </a:t>
            </a:r>
          </a:p>
          <a:p>
            <a:r>
              <a:rPr lang="de-DE" altLang="de-DE" sz="3600" b="1" dirty="0" smtClean="0">
                <a:solidFill>
                  <a:srgbClr val="FF0000"/>
                </a:solidFill>
              </a:rPr>
              <a:t>Nicht alle </a:t>
            </a:r>
            <a:r>
              <a:rPr lang="de-DE" altLang="de-DE" sz="3600" b="1" dirty="0" err="1" smtClean="0">
                <a:solidFill>
                  <a:srgbClr val="FF0000"/>
                </a:solidFill>
              </a:rPr>
              <a:t>SuS</a:t>
            </a:r>
            <a:r>
              <a:rPr lang="de-DE" altLang="de-DE" sz="3600" b="1" dirty="0" smtClean="0">
                <a:solidFill>
                  <a:srgbClr val="FF0000"/>
                </a:solidFill>
              </a:rPr>
              <a:t> sind „Überflieger“!!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506405"/>
            <a:ext cx="8506739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200" b="1" dirty="0" smtClean="0"/>
              <a:t>Beispiele für Notenspiegel von Klausuren</a:t>
            </a:r>
            <a:r>
              <a:rPr lang="de-DE" altLang="de-DE" sz="3600" b="1" dirty="0" smtClean="0"/>
              <a:t> </a:t>
            </a: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0"/>
              </a:spcAft>
            </a:pPr>
            <a:endParaRPr lang="de-DE" altLang="de-DE" sz="3600" b="1" dirty="0" smtClean="0">
              <a:solidFill>
                <a:srgbClr val="FF0000"/>
              </a:solidFill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91956"/>
              </p:ext>
            </p:extLst>
          </p:nvPr>
        </p:nvGraphicFramePr>
        <p:xfrm>
          <a:off x="395536" y="2420888"/>
          <a:ext cx="8352928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baseline="0" dirty="0" smtClean="0">
                          <a:solidFill>
                            <a:schemeClr val="tx1"/>
                          </a:solidFill>
                        </a:rPr>
                        <a:t>Klausurnoten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 smtClean="0">
                          <a:solidFill>
                            <a:schemeClr val="tx1"/>
                          </a:solidFill>
                        </a:rPr>
                        <a:t>Durchschnitt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61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13   11   11   11   11   10   10  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9   8  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de-DE" sz="24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9,6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15   15   15   14  14   14   14   11   8   8   8   5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11,7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15   14   14   12   11  10   10   10   8   8   </a:t>
                      </a:r>
                      <a:r>
                        <a:rPr lang="de-DE" sz="2400" b="0" dirty="0" smtClean="0">
                          <a:solidFill>
                            <a:srgbClr val="FF0000"/>
                          </a:solidFill>
                        </a:rPr>
                        <a:t>3   2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9,7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14   12   12   10   10   10   8   7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10,3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14   13   12   11   10     8   6   </a:t>
                      </a:r>
                      <a:r>
                        <a:rPr lang="de-DE" sz="24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  9,7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15   13   13   11   11     8   8   </a:t>
                      </a:r>
                      <a:r>
                        <a:rPr lang="de-DE" sz="24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        10,1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Allgemeine Hinweise </a:t>
            </a:r>
          </a:p>
          <a:p>
            <a:r>
              <a:rPr lang="de-DE" sz="2800" dirty="0" smtClean="0"/>
              <a:t>Die Klausuren, Aufgaben und Kurztests aus dem</a:t>
            </a:r>
          </a:p>
          <a:p>
            <a:r>
              <a:rPr lang="de-DE" sz="2800" dirty="0" smtClean="0"/>
              <a:t>Klausuren- und Aufgabenpool wurden von mehreren</a:t>
            </a:r>
          </a:p>
          <a:p>
            <a:r>
              <a:rPr lang="de-DE" sz="2800" dirty="0" smtClean="0"/>
              <a:t>Kolleginnen und Kollegen aus dem Land Baden-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Württemberg zur Verfügung gestellt.</a:t>
            </a:r>
          </a:p>
          <a:p>
            <a:r>
              <a:rPr lang="de-DE" sz="2800" dirty="0" smtClean="0"/>
              <a:t>Sie wurden alle in den jeweiligen Vertiefungskursen</a:t>
            </a:r>
          </a:p>
          <a:p>
            <a:pPr>
              <a:spcAft>
                <a:spcPts val="1200"/>
              </a:spcAft>
            </a:pPr>
            <a:r>
              <a:rPr lang="de-DE" sz="2800" dirty="0" smtClean="0"/>
              <a:t>Mathematik erprobt.</a:t>
            </a:r>
          </a:p>
          <a:p>
            <a:r>
              <a:rPr lang="de-DE" altLang="de-DE" sz="3600" b="1" dirty="0" smtClean="0">
                <a:solidFill>
                  <a:srgbClr val="FF0000"/>
                </a:solidFill>
              </a:rPr>
              <a:t>Vielen Dank an alle „Spender“!! </a:t>
            </a:r>
          </a:p>
          <a:p>
            <a:pPr eaLnBrk="1" hangingPunct="1">
              <a:buFont typeface="Wingdings" pitchFamily="2" charset="2"/>
              <a:buChar char="Ø"/>
            </a:pPr>
            <a:endParaRPr lang="de-DE" altLang="de-DE" sz="3600" b="1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Allgemeine Hinweise </a:t>
            </a:r>
          </a:p>
          <a:p>
            <a:r>
              <a:rPr lang="de-DE" sz="2800" dirty="0" smtClean="0"/>
              <a:t>Die Auswahl der Klausuren wurde so getroffen, dass</a:t>
            </a:r>
          </a:p>
          <a:p>
            <a:r>
              <a:rPr lang="de-DE" sz="2800" dirty="0" smtClean="0"/>
              <a:t>zum einen der Kern an wichtigen Aufgabentypen</a:t>
            </a:r>
          </a:p>
          <a:p>
            <a:r>
              <a:rPr lang="de-DE" sz="2800" dirty="0" smtClean="0"/>
              <a:t>sichtbar wird, und zum anderen auch eine gewisse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Bandbreite an Klausuraufgaben abgebildet wird.</a:t>
            </a:r>
          </a:p>
          <a:p>
            <a:r>
              <a:rPr lang="de-DE" sz="2800" dirty="0" smtClean="0"/>
              <a:t>Zudem erhält man auch einen gewissen Eindruck</a:t>
            </a:r>
          </a:p>
          <a:p>
            <a:r>
              <a:rPr lang="de-DE" sz="2800" dirty="0" smtClean="0"/>
              <a:t>über den Umfang und den Schwierigkeitsgrad von</a:t>
            </a:r>
          </a:p>
          <a:p>
            <a:r>
              <a:rPr lang="de-DE" sz="2800" dirty="0" smtClean="0"/>
              <a:t>Klausuren im Vertiefungskurs Mathematik.</a:t>
            </a:r>
            <a:endParaRPr lang="de-DE" altLang="de-DE" sz="3600" b="1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Allgemeine Hinweise </a:t>
            </a:r>
          </a:p>
          <a:p>
            <a:r>
              <a:rPr lang="de-DE" sz="2800" dirty="0" smtClean="0"/>
              <a:t>Fast alle der insgesamt 31 Klausuren sind sowohl</a:t>
            </a:r>
          </a:p>
          <a:p>
            <a:r>
              <a:rPr lang="de-DE" sz="2800" dirty="0" smtClean="0"/>
              <a:t>als Worddatei (</a:t>
            </a:r>
            <a:r>
              <a:rPr lang="de-DE" sz="2800" dirty="0" err="1" smtClean="0"/>
              <a:t>docx</a:t>
            </a:r>
            <a:r>
              <a:rPr lang="de-DE" sz="2800" dirty="0" smtClean="0"/>
              <a:t>) und </a:t>
            </a:r>
            <a:r>
              <a:rPr lang="de-DE" sz="2800" dirty="0" err="1" smtClean="0"/>
              <a:t>pdf</a:t>
            </a:r>
            <a:r>
              <a:rPr lang="de-DE" sz="2800" dirty="0" smtClean="0"/>
              <a:t>- Datei vorhanden.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Zwei Klausuren liegen nur als </a:t>
            </a:r>
            <a:r>
              <a:rPr lang="de-DE" sz="2800" dirty="0" err="1" smtClean="0"/>
              <a:t>pdf</a:t>
            </a:r>
            <a:r>
              <a:rPr lang="de-DE" sz="2800" dirty="0" smtClean="0"/>
              <a:t>- Datei vor.</a:t>
            </a:r>
          </a:p>
          <a:p>
            <a:r>
              <a:rPr lang="de-DE" sz="2800" dirty="0" smtClean="0"/>
              <a:t>Zu 16 der Klausuren sind auch Lösungen, jeweils</a:t>
            </a:r>
          </a:p>
          <a:p>
            <a:r>
              <a:rPr lang="de-DE" sz="2800" dirty="0" smtClean="0"/>
              <a:t>als </a:t>
            </a:r>
            <a:r>
              <a:rPr lang="de-DE" sz="2800" dirty="0" err="1" smtClean="0"/>
              <a:t>pdf</a:t>
            </a:r>
            <a:r>
              <a:rPr lang="de-DE" sz="2800" dirty="0" smtClean="0"/>
              <a:t>- Datei, vorhanden.</a:t>
            </a:r>
            <a:endParaRPr 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Gliederung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b="1" dirty="0" smtClean="0"/>
              <a:t> Klausuren 11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b="1" dirty="0" smtClean="0"/>
              <a:t> Klausuren 12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b="1" smtClean="0"/>
              <a:t> Aufgabenpools</a:t>
            </a:r>
            <a:endParaRPr lang="de-DE" altLang="de-DE" sz="36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altLang="de-DE" sz="3600" b="1" dirty="0" smtClean="0"/>
              <a:t> Kurztests</a:t>
            </a:r>
          </a:p>
          <a:p>
            <a:pPr eaLnBrk="1" hangingPunct="1">
              <a:buFont typeface="Wingdings" pitchFamily="2" charset="2"/>
              <a:buChar char="Ø"/>
            </a:pPr>
            <a:endParaRPr lang="de-DE" altLang="de-DE" sz="3600" b="1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3200" b="1" dirty="0" smtClean="0"/>
              <a:t>Hinweise zu den Dateien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/>
              <a:t>  Falls Lösungen vorhanden sind, dann ist die Datei-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600" dirty="0" smtClean="0"/>
              <a:t>     nummer der Lösung um 20 größer, als die der Klausur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/>
              <a:t>  Die Klausuren aus der Klassenstufe 11 haben die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600" dirty="0" smtClean="0"/>
              <a:t>     Dateinummern 11 bis 27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/>
              <a:t>  Die Klausuren aus der Klassenstufe 12 haben die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600" dirty="0" smtClean="0"/>
              <a:t>     Dateinummern 51 bis 64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/>
              <a:t>  Die beiden Aufgabenpools haben die Dateinummer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600" dirty="0" smtClean="0"/>
              <a:t>     91 bzw. 92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/>
              <a:t>  Die Kurztests haben die Dateinummer 93, die Lösung-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600" dirty="0" smtClean="0"/>
              <a:t>     en der Kurztests die Dateinummer 94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Klausuren der Klassenstufe 11</a:t>
            </a:r>
          </a:p>
          <a:p>
            <a:r>
              <a:rPr lang="de-DE" sz="3200" dirty="0" smtClean="0"/>
              <a:t>Im Pool befinden sich 17 Klausuren aus der</a:t>
            </a:r>
          </a:p>
          <a:p>
            <a:r>
              <a:rPr lang="de-DE" sz="3200" dirty="0" smtClean="0"/>
              <a:t>Klassenstufe 11. In diesen Klausuren sind</a:t>
            </a:r>
          </a:p>
          <a:p>
            <a:r>
              <a:rPr lang="de-DE" sz="3200" dirty="0" smtClean="0"/>
              <a:t>nahezu alle Aufgaben aus den vier Themen-</a:t>
            </a:r>
          </a:p>
          <a:p>
            <a:r>
              <a:rPr lang="de-DE" sz="3200" dirty="0" smtClean="0"/>
              <a:t>gebieten, die auch bei der Zertifikatsklausur</a:t>
            </a:r>
          </a:p>
          <a:p>
            <a:pPr>
              <a:spcAft>
                <a:spcPts val="600"/>
              </a:spcAft>
            </a:pPr>
            <a:r>
              <a:rPr lang="de-DE" sz="3200" dirty="0" smtClean="0"/>
              <a:t>auftreten können.</a:t>
            </a:r>
          </a:p>
          <a:p>
            <a:pPr>
              <a:spcAft>
                <a:spcPts val="600"/>
              </a:spcAft>
            </a:pPr>
            <a:r>
              <a:rPr lang="de-DE" sz="3200" dirty="0" smtClean="0">
                <a:solidFill>
                  <a:srgbClr val="FF0000"/>
                </a:solidFill>
              </a:rPr>
              <a:t>Aussagenlogik ; Beweisen ; Folgen </a:t>
            </a:r>
          </a:p>
          <a:p>
            <a:r>
              <a:rPr lang="de-DE" sz="3200" dirty="0" smtClean="0">
                <a:solidFill>
                  <a:srgbClr val="FF0000"/>
                </a:solidFill>
              </a:rPr>
              <a:t>Gleichungen und Ungleichungen</a:t>
            </a:r>
            <a:r>
              <a:rPr lang="de-DE" sz="3200" dirty="0" smtClean="0"/>
              <a:t> </a:t>
            </a:r>
            <a:endParaRPr lang="de-DE" altLang="de-DE" sz="32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11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Klausuren 12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Kurztests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1179</Words>
  <Application>Microsoft Office PowerPoint</Application>
  <PresentationFormat>Bildschirmpräsentation (4:3)</PresentationFormat>
  <Paragraphs>630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Script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 Appel</dc:creator>
  <cp:lastModifiedBy>Jürgen Appel</cp:lastModifiedBy>
  <cp:revision>427</cp:revision>
  <cp:lastPrinted>2018-03-03T10:37:02Z</cp:lastPrinted>
  <dcterms:created xsi:type="dcterms:W3CDTF">2014-11-14T21:49:37Z</dcterms:created>
  <dcterms:modified xsi:type="dcterms:W3CDTF">2020-03-04T23:02:50Z</dcterms:modified>
</cp:coreProperties>
</file>