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346" r:id="rId2"/>
    <p:sldId id="412" r:id="rId3"/>
    <p:sldId id="413" r:id="rId4"/>
    <p:sldId id="399" r:id="rId5"/>
    <p:sldId id="402" r:id="rId6"/>
    <p:sldId id="403" r:id="rId7"/>
    <p:sldId id="401" r:id="rId8"/>
    <p:sldId id="404" r:id="rId9"/>
    <p:sldId id="400" r:id="rId10"/>
    <p:sldId id="405" r:id="rId11"/>
    <p:sldId id="406" r:id="rId12"/>
    <p:sldId id="407" r:id="rId13"/>
    <p:sldId id="408" r:id="rId14"/>
    <p:sldId id="409" r:id="rId15"/>
    <p:sldId id="410" r:id="rId16"/>
    <p:sldId id="411" r:id="rId17"/>
  </p:sldIdLst>
  <p:sldSz cx="9144000" cy="6858000" type="screen4x3"/>
  <p:notesSz cx="6735763" cy="98663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7">
          <p15:clr>
            <a:srgbClr val="A4A3A4"/>
          </p15:clr>
        </p15:guide>
        <p15:guide id="2" pos="212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FFCB97"/>
    <a:srgbClr val="FFEDB3"/>
    <a:srgbClr val="FFDE75"/>
    <a:srgbClr val="FF9933"/>
    <a:srgbClr val="F5A401"/>
    <a:srgbClr val="FFAFAF"/>
    <a:srgbClr val="FF9999"/>
    <a:srgbClr val="FF8B8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F1AB2-1976-4502-BF36-3FF5EA218861}" styleName="Mittlere Formatvorlage 4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301B821-A1FF-4177-AEE7-76D212191A09}" styleName="Mittlere Formatvorlage 1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87044" autoAdjust="0"/>
  </p:normalViewPr>
  <p:slideViewPr>
    <p:cSldViewPr>
      <p:cViewPr varScale="1">
        <p:scale>
          <a:sx n="80" d="100"/>
          <a:sy n="80" d="100"/>
        </p:scale>
        <p:origin x="1710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-3966" y="-84"/>
      </p:cViewPr>
      <p:guideLst>
        <p:guide orient="horz" pos="3107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918830" cy="495029"/>
          </a:xfrm>
          <a:prstGeom prst="rect">
            <a:avLst/>
          </a:prstGeom>
        </p:spPr>
        <p:txBody>
          <a:bodyPr vert="horz" lIns="94828" tIns="47414" rIns="94828" bIns="47414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5375" y="0"/>
            <a:ext cx="2918830" cy="495029"/>
          </a:xfrm>
          <a:prstGeom prst="rect">
            <a:avLst/>
          </a:prstGeom>
        </p:spPr>
        <p:txBody>
          <a:bodyPr vert="horz" lIns="94828" tIns="47414" rIns="94828" bIns="47414" rtlCol="0"/>
          <a:lstStyle>
            <a:lvl1pPr algn="r">
              <a:defRPr sz="1200"/>
            </a:lvl1pPr>
          </a:lstStyle>
          <a:p>
            <a:fld id="{8FF56C64-0EF7-4505-B7A7-22C4F51F7771}" type="datetimeFigureOut">
              <a:rPr lang="de-DE" smtClean="0"/>
              <a:pPr/>
              <a:t>04.03.2020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36550" y="282575"/>
            <a:ext cx="3398838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828" tIns="47414" rIns="94828" bIns="4741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293452" y="3058904"/>
            <a:ext cx="6080538" cy="3884860"/>
          </a:xfrm>
          <a:prstGeom prst="rect">
            <a:avLst/>
          </a:prstGeom>
        </p:spPr>
        <p:txBody>
          <a:bodyPr vert="horz" lIns="94828" tIns="47414" rIns="94828" bIns="47414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3" y="9371287"/>
            <a:ext cx="2918830" cy="495028"/>
          </a:xfrm>
          <a:prstGeom prst="rect">
            <a:avLst/>
          </a:prstGeom>
        </p:spPr>
        <p:txBody>
          <a:bodyPr vert="horz" lIns="94828" tIns="47414" rIns="94828" bIns="47414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5375" y="9371287"/>
            <a:ext cx="2918830" cy="495028"/>
          </a:xfrm>
          <a:prstGeom prst="rect">
            <a:avLst/>
          </a:prstGeom>
        </p:spPr>
        <p:txBody>
          <a:bodyPr vert="horz" lIns="94828" tIns="47414" rIns="94828" bIns="47414" rtlCol="0" anchor="b"/>
          <a:lstStyle>
            <a:lvl1pPr algn="r">
              <a:defRPr sz="1200"/>
            </a:lvl1pPr>
          </a:lstStyle>
          <a:p>
            <a:fld id="{B60CD0FA-85F9-4704-9617-456D40F8ACDD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41295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16298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A19B94-E857-4078-8C70-1CAF4BA43F4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90477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37174-2BD9-4813-A288-E9DF99DE88B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82685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EC22A2-1D3B-40EA-B029-56C080087BE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4114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C7C752-75F4-4E85-98C4-B39334E57FB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2110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BCACB0-B08C-4066-AA6C-7E83BECED38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28668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5EBBD2-284B-477A-9BD7-8329FB6E553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6472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093BC6-6556-4457-8B07-71ED929772C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780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20DF48-7556-4B09-8B99-965B41F97C5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4882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2D951F-63CA-4C74-9AEF-E0951E80C1F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2754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77BD44-D4C3-4317-8511-C32DB7CA7D0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1013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B50DED-B887-44A7-A506-EE55E3B3307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39092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A63D07B6-6594-4079-BA71-AA0B4969C04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5305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312" name="Textfeld 16"/>
          <p:cNvSpPr txBox="1">
            <a:spLocks noChangeArrowheads="1"/>
          </p:cNvSpPr>
          <p:nvPr/>
        </p:nvSpPr>
        <p:spPr bwMode="auto">
          <a:xfrm>
            <a:off x="8263480" y="6446501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98CC8DC1-F19D-4D11-A977-ADD460703550}" type="slidenum">
              <a:rPr lang="de-DE" altLang="de-DE" sz="1100">
                <a:latin typeface="Calibri" pitchFamily="34" charset="0"/>
              </a:rPr>
              <a:pPr eaLnBrk="1" hangingPunct="1"/>
              <a:t>1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55313" name="Rectangle 19"/>
          <p:cNvSpPr>
            <a:spLocks noChangeArrowheads="1"/>
          </p:cNvSpPr>
          <p:nvPr/>
        </p:nvSpPr>
        <p:spPr bwMode="auto">
          <a:xfrm>
            <a:off x="346075" y="1444625"/>
            <a:ext cx="8456613" cy="4176713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 anchor="ctr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4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Klausuren</a:t>
            </a:r>
          </a:p>
          <a:p>
            <a:pPr algn="ctr" eaLnBrk="1" hangingPunct="1"/>
            <a:r>
              <a:rPr lang="de-DE" altLang="de-DE" sz="4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und</a:t>
            </a:r>
          </a:p>
          <a:p>
            <a:pPr algn="ctr" eaLnBrk="1" hangingPunct="1"/>
            <a:r>
              <a:rPr lang="de-DE" altLang="de-DE" sz="4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Klausuraufgaben</a:t>
            </a:r>
          </a:p>
          <a:p>
            <a:pPr algn="ctr" eaLnBrk="1" hangingPunct="1"/>
            <a:endParaRPr lang="de-DE" altLang="de-DE" sz="2400" b="1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 algn="ctr" eaLnBrk="1" hangingPunct="1"/>
            <a:endParaRPr lang="de-DE" altLang="de-DE" sz="3600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sp>
        <p:nvSpPr>
          <p:cNvPr id="2" name="Fußzeilenplatzhalter 1">
            <a:extLst>
              <a:ext uri="{FF2B5EF4-FFF2-40B4-BE49-F238E27FC236}">
                <a16:creationId xmlns="" xmlns:a16="http://schemas.microsoft.com/office/drawing/2014/main" id="{EE8DD23C-E6AB-4297-AE0D-A359806203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462408"/>
            <a:ext cx="2895600" cy="305631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64" name="Zeichenbereich 37909">
            <a:extLst>
              <a:ext uri="{FF2B5EF4-FFF2-40B4-BE49-F238E27FC236}">
                <a16:creationId xmlns="" xmlns:a16="http://schemas.microsoft.com/office/drawing/2014/main" id="{6BCD1715-A2F7-4232-A140-1B1FE5B788B3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65" name="Rechteck 64">
              <a:extLst>
                <a:ext uri="{FF2B5EF4-FFF2-40B4-BE49-F238E27FC236}">
                  <a16:creationId xmlns="" xmlns:a16="http://schemas.microsoft.com/office/drawing/2014/main" id="{A6DA8A35-B6FD-4649-9EDA-5B6EB2E86486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66" name="Rectangle 5">
              <a:extLst>
                <a:ext uri="{FF2B5EF4-FFF2-40B4-BE49-F238E27FC236}">
                  <a16:creationId xmlns="" xmlns:a16="http://schemas.microsoft.com/office/drawing/2014/main" id="{47AA0C22-37F4-4224-BC59-14A924B44D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7" name="Rectangle 6">
              <a:extLst>
                <a:ext uri="{FF2B5EF4-FFF2-40B4-BE49-F238E27FC236}">
                  <a16:creationId xmlns="" xmlns:a16="http://schemas.microsoft.com/office/drawing/2014/main" id="{60D4E0A3-4E39-4C90-B7D4-4ADB2DA3CC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8" name="Rectangle 7">
              <a:extLst>
                <a:ext uri="{FF2B5EF4-FFF2-40B4-BE49-F238E27FC236}">
                  <a16:creationId xmlns="" xmlns:a16="http://schemas.microsoft.com/office/drawing/2014/main" id="{05F45359-6CCE-4A77-AD08-DCE6D3C1A5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9" name="Rectangle 8">
              <a:extLst>
                <a:ext uri="{FF2B5EF4-FFF2-40B4-BE49-F238E27FC236}">
                  <a16:creationId xmlns="" xmlns:a16="http://schemas.microsoft.com/office/drawing/2014/main" id="{57188D26-7578-4A2E-B48B-41434F9A40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0" name="Rectangle 9">
              <a:extLst>
                <a:ext uri="{FF2B5EF4-FFF2-40B4-BE49-F238E27FC236}">
                  <a16:creationId xmlns="" xmlns:a16="http://schemas.microsoft.com/office/drawing/2014/main" id="{8693C9EF-DFDC-4D9F-BE1C-CA829FBF85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1" name="Rectangle 10">
              <a:extLst>
                <a:ext uri="{FF2B5EF4-FFF2-40B4-BE49-F238E27FC236}">
                  <a16:creationId xmlns="" xmlns:a16="http://schemas.microsoft.com/office/drawing/2014/main" id="{B77AC261-A01C-4C8C-AB64-40D44ACDFD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2" name="Rectangle 11">
              <a:extLst>
                <a:ext uri="{FF2B5EF4-FFF2-40B4-BE49-F238E27FC236}">
                  <a16:creationId xmlns="" xmlns:a16="http://schemas.microsoft.com/office/drawing/2014/main" id="{FD52BE42-B86A-47BB-AD49-B6474FD83D1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3" name="Rectangle 12">
              <a:extLst>
                <a:ext uri="{FF2B5EF4-FFF2-40B4-BE49-F238E27FC236}">
                  <a16:creationId xmlns="" xmlns:a16="http://schemas.microsoft.com/office/drawing/2014/main" id="{63FA04D7-16D8-4C10-9A66-18C9F5F330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4" name="Rectangle 13">
              <a:extLst>
                <a:ext uri="{FF2B5EF4-FFF2-40B4-BE49-F238E27FC236}">
                  <a16:creationId xmlns="" xmlns:a16="http://schemas.microsoft.com/office/drawing/2014/main" id="{CF14685E-9634-4CEE-9FDA-2CC6A7E39A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5" name="Rectangle 15">
              <a:extLst>
                <a:ext uri="{FF2B5EF4-FFF2-40B4-BE49-F238E27FC236}">
                  <a16:creationId xmlns="" xmlns:a16="http://schemas.microsoft.com/office/drawing/2014/main" id="{7E7D55F7-9901-4C30-B7FF-9C60147888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6" name="Rectangle 16">
              <a:extLst>
                <a:ext uri="{FF2B5EF4-FFF2-40B4-BE49-F238E27FC236}">
                  <a16:creationId xmlns="" xmlns:a16="http://schemas.microsoft.com/office/drawing/2014/main" id="{59D4A53B-F173-4BA7-BB6D-A1B8181A5B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7" name="Rectangle 18">
              <a:extLst>
                <a:ext uri="{FF2B5EF4-FFF2-40B4-BE49-F238E27FC236}">
                  <a16:creationId xmlns="" xmlns:a16="http://schemas.microsoft.com/office/drawing/2014/main" id="{7568CCB0-3F56-4B69-9C97-D9232447F3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8" name="Rectangle 19">
              <a:extLst>
                <a:ext uri="{FF2B5EF4-FFF2-40B4-BE49-F238E27FC236}">
                  <a16:creationId xmlns="" xmlns:a16="http://schemas.microsoft.com/office/drawing/2014/main" id="{640AE4C0-AEAB-4590-83E9-AAD9C741A9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9" name="Rectangle 20">
              <a:extLst>
                <a:ext uri="{FF2B5EF4-FFF2-40B4-BE49-F238E27FC236}">
                  <a16:creationId xmlns="" xmlns:a16="http://schemas.microsoft.com/office/drawing/2014/main" id="{D6D3ADB5-C548-4F15-B3C5-AB0DAC4D8E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80" name="Rectangle 21">
              <a:extLst>
                <a:ext uri="{FF2B5EF4-FFF2-40B4-BE49-F238E27FC236}">
                  <a16:creationId xmlns="" xmlns:a16="http://schemas.microsoft.com/office/drawing/2014/main" id="{D3C2B272-2748-49D1-9226-5B31C0C217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81" name="Rectangle 22">
              <a:extLst>
                <a:ext uri="{FF2B5EF4-FFF2-40B4-BE49-F238E27FC236}">
                  <a16:creationId xmlns="" xmlns:a16="http://schemas.microsoft.com/office/drawing/2014/main" id="{464C511B-3AF6-4339-AB61-CFB14D355A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82" name="Rectangle 23">
              <a:extLst>
                <a:ext uri="{FF2B5EF4-FFF2-40B4-BE49-F238E27FC236}">
                  <a16:creationId xmlns="" xmlns:a16="http://schemas.microsoft.com/office/drawing/2014/main" id="{A26B3769-B10F-4939-B2F9-15EBD785B9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83" name="Line 24">
              <a:extLst>
                <a:ext uri="{FF2B5EF4-FFF2-40B4-BE49-F238E27FC236}">
                  <a16:creationId xmlns="" xmlns:a16="http://schemas.microsoft.com/office/drawing/2014/main" id="{AF1A485D-08D1-4E4B-8E1D-F25FFE698BE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84" name="Rectangle 25">
              <a:extLst>
                <a:ext uri="{FF2B5EF4-FFF2-40B4-BE49-F238E27FC236}">
                  <a16:creationId xmlns="" xmlns:a16="http://schemas.microsoft.com/office/drawing/2014/main" id="{4510E70D-4FA7-49D9-9D88-38A48783CF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85" name="Line 26">
              <a:extLst>
                <a:ext uri="{FF2B5EF4-FFF2-40B4-BE49-F238E27FC236}">
                  <a16:creationId xmlns="" xmlns:a16="http://schemas.microsoft.com/office/drawing/2014/main" id="{7337A555-4646-47F1-A4EE-996B56D4CDC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86" name="Rectangle 27">
              <a:extLst>
                <a:ext uri="{FF2B5EF4-FFF2-40B4-BE49-F238E27FC236}">
                  <a16:creationId xmlns="" xmlns:a16="http://schemas.microsoft.com/office/drawing/2014/main" id="{D5B3577D-34C3-49CA-963A-7E91EBC5B2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87" name="Line 28">
              <a:extLst>
                <a:ext uri="{FF2B5EF4-FFF2-40B4-BE49-F238E27FC236}">
                  <a16:creationId xmlns="" xmlns:a16="http://schemas.microsoft.com/office/drawing/2014/main" id="{8D37655C-65B5-484C-ABAA-FFD8831B4B8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88" name="Rectangle 29">
              <a:extLst>
                <a:ext uri="{FF2B5EF4-FFF2-40B4-BE49-F238E27FC236}">
                  <a16:creationId xmlns="" xmlns:a16="http://schemas.microsoft.com/office/drawing/2014/main" id="{0D90B735-84FA-47F9-A6C7-B618446F58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89" name="Line 30">
              <a:extLst>
                <a:ext uri="{FF2B5EF4-FFF2-40B4-BE49-F238E27FC236}">
                  <a16:creationId xmlns="" xmlns:a16="http://schemas.microsoft.com/office/drawing/2014/main" id="{67E4F7BB-B696-44BA-8B7A-74DE2C089DF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0" name="Rectangle 31">
              <a:extLst>
                <a:ext uri="{FF2B5EF4-FFF2-40B4-BE49-F238E27FC236}">
                  <a16:creationId xmlns="" xmlns:a16="http://schemas.microsoft.com/office/drawing/2014/main" id="{357D2975-23F7-4251-B4B9-2D8594B2E6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91" name="Line 32">
              <a:extLst>
                <a:ext uri="{FF2B5EF4-FFF2-40B4-BE49-F238E27FC236}">
                  <a16:creationId xmlns="" xmlns:a16="http://schemas.microsoft.com/office/drawing/2014/main" id="{DF1C95A8-2050-4900-8120-137B8B54BBD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2" name="Rectangle 33">
              <a:extLst>
                <a:ext uri="{FF2B5EF4-FFF2-40B4-BE49-F238E27FC236}">
                  <a16:creationId xmlns="" xmlns:a16="http://schemas.microsoft.com/office/drawing/2014/main" id="{8AAE3B4D-6A33-481C-8958-AA0F8F74C1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93" name="Line 34">
              <a:extLst>
                <a:ext uri="{FF2B5EF4-FFF2-40B4-BE49-F238E27FC236}">
                  <a16:creationId xmlns="" xmlns:a16="http://schemas.microsoft.com/office/drawing/2014/main" id="{0A4D0E86-74AF-4534-8081-48DCF0EF0E9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4" name="Rectangle 35">
              <a:extLst>
                <a:ext uri="{FF2B5EF4-FFF2-40B4-BE49-F238E27FC236}">
                  <a16:creationId xmlns="" xmlns:a16="http://schemas.microsoft.com/office/drawing/2014/main" id="{9F54B237-E76E-4B7B-930D-B5271553F2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95" name="Line 36">
              <a:extLst>
                <a:ext uri="{FF2B5EF4-FFF2-40B4-BE49-F238E27FC236}">
                  <a16:creationId xmlns="" xmlns:a16="http://schemas.microsoft.com/office/drawing/2014/main" id="{0F5D290F-DC76-460D-A48B-565A36A7C16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6" name="Rectangle 37">
              <a:extLst>
                <a:ext uri="{FF2B5EF4-FFF2-40B4-BE49-F238E27FC236}">
                  <a16:creationId xmlns="" xmlns:a16="http://schemas.microsoft.com/office/drawing/2014/main" id="{46228CA9-C9F7-49FE-A1BA-B54E66C8F5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97" name="Line 38">
              <a:extLst>
                <a:ext uri="{FF2B5EF4-FFF2-40B4-BE49-F238E27FC236}">
                  <a16:creationId xmlns="" xmlns:a16="http://schemas.microsoft.com/office/drawing/2014/main" id="{FC77BEF4-66DB-4CD5-8EDE-A1E7E6D049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8" name="Rectangle 39">
              <a:extLst>
                <a:ext uri="{FF2B5EF4-FFF2-40B4-BE49-F238E27FC236}">
                  <a16:creationId xmlns="" xmlns:a16="http://schemas.microsoft.com/office/drawing/2014/main" id="{97DFA184-352B-4AFC-A507-6BD45F7072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99" name="Line 40">
              <a:extLst>
                <a:ext uri="{FF2B5EF4-FFF2-40B4-BE49-F238E27FC236}">
                  <a16:creationId xmlns="" xmlns:a16="http://schemas.microsoft.com/office/drawing/2014/main" id="{C1BAE5ED-6DC7-427E-A190-0ED6F2BA739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0" name="Rectangle 41">
              <a:extLst>
                <a:ext uri="{FF2B5EF4-FFF2-40B4-BE49-F238E27FC236}">
                  <a16:creationId xmlns="" xmlns:a16="http://schemas.microsoft.com/office/drawing/2014/main" id="{016789D0-E8B8-46C6-89FB-E905898652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01" name="Line 42">
              <a:extLst>
                <a:ext uri="{FF2B5EF4-FFF2-40B4-BE49-F238E27FC236}">
                  <a16:creationId xmlns="" xmlns:a16="http://schemas.microsoft.com/office/drawing/2014/main" id="{DA3DE62B-D69F-4AF8-A807-D34ABBA121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2" name="Rectangle 43">
              <a:extLst>
                <a:ext uri="{FF2B5EF4-FFF2-40B4-BE49-F238E27FC236}">
                  <a16:creationId xmlns="" xmlns:a16="http://schemas.microsoft.com/office/drawing/2014/main" id="{7072C49E-0F82-471B-A2EA-44547B9218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03" name="Line 44">
              <a:extLst>
                <a:ext uri="{FF2B5EF4-FFF2-40B4-BE49-F238E27FC236}">
                  <a16:creationId xmlns="" xmlns:a16="http://schemas.microsoft.com/office/drawing/2014/main" id="{B92BFFC7-F2B6-4352-B134-CBD9028713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4" name="Rectangle 45">
              <a:extLst>
                <a:ext uri="{FF2B5EF4-FFF2-40B4-BE49-F238E27FC236}">
                  <a16:creationId xmlns="" xmlns:a16="http://schemas.microsoft.com/office/drawing/2014/main" id="{873BBEA0-BBBD-4585-B514-0E33DBD734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05" name="Line 46">
              <a:extLst>
                <a:ext uri="{FF2B5EF4-FFF2-40B4-BE49-F238E27FC236}">
                  <a16:creationId xmlns="" xmlns:a16="http://schemas.microsoft.com/office/drawing/2014/main" id="{E60FFC0A-E4F5-43B6-9167-250F7271520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6" name="Rectangle 47">
              <a:extLst>
                <a:ext uri="{FF2B5EF4-FFF2-40B4-BE49-F238E27FC236}">
                  <a16:creationId xmlns="" xmlns:a16="http://schemas.microsoft.com/office/drawing/2014/main" id="{281D0438-CA56-42A0-836E-38C9E7D816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07" name="Line 48">
              <a:extLst>
                <a:ext uri="{FF2B5EF4-FFF2-40B4-BE49-F238E27FC236}">
                  <a16:creationId xmlns="" xmlns:a16="http://schemas.microsoft.com/office/drawing/2014/main" id="{A168788F-EEE4-4384-B88F-DA8D798CD7E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8" name="Rectangle 49">
              <a:extLst>
                <a:ext uri="{FF2B5EF4-FFF2-40B4-BE49-F238E27FC236}">
                  <a16:creationId xmlns="" xmlns:a16="http://schemas.microsoft.com/office/drawing/2014/main" id="{C308B337-EDC6-4E7E-8D6B-DCBD2D37E3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09" name="Line 50">
              <a:extLst>
                <a:ext uri="{FF2B5EF4-FFF2-40B4-BE49-F238E27FC236}">
                  <a16:creationId xmlns="" xmlns:a16="http://schemas.microsoft.com/office/drawing/2014/main" id="{85D18F75-8C0B-414F-9F5B-B17919D8A51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0" name="Rectangle 51">
              <a:extLst>
                <a:ext uri="{FF2B5EF4-FFF2-40B4-BE49-F238E27FC236}">
                  <a16:creationId xmlns="" xmlns:a16="http://schemas.microsoft.com/office/drawing/2014/main" id="{DD0D79BA-3213-4F3A-B0E2-4DAAEB08F1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1" name="Line 52">
              <a:extLst>
                <a:ext uri="{FF2B5EF4-FFF2-40B4-BE49-F238E27FC236}">
                  <a16:creationId xmlns="" xmlns:a16="http://schemas.microsoft.com/office/drawing/2014/main" id="{E0B30C33-0211-4878-95D4-C62BBD83646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2" name="Rectangle 53">
              <a:extLst>
                <a:ext uri="{FF2B5EF4-FFF2-40B4-BE49-F238E27FC236}">
                  <a16:creationId xmlns="" xmlns:a16="http://schemas.microsoft.com/office/drawing/2014/main" id="{13BA6CDE-9F06-41D6-A5A8-7165CF90FB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3" name="Line 54">
              <a:extLst>
                <a:ext uri="{FF2B5EF4-FFF2-40B4-BE49-F238E27FC236}">
                  <a16:creationId xmlns="" xmlns:a16="http://schemas.microsoft.com/office/drawing/2014/main" id="{BE6C20BC-C183-4885-8328-598F6F9B1FA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4" name="Rectangle 55">
              <a:extLst>
                <a:ext uri="{FF2B5EF4-FFF2-40B4-BE49-F238E27FC236}">
                  <a16:creationId xmlns="" xmlns:a16="http://schemas.microsoft.com/office/drawing/2014/main" id="{70B7E216-574F-41D4-8A08-242EE23835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  <p:sp>
        <p:nvSpPr>
          <p:cNvPr id="60" name="Textfeld 59"/>
          <p:cNvSpPr txBox="1"/>
          <p:nvPr/>
        </p:nvSpPr>
        <p:spPr>
          <a:xfrm>
            <a:off x="6691221" y="5106591"/>
            <a:ext cx="2016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latin typeface="Segoe Script" panose="020B0504020000000003" pitchFamily="34" charset="0"/>
              </a:rPr>
              <a:t>Jürgen Appel</a:t>
            </a:r>
            <a:endParaRPr lang="de-DE" sz="2000" dirty="0">
              <a:latin typeface="Segoe Script" panose="020B0504020000000003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506405"/>
            <a:ext cx="8482012" cy="4679950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200"/>
              </a:spcAft>
            </a:pPr>
            <a:r>
              <a:rPr lang="de-DE" altLang="de-DE" sz="3600" b="1" dirty="0" smtClean="0"/>
              <a:t>Klausuren der Klassenstufe 12</a:t>
            </a:r>
          </a:p>
          <a:p>
            <a:r>
              <a:rPr lang="de-DE" sz="3200" dirty="0" smtClean="0"/>
              <a:t>Im Pool befinden sich 14 Klausuren aus der</a:t>
            </a:r>
          </a:p>
          <a:p>
            <a:r>
              <a:rPr lang="de-DE" sz="3200" dirty="0" smtClean="0"/>
              <a:t>Klassenstufe 12. In diesen Klausuren sind</a:t>
            </a:r>
          </a:p>
          <a:p>
            <a:r>
              <a:rPr lang="de-DE" sz="3200" dirty="0" smtClean="0"/>
              <a:t>nahezu alle Aufgaben aus dem Pflichtthema</a:t>
            </a:r>
          </a:p>
          <a:p>
            <a:r>
              <a:rPr lang="de-DE" sz="3200" dirty="0" smtClean="0"/>
              <a:t>„komplexe Zahlen“ oder aus einem der Wahl-</a:t>
            </a:r>
          </a:p>
          <a:p>
            <a:pPr>
              <a:spcAft>
                <a:spcPts val="600"/>
              </a:spcAft>
            </a:pPr>
            <a:r>
              <a:rPr lang="de-DE" sz="3200" dirty="0" err="1" smtClean="0"/>
              <a:t>themen</a:t>
            </a:r>
            <a:r>
              <a:rPr lang="de-DE" sz="3200" dirty="0" smtClean="0"/>
              <a:t>.</a:t>
            </a:r>
          </a:p>
          <a:p>
            <a:pPr>
              <a:spcAft>
                <a:spcPts val="600"/>
              </a:spcAft>
            </a:pPr>
            <a:r>
              <a:rPr lang="de-DE" sz="3200" dirty="0" smtClean="0">
                <a:solidFill>
                  <a:srgbClr val="FF0000"/>
                </a:solidFill>
              </a:rPr>
              <a:t>Integrationstechniken ; Reihen ; Taylorreihen </a:t>
            </a:r>
          </a:p>
          <a:p>
            <a:r>
              <a:rPr lang="de-DE" sz="3200" dirty="0" smtClean="0">
                <a:solidFill>
                  <a:srgbClr val="FF0000"/>
                </a:solidFill>
              </a:rPr>
              <a:t>Matrizen ; Linienintegrale </a:t>
            </a:r>
            <a:r>
              <a:rPr lang="de-DE" sz="3200" dirty="0" smtClean="0"/>
              <a:t> </a:t>
            </a:r>
            <a:endParaRPr lang="de-DE" altLang="de-DE" sz="3200" dirty="0"/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10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Klausuren und Klausuraufgaben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="" xmlns:a16="http://schemas.microsoft.com/office/drawing/2014/main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="" xmlns:a16="http://schemas.microsoft.com/office/drawing/2014/main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="" xmlns:a16="http://schemas.microsoft.com/office/drawing/2014/main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="" xmlns:a16="http://schemas.microsoft.com/office/drawing/2014/main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3" name="Gruppierung 11">
            <a:extLst>
              <a:ext uri="{FF2B5EF4-FFF2-40B4-BE49-F238E27FC236}">
                <a16:creationId xmlns="" xmlns:a16="http://schemas.microsoft.com/office/drawing/2014/main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="" xmlns:a16="http://schemas.microsoft.com/office/drawing/2014/main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="" xmlns:a16="http://schemas.microsoft.com/office/drawing/2014/main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Klausuren 11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4" name="AutoShape 6">
              <a:extLst>
                <a:ext uri="{FF2B5EF4-FFF2-40B4-BE49-F238E27FC236}">
                  <a16:creationId xmlns="" xmlns:a16="http://schemas.microsoft.com/office/drawing/2014/main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Klausuren 12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="" xmlns:a16="http://schemas.microsoft.com/office/drawing/2014/main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Aufgaben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6" name="AutoShape 8">
              <a:extLst>
                <a:ext uri="{FF2B5EF4-FFF2-40B4-BE49-F238E27FC236}">
                  <a16:creationId xmlns="" xmlns:a16="http://schemas.microsoft.com/office/drawing/2014/main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Kurztests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="" xmlns:a16="http://schemas.microsoft.com/office/drawing/2014/main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4" name="Zeichenbereich 37909">
            <a:extLst>
              <a:ext uri="{FF2B5EF4-FFF2-40B4-BE49-F238E27FC236}">
                <a16:creationId xmlns="" xmlns:a16="http://schemas.microsoft.com/office/drawing/2014/main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="" xmlns:a16="http://schemas.microsoft.com/office/drawing/2014/main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="" xmlns:a16="http://schemas.microsoft.com/office/drawing/2014/main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="" xmlns:a16="http://schemas.microsoft.com/office/drawing/2014/main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="" xmlns:a16="http://schemas.microsoft.com/office/drawing/2014/main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="" xmlns:a16="http://schemas.microsoft.com/office/drawing/2014/main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="" xmlns:a16="http://schemas.microsoft.com/office/drawing/2014/main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="" xmlns:a16="http://schemas.microsoft.com/office/drawing/2014/main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="" xmlns:a16="http://schemas.microsoft.com/office/drawing/2014/main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="" xmlns:a16="http://schemas.microsoft.com/office/drawing/2014/main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="" xmlns:a16="http://schemas.microsoft.com/office/drawing/2014/main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="" xmlns:a16="http://schemas.microsoft.com/office/drawing/2014/main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="" xmlns:a16="http://schemas.microsoft.com/office/drawing/2014/main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="" xmlns:a16="http://schemas.microsoft.com/office/drawing/2014/main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="" xmlns:a16="http://schemas.microsoft.com/office/drawing/2014/main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="" xmlns:a16="http://schemas.microsoft.com/office/drawing/2014/main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="" xmlns:a16="http://schemas.microsoft.com/office/drawing/2014/main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="" xmlns:a16="http://schemas.microsoft.com/office/drawing/2014/main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="" xmlns:a16="http://schemas.microsoft.com/office/drawing/2014/main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="" xmlns:a16="http://schemas.microsoft.com/office/drawing/2014/main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="" xmlns:a16="http://schemas.microsoft.com/office/drawing/2014/main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="" xmlns:a16="http://schemas.microsoft.com/office/drawing/2014/main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="" xmlns:a16="http://schemas.microsoft.com/office/drawing/2014/main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="" xmlns:a16="http://schemas.microsoft.com/office/drawing/2014/main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="" xmlns:a16="http://schemas.microsoft.com/office/drawing/2014/main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="" xmlns:a16="http://schemas.microsoft.com/office/drawing/2014/main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="" xmlns:a16="http://schemas.microsoft.com/office/drawing/2014/main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="" xmlns:a16="http://schemas.microsoft.com/office/drawing/2014/main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="" xmlns:a16="http://schemas.microsoft.com/office/drawing/2014/main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="" xmlns:a16="http://schemas.microsoft.com/office/drawing/2014/main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="" xmlns:a16="http://schemas.microsoft.com/office/drawing/2014/main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="" xmlns:a16="http://schemas.microsoft.com/office/drawing/2014/main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="" xmlns:a16="http://schemas.microsoft.com/office/drawing/2014/main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="" xmlns:a16="http://schemas.microsoft.com/office/drawing/2014/main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="" xmlns:a16="http://schemas.microsoft.com/office/drawing/2014/main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="" xmlns:a16="http://schemas.microsoft.com/office/drawing/2014/main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="" xmlns:a16="http://schemas.microsoft.com/office/drawing/2014/main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="" xmlns:a16="http://schemas.microsoft.com/office/drawing/2014/main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="" xmlns:a16="http://schemas.microsoft.com/office/drawing/2014/main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="" xmlns:a16="http://schemas.microsoft.com/office/drawing/2014/main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="" xmlns:a16="http://schemas.microsoft.com/office/drawing/2014/main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="" xmlns:a16="http://schemas.microsoft.com/office/drawing/2014/main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="" xmlns:a16="http://schemas.microsoft.com/office/drawing/2014/main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="" xmlns:a16="http://schemas.microsoft.com/office/drawing/2014/main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="" xmlns:a16="http://schemas.microsoft.com/office/drawing/2014/main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="" xmlns:a16="http://schemas.microsoft.com/office/drawing/2014/main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="" xmlns:a16="http://schemas.microsoft.com/office/drawing/2014/main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="" xmlns:a16="http://schemas.microsoft.com/office/drawing/2014/main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="" xmlns:a16="http://schemas.microsoft.com/office/drawing/2014/main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="" xmlns:a16="http://schemas.microsoft.com/office/drawing/2014/main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="" xmlns:a16="http://schemas.microsoft.com/office/drawing/2014/main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97405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23528" y="1340768"/>
            <a:ext cx="8482012" cy="4917595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r>
              <a:rPr lang="de-DE" altLang="de-DE" sz="3200" b="1" dirty="0" smtClean="0"/>
              <a:t>Hinweise zum Aufgabenpool 1</a:t>
            </a:r>
          </a:p>
          <a:p>
            <a:pPr eaLnBrk="1" hangingPunct="1">
              <a:spcAft>
                <a:spcPts val="0"/>
              </a:spcAft>
              <a:buFont typeface="Wingdings" pitchFamily="2" charset="2"/>
              <a:buChar char="Ø"/>
            </a:pPr>
            <a:r>
              <a:rPr lang="de-DE" altLang="de-DE" sz="3200" dirty="0" smtClean="0"/>
              <a:t> Der Pool wurde im Juni 2016 von Sabine</a:t>
            </a:r>
          </a:p>
          <a:p>
            <a:pPr eaLnBrk="1" hangingPunct="1">
              <a:spcAft>
                <a:spcPts val="1200"/>
              </a:spcAft>
            </a:pPr>
            <a:r>
              <a:rPr lang="de-DE" altLang="de-DE" sz="3200" dirty="0" smtClean="0"/>
              <a:t>    </a:t>
            </a:r>
            <a:r>
              <a:rPr lang="de-DE" altLang="de-DE" sz="3200" dirty="0" err="1" smtClean="0"/>
              <a:t>Schray</a:t>
            </a:r>
            <a:r>
              <a:rPr lang="de-DE" altLang="de-DE" sz="3200" dirty="0" smtClean="0"/>
              <a:t> und Simon </a:t>
            </a:r>
            <a:r>
              <a:rPr lang="de-DE" altLang="de-DE" sz="3200" dirty="0" err="1" smtClean="0"/>
              <a:t>Zolg</a:t>
            </a:r>
            <a:r>
              <a:rPr lang="de-DE" altLang="de-DE" sz="3200" dirty="0" smtClean="0"/>
              <a:t> zusammengestellt</a:t>
            </a:r>
          </a:p>
          <a:p>
            <a:pPr eaLnBrk="1" hangingPunct="1">
              <a:spcAft>
                <a:spcPts val="0"/>
              </a:spcAft>
              <a:buFont typeface="Wingdings" pitchFamily="2" charset="2"/>
              <a:buChar char="Ø"/>
            </a:pPr>
            <a:r>
              <a:rPr lang="de-DE" altLang="de-DE" sz="3200" dirty="0" smtClean="0"/>
              <a:t> Er umfasst 60 Aufgaben, die nach Themen-</a:t>
            </a:r>
          </a:p>
          <a:p>
            <a:pPr eaLnBrk="1" hangingPunct="1">
              <a:spcAft>
                <a:spcPts val="0"/>
              </a:spcAft>
            </a:pPr>
            <a:r>
              <a:rPr lang="de-DE" altLang="de-DE" sz="3200" dirty="0" smtClean="0"/>
              <a:t>    </a:t>
            </a:r>
            <a:r>
              <a:rPr lang="de-DE" altLang="de-DE" sz="3200" dirty="0" err="1" smtClean="0"/>
              <a:t>bereichen</a:t>
            </a:r>
            <a:r>
              <a:rPr lang="de-DE" altLang="de-DE" sz="3200" dirty="0" smtClean="0"/>
              <a:t> gegliedert sind</a:t>
            </a:r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11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Klausuren und Klausuraufgaben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="" xmlns:a16="http://schemas.microsoft.com/office/drawing/2014/main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="" xmlns:a16="http://schemas.microsoft.com/office/drawing/2014/main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="" xmlns:a16="http://schemas.microsoft.com/office/drawing/2014/main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="" xmlns:a16="http://schemas.microsoft.com/office/drawing/2014/main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3" name="Gruppierung 11">
            <a:extLst>
              <a:ext uri="{FF2B5EF4-FFF2-40B4-BE49-F238E27FC236}">
                <a16:creationId xmlns="" xmlns:a16="http://schemas.microsoft.com/office/drawing/2014/main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="" xmlns:a16="http://schemas.microsoft.com/office/drawing/2014/main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="" xmlns:a16="http://schemas.microsoft.com/office/drawing/2014/main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Klausuren 11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4" name="AutoShape 6">
              <a:extLst>
                <a:ext uri="{FF2B5EF4-FFF2-40B4-BE49-F238E27FC236}">
                  <a16:creationId xmlns="" xmlns:a16="http://schemas.microsoft.com/office/drawing/2014/main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Klausuren 12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="" xmlns:a16="http://schemas.microsoft.com/office/drawing/2014/main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Aufgaben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6" name="AutoShape 8">
              <a:extLst>
                <a:ext uri="{FF2B5EF4-FFF2-40B4-BE49-F238E27FC236}">
                  <a16:creationId xmlns="" xmlns:a16="http://schemas.microsoft.com/office/drawing/2014/main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Kurztests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="" xmlns:a16="http://schemas.microsoft.com/office/drawing/2014/main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4" name="Zeichenbereich 37909">
            <a:extLst>
              <a:ext uri="{FF2B5EF4-FFF2-40B4-BE49-F238E27FC236}">
                <a16:creationId xmlns="" xmlns:a16="http://schemas.microsoft.com/office/drawing/2014/main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="" xmlns:a16="http://schemas.microsoft.com/office/drawing/2014/main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="" xmlns:a16="http://schemas.microsoft.com/office/drawing/2014/main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="" xmlns:a16="http://schemas.microsoft.com/office/drawing/2014/main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="" xmlns:a16="http://schemas.microsoft.com/office/drawing/2014/main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="" xmlns:a16="http://schemas.microsoft.com/office/drawing/2014/main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="" xmlns:a16="http://schemas.microsoft.com/office/drawing/2014/main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="" xmlns:a16="http://schemas.microsoft.com/office/drawing/2014/main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="" xmlns:a16="http://schemas.microsoft.com/office/drawing/2014/main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="" xmlns:a16="http://schemas.microsoft.com/office/drawing/2014/main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="" xmlns:a16="http://schemas.microsoft.com/office/drawing/2014/main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="" xmlns:a16="http://schemas.microsoft.com/office/drawing/2014/main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="" xmlns:a16="http://schemas.microsoft.com/office/drawing/2014/main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="" xmlns:a16="http://schemas.microsoft.com/office/drawing/2014/main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="" xmlns:a16="http://schemas.microsoft.com/office/drawing/2014/main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="" xmlns:a16="http://schemas.microsoft.com/office/drawing/2014/main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="" xmlns:a16="http://schemas.microsoft.com/office/drawing/2014/main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="" xmlns:a16="http://schemas.microsoft.com/office/drawing/2014/main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="" xmlns:a16="http://schemas.microsoft.com/office/drawing/2014/main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="" xmlns:a16="http://schemas.microsoft.com/office/drawing/2014/main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="" xmlns:a16="http://schemas.microsoft.com/office/drawing/2014/main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="" xmlns:a16="http://schemas.microsoft.com/office/drawing/2014/main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="" xmlns:a16="http://schemas.microsoft.com/office/drawing/2014/main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="" xmlns:a16="http://schemas.microsoft.com/office/drawing/2014/main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="" xmlns:a16="http://schemas.microsoft.com/office/drawing/2014/main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="" xmlns:a16="http://schemas.microsoft.com/office/drawing/2014/main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="" xmlns:a16="http://schemas.microsoft.com/office/drawing/2014/main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="" xmlns:a16="http://schemas.microsoft.com/office/drawing/2014/main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="" xmlns:a16="http://schemas.microsoft.com/office/drawing/2014/main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="" xmlns:a16="http://schemas.microsoft.com/office/drawing/2014/main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="" xmlns:a16="http://schemas.microsoft.com/office/drawing/2014/main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="" xmlns:a16="http://schemas.microsoft.com/office/drawing/2014/main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="" xmlns:a16="http://schemas.microsoft.com/office/drawing/2014/main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="" xmlns:a16="http://schemas.microsoft.com/office/drawing/2014/main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="" xmlns:a16="http://schemas.microsoft.com/office/drawing/2014/main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="" xmlns:a16="http://schemas.microsoft.com/office/drawing/2014/main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="" xmlns:a16="http://schemas.microsoft.com/office/drawing/2014/main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="" xmlns:a16="http://schemas.microsoft.com/office/drawing/2014/main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="" xmlns:a16="http://schemas.microsoft.com/office/drawing/2014/main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="" xmlns:a16="http://schemas.microsoft.com/office/drawing/2014/main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="" xmlns:a16="http://schemas.microsoft.com/office/drawing/2014/main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="" xmlns:a16="http://schemas.microsoft.com/office/drawing/2014/main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="" xmlns:a16="http://schemas.microsoft.com/office/drawing/2014/main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="" xmlns:a16="http://schemas.microsoft.com/office/drawing/2014/main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="" xmlns:a16="http://schemas.microsoft.com/office/drawing/2014/main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="" xmlns:a16="http://schemas.microsoft.com/office/drawing/2014/main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="" xmlns:a16="http://schemas.microsoft.com/office/drawing/2014/main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="" xmlns:a16="http://schemas.microsoft.com/office/drawing/2014/main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="" xmlns:a16="http://schemas.microsoft.com/office/drawing/2014/main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="" xmlns:a16="http://schemas.microsoft.com/office/drawing/2014/main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="" xmlns:a16="http://schemas.microsoft.com/office/drawing/2014/main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97405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23528" y="1340768"/>
            <a:ext cx="8482012" cy="4917595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0"/>
              </a:spcAft>
            </a:pPr>
            <a:r>
              <a:rPr lang="de-DE" altLang="de-DE" sz="3200" b="1" dirty="0" smtClean="0"/>
              <a:t>Themenbereiche des Aufgabenpools 1</a:t>
            </a:r>
          </a:p>
          <a:p>
            <a:pPr eaLnBrk="1" hangingPunct="1">
              <a:spcAft>
                <a:spcPts val="0"/>
              </a:spcAft>
            </a:pPr>
            <a:endParaRPr lang="de-DE" altLang="de-DE" sz="3200" b="1" dirty="0" smtClean="0"/>
          </a:p>
          <a:p>
            <a:pPr eaLnBrk="1" hangingPunct="1">
              <a:spcAft>
                <a:spcPts val="0"/>
              </a:spcAft>
            </a:pPr>
            <a:endParaRPr lang="de-DE" altLang="de-DE" sz="3200" b="1" dirty="0" smtClean="0"/>
          </a:p>
          <a:p>
            <a:pPr eaLnBrk="1" hangingPunct="1">
              <a:spcAft>
                <a:spcPts val="0"/>
              </a:spcAft>
            </a:pPr>
            <a:endParaRPr lang="de-DE" altLang="de-DE" sz="3200" b="1" dirty="0" smtClean="0"/>
          </a:p>
          <a:p>
            <a:pPr eaLnBrk="1" hangingPunct="1">
              <a:spcAft>
                <a:spcPts val="0"/>
              </a:spcAft>
            </a:pPr>
            <a:endParaRPr lang="de-DE" altLang="de-DE" sz="3200" b="1" dirty="0" smtClean="0"/>
          </a:p>
          <a:p>
            <a:pPr eaLnBrk="1" hangingPunct="1">
              <a:spcAft>
                <a:spcPts val="0"/>
              </a:spcAft>
            </a:pPr>
            <a:endParaRPr lang="de-DE" altLang="de-DE" sz="3200" b="1" dirty="0" smtClean="0"/>
          </a:p>
          <a:p>
            <a:pPr eaLnBrk="1" hangingPunct="1">
              <a:spcAft>
                <a:spcPts val="0"/>
              </a:spcAft>
            </a:pPr>
            <a:endParaRPr lang="de-DE" altLang="de-DE" sz="3200" b="1" dirty="0" smtClean="0"/>
          </a:p>
          <a:p>
            <a:pPr eaLnBrk="1" hangingPunct="1">
              <a:spcAft>
                <a:spcPts val="0"/>
              </a:spcAft>
            </a:pPr>
            <a:endParaRPr lang="de-DE" altLang="de-DE" sz="3200" b="1" dirty="0" smtClean="0"/>
          </a:p>
          <a:p>
            <a:pPr eaLnBrk="1" hangingPunct="1">
              <a:spcAft>
                <a:spcPts val="0"/>
              </a:spcAft>
            </a:pPr>
            <a:endParaRPr lang="de-DE" altLang="de-DE" sz="3200" b="1" dirty="0" smtClean="0"/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12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Klausuren und Klausuraufgaben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="" xmlns:a16="http://schemas.microsoft.com/office/drawing/2014/main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="" xmlns:a16="http://schemas.microsoft.com/office/drawing/2014/main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="" xmlns:a16="http://schemas.microsoft.com/office/drawing/2014/main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="" xmlns:a16="http://schemas.microsoft.com/office/drawing/2014/main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3" name="Gruppierung 11">
            <a:extLst>
              <a:ext uri="{FF2B5EF4-FFF2-40B4-BE49-F238E27FC236}">
                <a16:creationId xmlns="" xmlns:a16="http://schemas.microsoft.com/office/drawing/2014/main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="" xmlns:a16="http://schemas.microsoft.com/office/drawing/2014/main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="" xmlns:a16="http://schemas.microsoft.com/office/drawing/2014/main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Klausuren 11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4" name="AutoShape 6">
              <a:extLst>
                <a:ext uri="{FF2B5EF4-FFF2-40B4-BE49-F238E27FC236}">
                  <a16:creationId xmlns="" xmlns:a16="http://schemas.microsoft.com/office/drawing/2014/main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Klausuren 12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="" xmlns:a16="http://schemas.microsoft.com/office/drawing/2014/main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Aufgaben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6" name="AutoShape 8">
              <a:extLst>
                <a:ext uri="{FF2B5EF4-FFF2-40B4-BE49-F238E27FC236}">
                  <a16:creationId xmlns="" xmlns:a16="http://schemas.microsoft.com/office/drawing/2014/main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Kurztests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="" xmlns:a16="http://schemas.microsoft.com/office/drawing/2014/main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4" name="Zeichenbereich 37909">
            <a:extLst>
              <a:ext uri="{FF2B5EF4-FFF2-40B4-BE49-F238E27FC236}">
                <a16:creationId xmlns="" xmlns:a16="http://schemas.microsoft.com/office/drawing/2014/main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="" xmlns:a16="http://schemas.microsoft.com/office/drawing/2014/main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="" xmlns:a16="http://schemas.microsoft.com/office/drawing/2014/main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="" xmlns:a16="http://schemas.microsoft.com/office/drawing/2014/main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="" xmlns:a16="http://schemas.microsoft.com/office/drawing/2014/main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="" xmlns:a16="http://schemas.microsoft.com/office/drawing/2014/main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="" xmlns:a16="http://schemas.microsoft.com/office/drawing/2014/main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="" xmlns:a16="http://schemas.microsoft.com/office/drawing/2014/main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="" xmlns:a16="http://schemas.microsoft.com/office/drawing/2014/main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="" xmlns:a16="http://schemas.microsoft.com/office/drawing/2014/main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="" xmlns:a16="http://schemas.microsoft.com/office/drawing/2014/main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="" xmlns:a16="http://schemas.microsoft.com/office/drawing/2014/main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="" xmlns:a16="http://schemas.microsoft.com/office/drawing/2014/main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="" xmlns:a16="http://schemas.microsoft.com/office/drawing/2014/main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="" xmlns:a16="http://schemas.microsoft.com/office/drawing/2014/main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="" xmlns:a16="http://schemas.microsoft.com/office/drawing/2014/main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="" xmlns:a16="http://schemas.microsoft.com/office/drawing/2014/main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="" xmlns:a16="http://schemas.microsoft.com/office/drawing/2014/main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="" xmlns:a16="http://schemas.microsoft.com/office/drawing/2014/main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="" xmlns:a16="http://schemas.microsoft.com/office/drawing/2014/main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="" xmlns:a16="http://schemas.microsoft.com/office/drawing/2014/main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="" xmlns:a16="http://schemas.microsoft.com/office/drawing/2014/main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="" xmlns:a16="http://schemas.microsoft.com/office/drawing/2014/main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="" xmlns:a16="http://schemas.microsoft.com/office/drawing/2014/main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="" xmlns:a16="http://schemas.microsoft.com/office/drawing/2014/main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="" xmlns:a16="http://schemas.microsoft.com/office/drawing/2014/main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="" xmlns:a16="http://schemas.microsoft.com/office/drawing/2014/main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="" xmlns:a16="http://schemas.microsoft.com/office/drawing/2014/main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="" xmlns:a16="http://schemas.microsoft.com/office/drawing/2014/main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="" xmlns:a16="http://schemas.microsoft.com/office/drawing/2014/main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="" xmlns:a16="http://schemas.microsoft.com/office/drawing/2014/main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="" xmlns:a16="http://schemas.microsoft.com/office/drawing/2014/main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="" xmlns:a16="http://schemas.microsoft.com/office/drawing/2014/main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="" xmlns:a16="http://schemas.microsoft.com/office/drawing/2014/main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="" xmlns:a16="http://schemas.microsoft.com/office/drawing/2014/main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="" xmlns:a16="http://schemas.microsoft.com/office/drawing/2014/main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="" xmlns:a16="http://schemas.microsoft.com/office/drawing/2014/main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="" xmlns:a16="http://schemas.microsoft.com/office/drawing/2014/main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="" xmlns:a16="http://schemas.microsoft.com/office/drawing/2014/main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="" xmlns:a16="http://schemas.microsoft.com/office/drawing/2014/main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="" xmlns:a16="http://schemas.microsoft.com/office/drawing/2014/main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="" xmlns:a16="http://schemas.microsoft.com/office/drawing/2014/main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="" xmlns:a16="http://schemas.microsoft.com/office/drawing/2014/main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="" xmlns:a16="http://schemas.microsoft.com/office/drawing/2014/main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="" xmlns:a16="http://schemas.microsoft.com/office/drawing/2014/main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="" xmlns:a16="http://schemas.microsoft.com/office/drawing/2014/main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="" xmlns:a16="http://schemas.microsoft.com/office/drawing/2014/main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="" xmlns:a16="http://schemas.microsoft.com/office/drawing/2014/main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="" xmlns:a16="http://schemas.microsoft.com/office/drawing/2014/main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="" xmlns:a16="http://schemas.microsoft.com/office/drawing/2014/main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="" xmlns:a16="http://schemas.microsoft.com/office/drawing/2014/main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  <p:graphicFrame>
        <p:nvGraphicFramePr>
          <p:cNvPr id="71" name="Tabelle 3">
            <a:extLst>
              <a:ext uri="{FF2B5EF4-FFF2-40B4-BE49-F238E27FC236}">
                <a16:creationId xmlns="" xmlns:a16="http://schemas.microsoft.com/office/drawing/2014/main" id="{AF304012-6BD9-4781-9E88-836072F846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588618"/>
              </p:ext>
            </p:extLst>
          </p:nvPr>
        </p:nvGraphicFramePr>
        <p:xfrm>
          <a:off x="611560" y="2492896"/>
          <a:ext cx="7920880" cy="32004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5328592">
                  <a:extLst>
                    <a:ext uri="{9D8B030D-6E8A-4147-A177-3AD203B41FA5}">
                      <a16:colId xmlns="" xmlns:a16="http://schemas.microsoft.com/office/drawing/2014/main" val="2922009884"/>
                    </a:ext>
                  </a:extLst>
                </a:gridCol>
                <a:gridCol w="2592288">
                  <a:extLst>
                    <a:ext uri="{9D8B030D-6E8A-4147-A177-3AD203B41FA5}">
                      <a16:colId xmlns="" xmlns:a16="http://schemas.microsoft.com/office/drawing/2014/main" val="143629368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1" baseline="0" dirty="0" smtClean="0">
                          <a:solidFill>
                            <a:schemeClr val="tx1"/>
                          </a:solidFill>
                        </a:rPr>
                        <a:t>Themenbereich</a:t>
                      </a:r>
                      <a:endParaRPr lang="de-DE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1" dirty="0" smtClean="0">
                          <a:solidFill>
                            <a:schemeClr val="tx1"/>
                          </a:solidFill>
                        </a:rPr>
                        <a:t>Aufgabenanzahl</a:t>
                      </a:r>
                      <a:endParaRPr lang="de-DE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846135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0" dirty="0" smtClean="0">
                          <a:solidFill>
                            <a:schemeClr val="tx1"/>
                          </a:solidFill>
                        </a:rPr>
                        <a:t>Aussagenlogik und Beweistechniken </a:t>
                      </a:r>
                      <a:endParaRPr lang="de-DE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0" dirty="0" smtClean="0">
                          <a:solidFill>
                            <a:schemeClr val="tx1"/>
                          </a:solidFill>
                        </a:rPr>
                        <a:t>            15</a:t>
                      </a:r>
                      <a:endParaRPr lang="de-DE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9866096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0" dirty="0" smtClean="0">
                          <a:solidFill>
                            <a:schemeClr val="tx1"/>
                          </a:solidFill>
                        </a:rPr>
                        <a:t>Vollständige Induktion</a:t>
                      </a:r>
                      <a:endParaRPr lang="de-DE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0" dirty="0" smtClean="0">
                          <a:solidFill>
                            <a:schemeClr val="tx1"/>
                          </a:solidFill>
                        </a:rPr>
                        <a:t>              8</a:t>
                      </a:r>
                      <a:endParaRPr lang="de-DE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3095648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0" dirty="0" smtClean="0">
                          <a:solidFill>
                            <a:schemeClr val="tx1"/>
                          </a:solidFill>
                        </a:rPr>
                        <a:t>Gleichungslehre</a:t>
                      </a:r>
                      <a:endParaRPr lang="de-DE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0" dirty="0" smtClean="0">
                          <a:solidFill>
                            <a:schemeClr val="tx1"/>
                          </a:solidFill>
                        </a:rPr>
                        <a:t>              6</a:t>
                      </a:r>
                      <a:endParaRPr lang="de-DE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745760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0" dirty="0" smtClean="0">
                          <a:solidFill>
                            <a:schemeClr val="tx1"/>
                          </a:solidFill>
                        </a:rPr>
                        <a:t>Folgen</a:t>
                      </a:r>
                      <a:endParaRPr lang="de-DE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0" dirty="0" smtClean="0">
                          <a:solidFill>
                            <a:schemeClr val="tx1"/>
                          </a:solidFill>
                        </a:rPr>
                        <a:t>              7</a:t>
                      </a:r>
                      <a:endParaRPr lang="de-DE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0" dirty="0" smtClean="0">
                          <a:solidFill>
                            <a:schemeClr val="tx1"/>
                          </a:solidFill>
                        </a:rPr>
                        <a:t>Komplexe Zahlen</a:t>
                      </a:r>
                      <a:endParaRPr lang="de-DE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0" dirty="0" smtClean="0">
                          <a:solidFill>
                            <a:schemeClr val="tx1"/>
                          </a:solidFill>
                        </a:rPr>
                        <a:t>            13</a:t>
                      </a:r>
                      <a:endParaRPr lang="de-DE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0" dirty="0" smtClean="0">
                          <a:solidFill>
                            <a:schemeClr val="tx1"/>
                          </a:solidFill>
                        </a:rPr>
                        <a:t>Sonstige</a:t>
                      </a:r>
                      <a:r>
                        <a:rPr lang="de-DE" sz="2400" b="0" baseline="0" dirty="0" smtClean="0">
                          <a:solidFill>
                            <a:schemeClr val="tx1"/>
                          </a:solidFill>
                        </a:rPr>
                        <a:t> weitere Themenbereiche</a:t>
                      </a:r>
                      <a:endParaRPr lang="de-DE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0" dirty="0" smtClean="0">
                          <a:solidFill>
                            <a:schemeClr val="tx1"/>
                          </a:solidFill>
                        </a:rPr>
                        <a:t>            11</a:t>
                      </a:r>
                      <a:endParaRPr lang="de-DE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4056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23528" y="1391725"/>
            <a:ext cx="8482012" cy="4917595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r>
              <a:rPr lang="de-DE" altLang="de-DE" sz="3200" b="1" dirty="0" smtClean="0"/>
              <a:t>Hinweise zum Aufgabenpool 2</a:t>
            </a:r>
          </a:p>
          <a:p>
            <a:pPr eaLnBrk="1" hangingPunct="1">
              <a:spcAft>
                <a:spcPts val="0"/>
              </a:spcAft>
              <a:buFont typeface="Wingdings" pitchFamily="2" charset="2"/>
              <a:buChar char="Ø"/>
            </a:pPr>
            <a:r>
              <a:rPr lang="de-DE" altLang="de-DE" sz="3200" dirty="0" smtClean="0"/>
              <a:t> Der Pool umfasst 4 Aufgaben</a:t>
            </a:r>
          </a:p>
          <a:p>
            <a:pPr eaLnBrk="1" hangingPunct="1">
              <a:spcAft>
                <a:spcPts val="0"/>
              </a:spcAft>
            </a:pPr>
            <a:endParaRPr lang="de-DE" altLang="de-DE" sz="3200" dirty="0" smtClean="0"/>
          </a:p>
          <a:p>
            <a:pPr eaLnBrk="1" hangingPunct="1">
              <a:spcAft>
                <a:spcPts val="0"/>
              </a:spcAft>
            </a:pPr>
            <a:endParaRPr lang="de-DE" altLang="de-DE" sz="3200" dirty="0" smtClean="0"/>
          </a:p>
          <a:p>
            <a:pPr eaLnBrk="1" hangingPunct="1">
              <a:spcAft>
                <a:spcPts val="0"/>
              </a:spcAft>
            </a:pPr>
            <a:endParaRPr lang="de-DE" altLang="de-DE" sz="3200" dirty="0" smtClean="0"/>
          </a:p>
          <a:p>
            <a:pPr eaLnBrk="1" hangingPunct="1">
              <a:spcAft>
                <a:spcPts val="0"/>
              </a:spcAft>
            </a:pPr>
            <a:endParaRPr lang="de-DE" altLang="de-DE" sz="3200" dirty="0" smtClean="0"/>
          </a:p>
          <a:p>
            <a:pPr eaLnBrk="1" hangingPunct="1">
              <a:spcAft>
                <a:spcPts val="0"/>
              </a:spcAft>
            </a:pPr>
            <a:endParaRPr lang="de-DE" altLang="de-DE" sz="3200" dirty="0" smtClean="0"/>
          </a:p>
          <a:p>
            <a:pPr eaLnBrk="1" hangingPunct="1">
              <a:spcAft>
                <a:spcPts val="0"/>
              </a:spcAft>
            </a:pPr>
            <a:endParaRPr lang="de-DE" altLang="de-DE" sz="3200" dirty="0" smtClean="0"/>
          </a:p>
          <a:p>
            <a:pPr eaLnBrk="1" hangingPunct="1">
              <a:spcAft>
                <a:spcPts val="0"/>
              </a:spcAft>
            </a:pPr>
            <a:endParaRPr lang="de-DE" altLang="de-DE" sz="3200" dirty="0" smtClean="0"/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13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Klausuren und Klausuraufgaben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="" xmlns:a16="http://schemas.microsoft.com/office/drawing/2014/main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="" xmlns:a16="http://schemas.microsoft.com/office/drawing/2014/main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="" xmlns:a16="http://schemas.microsoft.com/office/drawing/2014/main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="" xmlns:a16="http://schemas.microsoft.com/office/drawing/2014/main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3" name="Gruppierung 11">
            <a:extLst>
              <a:ext uri="{FF2B5EF4-FFF2-40B4-BE49-F238E27FC236}">
                <a16:creationId xmlns="" xmlns:a16="http://schemas.microsoft.com/office/drawing/2014/main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="" xmlns:a16="http://schemas.microsoft.com/office/drawing/2014/main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="" xmlns:a16="http://schemas.microsoft.com/office/drawing/2014/main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Klausuren 11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4" name="AutoShape 6">
              <a:extLst>
                <a:ext uri="{FF2B5EF4-FFF2-40B4-BE49-F238E27FC236}">
                  <a16:creationId xmlns="" xmlns:a16="http://schemas.microsoft.com/office/drawing/2014/main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Klausuren 12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="" xmlns:a16="http://schemas.microsoft.com/office/drawing/2014/main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Aufgaben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6" name="AutoShape 8">
              <a:extLst>
                <a:ext uri="{FF2B5EF4-FFF2-40B4-BE49-F238E27FC236}">
                  <a16:creationId xmlns="" xmlns:a16="http://schemas.microsoft.com/office/drawing/2014/main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Kurztests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="" xmlns:a16="http://schemas.microsoft.com/office/drawing/2014/main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4" name="Zeichenbereich 37909">
            <a:extLst>
              <a:ext uri="{FF2B5EF4-FFF2-40B4-BE49-F238E27FC236}">
                <a16:creationId xmlns="" xmlns:a16="http://schemas.microsoft.com/office/drawing/2014/main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="" xmlns:a16="http://schemas.microsoft.com/office/drawing/2014/main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="" xmlns:a16="http://schemas.microsoft.com/office/drawing/2014/main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="" xmlns:a16="http://schemas.microsoft.com/office/drawing/2014/main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="" xmlns:a16="http://schemas.microsoft.com/office/drawing/2014/main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="" xmlns:a16="http://schemas.microsoft.com/office/drawing/2014/main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="" xmlns:a16="http://schemas.microsoft.com/office/drawing/2014/main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="" xmlns:a16="http://schemas.microsoft.com/office/drawing/2014/main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="" xmlns:a16="http://schemas.microsoft.com/office/drawing/2014/main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="" xmlns:a16="http://schemas.microsoft.com/office/drawing/2014/main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="" xmlns:a16="http://schemas.microsoft.com/office/drawing/2014/main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="" xmlns:a16="http://schemas.microsoft.com/office/drawing/2014/main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="" xmlns:a16="http://schemas.microsoft.com/office/drawing/2014/main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="" xmlns:a16="http://schemas.microsoft.com/office/drawing/2014/main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="" xmlns:a16="http://schemas.microsoft.com/office/drawing/2014/main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="" xmlns:a16="http://schemas.microsoft.com/office/drawing/2014/main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="" xmlns:a16="http://schemas.microsoft.com/office/drawing/2014/main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="" xmlns:a16="http://schemas.microsoft.com/office/drawing/2014/main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="" xmlns:a16="http://schemas.microsoft.com/office/drawing/2014/main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="" xmlns:a16="http://schemas.microsoft.com/office/drawing/2014/main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="" xmlns:a16="http://schemas.microsoft.com/office/drawing/2014/main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="" xmlns:a16="http://schemas.microsoft.com/office/drawing/2014/main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="" xmlns:a16="http://schemas.microsoft.com/office/drawing/2014/main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="" xmlns:a16="http://schemas.microsoft.com/office/drawing/2014/main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="" xmlns:a16="http://schemas.microsoft.com/office/drawing/2014/main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="" xmlns:a16="http://schemas.microsoft.com/office/drawing/2014/main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="" xmlns:a16="http://schemas.microsoft.com/office/drawing/2014/main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="" xmlns:a16="http://schemas.microsoft.com/office/drawing/2014/main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="" xmlns:a16="http://schemas.microsoft.com/office/drawing/2014/main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="" xmlns:a16="http://schemas.microsoft.com/office/drawing/2014/main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="" xmlns:a16="http://schemas.microsoft.com/office/drawing/2014/main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="" xmlns:a16="http://schemas.microsoft.com/office/drawing/2014/main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="" xmlns:a16="http://schemas.microsoft.com/office/drawing/2014/main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="" xmlns:a16="http://schemas.microsoft.com/office/drawing/2014/main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="" xmlns:a16="http://schemas.microsoft.com/office/drawing/2014/main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="" xmlns:a16="http://schemas.microsoft.com/office/drawing/2014/main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="" xmlns:a16="http://schemas.microsoft.com/office/drawing/2014/main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="" xmlns:a16="http://schemas.microsoft.com/office/drawing/2014/main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="" xmlns:a16="http://schemas.microsoft.com/office/drawing/2014/main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="" xmlns:a16="http://schemas.microsoft.com/office/drawing/2014/main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="" xmlns:a16="http://schemas.microsoft.com/office/drawing/2014/main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="" xmlns:a16="http://schemas.microsoft.com/office/drawing/2014/main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="" xmlns:a16="http://schemas.microsoft.com/office/drawing/2014/main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="" xmlns:a16="http://schemas.microsoft.com/office/drawing/2014/main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="" xmlns:a16="http://schemas.microsoft.com/office/drawing/2014/main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="" xmlns:a16="http://schemas.microsoft.com/office/drawing/2014/main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="" xmlns:a16="http://schemas.microsoft.com/office/drawing/2014/main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="" xmlns:a16="http://schemas.microsoft.com/office/drawing/2014/main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="" xmlns:a16="http://schemas.microsoft.com/office/drawing/2014/main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="" xmlns:a16="http://schemas.microsoft.com/office/drawing/2014/main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="" xmlns:a16="http://schemas.microsoft.com/office/drawing/2014/main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  <p:graphicFrame>
        <p:nvGraphicFramePr>
          <p:cNvPr id="71" name="Tabelle 3">
            <a:extLst>
              <a:ext uri="{FF2B5EF4-FFF2-40B4-BE49-F238E27FC236}">
                <a16:creationId xmlns="" xmlns:a16="http://schemas.microsoft.com/office/drawing/2014/main" id="{AF304012-6BD9-4781-9E88-836072F846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588618"/>
              </p:ext>
            </p:extLst>
          </p:nvPr>
        </p:nvGraphicFramePr>
        <p:xfrm>
          <a:off x="611560" y="3068960"/>
          <a:ext cx="7920880" cy="18288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728192">
                  <a:extLst>
                    <a:ext uri="{9D8B030D-6E8A-4147-A177-3AD203B41FA5}">
                      <a16:colId xmlns="" xmlns:a16="http://schemas.microsoft.com/office/drawing/2014/main" val="2922009884"/>
                    </a:ext>
                  </a:extLst>
                </a:gridCol>
                <a:gridCol w="6192688">
                  <a:extLst>
                    <a:ext uri="{9D8B030D-6E8A-4147-A177-3AD203B41FA5}">
                      <a16:colId xmlns="" xmlns:a16="http://schemas.microsoft.com/office/drawing/2014/main" val="143629368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0" dirty="0" smtClean="0">
                          <a:solidFill>
                            <a:schemeClr val="tx1"/>
                          </a:solidFill>
                        </a:rPr>
                        <a:t>Aufgabe 1 </a:t>
                      </a:r>
                      <a:endParaRPr lang="de-DE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0" dirty="0" smtClean="0">
                          <a:solidFill>
                            <a:schemeClr val="tx1"/>
                          </a:solidFill>
                        </a:rPr>
                        <a:t>Beweisen durch Kontraposition            </a:t>
                      </a:r>
                      <a:endParaRPr lang="de-DE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9866096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0" dirty="0" smtClean="0">
                          <a:solidFill>
                            <a:schemeClr val="tx1"/>
                          </a:solidFill>
                        </a:rPr>
                        <a:t>Aufgabe 2</a:t>
                      </a:r>
                      <a:endParaRPr lang="de-DE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de-DE" sz="2400" b="0" dirty="0" err="1" smtClean="0">
                          <a:solidFill>
                            <a:schemeClr val="tx1"/>
                          </a:solidFill>
                        </a:rPr>
                        <a:t>Sheffer</a:t>
                      </a:r>
                      <a:r>
                        <a:rPr lang="de-DE" sz="2400" b="0" dirty="0" smtClean="0">
                          <a:solidFill>
                            <a:schemeClr val="tx1"/>
                          </a:solidFill>
                        </a:rPr>
                        <a:t>- Strich (Aussagenlogik)            </a:t>
                      </a:r>
                      <a:endParaRPr lang="de-DE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3095648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0" dirty="0" smtClean="0">
                          <a:solidFill>
                            <a:schemeClr val="tx1"/>
                          </a:solidFill>
                        </a:rPr>
                        <a:t>Aufgabe 3</a:t>
                      </a:r>
                      <a:endParaRPr lang="de-DE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0" dirty="0" smtClean="0">
                          <a:solidFill>
                            <a:schemeClr val="tx1"/>
                          </a:solidFill>
                        </a:rPr>
                        <a:t> Komplexe</a:t>
                      </a:r>
                      <a:r>
                        <a:rPr lang="de-DE" sz="2400" b="0" baseline="0" dirty="0" smtClean="0">
                          <a:solidFill>
                            <a:schemeClr val="tx1"/>
                          </a:solidFill>
                        </a:rPr>
                        <a:t> Zahlen</a:t>
                      </a:r>
                      <a:r>
                        <a:rPr lang="de-DE" sz="2400" b="0" dirty="0" smtClean="0">
                          <a:solidFill>
                            <a:schemeClr val="tx1"/>
                          </a:solidFill>
                        </a:rPr>
                        <a:t>             </a:t>
                      </a:r>
                      <a:endParaRPr lang="de-DE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745760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0" dirty="0" smtClean="0">
                          <a:solidFill>
                            <a:schemeClr val="tx1"/>
                          </a:solidFill>
                        </a:rPr>
                        <a:t>Aufgabe</a:t>
                      </a:r>
                      <a:r>
                        <a:rPr lang="de-DE" sz="2400" b="0" baseline="0" dirty="0" smtClean="0">
                          <a:solidFill>
                            <a:schemeClr val="tx1"/>
                          </a:solidFill>
                        </a:rPr>
                        <a:t> 4</a:t>
                      </a:r>
                      <a:endParaRPr lang="de-DE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0" dirty="0" smtClean="0">
                          <a:solidFill>
                            <a:schemeClr val="tx1"/>
                          </a:solidFill>
                        </a:rPr>
                        <a:t> Komplexe Zahlen             </a:t>
                      </a:r>
                      <a:endParaRPr lang="de-DE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4056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23528" y="1340768"/>
            <a:ext cx="8482012" cy="4917595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r>
              <a:rPr lang="de-DE" altLang="de-DE" sz="3200" b="1" dirty="0" smtClean="0"/>
              <a:t>Hinweise zu den Kurztests</a:t>
            </a:r>
          </a:p>
          <a:p>
            <a:pPr eaLnBrk="1" hangingPunct="1">
              <a:spcAft>
                <a:spcPts val="0"/>
              </a:spcAft>
              <a:buFont typeface="Wingdings" pitchFamily="2" charset="2"/>
              <a:buChar char="Ø"/>
            </a:pPr>
            <a:r>
              <a:rPr lang="de-DE" altLang="de-DE" sz="3200" dirty="0" smtClean="0"/>
              <a:t> Der Pool enthält vier Kurztests, jeder zu</a:t>
            </a:r>
          </a:p>
          <a:p>
            <a:pPr eaLnBrk="1" hangingPunct="1">
              <a:spcAft>
                <a:spcPts val="1200"/>
              </a:spcAft>
            </a:pPr>
            <a:r>
              <a:rPr lang="de-DE" altLang="de-DE" sz="3200" dirty="0" smtClean="0"/>
              <a:t>    einem anderen Themengebiet</a:t>
            </a:r>
          </a:p>
          <a:p>
            <a:pPr eaLnBrk="1" hangingPunct="1">
              <a:spcAft>
                <a:spcPts val="0"/>
              </a:spcAft>
              <a:buFont typeface="Wingdings" pitchFamily="2" charset="2"/>
              <a:buChar char="Ø"/>
            </a:pPr>
            <a:r>
              <a:rPr lang="de-DE" altLang="de-DE" sz="3200" dirty="0" smtClean="0"/>
              <a:t> Zu drei der vier Kurztests sind Lösungen</a:t>
            </a:r>
          </a:p>
          <a:p>
            <a:pPr eaLnBrk="1" hangingPunct="1">
              <a:spcAft>
                <a:spcPts val="0"/>
              </a:spcAft>
            </a:pPr>
            <a:r>
              <a:rPr lang="de-DE" altLang="de-DE" sz="3200" dirty="0" smtClean="0"/>
              <a:t>    vorhanden</a:t>
            </a:r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14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Klausuren und Klausuraufgaben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="" xmlns:a16="http://schemas.microsoft.com/office/drawing/2014/main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="" xmlns:a16="http://schemas.microsoft.com/office/drawing/2014/main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="" xmlns:a16="http://schemas.microsoft.com/office/drawing/2014/main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="" xmlns:a16="http://schemas.microsoft.com/office/drawing/2014/main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3" name="Gruppierung 11">
            <a:extLst>
              <a:ext uri="{FF2B5EF4-FFF2-40B4-BE49-F238E27FC236}">
                <a16:creationId xmlns="" xmlns:a16="http://schemas.microsoft.com/office/drawing/2014/main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="" xmlns:a16="http://schemas.microsoft.com/office/drawing/2014/main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="" xmlns:a16="http://schemas.microsoft.com/office/drawing/2014/main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Klausuren 11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4" name="AutoShape 6">
              <a:extLst>
                <a:ext uri="{FF2B5EF4-FFF2-40B4-BE49-F238E27FC236}">
                  <a16:creationId xmlns="" xmlns:a16="http://schemas.microsoft.com/office/drawing/2014/main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Klausuren 12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="" xmlns:a16="http://schemas.microsoft.com/office/drawing/2014/main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Aufgaben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6" name="AutoShape 8">
              <a:extLst>
                <a:ext uri="{FF2B5EF4-FFF2-40B4-BE49-F238E27FC236}">
                  <a16:creationId xmlns="" xmlns:a16="http://schemas.microsoft.com/office/drawing/2014/main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Kurztests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="" xmlns:a16="http://schemas.microsoft.com/office/drawing/2014/main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4" name="Zeichenbereich 37909">
            <a:extLst>
              <a:ext uri="{FF2B5EF4-FFF2-40B4-BE49-F238E27FC236}">
                <a16:creationId xmlns="" xmlns:a16="http://schemas.microsoft.com/office/drawing/2014/main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="" xmlns:a16="http://schemas.microsoft.com/office/drawing/2014/main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="" xmlns:a16="http://schemas.microsoft.com/office/drawing/2014/main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="" xmlns:a16="http://schemas.microsoft.com/office/drawing/2014/main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="" xmlns:a16="http://schemas.microsoft.com/office/drawing/2014/main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="" xmlns:a16="http://schemas.microsoft.com/office/drawing/2014/main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="" xmlns:a16="http://schemas.microsoft.com/office/drawing/2014/main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="" xmlns:a16="http://schemas.microsoft.com/office/drawing/2014/main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="" xmlns:a16="http://schemas.microsoft.com/office/drawing/2014/main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="" xmlns:a16="http://schemas.microsoft.com/office/drawing/2014/main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="" xmlns:a16="http://schemas.microsoft.com/office/drawing/2014/main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="" xmlns:a16="http://schemas.microsoft.com/office/drawing/2014/main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="" xmlns:a16="http://schemas.microsoft.com/office/drawing/2014/main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="" xmlns:a16="http://schemas.microsoft.com/office/drawing/2014/main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="" xmlns:a16="http://schemas.microsoft.com/office/drawing/2014/main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="" xmlns:a16="http://schemas.microsoft.com/office/drawing/2014/main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="" xmlns:a16="http://schemas.microsoft.com/office/drawing/2014/main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="" xmlns:a16="http://schemas.microsoft.com/office/drawing/2014/main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="" xmlns:a16="http://schemas.microsoft.com/office/drawing/2014/main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="" xmlns:a16="http://schemas.microsoft.com/office/drawing/2014/main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="" xmlns:a16="http://schemas.microsoft.com/office/drawing/2014/main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="" xmlns:a16="http://schemas.microsoft.com/office/drawing/2014/main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="" xmlns:a16="http://schemas.microsoft.com/office/drawing/2014/main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="" xmlns:a16="http://schemas.microsoft.com/office/drawing/2014/main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="" xmlns:a16="http://schemas.microsoft.com/office/drawing/2014/main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="" xmlns:a16="http://schemas.microsoft.com/office/drawing/2014/main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="" xmlns:a16="http://schemas.microsoft.com/office/drawing/2014/main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="" xmlns:a16="http://schemas.microsoft.com/office/drawing/2014/main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="" xmlns:a16="http://schemas.microsoft.com/office/drawing/2014/main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="" xmlns:a16="http://schemas.microsoft.com/office/drawing/2014/main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="" xmlns:a16="http://schemas.microsoft.com/office/drawing/2014/main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="" xmlns:a16="http://schemas.microsoft.com/office/drawing/2014/main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="" xmlns:a16="http://schemas.microsoft.com/office/drawing/2014/main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="" xmlns:a16="http://schemas.microsoft.com/office/drawing/2014/main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="" xmlns:a16="http://schemas.microsoft.com/office/drawing/2014/main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="" xmlns:a16="http://schemas.microsoft.com/office/drawing/2014/main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="" xmlns:a16="http://schemas.microsoft.com/office/drawing/2014/main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="" xmlns:a16="http://schemas.microsoft.com/office/drawing/2014/main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="" xmlns:a16="http://schemas.microsoft.com/office/drawing/2014/main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="" xmlns:a16="http://schemas.microsoft.com/office/drawing/2014/main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="" xmlns:a16="http://schemas.microsoft.com/office/drawing/2014/main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="" xmlns:a16="http://schemas.microsoft.com/office/drawing/2014/main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="" xmlns:a16="http://schemas.microsoft.com/office/drawing/2014/main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="" xmlns:a16="http://schemas.microsoft.com/office/drawing/2014/main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="" xmlns:a16="http://schemas.microsoft.com/office/drawing/2014/main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="" xmlns:a16="http://schemas.microsoft.com/office/drawing/2014/main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="" xmlns:a16="http://schemas.microsoft.com/office/drawing/2014/main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="" xmlns:a16="http://schemas.microsoft.com/office/drawing/2014/main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="" xmlns:a16="http://schemas.microsoft.com/office/drawing/2014/main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="" xmlns:a16="http://schemas.microsoft.com/office/drawing/2014/main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="" xmlns:a16="http://schemas.microsoft.com/office/drawing/2014/main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974056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23528" y="1391725"/>
            <a:ext cx="8482012" cy="4917595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r>
              <a:rPr lang="de-DE" altLang="de-DE" sz="3200" b="1" dirty="0" smtClean="0"/>
              <a:t>Themenbereiche der Kurztests</a:t>
            </a:r>
            <a:endParaRPr lang="de-DE" altLang="de-DE" sz="3200" dirty="0" smtClean="0"/>
          </a:p>
          <a:p>
            <a:pPr eaLnBrk="1" hangingPunct="1">
              <a:spcAft>
                <a:spcPts val="0"/>
              </a:spcAft>
            </a:pPr>
            <a:endParaRPr lang="de-DE" altLang="de-DE" sz="3200" dirty="0" smtClean="0"/>
          </a:p>
          <a:p>
            <a:pPr eaLnBrk="1" hangingPunct="1">
              <a:spcAft>
                <a:spcPts val="0"/>
              </a:spcAft>
            </a:pPr>
            <a:endParaRPr lang="de-DE" altLang="de-DE" sz="3200" dirty="0" smtClean="0"/>
          </a:p>
          <a:p>
            <a:pPr eaLnBrk="1" hangingPunct="1">
              <a:spcAft>
                <a:spcPts val="0"/>
              </a:spcAft>
            </a:pPr>
            <a:endParaRPr lang="de-DE" altLang="de-DE" sz="3200" dirty="0" smtClean="0"/>
          </a:p>
          <a:p>
            <a:pPr eaLnBrk="1" hangingPunct="1">
              <a:spcAft>
                <a:spcPts val="0"/>
              </a:spcAft>
            </a:pPr>
            <a:endParaRPr lang="de-DE" altLang="de-DE" sz="3200" dirty="0" smtClean="0"/>
          </a:p>
          <a:p>
            <a:pPr eaLnBrk="1" hangingPunct="1">
              <a:spcAft>
                <a:spcPts val="0"/>
              </a:spcAft>
            </a:pPr>
            <a:endParaRPr lang="de-DE" altLang="de-DE" sz="3200" dirty="0" smtClean="0"/>
          </a:p>
          <a:p>
            <a:pPr eaLnBrk="1" hangingPunct="1">
              <a:spcAft>
                <a:spcPts val="0"/>
              </a:spcAft>
            </a:pPr>
            <a:endParaRPr lang="de-DE" altLang="de-DE" sz="3200" dirty="0" smtClean="0"/>
          </a:p>
          <a:p>
            <a:pPr eaLnBrk="1" hangingPunct="1">
              <a:spcAft>
                <a:spcPts val="0"/>
              </a:spcAft>
            </a:pPr>
            <a:endParaRPr lang="de-DE" altLang="de-DE" sz="3200" dirty="0" smtClean="0"/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15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Klausuren und Klausuraufgaben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="" xmlns:a16="http://schemas.microsoft.com/office/drawing/2014/main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="" xmlns:a16="http://schemas.microsoft.com/office/drawing/2014/main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="" xmlns:a16="http://schemas.microsoft.com/office/drawing/2014/main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="" xmlns:a16="http://schemas.microsoft.com/office/drawing/2014/main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3" name="Gruppierung 11">
            <a:extLst>
              <a:ext uri="{FF2B5EF4-FFF2-40B4-BE49-F238E27FC236}">
                <a16:creationId xmlns="" xmlns:a16="http://schemas.microsoft.com/office/drawing/2014/main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="" xmlns:a16="http://schemas.microsoft.com/office/drawing/2014/main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="" xmlns:a16="http://schemas.microsoft.com/office/drawing/2014/main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Klausuren 11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4" name="AutoShape 6">
              <a:extLst>
                <a:ext uri="{FF2B5EF4-FFF2-40B4-BE49-F238E27FC236}">
                  <a16:creationId xmlns="" xmlns:a16="http://schemas.microsoft.com/office/drawing/2014/main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Klausuren 12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="" xmlns:a16="http://schemas.microsoft.com/office/drawing/2014/main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Aufgaben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6" name="AutoShape 8">
              <a:extLst>
                <a:ext uri="{FF2B5EF4-FFF2-40B4-BE49-F238E27FC236}">
                  <a16:creationId xmlns="" xmlns:a16="http://schemas.microsoft.com/office/drawing/2014/main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Kurztests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="" xmlns:a16="http://schemas.microsoft.com/office/drawing/2014/main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4" name="Zeichenbereich 37909">
            <a:extLst>
              <a:ext uri="{FF2B5EF4-FFF2-40B4-BE49-F238E27FC236}">
                <a16:creationId xmlns="" xmlns:a16="http://schemas.microsoft.com/office/drawing/2014/main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="" xmlns:a16="http://schemas.microsoft.com/office/drawing/2014/main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="" xmlns:a16="http://schemas.microsoft.com/office/drawing/2014/main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="" xmlns:a16="http://schemas.microsoft.com/office/drawing/2014/main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="" xmlns:a16="http://schemas.microsoft.com/office/drawing/2014/main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="" xmlns:a16="http://schemas.microsoft.com/office/drawing/2014/main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="" xmlns:a16="http://schemas.microsoft.com/office/drawing/2014/main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="" xmlns:a16="http://schemas.microsoft.com/office/drawing/2014/main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="" xmlns:a16="http://schemas.microsoft.com/office/drawing/2014/main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="" xmlns:a16="http://schemas.microsoft.com/office/drawing/2014/main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="" xmlns:a16="http://schemas.microsoft.com/office/drawing/2014/main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="" xmlns:a16="http://schemas.microsoft.com/office/drawing/2014/main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="" xmlns:a16="http://schemas.microsoft.com/office/drawing/2014/main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="" xmlns:a16="http://schemas.microsoft.com/office/drawing/2014/main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="" xmlns:a16="http://schemas.microsoft.com/office/drawing/2014/main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="" xmlns:a16="http://schemas.microsoft.com/office/drawing/2014/main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="" xmlns:a16="http://schemas.microsoft.com/office/drawing/2014/main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="" xmlns:a16="http://schemas.microsoft.com/office/drawing/2014/main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="" xmlns:a16="http://schemas.microsoft.com/office/drawing/2014/main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="" xmlns:a16="http://schemas.microsoft.com/office/drawing/2014/main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="" xmlns:a16="http://schemas.microsoft.com/office/drawing/2014/main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="" xmlns:a16="http://schemas.microsoft.com/office/drawing/2014/main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="" xmlns:a16="http://schemas.microsoft.com/office/drawing/2014/main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="" xmlns:a16="http://schemas.microsoft.com/office/drawing/2014/main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="" xmlns:a16="http://schemas.microsoft.com/office/drawing/2014/main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="" xmlns:a16="http://schemas.microsoft.com/office/drawing/2014/main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="" xmlns:a16="http://schemas.microsoft.com/office/drawing/2014/main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="" xmlns:a16="http://schemas.microsoft.com/office/drawing/2014/main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="" xmlns:a16="http://schemas.microsoft.com/office/drawing/2014/main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="" xmlns:a16="http://schemas.microsoft.com/office/drawing/2014/main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="" xmlns:a16="http://schemas.microsoft.com/office/drawing/2014/main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="" xmlns:a16="http://schemas.microsoft.com/office/drawing/2014/main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="" xmlns:a16="http://schemas.microsoft.com/office/drawing/2014/main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="" xmlns:a16="http://schemas.microsoft.com/office/drawing/2014/main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="" xmlns:a16="http://schemas.microsoft.com/office/drawing/2014/main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="" xmlns:a16="http://schemas.microsoft.com/office/drawing/2014/main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="" xmlns:a16="http://schemas.microsoft.com/office/drawing/2014/main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="" xmlns:a16="http://schemas.microsoft.com/office/drawing/2014/main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="" xmlns:a16="http://schemas.microsoft.com/office/drawing/2014/main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="" xmlns:a16="http://schemas.microsoft.com/office/drawing/2014/main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="" xmlns:a16="http://schemas.microsoft.com/office/drawing/2014/main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="" xmlns:a16="http://schemas.microsoft.com/office/drawing/2014/main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="" xmlns:a16="http://schemas.microsoft.com/office/drawing/2014/main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="" xmlns:a16="http://schemas.microsoft.com/office/drawing/2014/main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="" xmlns:a16="http://schemas.microsoft.com/office/drawing/2014/main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="" xmlns:a16="http://schemas.microsoft.com/office/drawing/2014/main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="" xmlns:a16="http://schemas.microsoft.com/office/drawing/2014/main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="" xmlns:a16="http://schemas.microsoft.com/office/drawing/2014/main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="" xmlns:a16="http://schemas.microsoft.com/office/drawing/2014/main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="" xmlns:a16="http://schemas.microsoft.com/office/drawing/2014/main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="" xmlns:a16="http://schemas.microsoft.com/office/drawing/2014/main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  <p:graphicFrame>
        <p:nvGraphicFramePr>
          <p:cNvPr id="71" name="Tabelle 3">
            <a:extLst>
              <a:ext uri="{FF2B5EF4-FFF2-40B4-BE49-F238E27FC236}">
                <a16:creationId xmlns="" xmlns:a16="http://schemas.microsoft.com/office/drawing/2014/main" id="{AF304012-6BD9-4781-9E88-836072F846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588618"/>
              </p:ext>
            </p:extLst>
          </p:nvPr>
        </p:nvGraphicFramePr>
        <p:xfrm>
          <a:off x="755576" y="2852936"/>
          <a:ext cx="7632848" cy="23164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304256">
                  <a:extLst>
                    <a:ext uri="{9D8B030D-6E8A-4147-A177-3AD203B41FA5}">
                      <a16:colId xmlns="" xmlns:a16="http://schemas.microsoft.com/office/drawing/2014/main" val="2922009884"/>
                    </a:ext>
                  </a:extLst>
                </a:gridCol>
                <a:gridCol w="5328592">
                  <a:extLst>
                    <a:ext uri="{9D8B030D-6E8A-4147-A177-3AD203B41FA5}">
                      <a16:colId xmlns="" xmlns:a16="http://schemas.microsoft.com/office/drawing/2014/main" val="143629368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3200" b="0" dirty="0" err="1" smtClean="0">
                          <a:solidFill>
                            <a:schemeClr val="tx1"/>
                          </a:solidFill>
                        </a:rPr>
                        <a:t>Kurztest</a:t>
                      </a:r>
                      <a:r>
                        <a:rPr lang="de-DE" sz="3200" b="0" dirty="0" smtClean="0">
                          <a:solidFill>
                            <a:schemeClr val="tx1"/>
                          </a:solidFill>
                        </a:rPr>
                        <a:t> 1 </a:t>
                      </a:r>
                      <a:endParaRPr lang="de-DE" sz="3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3200" b="0" dirty="0" smtClean="0">
                          <a:solidFill>
                            <a:schemeClr val="tx1"/>
                          </a:solidFill>
                        </a:rPr>
                        <a:t> Aussagenlogik            </a:t>
                      </a:r>
                      <a:endParaRPr lang="de-DE" sz="3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9866096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3200" b="0" dirty="0" err="1" smtClean="0">
                          <a:solidFill>
                            <a:schemeClr val="tx1"/>
                          </a:solidFill>
                        </a:rPr>
                        <a:t>Kurztest</a:t>
                      </a:r>
                      <a:r>
                        <a:rPr lang="de-DE" sz="3200" b="0" dirty="0" smtClean="0">
                          <a:solidFill>
                            <a:schemeClr val="tx1"/>
                          </a:solidFill>
                        </a:rPr>
                        <a:t> 2</a:t>
                      </a:r>
                      <a:endParaRPr lang="de-DE" sz="3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3200" b="0" dirty="0" smtClean="0">
                          <a:solidFill>
                            <a:schemeClr val="tx1"/>
                          </a:solidFill>
                        </a:rPr>
                        <a:t> Gleichungen</a:t>
                      </a:r>
                      <a:endParaRPr lang="de-DE" sz="3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3095648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3200" b="0" dirty="0" err="1" smtClean="0">
                          <a:solidFill>
                            <a:schemeClr val="tx1"/>
                          </a:solidFill>
                        </a:rPr>
                        <a:t>Kurztest</a:t>
                      </a:r>
                      <a:r>
                        <a:rPr lang="de-DE" sz="3200" b="0" dirty="0" smtClean="0">
                          <a:solidFill>
                            <a:schemeClr val="tx1"/>
                          </a:solidFill>
                        </a:rPr>
                        <a:t> 3</a:t>
                      </a:r>
                      <a:endParaRPr lang="de-DE" sz="3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3200" b="0" dirty="0" smtClean="0">
                          <a:solidFill>
                            <a:schemeClr val="tx1"/>
                          </a:solidFill>
                        </a:rPr>
                        <a:t> Folgen             </a:t>
                      </a:r>
                      <a:endParaRPr lang="de-DE" sz="3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745760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3200" b="0" dirty="0" err="1" smtClean="0">
                          <a:solidFill>
                            <a:schemeClr val="tx1"/>
                          </a:solidFill>
                        </a:rPr>
                        <a:t>Kurztest</a:t>
                      </a:r>
                      <a:r>
                        <a:rPr lang="de-DE" sz="3200" b="0" dirty="0" smtClean="0">
                          <a:solidFill>
                            <a:schemeClr val="tx1"/>
                          </a:solidFill>
                        </a:rPr>
                        <a:t> 4</a:t>
                      </a:r>
                      <a:endParaRPr lang="de-DE" sz="3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3200" b="0" dirty="0" smtClean="0">
                          <a:solidFill>
                            <a:schemeClr val="tx1"/>
                          </a:solidFill>
                        </a:rPr>
                        <a:t> Reihen und Potenzreihen             </a:t>
                      </a:r>
                      <a:endParaRPr lang="de-DE" sz="3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4056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23528" y="1391725"/>
            <a:ext cx="8482012" cy="4917595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r>
              <a:rPr lang="de-DE" altLang="de-DE" sz="3200" b="1" dirty="0" smtClean="0"/>
              <a:t>Lösungen gibt es zu folgenden Kurztests</a:t>
            </a:r>
            <a:endParaRPr lang="de-DE" altLang="de-DE" sz="3200" dirty="0" smtClean="0"/>
          </a:p>
          <a:p>
            <a:pPr eaLnBrk="1" hangingPunct="1">
              <a:spcAft>
                <a:spcPts val="0"/>
              </a:spcAft>
            </a:pPr>
            <a:endParaRPr lang="de-DE" altLang="de-DE" sz="3200" dirty="0" smtClean="0"/>
          </a:p>
          <a:p>
            <a:pPr eaLnBrk="1" hangingPunct="1">
              <a:spcAft>
                <a:spcPts val="0"/>
              </a:spcAft>
            </a:pPr>
            <a:endParaRPr lang="de-DE" altLang="de-DE" sz="3200" dirty="0" smtClean="0"/>
          </a:p>
          <a:p>
            <a:pPr eaLnBrk="1" hangingPunct="1">
              <a:spcAft>
                <a:spcPts val="0"/>
              </a:spcAft>
            </a:pPr>
            <a:endParaRPr lang="de-DE" altLang="de-DE" sz="3200" dirty="0" smtClean="0"/>
          </a:p>
          <a:p>
            <a:pPr eaLnBrk="1" hangingPunct="1">
              <a:spcAft>
                <a:spcPts val="0"/>
              </a:spcAft>
            </a:pPr>
            <a:endParaRPr lang="de-DE" altLang="de-DE" sz="3200" dirty="0" smtClean="0"/>
          </a:p>
          <a:p>
            <a:pPr eaLnBrk="1" hangingPunct="1">
              <a:spcAft>
                <a:spcPts val="0"/>
              </a:spcAft>
            </a:pPr>
            <a:endParaRPr lang="de-DE" altLang="de-DE" sz="3200" dirty="0" smtClean="0"/>
          </a:p>
          <a:p>
            <a:pPr eaLnBrk="1" hangingPunct="1">
              <a:spcAft>
                <a:spcPts val="0"/>
              </a:spcAft>
            </a:pPr>
            <a:endParaRPr lang="de-DE" altLang="de-DE" sz="3200" dirty="0" smtClean="0"/>
          </a:p>
          <a:p>
            <a:pPr eaLnBrk="1" hangingPunct="1">
              <a:spcAft>
                <a:spcPts val="0"/>
              </a:spcAft>
            </a:pPr>
            <a:endParaRPr lang="de-DE" altLang="de-DE" sz="3200" dirty="0" smtClean="0"/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16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Klausuren und Klausuraufgaben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="" xmlns:a16="http://schemas.microsoft.com/office/drawing/2014/main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="" xmlns:a16="http://schemas.microsoft.com/office/drawing/2014/main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="" xmlns:a16="http://schemas.microsoft.com/office/drawing/2014/main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="" xmlns:a16="http://schemas.microsoft.com/office/drawing/2014/main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3" name="Gruppierung 11">
            <a:extLst>
              <a:ext uri="{FF2B5EF4-FFF2-40B4-BE49-F238E27FC236}">
                <a16:creationId xmlns="" xmlns:a16="http://schemas.microsoft.com/office/drawing/2014/main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="" xmlns:a16="http://schemas.microsoft.com/office/drawing/2014/main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="" xmlns:a16="http://schemas.microsoft.com/office/drawing/2014/main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Klausuren 11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4" name="AutoShape 6">
              <a:extLst>
                <a:ext uri="{FF2B5EF4-FFF2-40B4-BE49-F238E27FC236}">
                  <a16:creationId xmlns="" xmlns:a16="http://schemas.microsoft.com/office/drawing/2014/main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Klausuren 12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="" xmlns:a16="http://schemas.microsoft.com/office/drawing/2014/main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Aufgaben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6" name="AutoShape 8">
              <a:extLst>
                <a:ext uri="{FF2B5EF4-FFF2-40B4-BE49-F238E27FC236}">
                  <a16:creationId xmlns="" xmlns:a16="http://schemas.microsoft.com/office/drawing/2014/main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Kurztests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="" xmlns:a16="http://schemas.microsoft.com/office/drawing/2014/main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4" name="Zeichenbereich 37909">
            <a:extLst>
              <a:ext uri="{FF2B5EF4-FFF2-40B4-BE49-F238E27FC236}">
                <a16:creationId xmlns="" xmlns:a16="http://schemas.microsoft.com/office/drawing/2014/main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="" xmlns:a16="http://schemas.microsoft.com/office/drawing/2014/main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="" xmlns:a16="http://schemas.microsoft.com/office/drawing/2014/main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="" xmlns:a16="http://schemas.microsoft.com/office/drawing/2014/main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="" xmlns:a16="http://schemas.microsoft.com/office/drawing/2014/main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="" xmlns:a16="http://schemas.microsoft.com/office/drawing/2014/main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="" xmlns:a16="http://schemas.microsoft.com/office/drawing/2014/main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="" xmlns:a16="http://schemas.microsoft.com/office/drawing/2014/main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="" xmlns:a16="http://schemas.microsoft.com/office/drawing/2014/main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="" xmlns:a16="http://schemas.microsoft.com/office/drawing/2014/main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="" xmlns:a16="http://schemas.microsoft.com/office/drawing/2014/main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="" xmlns:a16="http://schemas.microsoft.com/office/drawing/2014/main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="" xmlns:a16="http://schemas.microsoft.com/office/drawing/2014/main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="" xmlns:a16="http://schemas.microsoft.com/office/drawing/2014/main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="" xmlns:a16="http://schemas.microsoft.com/office/drawing/2014/main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="" xmlns:a16="http://schemas.microsoft.com/office/drawing/2014/main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="" xmlns:a16="http://schemas.microsoft.com/office/drawing/2014/main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="" xmlns:a16="http://schemas.microsoft.com/office/drawing/2014/main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="" xmlns:a16="http://schemas.microsoft.com/office/drawing/2014/main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="" xmlns:a16="http://schemas.microsoft.com/office/drawing/2014/main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="" xmlns:a16="http://schemas.microsoft.com/office/drawing/2014/main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="" xmlns:a16="http://schemas.microsoft.com/office/drawing/2014/main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="" xmlns:a16="http://schemas.microsoft.com/office/drawing/2014/main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="" xmlns:a16="http://schemas.microsoft.com/office/drawing/2014/main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="" xmlns:a16="http://schemas.microsoft.com/office/drawing/2014/main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="" xmlns:a16="http://schemas.microsoft.com/office/drawing/2014/main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="" xmlns:a16="http://schemas.microsoft.com/office/drawing/2014/main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="" xmlns:a16="http://schemas.microsoft.com/office/drawing/2014/main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="" xmlns:a16="http://schemas.microsoft.com/office/drawing/2014/main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="" xmlns:a16="http://schemas.microsoft.com/office/drawing/2014/main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="" xmlns:a16="http://schemas.microsoft.com/office/drawing/2014/main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="" xmlns:a16="http://schemas.microsoft.com/office/drawing/2014/main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="" xmlns:a16="http://schemas.microsoft.com/office/drawing/2014/main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="" xmlns:a16="http://schemas.microsoft.com/office/drawing/2014/main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="" xmlns:a16="http://schemas.microsoft.com/office/drawing/2014/main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="" xmlns:a16="http://schemas.microsoft.com/office/drawing/2014/main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="" xmlns:a16="http://schemas.microsoft.com/office/drawing/2014/main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="" xmlns:a16="http://schemas.microsoft.com/office/drawing/2014/main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="" xmlns:a16="http://schemas.microsoft.com/office/drawing/2014/main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="" xmlns:a16="http://schemas.microsoft.com/office/drawing/2014/main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="" xmlns:a16="http://schemas.microsoft.com/office/drawing/2014/main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="" xmlns:a16="http://schemas.microsoft.com/office/drawing/2014/main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="" xmlns:a16="http://schemas.microsoft.com/office/drawing/2014/main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="" xmlns:a16="http://schemas.microsoft.com/office/drawing/2014/main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="" xmlns:a16="http://schemas.microsoft.com/office/drawing/2014/main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="" xmlns:a16="http://schemas.microsoft.com/office/drawing/2014/main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="" xmlns:a16="http://schemas.microsoft.com/office/drawing/2014/main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="" xmlns:a16="http://schemas.microsoft.com/office/drawing/2014/main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="" xmlns:a16="http://schemas.microsoft.com/office/drawing/2014/main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="" xmlns:a16="http://schemas.microsoft.com/office/drawing/2014/main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="" xmlns:a16="http://schemas.microsoft.com/office/drawing/2014/main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  <p:graphicFrame>
        <p:nvGraphicFramePr>
          <p:cNvPr id="71" name="Tabelle 3">
            <a:extLst>
              <a:ext uri="{FF2B5EF4-FFF2-40B4-BE49-F238E27FC236}">
                <a16:creationId xmlns="" xmlns:a16="http://schemas.microsoft.com/office/drawing/2014/main" id="{AF304012-6BD9-4781-9E88-836072F846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588618"/>
              </p:ext>
            </p:extLst>
          </p:nvPr>
        </p:nvGraphicFramePr>
        <p:xfrm>
          <a:off x="755576" y="2852936"/>
          <a:ext cx="7632848" cy="173736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304256">
                  <a:extLst>
                    <a:ext uri="{9D8B030D-6E8A-4147-A177-3AD203B41FA5}">
                      <a16:colId xmlns="" xmlns:a16="http://schemas.microsoft.com/office/drawing/2014/main" val="2922009884"/>
                    </a:ext>
                  </a:extLst>
                </a:gridCol>
                <a:gridCol w="5328592">
                  <a:extLst>
                    <a:ext uri="{9D8B030D-6E8A-4147-A177-3AD203B41FA5}">
                      <a16:colId xmlns="" xmlns:a16="http://schemas.microsoft.com/office/drawing/2014/main" val="143629368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3200" b="0" dirty="0" err="1" smtClean="0">
                          <a:solidFill>
                            <a:schemeClr val="tx1"/>
                          </a:solidFill>
                        </a:rPr>
                        <a:t>Kurztest</a:t>
                      </a:r>
                      <a:r>
                        <a:rPr lang="de-DE" sz="3200" b="0" dirty="0" smtClean="0">
                          <a:solidFill>
                            <a:schemeClr val="tx1"/>
                          </a:solidFill>
                        </a:rPr>
                        <a:t> 2</a:t>
                      </a:r>
                      <a:endParaRPr lang="de-DE" sz="3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3200" b="0" dirty="0" smtClean="0">
                          <a:solidFill>
                            <a:schemeClr val="tx1"/>
                          </a:solidFill>
                        </a:rPr>
                        <a:t> Gleichungen</a:t>
                      </a:r>
                      <a:endParaRPr lang="de-DE" sz="3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3095648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3200" b="0" dirty="0" err="1" smtClean="0">
                          <a:solidFill>
                            <a:schemeClr val="tx1"/>
                          </a:solidFill>
                        </a:rPr>
                        <a:t>Kurztest</a:t>
                      </a:r>
                      <a:r>
                        <a:rPr lang="de-DE" sz="3200" b="0" dirty="0" smtClean="0">
                          <a:solidFill>
                            <a:schemeClr val="tx1"/>
                          </a:solidFill>
                        </a:rPr>
                        <a:t> 3</a:t>
                      </a:r>
                      <a:endParaRPr lang="de-DE" sz="3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3200" b="0" dirty="0" smtClean="0">
                          <a:solidFill>
                            <a:schemeClr val="tx1"/>
                          </a:solidFill>
                        </a:rPr>
                        <a:t> Folgen             </a:t>
                      </a:r>
                      <a:endParaRPr lang="de-DE" sz="3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745760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3200" b="0" dirty="0" err="1" smtClean="0">
                          <a:solidFill>
                            <a:schemeClr val="tx1"/>
                          </a:solidFill>
                        </a:rPr>
                        <a:t>Kurztest</a:t>
                      </a:r>
                      <a:r>
                        <a:rPr lang="de-DE" sz="3200" b="0" dirty="0" smtClean="0">
                          <a:solidFill>
                            <a:schemeClr val="tx1"/>
                          </a:solidFill>
                        </a:rPr>
                        <a:t> 4</a:t>
                      </a:r>
                      <a:endParaRPr lang="de-DE" sz="3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3200" b="0" dirty="0" smtClean="0">
                          <a:solidFill>
                            <a:schemeClr val="tx1"/>
                          </a:solidFill>
                        </a:rPr>
                        <a:t> Reihen und Potenzreihen             </a:t>
                      </a:r>
                      <a:endParaRPr lang="de-DE" sz="3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4056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506405"/>
            <a:ext cx="8482012" cy="4679950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200"/>
              </a:spcAft>
            </a:pPr>
            <a:r>
              <a:rPr lang="de-DE" altLang="de-DE" sz="3600" b="1" dirty="0" smtClean="0"/>
              <a:t>Allgemeine Hinweise zu Klausuren </a:t>
            </a:r>
          </a:p>
          <a:p>
            <a:pPr eaLnBrk="1" hangingPunct="1">
              <a:spcAft>
                <a:spcPts val="0"/>
              </a:spcAft>
              <a:buFont typeface="Wingdings" pitchFamily="2" charset="2"/>
              <a:buChar char="Ø"/>
            </a:pPr>
            <a:r>
              <a:rPr lang="de-DE" altLang="de-DE" sz="2800" b="1" dirty="0" smtClean="0"/>
              <a:t> </a:t>
            </a:r>
            <a:r>
              <a:rPr lang="de-DE" altLang="de-DE" sz="2800" dirty="0" smtClean="0"/>
              <a:t>Aufgaben aus allen drei Anforderungsniveaus</a:t>
            </a:r>
          </a:p>
          <a:p>
            <a:pPr eaLnBrk="1" hangingPunct="1">
              <a:spcAft>
                <a:spcPts val="1200"/>
              </a:spcAft>
            </a:pPr>
            <a:r>
              <a:rPr lang="de-DE" altLang="de-DE" sz="2800" dirty="0" smtClean="0"/>
              <a:t>    sollten vorkommen</a:t>
            </a:r>
          </a:p>
          <a:p>
            <a:pPr eaLnBrk="1" hangingPunct="1">
              <a:spcAft>
                <a:spcPts val="0"/>
              </a:spcAft>
              <a:buFont typeface="Wingdings" pitchFamily="2" charset="2"/>
              <a:buChar char="Ø"/>
            </a:pPr>
            <a:r>
              <a:rPr lang="de-DE" altLang="de-DE" sz="2800" dirty="0" smtClean="0"/>
              <a:t> Transferanteil so hoch wie üblich in Mathematik-</a:t>
            </a:r>
          </a:p>
          <a:p>
            <a:pPr eaLnBrk="1" hangingPunct="1">
              <a:spcAft>
                <a:spcPts val="1200"/>
              </a:spcAft>
            </a:pPr>
            <a:r>
              <a:rPr lang="de-DE" altLang="de-DE" sz="2800" dirty="0" smtClean="0"/>
              <a:t>    </a:t>
            </a:r>
            <a:r>
              <a:rPr lang="de-DE" altLang="de-DE" sz="2800" dirty="0" err="1" smtClean="0"/>
              <a:t>klausuren</a:t>
            </a:r>
            <a:endParaRPr lang="de-DE" altLang="de-DE" sz="2800" dirty="0" smtClean="0"/>
          </a:p>
          <a:p>
            <a:pPr eaLnBrk="1" hangingPunct="1">
              <a:spcAft>
                <a:spcPts val="1200"/>
              </a:spcAft>
              <a:buFont typeface="Wingdings" pitchFamily="2" charset="2"/>
              <a:buChar char="Ø"/>
            </a:pPr>
            <a:r>
              <a:rPr lang="de-DE" altLang="de-DE" sz="2800" dirty="0" smtClean="0"/>
              <a:t> Einfache und schwere Themen kombinieren</a:t>
            </a:r>
          </a:p>
          <a:p>
            <a:pPr eaLnBrk="1" hangingPunct="1">
              <a:spcAft>
                <a:spcPts val="0"/>
              </a:spcAft>
              <a:buFont typeface="Wingdings" pitchFamily="2" charset="2"/>
              <a:buChar char="Ø"/>
            </a:pPr>
            <a:r>
              <a:rPr lang="de-DE" altLang="de-DE" sz="2800" dirty="0" smtClean="0"/>
              <a:t> Bearbeitungszeit angemessen wählen,</a:t>
            </a:r>
          </a:p>
          <a:p>
            <a:pPr eaLnBrk="1" hangingPunct="1">
              <a:spcAft>
                <a:spcPts val="300"/>
              </a:spcAft>
            </a:pPr>
            <a:r>
              <a:rPr lang="de-DE" altLang="de-DE" sz="2800" dirty="0" smtClean="0"/>
              <a:t>    kein „Kampfrechnen“ </a:t>
            </a:r>
          </a:p>
          <a:p>
            <a:r>
              <a:rPr lang="de-DE" altLang="de-DE" sz="3600" b="1" dirty="0" smtClean="0">
                <a:solidFill>
                  <a:srgbClr val="FF0000"/>
                </a:solidFill>
              </a:rPr>
              <a:t>Nicht alle </a:t>
            </a:r>
            <a:r>
              <a:rPr lang="de-DE" altLang="de-DE" sz="3600" b="1" dirty="0" err="1" smtClean="0">
                <a:solidFill>
                  <a:srgbClr val="FF0000"/>
                </a:solidFill>
              </a:rPr>
              <a:t>SuS</a:t>
            </a:r>
            <a:r>
              <a:rPr lang="de-DE" altLang="de-DE" sz="3600" b="1" dirty="0" smtClean="0">
                <a:solidFill>
                  <a:srgbClr val="FF0000"/>
                </a:solidFill>
              </a:rPr>
              <a:t> sind „Überflieger“!! </a:t>
            </a:r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2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Klausuren und Klausuraufgaben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="" xmlns:a16="http://schemas.microsoft.com/office/drawing/2014/main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="" xmlns:a16="http://schemas.microsoft.com/office/drawing/2014/main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="" xmlns:a16="http://schemas.microsoft.com/office/drawing/2014/main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="" xmlns:a16="http://schemas.microsoft.com/office/drawing/2014/main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3" name="Gruppierung 11">
            <a:extLst>
              <a:ext uri="{FF2B5EF4-FFF2-40B4-BE49-F238E27FC236}">
                <a16:creationId xmlns="" xmlns:a16="http://schemas.microsoft.com/office/drawing/2014/main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="" xmlns:a16="http://schemas.microsoft.com/office/drawing/2014/main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="" xmlns:a16="http://schemas.microsoft.com/office/drawing/2014/main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Klausuren 11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4" name="AutoShape 6">
              <a:extLst>
                <a:ext uri="{FF2B5EF4-FFF2-40B4-BE49-F238E27FC236}">
                  <a16:creationId xmlns="" xmlns:a16="http://schemas.microsoft.com/office/drawing/2014/main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Klausuren 12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="" xmlns:a16="http://schemas.microsoft.com/office/drawing/2014/main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Aufgaben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6" name="AutoShape 8">
              <a:extLst>
                <a:ext uri="{FF2B5EF4-FFF2-40B4-BE49-F238E27FC236}">
                  <a16:creationId xmlns="" xmlns:a16="http://schemas.microsoft.com/office/drawing/2014/main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Kurztests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="" xmlns:a16="http://schemas.microsoft.com/office/drawing/2014/main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4" name="Zeichenbereich 37909">
            <a:extLst>
              <a:ext uri="{FF2B5EF4-FFF2-40B4-BE49-F238E27FC236}">
                <a16:creationId xmlns="" xmlns:a16="http://schemas.microsoft.com/office/drawing/2014/main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="" xmlns:a16="http://schemas.microsoft.com/office/drawing/2014/main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="" xmlns:a16="http://schemas.microsoft.com/office/drawing/2014/main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="" xmlns:a16="http://schemas.microsoft.com/office/drawing/2014/main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="" xmlns:a16="http://schemas.microsoft.com/office/drawing/2014/main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="" xmlns:a16="http://schemas.microsoft.com/office/drawing/2014/main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="" xmlns:a16="http://schemas.microsoft.com/office/drawing/2014/main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="" xmlns:a16="http://schemas.microsoft.com/office/drawing/2014/main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="" xmlns:a16="http://schemas.microsoft.com/office/drawing/2014/main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="" xmlns:a16="http://schemas.microsoft.com/office/drawing/2014/main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="" xmlns:a16="http://schemas.microsoft.com/office/drawing/2014/main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="" xmlns:a16="http://schemas.microsoft.com/office/drawing/2014/main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="" xmlns:a16="http://schemas.microsoft.com/office/drawing/2014/main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="" xmlns:a16="http://schemas.microsoft.com/office/drawing/2014/main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="" xmlns:a16="http://schemas.microsoft.com/office/drawing/2014/main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="" xmlns:a16="http://schemas.microsoft.com/office/drawing/2014/main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="" xmlns:a16="http://schemas.microsoft.com/office/drawing/2014/main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="" xmlns:a16="http://schemas.microsoft.com/office/drawing/2014/main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="" xmlns:a16="http://schemas.microsoft.com/office/drawing/2014/main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="" xmlns:a16="http://schemas.microsoft.com/office/drawing/2014/main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="" xmlns:a16="http://schemas.microsoft.com/office/drawing/2014/main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="" xmlns:a16="http://schemas.microsoft.com/office/drawing/2014/main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="" xmlns:a16="http://schemas.microsoft.com/office/drawing/2014/main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="" xmlns:a16="http://schemas.microsoft.com/office/drawing/2014/main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="" xmlns:a16="http://schemas.microsoft.com/office/drawing/2014/main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="" xmlns:a16="http://schemas.microsoft.com/office/drawing/2014/main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="" xmlns:a16="http://schemas.microsoft.com/office/drawing/2014/main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="" xmlns:a16="http://schemas.microsoft.com/office/drawing/2014/main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="" xmlns:a16="http://schemas.microsoft.com/office/drawing/2014/main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="" xmlns:a16="http://schemas.microsoft.com/office/drawing/2014/main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="" xmlns:a16="http://schemas.microsoft.com/office/drawing/2014/main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="" xmlns:a16="http://schemas.microsoft.com/office/drawing/2014/main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="" xmlns:a16="http://schemas.microsoft.com/office/drawing/2014/main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="" xmlns:a16="http://schemas.microsoft.com/office/drawing/2014/main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="" xmlns:a16="http://schemas.microsoft.com/office/drawing/2014/main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="" xmlns:a16="http://schemas.microsoft.com/office/drawing/2014/main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="" xmlns:a16="http://schemas.microsoft.com/office/drawing/2014/main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="" xmlns:a16="http://schemas.microsoft.com/office/drawing/2014/main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="" xmlns:a16="http://schemas.microsoft.com/office/drawing/2014/main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="" xmlns:a16="http://schemas.microsoft.com/office/drawing/2014/main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="" xmlns:a16="http://schemas.microsoft.com/office/drawing/2014/main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="" xmlns:a16="http://schemas.microsoft.com/office/drawing/2014/main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="" xmlns:a16="http://schemas.microsoft.com/office/drawing/2014/main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="" xmlns:a16="http://schemas.microsoft.com/office/drawing/2014/main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="" xmlns:a16="http://schemas.microsoft.com/office/drawing/2014/main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="" xmlns:a16="http://schemas.microsoft.com/office/drawing/2014/main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="" xmlns:a16="http://schemas.microsoft.com/office/drawing/2014/main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="" xmlns:a16="http://schemas.microsoft.com/office/drawing/2014/main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="" xmlns:a16="http://schemas.microsoft.com/office/drawing/2014/main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="" xmlns:a16="http://schemas.microsoft.com/office/drawing/2014/main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="" xmlns:a16="http://schemas.microsoft.com/office/drawing/2014/main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97405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23528" y="1506405"/>
            <a:ext cx="8506739" cy="4679950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200"/>
              </a:spcAft>
            </a:pPr>
            <a:r>
              <a:rPr lang="de-DE" altLang="de-DE" sz="3200" b="1" dirty="0" smtClean="0"/>
              <a:t>Beispiele für Notenspiegel von Klausuren</a:t>
            </a:r>
            <a:r>
              <a:rPr lang="de-DE" altLang="de-DE" sz="3600" b="1" dirty="0" smtClean="0"/>
              <a:t> </a:t>
            </a:r>
          </a:p>
          <a:p>
            <a:pPr eaLnBrk="1" hangingPunct="1">
              <a:spcAft>
                <a:spcPts val="0"/>
              </a:spcAft>
            </a:pPr>
            <a:endParaRPr lang="de-DE" altLang="de-DE" sz="3600" b="1" dirty="0" smtClean="0">
              <a:solidFill>
                <a:srgbClr val="FF0000"/>
              </a:solidFill>
            </a:endParaRPr>
          </a:p>
          <a:p>
            <a:pPr eaLnBrk="1" hangingPunct="1">
              <a:spcAft>
                <a:spcPts val="0"/>
              </a:spcAft>
            </a:pPr>
            <a:endParaRPr lang="de-DE" altLang="de-DE" sz="3600" b="1" dirty="0" smtClean="0">
              <a:solidFill>
                <a:srgbClr val="FF0000"/>
              </a:solidFill>
            </a:endParaRPr>
          </a:p>
          <a:p>
            <a:pPr eaLnBrk="1" hangingPunct="1">
              <a:spcAft>
                <a:spcPts val="0"/>
              </a:spcAft>
            </a:pPr>
            <a:endParaRPr lang="de-DE" altLang="de-DE" sz="3600" b="1" dirty="0" smtClean="0">
              <a:solidFill>
                <a:srgbClr val="FF0000"/>
              </a:solidFill>
            </a:endParaRPr>
          </a:p>
          <a:p>
            <a:pPr eaLnBrk="1" hangingPunct="1">
              <a:spcAft>
                <a:spcPts val="0"/>
              </a:spcAft>
            </a:pPr>
            <a:endParaRPr lang="de-DE" altLang="de-DE" sz="3600" b="1" dirty="0" smtClean="0">
              <a:solidFill>
                <a:srgbClr val="FF0000"/>
              </a:solidFill>
            </a:endParaRPr>
          </a:p>
          <a:p>
            <a:pPr eaLnBrk="1" hangingPunct="1">
              <a:spcAft>
                <a:spcPts val="0"/>
              </a:spcAft>
            </a:pPr>
            <a:endParaRPr lang="de-DE" altLang="de-DE" sz="3600" b="1" dirty="0" smtClean="0">
              <a:solidFill>
                <a:srgbClr val="FF0000"/>
              </a:solidFill>
            </a:endParaRPr>
          </a:p>
          <a:p>
            <a:pPr eaLnBrk="1" hangingPunct="1">
              <a:spcAft>
                <a:spcPts val="0"/>
              </a:spcAft>
            </a:pPr>
            <a:endParaRPr lang="de-DE" altLang="de-DE" sz="3600" b="1" dirty="0" smtClean="0">
              <a:solidFill>
                <a:srgbClr val="FF0000"/>
              </a:solidFill>
            </a:endParaRPr>
          </a:p>
          <a:p>
            <a:pPr eaLnBrk="1" hangingPunct="1">
              <a:spcAft>
                <a:spcPts val="0"/>
              </a:spcAft>
            </a:pPr>
            <a:endParaRPr lang="de-DE" altLang="de-DE" sz="3600" b="1" dirty="0" smtClean="0">
              <a:solidFill>
                <a:srgbClr val="FF0000"/>
              </a:solidFill>
            </a:endParaRPr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3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Klausuren und Klausuraufgaben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="" xmlns:a16="http://schemas.microsoft.com/office/drawing/2014/main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="" xmlns:a16="http://schemas.microsoft.com/office/drawing/2014/main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="" xmlns:a16="http://schemas.microsoft.com/office/drawing/2014/main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="" xmlns:a16="http://schemas.microsoft.com/office/drawing/2014/main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3" name="Gruppierung 11">
            <a:extLst>
              <a:ext uri="{FF2B5EF4-FFF2-40B4-BE49-F238E27FC236}">
                <a16:creationId xmlns="" xmlns:a16="http://schemas.microsoft.com/office/drawing/2014/main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="" xmlns:a16="http://schemas.microsoft.com/office/drawing/2014/main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="" xmlns:a16="http://schemas.microsoft.com/office/drawing/2014/main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Klausuren 11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4" name="AutoShape 6">
              <a:extLst>
                <a:ext uri="{FF2B5EF4-FFF2-40B4-BE49-F238E27FC236}">
                  <a16:creationId xmlns="" xmlns:a16="http://schemas.microsoft.com/office/drawing/2014/main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Klausuren 12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="" xmlns:a16="http://schemas.microsoft.com/office/drawing/2014/main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Aufgaben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6" name="AutoShape 8">
              <a:extLst>
                <a:ext uri="{FF2B5EF4-FFF2-40B4-BE49-F238E27FC236}">
                  <a16:creationId xmlns="" xmlns:a16="http://schemas.microsoft.com/office/drawing/2014/main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Kurztests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="" xmlns:a16="http://schemas.microsoft.com/office/drawing/2014/main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4" name="Zeichenbereich 37909">
            <a:extLst>
              <a:ext uri="{FF2B5EF4-FFF2-40B4-BE49-F238E27FC236}">
                <a16:creationId xmlns="" xmlns:a16="http://schemas.microsoft.com/office/drawing/2014/main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="" xmlns:a16="http://schemas.microsoft.com/office/drawing/2014/main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="" xmlns:a16="http://schemas.microsoft.com/office/drawing/2014/main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="" xmlns:a16="http://schemas.microsoft.com/office/drawing/2014/main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="" xmlns:a16="http://schemas.microsoft.com/office/drawing/2014/main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="" xmlns:a16="http://schemas.microsoft.com/office/drawing/2014/main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="" xmlns:a16="http://schemas.microsoft.com/office/drawing/2014/main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="" xmlns:a16="http://schemas.microsoft.com/office/drawing/2014/main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="" xmlns:a16="http://schemas.microsoft.com/office/drawing/2014/main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="" xmlns:a16="http://schemas.microsoft.com/office/drawing/2014/main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="" xmlns:a16="http://schemas.microsoft.com/office/drawing/2014/main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="" xmlns:a16="http://schemas.microsoft.com/office/drawing/2014/main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="" xmlns:a16="http://schemas.microsoft.com/office/drawing/2014/main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="" xmlns:a16="http://schemas.microsoft.com/office/drawing/2014/main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="" xmlns:a16="http://schemas.microsoft.com/office/drawing/2014/main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="" xmlns:a16="http://schemas.microsoft.com/office/drawing/2014/main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="" xmlns:a16="http://schemas.microsoft.com/office/drawing/2014/main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="" xmlns:a16="http://schemas.microsoft.com/office/drawing/2014/main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="" xmlns:a16="http://schemas.microsoft.com/office/drawing/2014/main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="" xmlns:a16="http://schemas.microsoft.com/office/drawing/2014/main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="" xmlns:a16="http://schemas.microsoft.com/office/drawing/2014/main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="" xmlns:a16="http://schemas.microsoft.com/office/drawing/2014/main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="" xmlns:a16="http://schemas.microsoft.com/office/drawing/2014/main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="" xmlns:a16="http://schemas.microsoft.com/office/drawing/2014/main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="" xmlns:a16="http://schemas.microsoft.com/office/drawing/2014/main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="" xmlns:a16="http://schemas.microsoft.com/office/drawing/2014/main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="" xmlns:a16="http://schemas.microsoft.com/office/drawing/2014/main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="" xmlns:a16="http://schemas.microsoft.com/office/drawing/2014/main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="" xmlns:a16="http://schemas.microsoft.com/office/drawing/2014/main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="" xmlns:a16="http://schemas.microsoft.com/office/drawing/2014/main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="" xmlns:a16="http://schemas.microsoft.com/office/drawing/2014/main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="" xmlns:a16="http://schemas.microsoft.com/office/drawing/2014/main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="" xmlns:a16="http://schemas.microsoft.com/office/drawing/2014/main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="" xmlns:a16="http://schemas.microsoft.com/office/drawing/2014/main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="" xmlns:a16="http://schemas.microsoft.com/office/drawing/2014/main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="" xmlns:a16="http://schemas.microsoft.com/office/drawing/2014/main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="" xmlns:a16="http://schemas.microsoft.com/office/drawing/2014/main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="" xmlns:a16="http://schemas.microsoft.com/office/drawing/2014/main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="" xmlns:a16="http://schemas.microsoft.com/office/drawing/2014/main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="" xmlns:a16="http://schemas.microsoft.com/office/drawing/2014/main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="" xmlns:a16="http://schemas.microsoft.com/office/drawing/2014/main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="" xmlns:a16="http://schemas.microsoft.com/office/drawing/2014/main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="" xmlns:a16="http://schemas.microsoft.com/office/drawing/2014/main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="" xmlns:a16="http://schemas.microsoft.com/office/drawing/2014/main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="" xmlns:a16="http://schemas.microsoft.com/office/drawing/2014/main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="" xmlns:a16="http://schemas.microsoft.com/office/drawing/2014/main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="" xmlns:a16="http://schemas.microsoft.com/office/drawing/2014/main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="" xmlns:a16="http://schemas.microsoft.com/office/drawing/2014/main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="" xmlns:a16="http://schemas.microsoft.com/office/drawing/2014/main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="" xmlns:a16="http://schemas.microsoft.com/office/drawing/2014/main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="" xmlns:a16="http://schemas.microsoft.com/office/drawing/2014/main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  <p:graphicFrame>
        <p:nvGraphicFramePr>
          <p:cNvPr id="71" name="Tabelle 3">
            <a:extLst>
              <a:ext uri="{FF2B5EF4-FFF2-40B4-BE49-F238E27FC236}">
                <a16:creationId xmlns="" xmlns:a16="http://schemas.microsoft.com/office/drawing/2014/main" id="{AF304012-6BD9-4781-9E88-836072F846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8891956"/>
              </p:ext>
            </p:extLst>
          </p:nvPr>
        </p:nvGraphicFramePr>
        <p:xfrm>
          <a:off x="395536" y="2420888"/>
          <a:ext cx="8352928" cy="32004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6264696">
                  <a:extLst>
                    <a:ext uri="{9D8B030D-6E8A-4147-A177-3AD203B41FA5}">
                      <a16:colId xmlns="" xmlns:a16="http://schemas.microsoft.com/office/drawing/2014/main" val="2922009884"/>
                    </a:ext>
                  </a:extLst>
                </a:gridCol>
                <a:gridCol w="2088232">
                  <a:extLst>
                    <a:ext uri="{9D8B030D-6E8A-4147-A177-3AD203B41FA5}">
                      <a16:colId xmlns="" xmlns:a16="http://schemas.microsoft.com/office/drawing/2014/main" val="143629368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1" baseline="0" dirty="0" smtClean="0">
                          <a:solidFill>
                            <a:schemeClr val="tx1"/>
                          </a:solidFill>
                        </a:rPr>
                        <a:t>Klausurnoten</a:t>
                      </a:r>
                      <a:endParaRPr lang="de-DE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1" dirty="0" smtClean="0">
                          <a:solidFill>
                            <a:schemeClr val="tx1"/>
                          </a:solidFill>
                        </a:rPr>
                        <a:t>Durchschnitt</a:t>
                      </a:r>
                      <a:endParaRPr lang="de-DE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846135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0" dirty="0" smtClean="0">
                          <a:solidFill>
                            <a:schemeClr val="tx1"/>
                          </a:solidFill>
                        </a:rPr>
                        <a:t>13   11   11   11   11   10   10   </a:t>
                      </a:r>
                      <a:r>
                        <a:rPr lang="de-DE" sz="24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de-DE" sz="2400" b="0" dirty="0" smtClean="0">
                          <a:solidFill>
                            <a:schemeClr val="tx1"/>
                          </a:solidFill>
                        </a:rPr>
                        <a:t>9 </a:t>
                      </a:r>
                      <a:r>
                        <a:rPr lang="de-DE" sz="2400" b="0" dirty="0" smtClean="0">
                          <a:solidFill>
                            <a:schemeClr val="tx1"/>
                          </a:solidFill>
                        </a:rPr>
                        <a:t>  </a:t>
                      </a:r>
                      <a:r>
                        <a:rPr lang="de-DE" sz="24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de-DE" sz="2400" b="0" baseline="0" dirty="0" smtClean="0">
                          <a:solidFill>
                            <a:schemeClr val="tx1"/>
                          </a:solidFill>
                        </a:rPr>
                        <a:t>9   8   </a:t>
                      </a:r>
                      <a:r>
                        <a:rPr lang="de-DE" sz="2400" b="0" baseline="0" dirty="0" smtClean="0">
                          <a:solidFill>
                            <a:schemeClr val="tx1"/>
                          </a:solidFill>
                        </a:rPr>
                        <a:t>8 </a:t>
                      </a:r>
                      <a:r>
                        <a:rPr lang="de-DE" sz="2000" b="0" baseline="0" dirty="0" smtClean="0">
                          <a:solidFill>
                            <a:schemeClr val="tx1"/>
                          </a:solidFill>
                        </a:rPr>
                        <a:t>  </a:t>
                      </a:r>
                      <a:r>
                        <a:rPr lang="de-DE" sz="2400" b="0" baseline="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de-DE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0" smtClean="0">
                          <a:solidFill>
                            <a:schemeClr val="tx1"/>
                          </a:solidFill>
                        </a:rPr>
                        <a:t>        </a:t>
                      </a:r>
                      <a:r>
                        <a:rPr lang="de-DE" sz="2400" b="0" smtClean="0">
                          <a:solidFill>
                            <a:schemeClr val="tx1"/>
                          </a:solidFill>
                        </a:rPr>
                        <a:t>   </a:t>
                      </a:r>
                      <a:r>
                        <a:rPr lang="de-DE" sz="2400" b="0" dirty="0" smtClean="0">
                          <a:solidFill>
                            <a:schemeClr val="tx1"/>
                          </a:solidFill>
                        </a:rPr>
                        <a:t>9,6</a:t>
                      </a:r>
                      <a:endParaRPr lang="de-DE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9866096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0" dirty="0" smtClean="0">
                          <a:solidFill>
                            <a:schemeClr val="tx1"/>
                          </a:solidFill>
                        </a:rPr>
                        <a:t>15   15   15   14  14   14   14   11   8   8   8   5</a:t>
                      </a:r>
                      <a:endParaRPr lang="de-DE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0" dirty="0" smtClean="0">
                          <a:solidFill>
                            <a:schemeClr val="tx1"/>
                          </a:solidFill>
                        </a:rPr>
                        <a:t>         11,7</a:t>
                      </a:r>
                      <a:endParaRPr lang="de-DE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3095648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0" dirty="0" smtClean="0">
                          <a:solidFill>
                            <a:schemeClr val="tx1"/>
                          </a:solidFill>
                        </a:rPr>
                        <a:t>15   14   14   12   11  10   10   10   8   8   </a:t>
                      </a:r>
                      <a:r>
                        <a:rPr lang="de-DE" sz="2400" b="0" dirty="0" smtClean="0">
                          <a:solidFill>
                            <a:srgbClr val="FF0000"/>
                          </a:solidFill>
                        </a:rPr>
                        <a:t>3   2</a:t>
                      </a:r>
                      <a:endParaRPr lang="de-DE" sz="2400" b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0" dirty="0" smtClean="0">
                          <a:solidFill>
                            <a:schemeClr val="tx1"/>
                          </a:solidFill>
                        </a:rPr>
                        <a:t>           9,7</a:t>
                      </a:r>
                      <a:endParaRPr lang="de-DE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745760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0" dirty="0" smtClean="0">
                          <a:solidFill>
                            <a:schemeClr val="tx1"/>
                          </a:solidFill>
                        </a:rPr>
                        <a:t>14   12   12   10   10   10   8   7</a:t>
                      </a:r>
                      <a:endParaRPr lang="de-DE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0" dirty="0" smtClean="0">
                          <a:solidFill>
                            <a:schemeClr val="tx1"/>
                          </a:solidFill>
                        </a:rPr>
                        <a:t>         10,3</a:t>
                      </a:r>
                      <a:endParaRPr lang="de-DE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0" dirty="0" smtClean="0">
                          <a:solidFill>
                            <a:schemeClr val="tx1"/>
                          </a:solidFill>
                        </a:rPr>
                        <a:t>14   13   12   11   10     8   6   </a:t>
                      </a:r>
                      <a:r>
                        <a:rPr lang="de-DE" sz="2400" b="0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endParaRPr lang="de-DE" sz="2400" b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0" dirty="0" smtClean="0">
                          <a:solidFill>
                            <a:schemeClr val="tx1"/>
                          </a:solidFill>
                        </a:rPr>
                        <a:t>           9,7</a:t>
                      </a:r>
                      <a:endParaRPr lang="de-DE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0" dirty="0" smtClean="0">
                          <a:solidFill>
                            <a:schemeClr val="tx1"/>
                          </a:solidFill>
                        </a:rPr>
                        <a:t>15   13   13   11   11     8   8   </a:t>
                      </a:r>
                      <a:r>
                        <a:rPr lang="de-DE" sz="2400" b="0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de-DE" sz="2400" b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0" dirty="0" smtClean="0">
                          <a:solidFill>
                            <a:schemeClr val="tx1"/>
                          </a:solidFill>
                        </a:rPr>
                        <a:t>         10,1</a:t>
                      </a:r>
                      <a:endParaRPr lang="de-DE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4056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506405"/>
            <a:ext cx="8482012" cy="4679950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r>
              <a:rPr lang="de-DE" altLang="de-DE" sz="3600" b="1" dirty="0" smtClean="0"/>
              <a:t>Allgemeine Hinweise </a:t>
            </a:r>
          </a:p>
          <a:p>
            <a:r>
              <a:rPr lang="de-DE" sz="2800" dirty="0" smtClean="0"/>
              <a:t>Die Klausuren, Aufgaben und Kurztests aus dem</a:t>
            </a:r>
          </a:p>
          <a:p>
            <a:r>
              <a:rPr lang="de-DE" sz="2800" dirty="0" smtClean="0"/>
              <a:t>Klausuren- und Aufgabenpool wurden von mehreren</a:t>
            </a:r>
          </a:p>
          <a:p>
            <a:r>
              <a:rPr lang="de-DE" sz="2800" dirty="0" smtClean="0"/>
              <a:t>Kolleginnen und Kollegen aus dem Land Baden-</a:t>
            </a:r>
          </a:p>
          <a:p>
            <a:pPr>
              <a:spcAft>
                <a:spcPts val="600"/>
              </a:spcAft>
            </a:pPr>
            <a:r>
              <a:rPr lang="de-DE" sz="2800" dirty="0" smtClean="0"/>
              <a:t>Württemberg zur Verfügung gestellt.</a:t>
            </a:r>
          </a:p>
          <a:p>
            <a:r>
              <a:rPr lang="de-DE" sz="2800" dirty="0" smtClean="0"/>
              <a:t>Sie wurden alle in den jeweiligen Vertiefungskursen</a:t>
            </a:r>
          </a:p>
          <a:p>
            <a:pPr>
              <a:spcAft>
                <a:spcPts val="1200"/>
              </a:spcAft>
            </a:pPr>
            <a:r>
              <a:rPr lang="de-DE" sz="2800" dirty="0" smtClean="0"/>
              <a:t>Mathematik erprobt.</a:t>
            </a:r>
          </a:p>
          <a:p>
            <a:r>
              <a:rPr lang="de-DE" altLang="de-DE" sz="3600" b="1" dirty="0" smtClean="0">
                <a:solidFill>
                  <a:srgbClr val="FF0000"/>
                </a:solidFill>
              </a:rPr>
              <a:t>Vielen Dank an alle „Spender“!! </a:t>
            </a:r>
          </a:p>
          <a:p>
            <a:pPr eaLnBrk="1" hangingPunct="1">
              <a:buFont typeface="Wingdings" pitchFamily="2" charset="2"/>
              <a:buChar char="Ø"/>
            </a:pPr>
            <a:endParaRPr lang="de-DE" altLang="de-DE" sz="3600" b="1" dirty="0"/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4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Klausuren und Klausuraufgaben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="" xmlns:a16="http://schemas.microsoft.com/office/drawing/2014/main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="" xmlns:a16="http://schemas.microsoft.com/office/drawing/2014/main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="" xmlns:a16="http://schemas.microsoft.com/office/drawing/2014/main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="" xmlns:a16="http://schemas.microsoft.com/office/drawing/2014/main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41" name="Gruppierung 11">
            <a:extLst>
              <a:ext uri="{FF2B5EF4-FFF2-40B4-BE49-F238E27FC236}">
                <a16:creationId xmlns="" xmlns:a16="http://schemas.microsoft.com/office/drawing/2014/main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="" xmlns:a16="http://schemas.microsoft.com/office/drawing/2014/main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="" xmlns:a16="http://schemas.microsoft.com/office/drawing/2014/main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Klausuren 11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4" name="AutoShape 6">
              <a:extLst>
                <a:ext uri="{FF2B5EF4-FFF2-40B4-BE49-F238E27FC236}">
                  <a16:creationId xmlns="" xmlns:a16="http://schemas.microsoft.com/office/drawing/2014/main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Klausuren 12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="" xmlns:a16="http://schemas.microsoft.com/office/drawing/2014/main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Aufgaben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6" name="AutoShape 8">
              <a:extLst>
                <a:ext uri="{FF2B5EF4-FFF2-40B4-BE49-F238E27FC236}">
                  <a16:creationId xmlns="" xmlns:a16="http://schemas.microsoft.com/office/drawing/2014/main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Kurztests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="" xmlns:a16="http://schemas.microsoft.com/office/drawing/2014/main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98" name="Zeichenbereich 37909">
            <a:extLst>
              <a:ext uri="{FF2B5EF4-FFF2-40B4-BE49-F238E27FC236}">
                <a16:creationId xmlns="" xmlns:a16="http://schemas.microsoft.com/office/drawing/2014/main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="" xmlns:a16="http://schemas.microsoft.com/office/drawing/2014/main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="" xmlns:a16="http://schemas.microsoft.com/office/drawing/2014/main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="" xmlns:a16="http://schemas.microsoft.com/office/drawing/2014/main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="" xmlns:a16="http://schemas.microsoft.com/office/drawing/2014/main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="" xmlns:a16="http://schemas.microsoft.com/office/drawing/2014/main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="" xmlns:a16="http://schemas.microsoft.com/office/drawing/2014/main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="" xmlns:a16="http://schemas.microsoft.com/office/drawing/2014/main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="" xmlns:a16="http://schemas.microsoft.com/office/drawing/2014/main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="" xmlns:a16="http://schemas.microsoft.com/office/drawing/2014/main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="" xmlns:a16="http://schemas.microsoft.com/office/drawing/2014/main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="" xmlns:a16="http://schemas.microsoft.com/office/drawing/2014/main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="" xmlns:a16="http://schemas.microsoft.com/office/drawing/2014/main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="" xmlns:a16="http://schemas.microsoft.com/office/drawing/2014/main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="" xmlns:a16="http://schemas.microsoft.com/office/drawing/2014/main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="" xmlns:a16="http://schemas.microsoft.com/office/drawing/2014/main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="" xmlns:a16="http://schemas.microsoft.com/office/drawing/2014/main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="" xmlns:a16="http://schemas.microsoft.com/office/drawing/2014/main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="" xmlns:a16="http://schemas.microsoft.com/office/drawing/2014/main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="" xmlns:a16="http://schemas.microsoft.com/office/drawing/2014/main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="" xmlns:a16="http://schemas.microsoft.com/office/drawing/2014/main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="" xmlns:a16="http://schemas.microsoft.com/office/drawing/2014/main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="" xmlns:a16="http://schemas.microsoft.com/office/drawing/2014/main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="" xmlns:a16="http://schemas.microsoft.com/office/drawing/2014/main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="" xmlns:a16="http://schemas.microsoft.com/office/drawing/2014/main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="" xmlns:a16="http://schemas.microsoft.com/office/drawing/2014/main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="" xmlns:a16="http://schemas.microsoft.com/office/drawing/2014/main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="" xmlns:a16="http://schemas.microsoft.com/office/drawing/2014/main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="" xmlns:a16="http://schemas.microsoft.com/office/drawing/2014/main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="" xmlns:a16="http://schemas.microsoft.com/office/drawing/2014/main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="" xmlns:a16="http://schemas.microsoft.com/office/drawing/2014/main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="" xmlns:a16="http://schemas.microsoft.com/office/drawing/2014/main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="" xmlns:a16="http://schemas.microsoft.com/office/drawing/2014/main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="" xmlns:a16="http://schemas.microsoft.com/office/drawing/2014/main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="" xmlns:a16="http://schemas.microsoft.com/office/drawing/2014/main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="" xmlns:a16="http://schemas.microsoft.com/office/drawing/2014/main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="" xmlns:a16="http://schemas.microsoft.com/office/drawing/2014/main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="" xmlns:a16="http://schemas.microsoft.com/office/drawing/2014/main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="" xmlns:a16="http://schemas.microsoft.com/office/drawing/2014/main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="" xmlns:a16="http://schemas.microsoft.com/office/drawing/2014/main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="" xmlns:a16="http://schemas.microsoft.com/office/drawing/2014/main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="" xmlns:a16="http://schemas.microsoft.com/office/drawing/2014/main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="" xmlns:a16="http://schemas.microsoft.com/office/drawing/2014/main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="" xmlns:a16="http://schemas.microsoft.com/office/drawing/2014/main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="" xmlns:a16="http://schemas.microsoft.com/office/drawing/2014/main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="" xmlns:a16="http://schemas.microsoft.com/office/drawing/2014/main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="" xmlns:a16="http://schemas.microsoft.com/office/drawing/2014/main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="" xmlns:a16="http://schemas.microsoft.com/office/drawing/2014/main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="" xmlns:a16="http://schemas.microsoft.com/office/drawing/2014/main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="" xmlns:a16="http://schemas.microsoft.com/office/drawing/2014/main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="" xmlns:a16="http://schemas.microsoft.com/office/drawing/2014/main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97405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506405"/>
            <a:ext cx="8482012" cy="4679950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r>
              <a:rPr lang="de-DE" altLang="de-DE" sz="3600" b="1" dirty="0" smtClean="0"/>
              <a:t>Allgemeine Hinweise </a:t>
            </a:r>
          </a:p>
          <a:p>
            <a:r>
              <a:rPr lang="de-DE" sz="2800" dirty="0" smtClean="0"/>
              <a:t>Die Auswahl der Klausuren wurde so getroffen, dass</a:t>
            </a:r>
          </a:p>
          <a:p>
            <a:r>
              <a:rPr lang="de-DE" sz="2800" dirty="0" smtClean="0"/>
              <a:t>zum einen der Kern an wichtigen Aufgabentypen</a:t>
            </a:r>
          </a:p>
          <a:p>
            <a:r>
              <a:rPr lang="de-DE" sz="2800" dirty="0" smtClean="0"/>
              <a:t>sichtbar wird, und zum anderen auch eine gewisse</a:t>
            </a:r>
          </a:p>
          <a:p>
            <a:pPr>
              <a:spcAft>
                <a:spcPts val="600"/>
              </a:spcAft>
            </a:pPr>
            <a:r>
              <a:rPr lang="de-DE" sz="2800" dirty="0" smtClean="0"/>
              <a:t>Bandbreite an Klausuraufgaben abgebildet wird.</a:t>
            </a:r>
          </a:p>
          <a:p>
            <a:r>
              <a:rPr lang="de-DE" sz="2800" dirty="0" smtClean="0"/>
              <a:t>Zudem erhält man auch einen gewissen Eindruck</a:t>
            </a:r>
          </a:p>
          <a:p>
            <a:r>
              <a:rPr lang="de-DE" sz="2800" dirty="0" smtClean="0"/>
              <a:t>über den Umfang und den Schwierigkeitsgrad von</a:t>
            </a:r>
          </a:p>
          <a:p>
            <a:r>
              <a:rPr lang="de-DE" sz="2800" dirty="0" smtClean="0"/>
              <a:t>Klausuren im Vertiefungskurs Mathematik.</a:t>
            </a:r>
            <a:endParaRPr lang="de-DE" altLang="de-DE" sz="3600" b="1" dirty="0"/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5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Klausuren und Klausuraufgaben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="" xmlns:a16="http://schemas.microsoft.com/office/drawing/2014/main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="" xmlns:a16="http://schemas.microsoft.com/office/drawing/2014/main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="" xmlns:a16="http://schemas.microsoft.com/office/drawing/2014/main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="" xmlns:a16="http://schemas.microsoft.com/office/drawing/2014/main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3" name="Gruppierung 11">
            <a:extLst>
              <a:ext uri="{FF2B5EF4-FFF2-40B4-BE49-F238E27FC236}">
                <a16:creationId xmlns="" xmlns:a16="http://schemas.microsoft.com/office/drawing/2014/main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="" xmlns:a16="http://schemas.microsoft.com/office/drawing/2014/main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="" xmlns:a16="http://schemas.microsoft.com/office/drawing/2014/main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Klausuren 11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4" name="AutoShape 6">
              <a:extLst>
                <a:ext uri="{FF2B5EF4-FFF2-40B4-BE49-F238E27FC236}">
                  <a16:creationId xmlns="" xmlns:a16="http://schemas.microsoft.com/office/drawing/2014/main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Klausuren 12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="" xmlns:a16="http://schemas.microsoft.com/office/drawing/2014/main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Aufgaben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6" name="AutoShape 8">
              <a:extLst>
                <a:ext uri="{FF2B5EF4-FFF2-40B4-BE49-F238E27FC236}">
                  <a16:creationId xmlns="" xmlns:a16="http://schemas.microsoft.com/office/drawing/2014/main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Kurztests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="" xmlns:a16="http://schemas.microsoft.com/office/drawing/2014/main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4" name="Zeichenbereich 37909">
            <a:extLst>
              <a:ext uri="{FF2B5EF4-FFF2-40B4-BE49-F238E27FC236}">
                <a16:creationId xmlns="" xmlns:a16="http://schemas.microsoft.com/office/drawing/2014/main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="" xmlns:a16="http://schemas.microsoft.com/office/drawing/2014/main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="" xmlns:a16="http://schemas.microsoft.com/office/drawing/2014/main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="" xmlns:a16="http://schemas.microsoft.com/office/drawing/2014/main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="" xmlns:a16="http://schemas.microsoft.com/office/drawing/2014/main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="" xmlns:a16="http://schemas.microsoft.com/office/drawing/2014/main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="" xmlns:a16="http://schemas.microsoft.com/office/drawing/2014/main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="" xmlns:a16="http://schemas.microsoft.com/office/drawing/2014/main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="" xmlns:a16="http://schemas.microsoft.com/office/drawing/2014/main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="" xmlns:a16="http://schemas.microsoft.com/office/drawing/2014/main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="" xmlns:a16="http://schemas.microsoft.com/office/drawing/2014/main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="" xmlns:a16="http://schemas.microsoft.com/office/drawing/2014/main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="" xmlns:a16="http://schemas.microsoft.com/office/drawing/2014/main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="" xmlns:a16="http://schemas.microsoft.com/office/drawing/2014/main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="" xmlns:a16="http://schemas.microsoft.com/office/drawing/2014/main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="" xmlns:a16="http://schemas.microsoft.com/office/drawing/2014/main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="" xmlns:a16="http://schemas.microsoft.com/office/drawing/2014/main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="" xmlns:a16="http://schemas.microsoft.com/office/drawing/2014/main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="" xmlns:a16="http://schemas.microsoft.com/office/drawing/2014/main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="" xmlns:a16="http://schemas.microsoft.com/office/drawing/2014/main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="" xmlns:a16="http://schemas.microsoft.com/office/drawing/2014/main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="" xmlns:a16="http://schemas.microsoft.com/office/drawing/2014/main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="" xmlns:a16="http://schemas.microsoft.com/office/drawing/2014/main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="" xmlns:a16="http://schemas.microsoft.com/office/drawing/2014/main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="" xmlns:a16="http://schemas.microsoft.com/office/drawing/2014/main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="" xmlns:a16="http://schemas.microsoft.com/office/drawing/2014/main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="" xmlns:a16="http://schemas.microsoft.com/office/drawing/2014/main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="" xmlns:a16="http://schemas.microsoft.com/office/drawing/2014/main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="" xmlns:a16="http://schemas.microsoft.com/office/drawing/2014/main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="" xmlns:a16="http://schemas.microsoft.com/office/drawing/2014/main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="" xmlns:a16="http://schemas.microsoft.com/office/drawing/2014/main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="" xmlns:a16="http://schemas.microsoft.com/office/drawing/2014/main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="" xmlns:a16="http://schemas.microsoft.com/office/drawing/2014/main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="" xmlns:a16="http://schemas.microsoft.com/office/drawing/2014/main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="" xmlns:a16="http://schemas.microsoft.com/office/drawing/2014/main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="" xmlns:a16="http://schemas.microsoft.com/office/drawing/2014/main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="" xmlns:a16="http://schemas.microsoft.com/office/drawing/2014/main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="" xmlns:a16="http://schemas.microsoft.com/office/drawing/2014/main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="" xmlns:a16="http://schemas.microsoft.com/office/drawing/2014/main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="" xmlns:a16="http://schemas.microsoft.com/office/drawing/2014/main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="" xmlns:a16="http://schemas.microsoft.com/office/drawing/2014/main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="" xmlns:a16="http://schemas.microsoft.com/office/drawing/2014/main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="" xmlns:a16="http://schemas.microsoft.com/office/drawing/2014/main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="" xmlns:a16="http://schemas.microsoft.com/office/drawing/2014/main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="" xmlns:a16="http://schemas.microsoft.com/office/drawing/2014/main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="" xmlns:a16="http://schemas.microsoft.com/office/drawing/2014/main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="" xmlns:a16="http://schemas.microsoft.com/office/drawing/2014/main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="" xmlns:a16="http://schemas.microsoft.com/office/drawing/2014/main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="" xmlns:a16="http://schemas.microsoft.com/office/drawing/2014/main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="" xmlns:a16="http://schemas.microsoft.com/office/drawing/2014/main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="" xmlns:a16="http://schemas.microsoft.com/office/drawing/2014/main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97405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506405"/>
            <a:ext cx="8482012" cy="4679950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r>
              <a:rPr lang="de-DE" altLang="de-DE" sz="3600" b="1" dirty="0" smtClean="0"/>
              <a:t>Allgemeine Hinweise </a:t>
            </a:r>
          </a:p>
          <a:p>
            <a:r>
              <a:rPr lang="de-DE" sz="2800" dirty="0" smtClean="0"/>
              <a:t>Fast alle der insgesamt 31 Klausuren sind sowohl</a:t>
            </a:r>
          </a:p>
          <a:p>
            <a:r>
              <a:rPr lang="de-DE" sz="2800" dirty="0" smtClean="0"/>
              <a:t>als Worddatei (</a:t>
            </a:r>
            <a:r>
              <a:rPr lang="de-DE" sz="2800" dirty="0" err="1" smtClean="0"/>
              <a:t>docx</a:t>
            </a:r>
            <a:r>
              <a:rPr lang="de-DE" sz="2800" dirty="0" smtClean="0"/>
              <a:t>) und </a:t>
            </a:r>
            <a:r>
              <a:rPr lang="de-DE" sz="2800" dirty="0" err="1" smtClean="0"/>
              <a:t>pdf</a:t>
            </a:r>
            <a:r>
              <a:rPr lang="de-DE" sz="2800" dirty="0" smtClean="0"/>
              <a:t>- Datei vorhanden.</a:t>
            </a:r>
          </a:p>
          <a:p>
            <a:pPr>
              <a:spcAft>
                <a:spcPts val="600"/>
              </a:spcAft>
            </a:pPr>
            <a:r>
              <a:rPr lang="de-DE" sz="2800" dirty="0" smtClean="0"/>
              <a:t>Zwei Klausuren liegen nur als </a:t>
            </a:r>
            <a:r>
              <a:rPr lang="de-DE" sz="2800" dirty="0" err="1" smtClean="0"/>
              <a:t>pdf</a:t>
            </a:r>
            <a:r>
              <a:rPr lang="de-DE" sz="2800" dirty="0" smtClean="0"/>
              <a:t>- Datei vor.</a:t>
            </a:r>
          </a:p>
          <a:p>
            <a:r>
              <a:rPr lang="de-DE" sz="2800" dirty="0" smtClean="0"/>
              <a:t>Zu 16 der Klausuren sind auch Lösungen, jeweils</a:t>
            </a:r>
          </a:p>
          <a:p>
            <a:r>
              <a:rPr lang="de-DE" sz="2800" dirty="0" smtClean="0"/>
              <a:t>als </a:t>
            </a:r>
            <a:r>
              <a:rPr lang="de-DE" sz="2800" dirty="0" err="1" smtClean="0"/>
              <a:t>pdf</a:t>
            </a:r>
            <a:r>
              <a:rPr lang="de-DE" sz="2800" dirty="0" smtClean="0"/>
              <a:t>- Datei, vorhanden.</a:t>
            </a:r>
            <a:endParaRPr lang="de-DE" sz="2800" dirty="0"/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6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Klausuren und Klausuraufgaben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="" xmlns:a16="http://schemas.microsoft.com/office/drawing/2014/main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="" xmlns:a16="http://schemas.microsoft.com/office/drawing/2014/main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="" xmlns:a16="http://schemas.microsoft.com/office/drawing/2014/main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="" xmlns:a16="http://schemas.microsoft.com/office/drawing/2014/main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3" name="Gruppierung 11">
            <a:extLst>
              <a:ext uri="{FF2B5EF4-FFF2-40B4-BE49-F238E27FC236}">
                <a16:creationId xmlns="" xmlns:a16="http://schemas.microsoft.com/office/drawing/2014/main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="" xmlns:a16="http://schemas.microsoft.com/office/drawing/2014/main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="" xmlns:a16="http://schemas.microsoft.com/office/drawing/2014/main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Klausuren 11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4" name="AutoShape 6">
              <a:extLst>
                <a:ext uri="{FF2B5EF4-FFF2-40B4-BE49-F238E27FC236}">
                  <a16:creationId xmlns="" xmlns:a16="http://schemas.microsoft.com/office/drawing/2014/main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Klausuren 12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="" xmlns:a16="http://schemas.microsoft.com/office/drawing/2014/main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Aufgaben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6" name="AutoShape 8">
              <a:extLst>
                <a:ext uri="{FF2B5EF4-FFF2-40B4-BE49-F238E27FC236}">
                  <a16:creationId xmlns="" xmlns:a16="http://schemas.microsoft.com/office/drawing/2014/main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Kurztests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="" xmlns:a16="http://schemas.microsoft.com/office/drawing/2014/main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4" name="Zeichenbereich 37909">
            <a:extLst>
              <a:ext uri="{FF2B5EF4-FFF2-40B4-BE49-F238E27FC236}">
                <a16:creationId xmlns="" xmlns:a16="http://schemas.microsoft.com/office/drawing/2014/main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="" xmlns:a16="http://schemas.microsoft.com/office/drawing/2014/main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="" xmlns:a16="http://schemas.microsoft.com/office/drawing/2014/main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="" xmlns:a16="http://schemas.microsoft.com/office/drawing/2014/main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="" xmlns:a16="http://schemas.microsoft.com/office/drawing/2014/main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="" xmlns:a16="http://schemas.microsoft.com/office/drawing/2014/main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="" xmlns:a16="http://schemas.microsoft.com/office/drawing/2014/main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="" xmlns:a16="http://schemas.microsoft.com/office/drawing/2014/main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="" xmlns:a16="http://schemas.microsoft.com/office/drawing/2014/main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="" xmlns:a16="http://schemas.microsoft.com/office/drawing/2014/main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="" xmlns:a16="http://schemas.microsoft.com/office/drawing/2014/main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="" xmlns:a16="http://schemas.microsoft.com/office/drawing/2014/main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="" xmlns:a16="http://schemas.microsoft.com/office/drawing/2014/main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="" xmlns:a16="http://schemas.microsoft.com/office/drawing/2014/main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="" xmlns:a16="http://schemas.microsoft.com/office/drawing/2014/main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="" xmlns:a16="http://schemas.microsoft.com/office/drawing/2014/main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="" xmlns:a16="http://schemas.microsoft.com/office/drawing/2014/main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="" xmlns:a16="http://schemas.microsoft.com/office/drawing/2014/main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="" xmlns:a16="http://schemas.microsoft.com/office/drawing/2014/main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="" xmlns:a16="http://schemas.microsoft.com/office/drawing/2014/main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="" xmlns:a16="http://schemas.microsoft.com/office/drawing/2014/main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="" xmlns:a16="http://schemas.microsoft.com/office/drawing/2014/main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="" xmlns:a16="http://schemas.microsoft.com/office/drawing/2014/main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="" xmlns:a16="http://schemas.microsoft.com/office/drawing/2014/main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="" xmlns:a16="http://schemas.microsoft.com/office/drawing/2014/main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="" xmlns:a16="http://schemas.microsoft.com/office/drawing/2014/main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="" xmlns:a16="http://schemas.microsoft.com/office/drawing/2014/main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="" xmlns:a16="http://schemas.microsoft.com/office/drawing/2014/main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="" xmlns:a16="http://schemas.microsoft.com/office/drawing/2014/main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="" xmlns:a16="http://schemas.microsoft.com/office/drawing/2014/main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="" xmlns:a16="http://schemas.microsoft.com/office/drawing/2014/main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="" xmlns:a16="http://schemas.microsoft.com/office/drawing/2014/main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="" xmlns:a16="http://schemas.microsoft.com/office/drawing/2014/main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="" xmlns:a16="http://schemas.microsoft.com/office/drawing/2014/main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="" xmlns:a16="http://schemas.microsoft.com/office/drawing/2014/main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="" xmlns:a16="http://schemas.microsoft.com/office/drawing/2014/main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="" xmlns:a16="http://schemas.microsoft.com/office/drawing/2014/main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="" xmlns:a16="http://schemas.microsoft.com/office/drawing/2014/main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="" xmlns:a16="http://schemas.microsoft.com/office/drawing/2014/main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="" xmlns:a16="http://schemas.microsoft.com/office/drawing/2014/main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="" xmlns:a16="http://schemas.microsoft.com/office/drawing/2014/main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="" xmlns:a16="http://schemas.microsoft.com/office/drawing/2014/main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="" xmlns:a16="http://schemas.microsoft.com/office/drawing/2014/main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="" xmlns:a16="http://schemas.microsoft.com/office/drawing/2014/main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="" xmlns:a16="http://schemas.microsoft.com/office/drawing/2014/main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="" xmlns:a16="http://schemas.microsoft.com/office/drawing/2014/main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="" xmlns:a16="http://schemas.microsoft.com/office/drawing/2014/main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="" xmlns:a16="http://schemas.microsoft.com/office/drawing/2014/main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="" xmlns:a16="http://schemas.microsoft.com/office/drawing/2014/main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="" xmlns:a16="http://schemas.microsoft.com/office/drawing/2014/main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="" xmlns:a16="http://schemas.microsoft.com/office/drawing/2014/main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974056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506405"/>
            <a:ext cx="8482012" cy="4679950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r>
              <a:rPr lang="de-DE" altLang="de-DE" sz="3600" b="1" dirty="0" smtClean="0"/>
              <a:t>Gliederung</a:t>
            </a:r>
          </a:p>
          <a:p>
            <a:pPr eaLnBrk="1" hangingPunct="1">
              <a:spcAft>
                <a:spcPts val="1200"/>
              </a:spcAft>
              <a:buFont typeface="Wingdings" pitchFamily="2" charset="2"/>
              <a:buChar char="Ø"/>
            </a:pPr>
            <a:r>
              <a:rPr lang="de-DE" altLang="de-DE" sz="3600" b="1" dirty="0" smtClean="0"/>
              <a:t> Klausuren 11</a:t>
            </a:r>
          </a:p>
          <a:p>
            <a:pPr eaLnBrk="1" hangingPunct="1">
              <a:spcAft>
                <a:spcPts val="1200"/>
              </a:spcAft>
              <a:buFont typeface="Wingdings" pitchFamily="2" charset="2"/>
              <a:buChar char="Ø"/>
            </a:pPr>
            <a:r>
              <a:rPr lang="de-DE" altLang="de-DE" sz="3600" b="1" dirty="0" smtClean="0"/>
              <a:t> Klausuren 12</a:t>
            </a:r>
          </a:p>
          <a:p>
            <a:pPr eaLnBrk="1" hangingPunct="1">
              <a:spcAft>
                <a:spcPts val="1200"/>
              </a:spcAft>
              <a:buFont typeface="Wingdings" pitchFamily="2" charset="2"/>
              <a:buChar char="Ø"/>
            </a:pPr>
            <a:r>
              <a:rPr lang="de-DE" altLang="de-DE" sz="3600" b="1" smtClean="0"/>
              <a:t> Aufgabenpools</a:t>
            </a:r>
            <a:endParaRPr lang="de-DE" altLang="de-DE" sz="3600" b="1" dirty="0" smtClean="0"/>
          </a:p>
          <a:p>
            <a:pPr eaLnBrk="1" hangingPunct="1">
              <a:buFont typeface="Wingdings" pitchFamily="2" charset="2"/>
              <a:buChar char="Ø"/>
            </a:pPr>
            <a:r>
              <a:rPr lang="de-DE" altLang="de-DE" sz="3600" b="1" dirty="0" smtClean="0"/>
              <a:t> Kurztests</a:t>
            </a:r>
          </a:p>
          <a:p>
            <a:pPr eaLnBrk="1" hangingPunct="1">
              <a:buFont typeface="Wingdings" pitchFamily="2" charset="2"/>
              <a:buChar char="Ø"/>
            </a:pPr>
            <a:endParaRPr lang="de-DE" altLang="de-DE" sz="3600" b="1" dirty="0"/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7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Klausuren und Klausuraufgaben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="" xmlns:a16="http://schemas.microsoft.com/office/drawing/2014/main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="" xmlns:a16="http://schemas.microsoft.com/office/drawing/2014/main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="" xmlns:a16="http://schemas.microsoft.com/office/drawing/2014/main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="" xmlns:a16="http://schemas.microsoft.com/office/drawing/2014/main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3" name="Gruppierung 11">
            <a:extLst>
              <a:ext uri="{FF2B5EF4-FFF2-40B4-BE49-F238E27FC236}">
                <a16:creationId xmlns="" xmlns:a16="http://schemas.microsoft.com/office/drawing/2014/main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="" xmlns:a16="http://schemas.microsoft.com/office/drawing/2014/main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="" xmlns:a16="http://schemas.microsoft.com/office/drawing/2014/main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Klausuren 11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4" name="AutoShape 6">
              <a:extLst>
                <a:ext uri="{FF2B5EF4-FFF2-40B4-BE49-F238E27FC236}">
                  <a16:creationId xmlns="" xmlns:a16="http://schemas.microsoft.com/office/drawing/2014/main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Klausuren 12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="" xmlns:a16="http://schemas.microsoft.com/office/drawing/2014/main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Aufgaben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6" name="AutoShape 8">
              <a:extLst>
                <a:ext uri="{FF2B5EF4-FFF2-40B4-BE49-F238E27FC236}">
                  <a16:creationId xmlns="" xmlns:a16="http://schemas.microsoft.com/office/drawing/2014/main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Kurztests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="" xmlns:a16="http://schemas.microsoft.com/office/drawing/2014/main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4" name="Zeichenbereich 37909">
            <a:extLst>
              <a:ext uri="{FF2B5EF4-FFF2-40B4-BE49-F238E27FC236}">
                <a16:creationId xmlns="" xmlns:a16="http://schemas.microsoft.com/office/drawing/2014/main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="" xmlns:a16="http://schemas.microsoft.com/office/drawing/2014/main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="" xmlns:a16="http://schemas.microsoft.com/office/drawing/2014/main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="" xmlns:a16="http://schemas.microsoft.com/office/drawing/2014/main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="" xmlns:a16="http://schemas.microsoft.com/office/drawing/2014/main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="" xmlns:a16="http://schemas.microsoft.com/office/drawing/2014/main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="" xmlns:a16="http://schemas.microsoft.com/office/drawing/2014/main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="" xmlns:a16="http://schemas.microsoft.com/office/drawing/2014/main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="" xmlns:a16="http://schemas.microsoft.com/office/drawing/2014/main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="" xmlns:a16="http://schemas.microsoft.com/office/drawing/2014/main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="" xmlns:a16="http://schemas.microsoft.com/office/drawing/2014/main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="" xmlns:a16="http://schemas.microsoft.com/office/drawing/2014/main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="" xmlns:a16="http://schemas.microsoft.com/office/drawing/2014/main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="" xmlns:a16="http://schemas.microsoft.com/office/drawing/2014/main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="" xmlns:a16="http://schemas.microsoft.com/office/drawing/2014/main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="" xmlns:a16="http://schemas.microsoft.com/office/drawing/2014/main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="" xmlns:a16="http://schemas.microsoft.com/office/drawing/2014/main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="" xmlns:a16="http://schemas.microsoft.com/office/drawing/2014/main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="" xmlns:a16="http://schemas.microsoft.com/office/drawing/2014/main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="" xmlns:a16="http://schemas.microsoft.com/office/drawing/2014/main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="" xmlns:a16="http://schemas.microsoft.com/office/drawing/2014/main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="" xmlns:a16="http://schemas.microsoft.com/office/drawing/2014/main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="" xmlns:a16="http://schemas.microsoft.com/office/drawing/2014/main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="" xmlns:a16="http://schemas.microsoft.com/office/drawing/2014/main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="" xmlns:a16="http://schemas.microsoft.com/office/drawing/2014/main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="" xmlns:a16="http://schemas.microsoft.com/office/drawing/2014/main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="" xmlns:a16="http://schemas.microsoft.com/office/drawing/2014/main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="" xmlns:a16="http://schemas.microsoft.com/office/drawing/2014/main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="" xmlns:a16="http://schemas.microsoft.com/office/drawing/2014/main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="" xmlns:a16="http://schemas.microsoft.com/office/drawing/2014/main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="" xmlns:a16="http://schemas.microsoft.com/office/drawing/2014/main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="" xmlns:a16="http://schemas.microsoft.com/office/drawing/2014/main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="" xmlns:a16="http://schemas.microsoft.com/office/drawing/2014/main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="" xmlns:a16="http://schemas.microsoft.com/office/drawing/2014/main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="" xmlns:a16="http://schemas.microsoft.com/office/drawing/2014/main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="" xmlns:a16="http://schemas.microsoft.com/office/drawing/2014/main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="" xmlns:a16="http://schemas.microsoft.com/office/drawing/2014/main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="" xmlns:a16="http://schemas.microsoft.com/office/drawing/2014/main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="" xmlns:a16="http://schemas.microsoft.com/office/drawing/2014/main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="" xmlns:a16="http://schemas.microsoft.com/office/drawing/2014/main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="" xmlns:a16="http://schemas.microsoft.com/office/drawing/2014/main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="" xmlns:a16="http://schemas.microsoft.com/office/drawing/2014/main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="" xmlns:a16="http://schemas.microsoft.com/office/drawing/2014/main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="" xmlns:a16="http://schemas.microsoft.com/office/drawing/2014/main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="" xmlns:a16="http://schemas.microsoft.com/office/drawing/2014/main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="" xmlns:a16="http://schemas.microsoft.com/office/drawing/2014/main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="" xmlns:a16="http://schemas.microsoft.com/office/drawing/2014/main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="" xmlns:a16="http://schemas.microsoft.com/office/drawing/2014/main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="" xmlns:a16="http://schemas.microsoft.com/office/drawing/2014/main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="" xmlns:a16="http://schemas.microsoft.com/office/drawing/2014/main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="" xmlns:a16="http://schemas.microsoft.com/office/drawing/2014/main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974056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23528" y="1340768"/>
            <a:ext cx="8482012" cy="4917595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</a:pPr>
            <a:r>
              <a:rPr lang="de-DE" altLang="de-DE" sz="3200" b="1" dirty="0" smtClean="0"/>
              <a:t>Hinweise zu den Dateien</a:t>
            </a:r>
          </a:p>
          <a:p>
            <a:pPr eaLnBrk="1" hangingPunct="1">
              <a:spcAft>
                <a:spcPts val="0"/>
              </a:spcAft>
              <a:buFont typeface="Wingdings" pitchFamily="2" charset="2"/>
              <a:buChar char="Ø"/>
            </a:pPr>
            <a:r>
              <a:rPr lang="de-DE" altLang="de-DE" sz="2600" dirty="0" smtClean="0"/>
              <a:t>  Falls Lösungen vorhanden sind, dann ist die Datei-</a:t>
            </a:r>
          </a:p>
          <a:p>
            <a:pPr eaLnBrk="1" hangingPunct="1">
              <a:spcAft>
                <a:spcPts val="600"/>
              </a:spcAft>
            </a:pPr>
            <a:r>
              <a:rPr lang="de-DE" altLang="de-DE" sz="2600" dirty="0" smtClean="0"/>
              <a:t>     nummer der Lösung um 20 größer, als die der Klausur</a:t>
            </a:r>
          </a:p>
          <a:p>
            <a:pPr eaLnBrk="1" hangingPunct="1">
              <a:spcAft>
                <a:spcPts val="0"/>
              </a:spcAft>
              <a:buFont typeface="Wingdings" pitchFamily="2" charset="2"/>
              <a:buChar char="Ø"/>
            </a:pPr>
            <a:r>
              <a:rPr lang="de-DE" altLang="de-DE" sz="2600" dirty="0" smtClean="0"/>
              <a:t>  Die Klausuren aus der Klassenstufe 11 haben die</a:t>
            </a:r>
          </a:p>
          <a:p>
            <a:pPr eaLnBrk="1" hangingPunct="1">
              <a:spcAft>
                <a:spcPts val="600"/>
              </a:spcAft>
            </a:pPr>
            <a:r>
              <a:rPr lang="de-DE" altLang="de-DE" sz="2600" dirty="0" smtClean="0"/>
              <a:t>     Dateinummern 11 bis 27</a:t>
            </a:r>
          </a:p>
          <a:p>
            <a:pPr eaLnBrk="1" hangingPunct="1">
              <a:spcAft>
                <a:spcPts val="0"/>
              </a:spcAft>
              <a:buFont typeface="Wingdings" pitchFamily="2" charset="2"/>
              <a:buChar char="Ø"/>
            </a:pPr>
            <a:r>
              <a:rPr lang="de-DE" altLang="de-DE" sz="2600" dirty="0" smtClean="0"/>
              <a:t>  Die Klausuren aus der Klassenstufe 12 haben die</a:t>
            </a:r>
          </a:p>
          <a:p>
            <a:pPr eaLnBrk="1" hangingPunct="1">
              <a:spcAft>
                <a:spcPts val="600"/>
              </a:spcAft>
            </a:pPr>
            <a:r>
              <a:rPr lang="de-DE" altLang="de-DE" sz="2600" dirty="0" smtClean="0"/>
              <a:t>     Dateinummern 51 bis 64</a:t>
            </a:r>
          </a:p>
          <a:p>
            <a:pPr eaLnBrk="1" hangingPunct="1">
              <a:spcAft>
                <a:spcPts val="0"/>
              </a:spcAft>
              <a:buFont typeface="Wingdings" pitchFamily="2" charset="2"/>
              <a:buChar char="Ø"/>
            </a:pPr>
            <a:r>
              <a:rPr lang="de-DE" altLang="de-DE" sz="2600" dirty="0" smtClean="0"/>
              <a:t>  Die beiden Aufgabenpools haben die Dateinummer</a:t>
            </a:r>
          </a:p>
          <a:p>
            <a:pPr eaLnBrk="1" hangingPunct="1">
              <a:spcAft>
                <a:spcPts val="600"/>
              </a:spcAft>
            </a:pPr>
            <a:r>
              <a:rPr lang="de-DE" altLang="de-DE" sz="2600" dirty="0" smtClean="0"/>
              <a:t>     91 bzw. 92</a:t>
            </a:r>
          </a:p>
          <a:p>
            <a:pPr eaLnBrk="1" hangingPunct="1">
              <a:spcAft>
                <a:spcPts val="0"/>
              </a:spcAft>
              <a:buFont typeface="Wingdings" pitchFamily="2" charset="2"/>
              <a:buChar char="Ø"/>
            </a:pPr>
            <a:r>
              <a:rPr lang="de-DE" altLang="de-DE" sz="2600" dirty="0" smtClean="0"/>
              <a:t>  Die Kurztests haben die Dateinummer 93, die Lösung-</a:t>
            </a:r>
          </a:p>
          <a:p>
            <a:pPr eaLnBrk="1" hangingPunct="1">
              <a:spcAft>
                <a:spcPts val="0"/>
              </a:spcAft>
            </a:pPr>
            <a:r>
              <a:rPr lang="de-DE" altLang="de-DE" sz="2600" dirty="0" smtClean="0"/>
              <a:t>     en der Kurztests die Dateinummer 94</a:t>
            </a:r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8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Klausuren und Klausuraufgaben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="" xmlns:a16="http://schemas.microsoft.com/office/drawing/2014/main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="" xmlns:a16="http://schemas.microsoft.com/office/drawing/2014/main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="" xmlns:a16="http://schemas.microsoft.com/office/drawing/2014/main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="" xmlns:a16="http://schemas.microsoft.com/office/drawing/2014/main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3" name="Gruppierung 11">
            <a:extLst>
              <a:ext uri="{FF2B5EF4-FFF2-40B4-BE49-F238E27FC236}">
                <a16:creationId xmlns="" xmlns:a16="http://schemas.microsoft.com/office/drawing/2014/main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="" xmlns:a16="http://schemas.microsoft.com/office/drawing/2014/main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="" xmlns:a16="http://schemas.microsoft.com/office/drawing/2014/main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Klausuren 11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4" name="AutoShape 6">
              <a:extLst>
                <a:ext uri="{FF2B5EF4-FFF2-40B4-BE49-F238E27FC236}">
                  <a16:creationId xmlns="" xmlns:a16="http://schemas.microsoft.com/office/drawing/2014/main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Klausuren 12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="" xmlns:a16="http://schemas.microsoft.com/office/drawing/2014/main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Aufgaben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6" name="AutoShape 8">
              <a:extLst>
                <a:ext uri="{FF2B5EF4-FFF2-40B4-BE49-F238E27FC236}">
                  <a16:creationId xmlns="" xmlns:a16="http://schemas.microsoft.com/office/drawing/2014/main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Kurztests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="" xmlns:a16="http://schemas.microsoft.com/office/drawing/2014/main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4" name="Zeichenbereich 37909">
            <a:extLst>
              <a:ext uri="{FF2B5EF4-FFF2-40B4-BE49-F238E27FC236}">
                <a16:creationId xmlns="" xmlns:a16="http://schemas.microsoft.com/office/drawing/2014/main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="" xmlns:a16="http://schemas.microsoft.com/office/drawing/2014/main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="" xmlns:a16="http://schemas.microsoft.com/office/drawing/2014/main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="" xmlns:a16="http://schemas.microsoft.com/office/drawing/2014/main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="" xmlns:a16="http://schemas.microsoft.com/office/drawing/2014/main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="" xmlns:a16="http://schemas.microsoft.com/office/drawing/2014/main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="" xmlns:a16="http://schemas.microsoft.com/office/drawing/2014/main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="" xmlns:a16="http://schemas.microsoft.com/office/drawing/2014/main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="" xmlns:a16="http://schemas.microsoft.com/office/drawing/2014/main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="" xmlns:a16="http://schemas.microsoft.com/office/drawing/2014/main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="" xmlns:a16="http://schemas.microsoft.com/office/drawing/2014/main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="" xmlns:a16="http://schemas.microsoft.com/office/drawing/2014/main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="" xmlns:a16="http://schemas.microsoft.com/office/drawing/2014/main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="" xmlns:a16="http://schemas.microsoft.com/office/drawing/2014/main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="" xmlns:a16="http://schemas.microsoft.com/office/drawing/2014/main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="" xmlns:a16="http://schemas.microsoft.com/office/drawing/2014/main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="" xmlns:a16="http://schemas.microsoft.com/office/drawing/2014/main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="" xmlns:a16="http://schemas.microsoft.com/office/drawing/2014/main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="" xmlns:a16="http://schemas.microsoft.com/office/drawing/2014/main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="" xmlns:a16="http://schemas.microsoft.com/office/drawing/2014/main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="" xmlns:a16="http://schemas.microsoft.com/office/drawing/2014/main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="" xmlns:a16="http://schemas.microsoft.com/office/drawing/2014/main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="" xmlns:a16="http://schemas.microsoft.com/office/drawing/2014/main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="" xmlns:a16="http://schemas.microsoft.com/office/drawing/2014/main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="" xmlns:a16="http://schemas.microsoft.com/office/drawing/2014/main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="" xmlns:a16="http://schemas.microsoft.com/office/drawing/2014/main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="" xmlns:a16="http://schemas.microsoft.com/office/drawing/2014/main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="" xmlns:a16="http://schemas.microsoft.com/office/drawing/2014/main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="" xmlns:a16="http://schemas.microsoft.com/office/drawing/2014/main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="" xmlns:a16="http://schemas.microsoft.com/office/drawing/2014/main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="" xmlns:a16="http://schemas.microsoft.com/office/drawing/2014/main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="" xmlns:a16="http://schemas.microsoft.com/office/drawing/2014/main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="" xmlns:a16="http://schemas.microsoft.com/office/drawing/2014/main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="" xmlns:a16="http://schemas.microsoft.com/office/drawing/2014/main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="" xmlns:a16="http://schemas.microsoft.com/office/drawing/2014/main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="" xmlns:a16="http://schemas.microsoft.com/office/drawing/2014/main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="" xmlns:a16="http://schemas.microsoft.com/office/drawing/2014/main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="" xmlns:a16="http://schemas.microsoft.com/office/drawing/2014/main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="" xmlns:a16="http://schemas.microsoft.com/office/drawing/2014/main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="" xmlns:a16="http://schemas.microsoft.com/office/drawing/2014/main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="" xmlns:a16="http://schemas.microsoft.com/office/drawing/2014/main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="" xmlns:a16="http://schemas.microsoft.com/office/drawing/2014/main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="" xmlns:a16="http://schemas.microsoft.com/office/drawing/2014/main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="" xmlns:a16="http://schemas.microsoft.com/office/drawing/2014/main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="" xmlns:a16="http://schemas.microsoft.com/office/drawing/2014/main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="" xmlns:a16="http://schemas.microsoft.com/office/drawing/2014/main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="" xmlns:a16="http://schemas.microsoft.com/office/drawing/2014/main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="" xmlns:a16="http://schemas.microsoft.com/office/drawing/2014/main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="" xmlns:a16="http://schemas.microsoft.com/office/drawing/2014/main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="" xmlns:a16="http://schemas.microsoft.com/office/drawing/2014/main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="" xmlns:a16="http://schemas.microsoft.com/office/drawing/2014/main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97405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506405"/>
            <a:ext cx="8482012" cy="4679950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200"/>
              </a:spcAft>
            </a:pPr>
            <a:r>
              <a:rPr lang="de-DE" altLang="de-DE" sz="3600" b="1" dirty="0" smtClean="0"/>
              <a:t>Klausuren der Klassenstufe 11</a:t>
            </a:r>
          </a:p>
          <a:p>
            <a:r>
              <a:rPr lang="de-DE" sz="3200" dirty="0" smtClean="0"/>
              <a:t>Im Pool befinden sich 17 Klausuren aus der</a:t>
            </a:r>
          </a:p>
          <a:p>
            <a:r>
              <a:rPr lang="de-DE" sz="3200" dirty="0" smtClean="0"/>
              <a:t>Klassenstufe 11. In diesen Klausuren sind</a:t>
            </a:r>
          </a:p>
          <a:p>
            <a:r>
              <a:rPr lang="de-DE" sz="3200" dirty="0" smtClean="0"/>
              <a:t>nahezu alle Aufgaben aus den vier Themen-</a:t>
            </a:r>
          </a:p>
          <a:p>
            <a:r>
              <a:rPr lang="de-DE" sz="3200" dirty="0" smtClean="0"/>
              <a:t>gebieten, die auch bei der Zertifikatsklausur</a:t>
            </a:r>
          </a:p>
          <a:p>
            <a:pPr>
              <a:spcAft>
                <a:spcPts val="600"/>
              </a:spcAft>
            </a:pPr>
            <a:r>
              <a:rPr lang="de-DE" sz="3200" dirty="0" smtClean="0"/>
              <a:t>auftreten können.</a:t>
            </a:r>
          </a:p>
          <a:p>
            <a:pPr>
              <a:spcAft>
                <a:spcPts val="600"/>
              </a:spcAft>
            </a:pPr>
            <a:r>
              <a:rPr lang="de-DE" sz="3200" dirty="0" smtClean="0">
                <a:solidFill>
                  <a:srgbClr val="FF0000"/>
                </a:solidFill>
              </a:rPr>
              <a:t>Aussagenlogik ; Beweisen ; Folgen </a:t>
            </a:r>
          </a:p>
          <a:p>
            <a:r>
              <a:rPr lang="de-DE" sz="3200" dirty="0" smtClean="0">
                <a:solidFill>
                  <a:srgbClr val="FF0000"/>
                </a:solidFill>
              </a:rPr>
              <a:t>Gleichungen und Ungleichungen</a:t>
            </a:r>
            <a:r>
              <a:rPr lang="de-DE" sz="3200" dirty="0" smtClean="0"/>
              <a:t> </a:t>
            </a:r>
            <a:endParaRPr lang="de-DE" altLang="de-DE" sz="3200" dirty="0"/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9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Klausuren und Klausuraufgaben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="" xmlns:a16="http://schemas.microsoft.com/office/drawing/2014/main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="" xmlns:a16="http://schemas.microsoft.com/office/drawing/2014/main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="" xmlns:a16="http://schemas.microsoft.com/office/drawing/2014/main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="" xmlns:a16="http://schemas.microsoft.com/office/drawing/2014/main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3" name="Gruppierung 11">
            <a:extLst>
              <a:ext uri="{FF2B5EF4-FFF2-40B4-BE49-F238E27FC236}">
                <a16:creationId xmlns="" xmlns:a16="http://schemas.microsoft.com/office/drawing/2014/main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="" xmlns:a16="http://schemas.microsoft.com/office/drawing/2014/main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="" xmlns:a16="http://schemas.microsoft.com/office/drawing/2014/main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Klausuren 11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4" name="AutoShape 6">
              <a:extLst>
                <a:ext uri="{FF2B5EF4-FFF2-40B4-BE49-F238E27FC236}">
                  <a16:creationId xmlns="" xmlns:a16="http://schemas.microsoft.com/office/drawing/2014/main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Klausuren 12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="" xmlns:a16="http://schemas.microsoft.com/office/drawing/2014/main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Aufgaben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6" name="AutoShape 8">
              <a:extLst>
                <a:ext uri="{FF2B5EF4-FFF2-40B4-BE49-F238E27FC236}">
                  <a16:creationId xmlns="" xmlns:a16="http://schemas.microsoft.com/office/drawing/2014/main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Kurztests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="" xmlns:a16="http://schemas.microsoft.com/office/drawing/2014/main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4" name="Zeichenbereich 37909">
            <a:extLst>
              <a:ext uri="{FF2B5EF4-FFF2-40B4-BE49-F238E27FC236}">
                <a16:creationId xmlns="" xmlns:a16="http://schemas.microsoft.com/office/drawing/2014/main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="" xmlns:a16="http://schemas.microsoft.com/office/drawing/2014/main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="" xmlns:a16="http://schemas.microsoft.com/office/drawing/2014/main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="" xmlns:a16="http://schemas.microsoft.com/office/drawing/2014/main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="" xmlns:a16="http://schemas.microsoft.com/office/drawing/2014/main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="" xmlns:a16="http://schemas.microsoft.com/office/drawing/2014/main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="" xmlns:a16="http://schemas.microsoft.com/office/drawing/2014/main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="" xmlns:a16="http://schemas.microsoft.com/office/drawing/2014/main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="" xmlns:a16="http://schemas.microsoft.com/office/drawing/2014/main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="" xmlns:a16="http://schemas.microsoft.com/office/drawing/2014/main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="" xmlns:a16="http://schemas.microsoft.com/office/drawing/2014/main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="" xmlns:a16="http://schemas.microsoft.com/office/drawing/2014/main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="" xmlns:a16="http://schemas.microsoft.com/office/drawing/2014/main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="" xmlns:a16="http://schemas.microsoft.com/office/drawing/2014/main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="" xmlns:a16="http://schemas.microsoft.com/office/drawing/2014/main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="" xmlns:a16="http://schemas.microsoft.com/office/drawing/2014/main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="" xmlns:a16="http://schemas.microsoft.com/office/drawing/2014/main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="" xmlns:a16="http://schemas.microsoft.com/office/drawing/2014/main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="" xmlns:a16="http://schemas.microsoft.com/office/drawing/2014/main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="" xmlns:a16="http://schemas.microsoft.com/office/drawing/2014/main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="" xmlns:a16="http://schemas.microsoft.com/office/drawing/2014/main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="" xmlns:a16="http://schemas.microsoft.com/office/drawing/2014/main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="" xmlns:a16="http://schemas.microsoft.com/office/drawing/2014/main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="" xmlns:a16="http://schemas.microsoft.com/office/drawing/2014/main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="" xmlns:a16="http://schemas.microsoft.com/office/drawing/2014/main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="" xmlns:a16="http://schemas.microsoft.com/office/drawing/2014/main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="" xmlns:a16="http://schemas.microsoft.com/office/drawing/2014/main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="" xmlns:a16="http://schemas.microsoft.com/office/drawing/2014/main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="" xmlns:a16="http://schemas.microsoft.com/office/drawing/2014/main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="" xmlns:a16="http://schemas.microsoft.com/office/drawing/2014/main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="" xmlns:a16="http://schemas.microsoft.com/office/drawing/2014/main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="" xmlns:a16="http://schemas.microsoft.com/office/drawing/2014/main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="" xmlns:a16="http://schemas.microsoft.com/office/drawing/2014/main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="" xmlns:a16="http://schemas.microsoft.com/office/drawing/2014/main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="" xmlns:a16="http://schemas.microsoft.com/office/drawing/2014/main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="" xmlns:a16="http://schemas.microsoft.com/office/drawing/2014/main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="" xmlns:a16="http://schemas.microsoft.com/office/drawing/2014/main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="" xmlns:a16="http://schemas.microsoft.com/office/drawing/2014/main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="" xmlns:a16="http://schemas.microsoft.com/office/drawing/2014/main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="" xmlns:a16="http://schemas.microsoft.com/office/drawing/2014/main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="" xmlns:a16="http://schemas.microsoft.com/office/drawing/2014/main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="" xmlns:a16="http://schemas.microsoft.com/office/drawing/2014/main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="" xmlns:a16="http://schemas.microsoft.com/office/drawing/2014/main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="" xmlns:a16="http://schemas.microsoft.com/office/drawing/2014/main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="" xmlns:a16="http://schemas.microsoft.com/office/drawing/2014/main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="" xmlns:a16="http://schemas.microsoft.com/office/drawing/2014/main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="" xmlns:a16="http://schemas.microsoft.com/office/drawing/2014/main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="" xmlns:a16="http://schemas.microsoft.com/office/drawing/2014/main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="" xmlns:a16="http://schemas.microsoft.com/office/drawing/2014/main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="" xmlns:a16="http://schemas.microsoft.com/office/drawing/2014/main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="" xmlns:a16="http://schemas.microsoft.com/office/drawing/2014/main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97405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1179</Words>
  <Application>Microsoft Office PowerPoint</Application>
  <PresentationFormat>Bildschirmpräsentation (4:3)</PresentationFormat>
  <Paragraphs>630</Paragraphs>
  <Slides>16</Slides>
  <Notes>16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22" baseType="lpstr">
      <vt:lpstr>Arial</vt:lpstr>
      <vt:lpstr>Calibri</vt:lpstr>
      <vt:lpstr>Segoe Script</vt:lpstr>
      <vt:lpstr>Times New Roman</vt:lpstr>
      <vt:lpstr>Wingdings</vt:lpstr>
      <vt:lpstr>Standarddesign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Brain-Club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Jürgen Appel</dc:creator>
  <cp:lastModifiedBy>Jürgen Appel</cp:lastModifiedBy>
  <cp:revision>427</cp:revision>
  <cp:lastPrinted>2018-03-03T10:37:02Z</cp:lastPrinted>
  <dcterms:created xsi:type="dcterms:W3CDTF">2014-11-14T21:49:37Z</dcterms:created>
  <dcterms:modified xsi:type="dcterms:W3CDTF">2020-03-04T23:02:50Z</dcterms:modified>
</cp:coreProperties>
</file>