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sldIdLst>
    <p:sldId id="346" r:id="rId2"/>
    <p:sldId id="412" r:id="rId3"/>
    <p:sldId id="413" r:id="rId4"/>
    <p:sldId id="399" r:id="rId5"/>
    <p:sldId id="402" r:id="rId6"/>
    <p:sldId id="403" r:id="rId7"/>
    <p:sldId id="401" r:id="rId8"/>
    <p:sldId id="404" r:id="rId9"/>
    <p:sldId id="400" r:id="rId10"/>
    <p:sldId id="405" r:id="rId11"/>
    <p:sldId id="406" r:id="rId12"/>
    <p:sldId id="407" r:id="rId13"/>
    <p:sldId id="408" r:id="rId14"/>
    <p:sldId id="409" r:id="rId15"/>
    <p:sldId id="410" r:id="rId16"/>
    <p:sldId id="411" r:id="rId17"/>
  </p:sldIdLst>
  <p:sldSz cx="9144000" cy="6858000" type="screen4x3"/>
  <p:notesSz cx="6735763" cy="9866313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7">
          <p15:clr>
            <a:srgbClr val="A4A3A4"/>
          </p15:clr>
        </p15:guide>
        <p15:guide id="2" pos="212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00"/>
    <a:srgbClr val="FFCB97"/>
    <a:srgbClr val="FFEDB3"/>
    <a:srgbClr val="FFDE75"/>
    <a:srgbClr val="FF9933"/>
    <a:srgbClr val="F5A401"/>
    <a:srgbClr val="FFAFAF"/>
    <a:srgbClr val="FF9999"/>
    <a:srgbClr val="FF8B8B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Designformatvorlage 1 - Akz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CF1AB2-1976-4502-BF36-3FF5EA218861}" styleName="Mittlere Formatvorlage 4 - Akz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B301B821-A1FF-4177-AEE7-76D212191A09}" styleName="Mittlere Formatvorlage 1 - Akz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15" autoAdjust="0"/>
    <p:restoredTop sz="87044" autoAdjust="0"/>
  </p:normalViewPr>
  <p:slideViewPr>
    <p:cSldViewPr>
      <p:cViewPr varScale="1">
        <p:scale>
          <a:sx n="80" d="100"/>
          <a:sy n="80" d="100"/>
        </p:scale>
        <p:origin x="1710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2" d="100"/>
          <a:sy n="82" d="100"/>
        </p:scale>
        <p:origin x="-3966" y="-84"/>
      </p:cViewPr>
      <p:guideLst>
        <p:guide orient="horz" pos="3107"/>
        <p:guide pos="21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3" y="0"/>
            <a:ext cx="2918830" cy="495029"/>
          </a:xfrm>
          <a:prstGeom prst="rect">
            <a:avLst/>
          </a:prstGeom>
        </p:spPr>
        <p:txBody>
          <a:bodyPr vert="horz" lIns="94828" tIns="47414" rIns="94828" bIns="47414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15375" y="0"/>
            <a:ext cx="2918830" cy="495029"/>
          </a:xfrm>
          <a:prstGeom prst="rect">
            <a:avLst/>
          </a:prstGeom>
        </p:spPr>
        <p:txBody>
          <a:bodyPr vert="horz" lIns="94828" tIns="47414" rIns="94828" bIns="47414" rtlCol="0"/>
          <a:lstStyle>
            <a:lvl1pPr algn="r">
              <a:defRPr sz="1200"/>
            </a:lvl1pPr>
          </a:lstStyle>
          <a:p>
            <a:fld id="{8FF56C64-0EF7-4505-B7A7-22C4F51F7771}" type="datetimeFigureOut">
              <a:rPr lang="de-DE" smtClean="0"/>
              <a:pPr/>
              <a:t>04.03.2020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36550" y="282575"/>
            <a:ext cx="3398838" cy="25495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828" tIns="47414" rIns="94828" bIns="47414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93452" y="3058904"/>
            <a:ext cx="6080538" cy="3884860"/>
          </a:xfrm>
          <a:prstGeom prst="rect">
            <a:avLst/>
          </a:prstGeom>
        </p:spPr>
        <p:txBody>
          <a:bodyPr vert="horz" lIns="94828" tIns="47414" rIns="94828" bIns="47414" rtlCol="0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3" y="9371287"/>
            <a:ext cx="2918830" cy="495028"/>
          </a:xfrm>
          <a:prstGeom prst="rect">
            <a:avLst/>
          </a:prstGeom>
        </p:spPr>
        <p:txBody>
          <a:bodyPr vert="horz" lIns="94828" tIns="47414" rIns="94828" bIns="47414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15375" y="9371287"/>
            <a:ext cx="2918830" cy="495028"/>
          </a:xfrm>
          <a:prstGeom prst="rect">
            <a:avLst/>
          </a:prstGeom>
        </p:spPr>
        <p:txBody>
          <a:bodyPr vert="horz" lIns="94828" tIns="47414" rIns="94828" bIns="47414" rtlCol="0" anchor="b"/>
          <a:lstStyle>
            <a:lvl1pPr algn="r">
              <a:defRPr sz="1200"/>
            </a:lvl1pPr>
          </a:lstStyle>
          <a:p>
            <a:fld id="{B60CD0FA-85F9-4704-9617-456D40F8ACDD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141295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6162983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10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11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12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13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14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15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16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CD0FA-85F9-4704-9617-456D40F8ACDD}" type="slidenum">
              <a:rPr lang="de-DE" smtClean="0"/>
              <a:pPr/>
              <a:t>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86856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A19B94-E857-4078-8C70-1CAF4BA43F45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904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837174-2BD9-4813-A288-E9DF99DE88B0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382685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EC22A2-1D3B-40EA-B029-56C080087BEF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1141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C7C752-75F4-4E85-98C4-B39334E57FBA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21105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BCACB0-B08C-4066-AA6C-7E83BECED380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628668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5EBBD2-284B-477A-9BD7-8329FB6E5537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764721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093BC6-6556-4457-8B07-71ED929772C6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2780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20DF48-7556-4B09-8B99-965B41F97C52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948826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2D951F-63CA-4C74-9AEF-E0951E80C1FF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27548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77BD44-D4C3-4317-8511-C32DB7CA7D0C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10135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B50DED-B887-44A7-A506-EE55E3B33070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839092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/>
              <a:t>Titelmasterformat durch Klicken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/>
              <a:t>Textmasterformate durch Klicken bearbeiten</a:t>
            </a:r>
          </a:p>
          <a:p>
            <a:pPr lvl="1"/>
            <a:r>
              <a:rPr lang="de-DE" altLang="de-DE"/>
              <a:t>Zweite Ebene</a:t>
            </a:r>
          </a:p>
          <a:p>
            <a:pPr lvl="2"/>
            <a:r>
              <a:rPr lang="de-DE" altLang="de-DE"/>
              <a:t>Dritte Ebene</a:t>
            </a:r>
          </a:p>
          <a:p>
            <a:pPr lvl="3"/>
            <a:r>
              <a:rPr lang="de-DE" altLang="de-DE"/>
              <a:t>Vierte Ebene</a:t>
            </a:r>
          </a:p>
          <a:p>
            <a:pPr lvl="4"/>
            <a:r>
              <a:rPr lang="de-DE" altLang="de-DE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r>
              <a:rPr lang="de-DE"/>
              <a:t>ZPG VKM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A63D07B6-6594-4079-BA71-AA0B4969C042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55305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5312" name="Textfeld 16"/>
          <p:cNvSpPr txBox="1">
            <a:spLocks noChangeArrowheads="1"/>
          </p:cNvSpPr>
          <p:nvPr/>
        </p:nvSpPr>
        <p:spPr bwMode="auto">
          <a:xfrm>
            <a:off x="8263480" y="6446501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98CC8DC1-F19D-4D11-A977-ADD460703550}" type="slidenum">
              <a:rPr lang="de-DE" altLang="de-DE" sz="1100">
                <a:latin typeface="Calibri" pitchFamily="34" charset="0"/>
              </a:rPr>
              <a:pPr eaLnBrk="1" hangingPunct="1"/>
              <a:t>1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55313" name="Rectangle 19"/>
          <p:cNvSpPr>
            <a:spLocks noChangeArrowheads="1"/>
          </p:cNvSpPr>
          <p:nvPr/>
        </p:nvSpPr>
        <p:spPr bwMode="auto">
          <a:xfrm>
            <a:off x="346075" y="1444625"/>
            <a:ext cx="8456613" cy="4176713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square" anchor="ctr">
            <a:no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4800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alibri" pitchFamily="34" charset="0"/>
              </a:rPr>
              <a:t>Klausuren</a:t>
            </a:r>
          </a:p>
          <a:p>
            <a:pPr algn="ctr" eaLnBrk="1" hangingPunct="1"/>
            <a:r>
              <a:rPr lang="de-DE" altLang="de-DE" sz="4800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alibri" pitchFamily="34" charset="0"/>
              </a:rPr>
              <a:t>und</a:t>
            </a:r>
          </a:p>
          <a:p>
            <a:pPr algn="ctr" eaLnBrk="1" hangingPunct="1"/>
            <a:r>
              <a:rPr lang="de-DE" altLang="de-DE" sz="4800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alibri" pitchFamily="34" charset="0"/>
              </a:rPr>
              <a:t>Klausuraufgaben</a:t>
            </a:r>
          </a:p>
          <a:p>
            <a:pPr algn="ctr" eaLnBrk="1" hangingPunct="1"/>
            <a:endParaRPr lang="de-DE" altLang="de-DE" sz="2400" b="1" dirty="0">
              <a:effectLst>
                <a:outerShdw blurRad="38100" dist="38100" dir="2700000" algn="tl">
                  <a:srgbClr val="C0C0C0"/>
                </a:outerShdw>
              </a:effectLst>
              <a:latin typeface="Calibri" pitchFamily="34" charset="0"/>
            </a:endParaRPr>
          </a:p>
          <a:p>
            <a:pPr algn="ctr" eaLnBrk="1" hangingPunct="1"/>
            <a:endParaRPr lang="de-DE" altLang="de-DE" sz="3600" dirty="0">
              <a:effectLst>
                <a:outerShdw blurRad="38100" dist="38100" dir="2700000" algn="tl">
                  <a:srgbClr val="C0C0C0"/>
                </a:outerShdw>
              </a:effectLst>
              <a:latin typeface="Calibri" pitchFamily="34" charset="0"/>
            </a:endParaRPr>
          </a:p>
        </p:txBody>
      </p: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EE8DD23C-E6AB-4297-AE0D-A359806203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462408"/>
            <a:ext cx="2895600" cy="305631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64" name="Zeichenbereich 37909">
            <a:extLst>
              <a:ext uri="{FF2B5EF4-FFF2-40B4-BE49-F238E27FC236}">
                <a16:creationId xmlns="" xmlns:a16="http://schemas.microsoft.com/office/drawing/2014/main" id="{6BCD1715-A2F7-4232-A140-1B1FE5B788B3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65" name="Rechteck 64">
              <a:extLst>
                <a:ext uri="{FF2B5EF4-FFF2-40B4-BE49-F238E27FC236}">
                  <a16:creationId xmlns="" xmlns:a16="http://schemas.microsoft.com/office/drawing/2014/main" id="{A6DA8A35-B6FD-4649-9EDA-5B6EB2E86486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66" name="Rectangle 5">
              <a:extLst>
                <a:ext uri="{FF2B5EF4-FFF2-40B4-BE49-F238E27FC236}">
                  <a16:creationId xmlns="" xmlns:a16="http://schemas.microsoft.com/office/drawing/2014/main" id="{47AA0C22-37F4-4224-BC59-14A924B44D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67" name="Rectangle 6">
              <a:extLst>
                <a:ext uri="{FF2B5EF4-FFF2-40B4-BE49-F238E27FC236}">
                  <a16:creationId xmlns="" xmlns:a16="http://schemas.microsoft.com/office/drawing/2014/main" id="{60D4E0A3-4E39-4C90-B7D4-4ADB2DA3CC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68" name="Rectangle 7">
              <a:extLst>
                <a:ext uri="{FF2B5EF4-FFF2-40B4-BE49-F238E27FC236}">
                  <a16:creationId xmlns="" xmlns:a16="http://schemas.microsoft.com/office/drawing/2014/main" id="{05F45359-6CCE-4A77-AD08-DCE6D3C1A5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69" name="Rectangle 8">
              <a:extLst>
                <a:ext uri="{FF2B5EF4-FFF2-40B4-BE49-F238E27FC236}">
                  <a16:creationId xmlns="" xmlns:a16="http://schemas.microsoft.com/office/drawing/2014/main" id="{57188D26-7578-4A2E-B48B-41434F9A404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0" name="Rectangle 9">
              <a:extLst>
                <a:ext uri="{FF2B5EF4-FFF2-40B4-BE49-F238E27FC236}">
                  <a16:creationId xmlns="" xmlns:a16="http://schemas.microsoft.com/office/drawing/2014/main" id="{8693C9EF-DFDC-4D9F-BE1C-CA829FBF85A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1" name="Rectangle 10">
              <a:extLst>
                <a:ext uri="{FF2B5EF4-FFF2-40B4-BE49-F238E27FC236}">
                  <a16:creationId xmlns="" xmlns:a16="http://schemas.microsoft.com/office/drawing/2014/main" id="{B77AC261-A01C-4C8C-AB64-40D44ACDFD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2" name="Rectangle 11">
              <a:extLst>
                <a:ext uri="{FF2B5EF4-FFF2-40B4-BE49-F238E27FC236}">
                  <a16:creationId xmlns="" xmlns:a16="http://schemas.microsoft.com/office/drawing/2014/main" id="{FD52BE42-B86A-47BB-AD49-B6474FD83D1D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3" name="Rectangle 12">
              <a:extLst>
                <a:ext uri="{FF2B5EF4-FFF2-40B4-BE49-F238E27FC236}">
                  <a16:creationId xmlns="" xmlns:a16="http://schemas.microsoft.com/office/drawing/2014/main" id="{63FA04D7-16D8-4C10-9A66-18C9F5F330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4" name="Rectangle 13">
              <a:extLst>
                <a:ext uri="{FF2B5EF4-FFF2-40B4-BE49-F238E27FC236}">
                  <a16:creationId xmlns="" xmlns:a16="http://schemas.microsoft.com/office/drawing/2014/main" id="{CF14685E-9634-4CEE-9FDA-2CC6A7E39AD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5" name="Rectangle 15">
              <a:extLst>
                <a:ext uri="{FF2B5EF4-FFF2-40B4-BE49-F238E27FC236}">
                  <a16:creationId xmlns="" xmlns:a16="http://schemas.microsoft.com/office/drawing/2014/main" id="{7E7D55F7-9901-4C30-B7FF-9C601478887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6" name="Rectangle 16">
              <a:extLst>
                <a:ext uri="{FF2B5EF4-FFF2-40B4-BE49-F238E27FC236}">
                  <a16:creationId xmlns="" xmlns:a16="http://schemas.microsoft.com/office/drawing/2014/main" id="{59D4A53B-F173-4BA7-BB6D-A1B8181A5B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7" name="Rectangle 18">
              <a:extLst>
                <a:ext uri="{FF2B5EF4-FFF2-40B4-BE49-F238E27FC236}">
                  <a16:creationId xmlns="" xmlns:a16="http://schemas.microsoft.com/office/drawing/2014/main" id="{7568CCB0-3F56-4B69-9C97-D9232447F3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8" name="Rectangle 19">
              <a:extLst>
                <a:ext uri="{FF2B5EF4-FFF2-40B4-BE49-F238E27FC236}">
                  <a16:creationId xmlns="" xmlns:a16="http://schemas.microsoft.com/office/drawing/2014/main" id="{640AE4C0-AEAB-4590-83E9-AAD9C741A9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79" name="Rectangle 20">
              <a:extLst>
                <a:ext uri="{FF2B5EF4-FFF2-40B4-BE49-F238E27FC236}">
                  <a16:creationId xmlns="" xmlns:a16="http://schemas.microsoft.com/office/drawing/2014/main" id="{D6D3ADB5-C548-4F15-B3C5-AB0DAC4D8E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80" name="Rectangle 21">
              <a:extLst>
                <a:ext uri="{FF2B5EF4-FFF2-40B4-BE49-F238E27FC236}">
                  <a16:creationId xmlns="" xmlns:a16="http://schemas.microsoft.com/office/drawing/2014/main" id="{D3C2B272-2748-49D1-9226-5B31C0C217C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81" name="Rectangle 22">
              <a:extLst>
                <a:ext uri="{FF2B5EF4-FFF2-40B4-BE49-F238E27FC236}">
                  <a16:creationId xmlns="" xmlns:a16="http://schemas.microsoft.com/office/drawing/2014/main" id="{464C511B-3AF6-4339-AB61-CFB14D355A8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82" name="Rectangle 23">
              <a:extLst>
                <a:ext uri="{FF2B5EF4-FFF2-40B4-BE49-F238E27FC236}">
                  <a16:creationId xmlns="" xmlns:a16="http://schemas.microsoft.com/office/drawing/2014/main" id="{A26B3769-B10F-4939-B2F9-15EBD785B9C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83" name="Line 24">
              <a:extLst>
                <a:ext uri="{FF2B5EF4-FFF2-40B4-BE49-F238E27FC236}">
                  <a16:creationId xmlns="" xmlns:a16="http://schemas.microsoft.com/office/drawing/2014/main" id="{AF1A485D-08D1-4E4B-8E1D-F25FFE698BE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84" name="Rectangle 25">
              <a:extLst>
                <a:ext uri="{FF2B5EF4-FFF2-40B4-BE49-F238E27FC236}">
                  <a16:creationId xmlns="" xmlns:a16="http://schemas.microsoft.com/office/drawing/2014/main" id="{4510E70D-4FA7-49D9-9D88-38A48783CF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85" name="Line 26">
              <a:extLst>
                <a:ext uri="{FF2B5EF4-FFF2-40B4-BE49-F238E27FC236}">
                  <a16:creationId xmlns="" xmlns:a16="http://schemas.microsoft.com/office/drawing/2014/main" id="{7337A555-4646-47F1-A4EE-996B56D4CDC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86" name="Rectangle 27">
              <a:extLst>
                <a:ext uri="{FF2B5EF4-FFF2-40B4-BE49-F238E27FC236}">
                  <a16:creationId xmlns="" xmlns:a16="http://schemas.microsoft.com/office/drawing/2014/main" id="{D5B3577D-34C3-49CA-963A-7E91EBC5B2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87" name="Line 28">
              <a:extLst>
                <a:ext uri="{FF2B5EF4-FFF2-40B4-BE49-F238E27FC236}">
                  <a16:creationId xmlns="" xmlns:a16="http://schemas.microsoft.com/office/drawing/2014/main" id="{8D37655C-65B5-484C-ABAA-FFD8831B4B8B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88" name="Rectangle 29">
              <a:extLst>
                <a:ext uri="{FF2B5EF4-FFF2-40B4-BE49-F238E27FC236}">
                  <a16:creationId xmlns="" xmlns:a16="http://schemas.microsoft.com/office/drawing/2014/main" id="{0D90B735-84FA-47F9-A6C7-B618446F588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89" name="Line 30">
              <a:extLst>
                <a:ext uri="{FF2B5EF4-FFF2-40B4-BE49-F238E27FC236}">
                  <a16:creationId xmlns="" xmlns:a16="http://schemas.microsoft.com/office/drawing/2014/main" id="{67E4F7BB-B696-44BA-8B7A-74DE2C089DF6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90" name="Rectangle 31">
              <a:extLst>
                <a:ext uri="{FF2B5EF4-FFF2-40B4-BE49-F238E27FC236}">
                  <a16:creationId xmlns="" xmlns:a16="http://schemas.microsoft.com/office/drawing/2014/main" id="{357D2975-23F7-4251-B4B9-2D8594B2E6E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91" name="Line 32">
              <a:extLst>
                <a:ext uri="{FF2B5EF4-FFF2-40B4-BE49-F238E27FC236}">
                  <a16:creationId xmlns="" xmlns:a16="http://schemas.microsoft.com/office/drawing/2014/main" id="{DF1C95A8-2050-4900-8120-137B8B54BBD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92" name="Rectangle 33">
              <a:extLst>
                <a:ext uri="{FF2B5EF4-FFF2-40B4-BE49-F238E27FC236}">
                  <a16:creationId xmlns="" xmlns:a16="http://schemas.microsoft.com/office/drawing/2014/main" id="{8AAE3B4D-6A33-481C-8958-AA0F8F74C16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93" name="Line 34">
              <a:extLst>
                <a:ext uri="{FF2B5EF4-FFF2-40B4-BE49-F238E27FC236}">
                  <a16:creationId xmlns="" xmlns:a16="http://schemas.microsoft.com/office/drawing/2014/main" id="{0A4D0E86-74AF-4534-8081-48DCF0EF0E9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94" name="Rectangle 35">
              <a:extLst>
                <a:ext uri="{FF2B5EF4-FFF2-40B4-BE49-F238E27FC236}">
                  <a16:creationId xmlns="" xmlns:a16="http://schemas.microsoft.com/office/drawing/2014/main" id="{9F54B237-E76E-4B7B-930D-B5271553F2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95" name="Line 36">
              <a:extLst>
                <a:ext uri="{FF2B5EF4-FFF2-40B4-BE49-F238E27FC236}">
                  <a16:creationId xmlns="" xmlns:a16="http://schemas.microsoft.com/office/drawing/2014/main" id="{0F5D290F-DC76-460D-A48B-565A36A7C16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96" name="Rectangle 37">
              <a:extLst>
                <a:ext uri="{FF2B5EF4-FFF2-40B4-BE49-F238E27FC236}">
                  <a16:creationId xmlns="" xmlns:a16="http://schemas.microsoft.com/office/drawing/2014/main" id="{46228CA9-C9F7-49FE-A1BA-B54E66C8F5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97" name="Line 38">
              <a:extLst>
                <a:ext uri="{FF2B5EF4-FFF2-40B4-BE49-F238E27FC236}">
                  <a16:creationId xmlns="" xmlns:a16="http://schemas.microsoft.com/office/drawing/2014/main" id="{FC77BEF4-66DB-4CD5-8EDE-A1E7E6D049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98" name="Rectangle 39">
              <a:extLst>
                <a:ext uri="{FF2B5EF4-FFF2-40B4-BE49-F238E27FC236}">
                  <a16:creationId xmlns="" xmlns:a16="http://schemas.microsoft.com/office/drawing/2014/main" id="{97DFA184-352B-4AFC-A507-6BD45F7072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99" name="Line 40">
              <a:extLst>
                <a:ext uri="{FF2B5EF4-FFF2-40B4-BE49-F238E27FC236}">
                  <a16:creationId xmlns="" xmlns:a16="http://schemas.microsoft.com/office/drawing/2014/main" id="{C1BAE5ED-6DC7-427E-A190-0ED6F2BA7396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00" name="Rectangle 41">
              <a:extLst>
                <a:ext uri="{FF2B5EF4-FFF2-40B4-BE49-F238E27FC236}">
                  <a16:creationId xmlns="" xmlns:a16="http://schemas.microsoft.com/office/drawing/2014/main" id="{016789D0-E8B8-46C6-89FB-E9058986523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01" name="Line 42">
              <a:extLst>
                <a:ext uri="{FF2B5EF4-FFF2-40B4-BE49-F238E27FC236}">
                  <a16:creationId xmlns="" xmlns:a16="http://schemas.microsoft.com/office/drawing/2014/main" id="{DA3DE62B-D69F-4AF8-A807-D34ABBA121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02" name="Rectangle 43">
              <a:extLst>
                <a:ext uri="{FF2B5EF4-FFF2-40B4-BE49-F238E27FC236}">
                  <a16:creationId xmlns="" xmlns:a16="http://schemas.microsoft.com/office/drawing/2014/main" id="{7072C49E-0F82-471B-A2EA-44547B9218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03" name="Line 44">
              <a:extLst>
                <a:ext uri="{FF2B5EF4-FFF2-40B4-BE49-F238E27FC236}">
                  <a16:creationId xmlns="" xmlns:a16="http://schemas.microsoft.com/office/drawing/2014/main" id="{B92BFFC7-F2B6-4352-B134-CBD9028713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04" name="Rectangle 45">
              <a:extLst>
                <a:ext uri="{FF2B5EF4-FFF2-40B4-BE49-F238E27FC236}">
                  <a16:creationId xmlns="" xmlns:a16="http://schemas.microsoft.com/office/drawing/2014/main" id="{873BBEA0-BBBD-4585-B514-0E33DBD734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05" name="Line 46">
              <a:extLst>
                <a:ext uri="{FF2B5EF4-FFF2-40B4-BE49-F238E27FC236}">
                  <a16:creationId xmlns="" xmlns:a16="http://schemas.microsoft.com/office/drawing/2014/main" id="{E60FFC0A-E4F5-43B6-9167-250F7271520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06" name="Rectangle 47">
              <a:extLst>
                <a:ext uri="{FF2B5EF4-FFF2-40B4-BE49-F238E27FC236}">
                  <a16:creationId xmlns="" xmlns:a16="http://schemas.microsoft.com/office/drawing/2014/main" id="{281D0438-CA56-42A0-836E-38C9E7D8163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07" name="Line 48">
              <a:extLst>
                <a:ext uri="{FF2B5EF4-FFF2-40B4-BE49-F238E27FC236}">
                  <a16:creationId xmlns="" xmlns:a16="http://schemas.microsoft.com/office/drawing/2014/main" id="{A168788F-EEE4-4384-B88F-DA8D798CD7EB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08" name="Rectangle 49">
              <a:extLst>
                <a:ext uri="{FF2B5EF4-FFF2-40B4-BE49-F238E27FC236}">
                  <a16:creationId xmlns="" xmlns:a16="http://schemas.microsoft.com/office/drawing/2014/main" id="{C308B337-EDC6-4E7E-8D6B-DCBD2D37E35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09" name="Line 50">
              <a:extLst>
                <a:ext uri="{FF2B5EF4-FFF2-40B4-BE49-F238E27FC236}">
                  <a16:creationId xmlns="" xmlns:a16="http://schemas.microsoft.com/office/drawing/2014/main" id="{85D18F75-8C0B-414F-9F5B-B17919D8A51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0" name="Rectangle 51">
              <a:extLst>
                <a:ext uri="{FF2B5EF4-FFF2-40B4-BE49-F238E27FC236}">
                  <a16:creationId xmlns="" xmlns:a16="http://schemas.microsoft.com/office/drawing/2014/main" id="{DD0D79BA-3213-4F3A-B0E2-4DAAEB08F1E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1" name="Line 52">
              <a:extLst>
                <a:ext uri="{FF2B5EF4-FFF2-40B4-BE49-F238E27FC236}">
                  <a16:creationId xmlns="" xmlns:a16="http://schemas.microsoft.com/office/drawing/2014/main" id="{E0B30C33-0211-4878-95D4-C62BBD83646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2" name="Rectangle 53">
              <a:extLst>
                <a:ext uri="{FF2B5EF4-FFF2-40B4-BE49-F238E27FC236}">
                  <a16:creationId xmlns="" xmlns:a16="http://schemas.microsoft.com/office/drawing/2014/main" id="{13BA6CDE-9F06-41D6-A5A8-7165CF90FB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3" name="Line 54">
              <a:extLst>
                <a:ext uri="{FF2B5EF4-FFF2-40B4-BE49-F238E27FC236}">
                  <a16:creationId xmlns="" xmlns:a16="http://schemas.microsoft.com/office/drawing/2014/main" id="{BE6C20BC-C183-4885-8328-598F6F9B1FA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4" name="Rectangle 55">
              <a:extLst>
                <a:ext uri="{FF2B5EF4-FFF2-40B4-BE49-F238E27FC236}">
                  <a16:creationId xmlns="" xmlns:a16="http://schemas.microsoft.com/office/drawing/2014/main" id="{70B7E216-574F-41D4-8A08-242EE238351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  <p:sp>
        <p:nvSpPr>
          <p:cNvPr id="60" name="Textfeld 59"/>
          <p:cNvSpPr txBox="1"/>
          <p:nvPr/>
        </p:nvSpPr>
        <p:spPr>
          <a:xfrm>
            <a:off x="6691221" y="5106591"/>
            <a:ext cx="201622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 smtClean="0">
                <a:latin typeface="Segoe Script" panose="020B0504020000000003" pitchFamily="34" charset="0"/>
              </a:rPr>
              <a:t>Jürgen Appel</a:t>
            </a:r>
            <a:endParaRPr lang="de-DE" sz="2000" dirty="0">
              <a:latin typeface="Segoe Script" panose="020B0504020000000003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48255" y="1506405"/>
            <a:ext cx="8482012" cy="4679950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</a:pPr>
            <a:r>
              <a:rPr lang="de-DE" altLang="de-DE" sz="3600" b="1" dirty="0" smtClean="0"/>
              <a:t>Klausuren der Klassenstufe 12</a:t>
            </a:r>
          </a:p>
          <a:p>
            <a:r>
              <a:rPr lang="de-DE" sz="3200" dirty="0" smtClean="0"/>
              <a:t>Im Pool befinden sich 14 Klausuren aus der</a:t>
            </a:r>
          </a:p>
          <a:p>
            <a:r>
              <a:rPr lang="de-DE" sz="3200" dirty="0" smtClean="0"/>
              <a:t>Klassenstufe 12. In diesen Klausuren sind</a:t>
            </a:r>
          </a:p>
          <a:p>
            <a:r>
              <a:rPr lang="de-DE" sz="3200" dirty="0" smtClean="0"/>
              <a:t>nahezu alle Aufgaben aus dem Pflichtthema</a:t>
            </a:r>
          </a:p>
          <a:p>
            <a:r>
              <a:rPr lang="de-DE" sz="3200" dirty="0" smtClean="0"/>
              <a:t>„komplexe Zahlen“ oder aus einem der Wahl-</a:t>
            </a:r>
          </a:p>
          <a:p>
            <a:pPr>
              <a:spcAft>
                <a:spcPts val="600"/>
              </a:spcAft>
            </a:pPr>
            <a:r>
              <a:rPr lang="de-DE" sz="3200" dirty="0" err="1" smtClean="0"/>
              <a:t>themen</a:t>
            </a:r>
            <a:r>
              <a:rPr lang="de-DE" sz="3200" dirty="0" smtClean="0"/>
              <a:t>.</a:t>
            </a:r>
          </a:p>
          <a:p>
            <a:pPr>
              <a:spcAft>
                <a:spcPts val="600"/>
              </a:spcAft>
            </a:pPr>
            <a:r>
              <a:rPr lang="de-DE" sz="3200" dirty="0" smtClean="0">
                <a:solidFill>
                  <a:srgbClr val="FF0000"/>
                </a:solidFill>
              </a:rPr>
              <a:t>Integrationstechniken ; Reihen ; Taylorreihen </a:t>
            </a:r>
          </a:p>
          <a:p>
            <a:r>
              <a:rPr lang="de-DE" sz="3200" dirty="0" smtClean="0">
                <a:solidFill>
                  <a:srgbClr val="FF0000"/>
                </a:solidFill>
              </a:rPr>
              <a:t>Matrizen ; Linienintegrale </a:t>
            </a:r>
            <a:r>
              <a:rPr lang="de-DE" sz="3200" dirty="0" smtClean="0"/>
              <a:t> </a:t>
            </a:r>
            <a:endParaRPr lang="de-DE" altLang="de-DE" sz="3200" dirty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10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23528" y="1340768"/>
            <a:ext cx="8482012" cy="4917595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</a:pPr>
            <a:r>
              <a:rPr lang="de-DE" altLang="de-DE" sz="3200" b="1" dirty="0" smtClean="0"/>
              <a:t>Hinweise zum Aufgabenpool 1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3200" dirty="0" smtClean="0"/>
              <a:t> Der Pool wurde im Juni 2016 von Sabine</a:t>
            </a:r>
          </a:p>
          <a:p>
            <a:pPr eaLnBrk="1" hangingPunct="1">
              <a:spcAft>
                <a:spcPts val="1200"/>
              </a:spcAft>
            </a:pPr>
            <a:r>
              <a:rPr lang="de-DE" altLang="de-DE" sz="3200" dirty="0" smtClean="0"/>
              <a:t>    </a:t>
            </a:r>
            <a:r>
              <a:rPr lang="de-DE" altLang="de-DE" sz="3200" dirty="0" err="1" smtClean="0"/>
              <a:t>Schray</a:t>
            </a:r>
            <a:r>
              <a:rPr lang="de-DE" altLang="de-DE" sz="3200" dirty="0" smtClean="0"/>
              <a:t> und Simon </a:t>
            </a:r>
            <a:r>
              <a:rPr lang="de-DE" altLang="de-DE" sz="3200" dirty="0" err="1" smtClean="0"/>
              <a:t>Zolg</a:t>
            </a:r>
            <a:r>
              <a:rPr lang="de-DE" altLang="de-DE" sz="3200" dirty="0" smtClean="0"/>
              <a:t> zusammengestellt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3200" dirty="0" smtClean="0"/>
              <a:t> Er umfasst 60 Aufgaben, die nach Themen-</a:t>
            </a:r>
          </a:p>
          <a:p>
            <a:pPr eaLnBrk="1" hangingPunct="1">
              <a:spcAft>
                <a:spcPts val="0"/>
              </a:spcAft>
            </a:pPr>
            <a:r>
              <a:rPr lang="de-DE" altLang="de-DE" sz="3200" dirty="0" smtClean="0"/>
              <a:t>    </a:t>
            </a:r>
            <a:r>
              <a:rPr lang="de-DE" altLang="de-DE" sz="3200" dirty="0" err="1" smtClean="0"/>
              <a:t>bereichen</a:t>
            </a:r>
            <a:r>
              <a:rPr lang="de-DE" altLang="de-DE" sz="3200" dirty="0" smtClean="0"/>
              <a:t> gegliedert sind</a:t>
            </a:r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11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23528" y="1340768"/>
            <a:ext cx="8482012" cy="4917595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0"/>
              </a:spcAft>
            </a:pPr>
            <a:r>
              <a:rPr lang="de-DE" altLang="de-DE" sz="3200" b="1" dirty="0" smtClean="0"/>
              <a:t>Themenbereiche des Aufgabenpools 1</a:t>
            </a:r>
          </a:p>
          <a:p>
            <a:pPr eaLnBrk="1" hangingPunct="1">
              <a:spcAft>
                <a:spcPts val="0"/>
              </a:spcAft>
            </a:pPr>
            <a:endParaRPr lang="de-DE" altLang="de-DE" sz="3200" b="1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b="1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b="1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b="1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b="1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b="1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b="1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b="1" dirty="0" smtClean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12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  <p:graphicFrame>
        <p:nvGraphicFramePr>
          <p:cNvPr id="71" name="Tabelle 3">
            <a:extLst>
              <a:ext uri="{FF2B5EF4-FFF2-40B4-BE49-F238E27FC236}">
                <a16:creationId xmlns="" xmlns:a16="http://schemas.microsoft.com/office/drawing/2014/main" id="{AF304012-6BD9-4781-9E88-836072F846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588618"/>
              </p:ext>
            </p:extLst>
          </p:nvPr>
        </p:nvGraphicFramePr>
        <p:xfrm>
          <a:off x="611560" y="2492896"/>
          <a:ext cx="7920880" cy="320040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5328592">
                  <a:extLst>
                    <a:ext uri="{9D8B030D-6E8A-4147-A177-3AD203B41FA5}">
                      <a16:colId xmlns="" xmlns:a16="http://schemas.microsoft.com/office/drawing/2014/main" val="2922009884"/>
                    </a:ext>
                  </a:extLst>
                </a:gridCol>
                <a:gridCol w="2592288">
                  <a:extLst>
                    <a:ext uri="{9D8B030D-6E8A-4147-A177-3AD203B41FA5}">
                      <a16:colId xmlns="" xmlns:a16="http://schemas.microsoft.com/office/drawing/2014/main" val="143629368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1" baseline="0" dirty="0" smtClean="0">
                          <a:solidFill>
                            <a:schemeClr val="tx1"/>
                          </a:solidFill>
                        </a:rPr>
                        <a:t>Themenbereich</a:t>
                      </a:r>
                      <a:endParaRPr lang="de-DE" sz="24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1" dirty="0" smtClean="0">
                          <a:solidFill>
                            <a:schemeClr val="tx1"/>
                          </a:solidFill>
                        </a:rPr>
                        <a:t>Aufgabenanzahl</a:t>
                      </a:r>
                      <a:endParaRPr lang="de-DE" sz="24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846135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Aussagenlogik und Beweistechniken 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   15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9866096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Vollständige Induktion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     8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3095648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Gleichungslehre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     6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745760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Folgen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     7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Komplexe Zahlen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   13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Sonstige</a:t>
                      </a:r>
                      <a:r>
                        <a:rPr lang="de-DE" sz="2400" b="0" baseline="0" dirty="0" smtClean="0">
                          <a:solidFill>
                            <a:schemeClr val="tx1"/>
                          </a:solidFill>
                        </a:rPr>
                        <a:t> weitere Themenbereiche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   11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23528" y="1391725"/>
            <a:ext cx="8482012" cy="4917595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</a:pPr>
            <a:r>
              <a:rPr lang="de-DE" altLang="de-DE" sz="3200" b="1" dirty="0" smtClean="0"/>
              <a:t>Hinweise zum Aufgabenpool 2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3200" dirty="0" smtClean="0"/>
              <a:t> Der Pool umfasst 4 Aufgaben</a:t>
            </a:r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13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  <p:graphicFrame>
        <p:nvGraphicFramePr>
          <p:cNvPr id="71" name="Tabelle 3">
            <a:extLst>
              <a:ext uri="{FF2B5EF4-FFF2-40B4-BE49-F238E27FC236}">
                <a16:creationId xmlns="" xmlns:a16="http://schemas.microsoft.com/office/drawing/2014/main" id="{AF304012-6BD9-4781-9E88-836072F846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588618"/>
              </p:ext>
            </p:extLst>
          </p:nvPr>
        </p:nvGraphicFramePr>
        <p:xfrm>
          <a:off x="611560" y="3068960"/>
          <a:ext cx="7920880" cy="182880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728192">
                  <a:extLst>
                    <a:ext uri="{9D8B030D-6E8A-4147-A177-3AD203B41FA5}">
                      <a16:colId xmlns="" xmlns:a16="http://schemas.microsoft.com/office/drawing/2014/main" val="2922009884"/>
                    </a:ext>
                  </a:extLst>
                </a:gridCol>
                <a:gridCol w="6192688">
                  <a:extLst>
                    <a:ext uri="{9D8B030D-6E8A-4147-A177-3AD203B41FA5}">
                      <a16:colId xmlns="" xmlns:a16="http://schemas.microsoft.com/office/drawing/2014/main" val="143629368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Aufgabe 1 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Beweisen durch Kontraposition            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9866096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Aufgabe 2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de-DE" sz="2400" b="0" dirty="0" err="1" smtClean="0">
                          <a:solidFill>
                            <a:schemeClr val="tx1"/>
                          </a:solidFill>
                        </a:rPr>
                        <a:t>Sheffer</a:t>
                      </a: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- Strich (Aussagenlogik)            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3095648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Aufgabe 3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Komplexe</a:t>
                      </a:r>
                      <a:r>
                        <a:rPr lang="de-DE" sz="2400" b="0" baseline="0" dirty="0" smtClean="0">
                          <a:solidFill>
                            <a:schemeClr val="tx1"/>
                          </a:solidFill>
                        </a:rPr>
                        <a:t> Zahlen</a:t>
                      </a: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    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745760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Aufgabe</a:t>
                      </a:r>
                      <a:r>
                        <a:rPr lang="de-DE" sz="2400" b="0" baseline="0" dirty="0" smtClean="0">
                          <a:solidFill>
                            <a:schemeClr val="tx1"/>
                          </a:solidFill>
                        </a:rPr>
                        <a:t> 4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Komplexe Zahlen             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23528" y="1340768"/>
            <a:ext cx="8482012" cy="4917595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</a:pPr>
            <a:r>
              <a:rPr lang="de-DE" altLang="de-DE" sz="3200" b="1" dirty="0" smtClean="0"/>
              <a:t>Hinweise zu den Kurztests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3200" dirty="0" smtClean="0"/>
              <a:t> Der Pool enthält vier Kurztests, jeder zu</a:t>
            </a:r>
          </a:p>
          <a:p>
            <a:pPr eaLnBrk="1" hangingPunct="1">
              <a:spcAft>
                <a:spcPts val="1200"/>
              </a:spcAft>
            </a:pPr>
            <a:r>
              <a:rPr lang="de-DE" altLang="de-DE" sz="3200" dirty="0" smtClean="0"/>
              <a:t>    einem anderen Themengebiet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3200" dirty="0" smtClean="0"/>
              <a:t> Zu drei der vier Kurztests sind Lösungen</a:t>
            </a:r>
          </a:p>
          <a:p>
            <a:pPr eaLnBrk="1" hangingPunct="1">
              <a:spcAft>
                <a:spcPts val="0"/>
              </a:spcAft>
            </a:pPr>
            <a:r>
              <a:rPr lang="de-DE" altLang="de-DE" sz="3200" dirty="0" smtClean="0"/>
              <a:t>    vorhanden</a:t>
            </a:r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14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23528" y="1391725"/>
            <a:ext cx="8482012" cy="4917595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</a:pPr>
            <a:r>
              <a:rPr lang="de-DE" altLang="de-DE" sz="3200" b="1" dirty="0" smtClean="0"/>
              <a:t>Themenbereiche der Kurztests</a:t>
            </a: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15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  <p:graphicFrame>
        <p:nvGraphicFramePr>
          <p:cNvPr id="71" name="Tabelle 3">
            <a:extLst>
              <a:ext uri="{FF2B5EF4-FFF2-40B4-BE49-F238E27FC236}">
                <a16:creationId xmlns="" xmlns:a16="http://schemas.microsoft.com/office/drawing/2014/main" id="{AF304012-6BD9-4781-9E88-836072F846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588618"/>
              </p:ext>
            </p:extLst>
          </p:nvPr>
        </p:nvGraphicFramePr>
        <p:xfrm>
          <a:off x="755576" y="2852936"/>
          <a:ext cx="7632848" cy="2316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04256">
                  <a:extLst>
                    <a:ext uri="{9D8B030D-6E8A-4147-A177-3AD203B41FA5}">
                      <a16:colId xmlns="" xmlns:a16="http://schemas.microsoft.com/office/drawing/2014/main" val="2922009884"/>
                    </a:ext>
                  </a:extLst>
                </a:gridCol>
                <a:gridCol w="5328592">
                  <a:extLst>
                    <a:ext uri="{9D8B030D-6E8A-4147-A177-3AD203B41FA5}">
                      <a16:colId xmlns="" xmlns:a16="http://schemas.microsoft.com/office/drawing/2014/main" val="143629368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err="1" smtClean="0">
                          <a:solidFill>
                            <a:schemeClr val="tx1"/>
                          </a:solidFill>
                        </a:rPr>
                        <a:t>Kurztest</a:t>
                      </a: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1 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Aussagenlogik            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9866096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err="1" smtClean="0">
                          <a:solidFill>
                            <a:schemeClr val="tx1"/>
                          </a:solidFill>
                        </a:rPr>
                        <a:t>Kurztest</a:t>
                      </a: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2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Gleichungen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3095648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err="1" smtClean="0">
                          <a:solidFill>
                            <a:schemeClr val="tx1"/>
                          </a:solidFill>
                        </a:rPr>
                        <a:t>Kurztest</a:t>
                      </a: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3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Folgen             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745760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err="1" smtClean="0">
                          <a:solidFill>
                            <a:schemeClr val="tx1"/>
                          </a:solidFill>
                        </a:rPr>
                        <a:t>Kurztest</a:t>
                      </a: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4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Reihen und Potenzreihen             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23528" y="1391725"/>
            <a:ext cx="8482012" cy="4917595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</a:pPr>
            <a:r>
              <a:rPr lang="de-DE" altLang="de-DE" sz="3200" b="1" dirty="0" smtClean="0"/>
              <a:t>Lösungen gibt es zu folgenden Kurztests</a:t>
            </a: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  <a:p>
            <a:pPr eaLnBrk="1" hangingPunct="1">
              <a:spcAft>
                <a:spcPts val="0"/>
              </a:spcAft>
            </a:pPr>
            <a:endParaRPr lang="de-DE" altLang="de-DE" sz="3200" dirty="0" smtClean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16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  <p:graphicFrame>
        <p:nvGraphicFramePr>
          <p:cNvPr id="71" name="Tabelle 3">
            <a:extLst>
              <a:ext uri="{FF2B5EF4-FFF2-40B4-BE49-F238E27FC236}">
                <a16:creationId xmlns="" xmlns:a16="http://schemas.microsoft.com/office/drawing/2014/main" id="{AF304012-6BD9-4781-9E88-836072F846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588618"/>
              </p:ext>
            </p:extLst>
          </p:nvPr>
        </p:nvGraphicFramePr>
        <p:xfrm>
          <a:off x="755576" y="2852936"/>
          <a:ext cx="7632848" cy="17373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04256">
                  <a:extLst>
                    <a:ext uri="{9D8B030D-6E8A-4147-A177-3AD203B41FA5}">
                      <a16:colId xmlns="" xmlns:a16="http://schemas.microsoft.com/office/drawing/2014/main" val="2922009884"/>
                    </a:ext>
                  </a:extLst>
                </a:gridCol>
                <a:gridCol w="5328592">
                  <a:extLst>
                    <a:ext uri="{9D8B030D-6E8A-4147-A177-3AD203B41FA5}">
                      <a16:colId xmlns="" xmlns:a16="http://schemas.microsoft.com/office/drawing/2014/main" val="143629368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err="1" smtClean="0">
                          <a:solidFill>
                            <a:schemeClr val="tx1"/>
                          </a:solidFill>
                        </a:rPr>
                        <a:t>Kurztest</a:t>
                      </a: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2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Gleichungen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3095648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err="1" smtClean="0">
                          <a:solidFill>
                            <a:schemeClr val="tx1"/>
                          </a:solidFill>
                        </a:rPr>
                        <a:t>Kurztest</a:t>
                      </a: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3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Folgen             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745760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err="1" smtClean="0">
                          <a:solidFill>
                            <a:schemeClr val="tx1"/>
                          </a:solidFill>
                        </a:rPr>
                        <a:t>Kurztest</a:t>
                      </a: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4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3200" b="0" dirty="0" smtClean="0">
                          <a:solidFill>
                            <a:schemeClr val="tx1"/>
                          </a:solidFill>
                        </a:rPr>
                        <a:t> Reihen und Potenzreihen             </a:t>
                      </a:r>
                      <a:endParaRPr lang="de-DE" sz="3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48255" y="1506405"/>
            <a:ext cx="8482012" cy="4679950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</a:pPr>
            <a:r>
              <a:rPr lang="de-DE" altLang="de-DE" sz="3600" b="1" dirty="0" smtClean="0"/>
              <a:t>Allgemeine Hinweise zu Klausuren 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2800" b="1" dirty="0" smtClean="0"/>
              <a:t> </a:t>
            </a:r>
            <a:r>
              <a:rPr lang="de-DE" altLang="de-DE" sz="2800" dirty="0" smtClean="0"/>
              <a:t>Aufgaben aus allen drei Anforderungsniveaus</a:t>
            </a:r>
          </a:p>
          <a:p>
            <a:pPr eaLnBrk="1" hangingPunct="1">
              <a:spcAft>
                <a:spcPts val="1200"/>
              </a:spcAft>
            </a:pPr>
            <a:r>
              <a:rPr lang="de-DE" altLang="de-DE" sz="2800" dirty="0" smtClean="0"/>
              <a:t>    sollten vorkommen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2800" dirty="0" smtClean="0"/>
              <a:t> Transferanteil so hoch wie üblich in Mathematik-</a:t>
            </a:r>
          </a:p>
          <a:p>
            <a:pPr eaLnBrk="1" hangingPunct="1">
              <a:spcAft>
                <a:spcPts val="1200"/>
              </a:spcAft>
            </a:pPr>
            <a:r>
              <a:rPr lang="de-DE" altLang="de-DE" sz="2800" dirty="0" smtClean="0"/>
              <a:t>    </a:t>
            </a:r>
            <a:r>
              <a:rPr lang="de-DE" altLang="de-DE" sz="2800" dirty="0" err="1" smtClean="0"/>
              <a:t>klausuren</a:t>
            </a:r>
            <a:endParaRPr lang="de-DE" altLang="de-DE" sz="2800" dirty="0" smtClean="0"/>
          </a:p>
          <a:p>
            <a:pPr eaLnBrk="1" hangingPunct="1">
              <a:spcAft>
                <a:spcPts val="1200"/>
              </a:spcAft>
              <a:buFont typeface="Wingdings" pitchFamily="2" charset="2"/>
              <a:buChar char="Ø"/>
            </a:pPr>
            <a:r>
              <a:rPr lang="de-DE" altLang="de-DE" sz="2800" dirty="0" smtClean="0"/>
              <a:t> Einfache und schwere Themen kombinieren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2800" dirty="0" smtClean="0"/>
              <a:t> Bearbeitungszeit angemessen wählen,</a:t>
            </a:r>
          </a:p>
          <a:p>
            <a:pPr eaLnBrk="1" hangingPunct="1">
              <a:spcAft>
                <a:spcPts val="300"/>
              </a:spcAft>
            </a:pPr>
            <a:r>
              <a:rPr lang="de-DE" altLang="de-DE" sz="2800" dirty="0" smtClean="0"/>
              <a:t>    kein „Kampfrechnen“ </a:t>
            </a:r>
          </a:p>
          <a:p>
            <a:r>
              <a:rPr lang="de-DE" altLang="de-DE" sz="3600" b="1" dirty="0" smtClean="0">
                <a:solidFill>
                  <a:srgbClr val="FF0000"/>
                </a:solidFill>
              </a:rPr>
              <a:t>Nicht alle </a:t>
            </a:r>
            <a:r>
              <a:rPr lang="de-DE" altLang="de-DE" sz="3600" b="1" dirty="0" err="1" smtClean="0">
                <a:solidFill>
                  <a:srgbClr val="FF0000"/>
                </a:solidFill>
              </a:rPr>
              <a:t>SuS</a:t>
            </a:r>
            <a:r>
              <a:rPr lang="de-DE" altLang="de-DE" sz="3600" b="1" dirty="0" smtClean="0">
                <a:solidFill>
                  <a:srgbClr val="FF0000"/>
                </a:solidFill>
              </a:rPr>
              <a:t> sind „Überflieger“!! </a:t>
            </a:r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2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23528" y="1506405"/>
            <a:ext cx="8506739" cy="4679950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</a:pPr>
            <a:r>
              <a:rPr lang="de-DE" altLang="de-DE" sz="3200" b="1" dirty="0" smtClean="0"/>
              <a:t>Beispiele für Notenspiegel von Klausuren</a:t>
            </a:r>
            <a:r>
              <a:rPr lang="de-DE" altLang="de-DE" sz="3600" b="1" dirty="0" smtClean="0"/>
              <a:t> </a:t>
            </a:r>
          </a:p>
          <a:p>
            <a:pPr eaLnBrk="1" hangingPunct="1">
              <a:spcAft>
                <a:spcPts val="0"/>
              </a:spcAft>
            </a:pPr>
            <a:endParaRPr lang="de-DE" altLang="de-DE" sz="3600" b="1" dirty="0" smtClean="0">
              <a:solidFill>
                <a:srgbClr val="FF0000"/>
              </a:solidFill>
            </a:endParaRPr>
          </a:p>
          <a:p>
            <a:pPr eaLnBrk="1" hangingPunct="1">
              <a:spcAft>
                <a:spcPts val="0"/>
              </a:spcAft>
            </a:pPr>
            <a:endParaRPr lang="de-DE" altLang="de-DE" sz="3600" b="1" dirty="0" smtClean="0">
              <a:solidFill>
                <a:srgbClr val="FF0000"/>
              </a:solidFill>
            </a:endParaRPr>
          </a:p>
          <a:p>
            <a:pPr eaLnBrk="1" hangingPunct="1">
              <a:spcAft>
                <a:spcPts val="0"/>
              </a:spcAft>
            </a:pPr>
            <a:endParaRPr lang="de-DE" altLang="de-DE" sz="3600" b="1" dirty="0" smtClean="0">
              <a:solidFill>
                <a:srgbClr val="FF0000"/>
              </a:solidFill>
            </a:endParaRPr>
          </a:p>
          <a:p>
            <a:pPr eaLnBrk="1" hangingPunct="1">
              <a:spcAft>
                <a:spcPts val="0"/>
              </a:spcAft>
            </a:pPr>
            <a:endParaRPr lang="de-DE" altLang="de-DE" sz="3600" b="1" dirty="0" smtClean="0">
              <a:solidFill>
                <a:srgbClr val="FF0000"/>
              </a:solidFill>
            </a:endParaRPr>
          </a:p>
          <a:p>
            <a:pPr eaLnBrk="1" hangingPunct="1">
              <a:spcAft>
                <a:spcPts val="0"/>
              </a:spcAft>
            </a:pPr>
            <a:endParaRPr lang="de-DE" altLang="de-DE" sz="3600" b="1" dirty="0" smtClean="0">
              <a:solidFill>
                <a:srgbClr val="FF0000"/>
              </a:solidFill>
            </a:endParaRPr>
          </a:p>
          <a:p>
            <a:pPr eaLnBrk="1" hangingPunct="1">
              <a:spcAft>
                <a:spcPts val="0"/>
              </a:spcAft>
            </a:pPr>
            <a:endParaRPr lang="de-DE" altLang="de-DE" sz="3600" b="1" dirty="0" smtClean="0">
              <a:solidFill>
                <a:srgbClr val="FF0000"/>
              </a:solidFill>
            </a:endParaRPr>
          </a:p>
          <a:p>
            <a:pPr eaLnBrk="1" hangingPunct="1">
              <a:spcAft>
                <a:spcPts val="0"/>
              </a:spcAft>
            </a:pPr>
            <a:endParaRPr lang="de-DE" altLang="de-DE" sz="3600" b="1" dirty="0" smtClean="0">
              <a:solidFill>
                <a:srgbClr val="FF0000"/>
              </a:solidFill>
            </a:endParaRPr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3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  <p:graphicFrame>
        <p:nvGraphicFramePr>
          <p:cNvPr id="71" name="Tabelle 3">
            <a:extLst>
              <a:ext uri="{FF2B5EF4-FFF2-40B4-BE49-F238E27FC236}">
                <a16:creationId xmlns="" xmlns:a16="http://schemas.microsoft.com/office/drawing/2014/main" id="{AF304012-6BD9-4781-9E88-836072F846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8891956"/>
              </p:ext>
            </p:extLst>
          </p:nvPr>
        </p:nvGraphicFramePr>
        <p:xfrm>
          <a:off x="395536" y="2420888"/>
          <a:ext cx="8352928" cy="320040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6264696">
                  <a:extLst>
                    <a:ext uri="{9D8B030D-6E8A-4147-A177-3AD203B41FA5}">
                      <a16:colId xmlns="" xmlns:a16="http://schemas.microsoft.com/office/drawing/2014/main" val="2922009884"/>
                    </a:ext>
                  </a:extLst>
                </a:gridCol>
                <a:gridCol w="2088232">
                  <a:extLst>
                    <a:ext uri="{9D8B030D-6E8A-4147-A177-3AD203B41FA5}">
                      <a16:colId xmlns="" xmlns:a16="http://schemas.microsoft.com/office/drawing/2014/main" val="143629368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1" baseline="0" dirty="0" smtClean="0">
                          <a:solidFill>
                            <a:schemeClr val="tx1"/>
                          </a:solidFill>
                        </a:rPr>
                        <a:t>Klausurnoten</a:t>
                      </a:r>
                      <a:endParaRPr lang="de-DE" sz="24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1" dirty="0" smtClean="0">
                          <a:solidFill>
                            <a:schemeClr val="tx1"/>
                          </a:solidFill>
                        </a:rPr>
                        <a:t>Durchschnitt</a:t>
                      </a:r>
                      <a:endParaRPr lang="de-DE" sz="24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846135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13   11   11   11   11   10   10   </a:t>
                      </a: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9 </a:t>
                      </a: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</a:t>
                      </a:r>
                      <a:r>
                        <a:rPr lang="de-DE" sz="24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de-DE" sz="2400" b="0" baseline="0" dirty="0" smtClean="0">
                          <a:solidFill>
                            <a:schemeClr val="tx1"/>
                          </a:solidFill>
                        </a:rPr>
                        <a:t>9   8   </a:t>
                      </a:r>
                      <a:r>
                        <a:rPr lang="de-DE" sz="2400" b="0" baseline="0" dirty="0" smtClean="0">
                          <a:solidFill>
                            <a:schemeClr val="tx1"/>
                          </a:solidFill>
                        </a:rPr>
                        <a:t>8 </a:t>
                      </a:r>
                      <a:r>
                        <a:rPr lang="de-DE" sz="2000" b="0" baseline="0" dirty="0" smtClean="0">
                          <a:solidFill>
                            <a:schemeClr val="tx1"/>
                          </a:solidFill>
                        </a:rPr>
                        <a:t>  </a:t>
                      </a:r>
                      <a:r>
                        <a:rPr lang="de-DE" sz="2400" b="0" baseline="0" dirty="0" smtClean="0">
                          <a:solidFill>
                            <a:schemeClr val="tx1"/>
                          </a:solidFill>
                        </a:rPr>
                        <a:t>5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smtClean="0">
                          <a:solidFill>
                            <a:schemeClr val="tx1"/>
                          </a:solidFill>
                        </a:rPr>
                        <a:t>        </a:t>
                      </a:r>
                      <a:r>
                        <a:rPr lang="de-DE" sz="2400" b="0" smtClean="0">
                          <a:solidFill>
                            <a:schemeClr val="tx1"/>
                          </a:solidFill>
                        </a:rPr>
                        <a:t>   </a:t>
                      </a: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9,6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9866096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15   15   15   14  14   14   14   11   8   8   8   5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11,7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3095648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15   14   14   12   11  10   10   10   8   8   </a:t>
                      </a:r>
                      <a:r>
                        <a:rPr lang="de-DE" sz="2400" b="0" dirty="0" smtClean="0">
                          <a:solidFill>
                            <a:srgbClr val="FF0000"/>
                          </a:solidFill>
                        </a:rPr>
                        <a:t>3   2</a:t>
                      </a:r>
                      <a:endParaRPr lang="de-DE" sz="2400" b="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  9,7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745760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14   12   12   10   10   10   8   7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10,3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14   13   12   11   10     8   6   </a:t>
                      </a:r>
                      <a:r>
                        <a:rPr lang="de-DE" sz="2400" b="0" dirty="0" smtClean="0">
                          <a:solidFill>
                            <a:srgbClr val="FF0000"/>
                          </a:solidFill>
                        </a:rPr>
                        <a:t>4</a:t>
                      </a:r>
                      <a:endParaRPr lang="de-DE" sz="2400" b="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  9,7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15   13   13   11   11     8   8   </a:t>
                      </a:r>
                      <a:r>
                        <a:rPr lang="de-DE" sz="2400" b="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endParaRPr lang="de-DE" sz="2400" b="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de-DE" sz="2400" b="0" dirty="0" smtClean="0">
                          <a:solidFill>
                            <a:schemeClr val="tx1"/>
                          </a:solidFill>
                        </a:rPr>
                        <a:t>         10,1</a:t>
                      </a:r>
                      <a:endParaRPr lang="de-DE" sz="24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48255" y="1506405"/>
            <a:ext cx="8482012" cy="4679950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</a:pPr>
            <a:r>
              <a:rPr lang="de-DE" altLang="de-DE" sz="3600" b="1" dirty="0" smtClean="0"/>
              <a:t>Allgemeine Hinweise </a:t>
            </a:r>
          </a:p>
          <a:p>
            <a:r>
              <a:rPr lang="de-DE" sz="2800" dirty="0" smtClean="0"/>
              <a:t>Die Klausuren, Aufgaben und Kurztests aus dem</a:t>
            </a:r>
          </a:p>
          <a:p>
            <a:r>
              <a:rPr lang="de-DE" sz="2800" dirty="0" smtClean="0"/>
              <a:t>Klausuren- und Aufgabenpool wurden von mehreren</a:t>
            </a:r>
          </a:p>
          <a:p>
            <a:r>
              <a:rPr lang="de-DE" sz="2800" dirty="0" smtClean="0"/>
              <a:t>Kolleginnen und Kollegen aus dem Land Baden-</a:t>
            </a:r>
          </a:p>
          <a:p>
            <a:pPr>
              <a:spcAft>
                <a:spcPts val="600"/>
              </a:spcAft>
            </a:pPr>
            <a:r>
              <a:rPr lang="de-DE" sz="2800" dirty="0" smtClean="0"/>
              <a:t>Württemberg zur Verfügung gestellt.</a:t>
            </a:r>
          </a:p>
          <a:p>
            <a:r>
              <a:rPr lang="de-DE" sz="2800" dirty="0" smtClean="0"/>
              <a:t>Sie wurden alle in den jeweiligen Vertiefungskursen</a:t>
            </a:r>
          </a:p>
          <a:p>
            <a:pPr>
              <a:spcAft>
                <a:spcPts val="1200"/>
              </a:spcAft>
            </a:pPr>
            <a:r>
              <a:rPr lang="de-DE" sz="2800" dirty="0" smtClean="0"/>
              <a:t>Mathematik erprobt.</a:t>
            </a:r>
          </a:p>
          <a:p>
            <a:r>
              <a:rPr lang="de-DE" altLang="de-DE" sz="3600" b="1" dirty="0" smtClean="0">
                <a:solidFill>
                  <a:srgbClr val="FF0000"/>
                </a:solidFill>
              </a:rPr>
              <a:t>Vielen Dank an alle „Spender“!! </a:t>
            </a:r>
          </a:p>
          <a:p>
            <a:pPr eaLnBrk="1" hangingPunct="1">
              <a:buFont typeface="Wingdings" pitchFamily="2" charset="2"/>
              <a:buChar char="Ø"/>
            </a:pPr>
            <a:endParaRPr lang="de-DE" altLang="de-DE" sz="3600" b="1" dirty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4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41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98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48255" y="1506405"/>
            <a:ext cx="8482012" cy="4679950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</a:pPr>
            <a:r>
              <a:rPr lang="de-DE" altLang="de-DE" sz="3600" b="1" dirty="0" smtClean="0"/>
              <a:t>Allgemeine Hinweise </a:t>
            </a:r>
          </a:p>
          <a:p>
            <a:r>
              <a:rPr lang="de-DE" sz="2800" dirty="0" smtClean="0"/>
              <a:t>Die Auswahl der Klausuren wurde so getroffen, dass</a:t>
            </a:r>
          </a:p>
          <a:p>
            <a:r>
              <a:rPr lang="de-DE" sz="2800" dirty="0" smtClean="0"/>
              <a:t>zum einen der Kern an wichtigen Aufgabentypen</a:t>
            </a:r>
          </a:p>
          <a:p>
            <a:r>
              <a:rPr lang="de-DE" sz="2800" dirty="0" smtClean="0"/>
              <a:t>sichtbar wird, und zum anderen auch eine gewisse</a:t>
            </a:r>
          </a:p>
          <a:p>
            <a:pPr>
              <a:spcAft>
                <a:spcPts val="600"/>
              </a:spcAft>
            </a:pPr>
            <a:r>
              <a:rPr lang="de-DE" sz="2800" dirty="0" smtClean="0"/>
              <a:t>Bandbreite an Klausuraufgaben abgebildet wird.</a:t>
            </a:r>
          </a:p>
          <a:p>
            <a:r>
              <a:rPr lang="de-DE" sz="2800" dirty="0" smtClean="0"/>
              <a:t>Zudem erhält man auch einen gewissen Eindruck</a:t>
            </a:r>
          </a:p>
          <a:p>
            <a:r>
              <a:rPr lang="de-DE" sz="2800" dirty="0" smtClean="0"/>
              <a:t>über den Umfang und den Schwierigkeitsgrad von</a:t>
            </a:r>
          </a:p>
          <a:p>
            <a:r>
              <a:rPr lang="de-DE" sz="2800" dirty="0" smtClean="0"/>
              <a:t>Klausuren im Vertiefungskurs Mathematik.</a:t>
            </a:r>
            <a:endParaRPr lang="de-DE" altLang="de-DE" sz="3600" b="1" dirty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5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48255" y="1506405"/>
            <a:ext cx="8482012" cy="4679950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</a:pPr>
            <a:r>
              <a:rPr lang="de-DE" altLang="de-DE" sz="3600" b="1" dirty="0" smtClean="0"/>
              <a:t>Allgemeine Hinweise </a:t>
            </a:r>
          </a:p>
          <a:p>
            <a:r>
              <a:rPr lang="de-DE" sz="2800" dirty="0" smtClean="0"/>
              <a:t>Fast alle der insgesamt 31 Klausuren sind sowohl</a:t>
            </a:r>
          </a:p>
          <a:p>
            <a:r>
              <a:rPr lang="de-DE" sz="2800" dirty="0" smtClean="0"/>
              <a:t>als Worddatei (</a:t>
            </a:r>
            <a:r>
              <a:rPr lang="de-DE" sz="2800" dirty="0" err="1" smtClean="0"/>
              <a:t>docx</a:t>
            </a:r>
            <a:r>
              <a:rPr lang="de-DE" sz="2800" dirty="0" smtClean="0"/>
              <a:t>) und </a:t>
            </a:r>
            <a:r>
              <a:rPr lang="de-DE" sz="2800" dirty="0" err="1" smtClean="0"/>
              <a:t>pdf</a:t>
            </a:r>
            <a:r>
              <a:rPr lang="de-DE" sz="2800" dirty="0" smtClean="0"/>
              <a:t>- Datei vorhanden.</a:t>
            </a:r>
          </a:p>
          <a:p>
            <a:pPr>
              <a:spcAft>
                <a:spcPts val="600"/>
              </a:spcAft>
            </a:pPr>
            <a:r>
              <a:rPr lang="de-DE" sz="2800" dirty="0" smtClean="0"/>
              <a:t>Zwei Klausuren liegen nur als </a:t>
            </a:r>
            <a:r>
              <a:rPr lang="de-DE" sz="2800" dirty="0" err="1" smtClean="0"/>
              <a:t>pdf</a:t>
            </a:r>
            <a:r>
              <a:rPr lang="de-DE" sz="2800" dirty="0" smtClean="0"/>
              <a:t>- Datei vor.</a:t>
            </a:r>
          </a:p>
          <a:p>
            <a:r>
              <a:rPr lang="de-DE" sz="2800" dirty="0" smtClean="0"/>
              <a:t>Zu 16 der Klausuren sind auch Lösungen, jeweils</a:t>
            </a:r>
          </a:p>
          <a:p>
            <a:r>
              <a:rPr lang="de-DE" sz="2800" dirty="0" smtClean="0"/>
              <a:t>als </a:t>
            </a:r>
            <a:r>
              <a:rPr lang="de-DE" sz="2800" dirty="0" err="1" smtClean="0"/>
              <a:t>pdf</a:t>
            </a:r>
            <a:r>
              <a:rPr lang="de-DE" sz="2800" dirty="0" smtClean="0"/>
              <a:t>- Datei, vorhanden.</a:t>
            </a:r>
            <a:endParaRPr lang="de-DE" sz="2800" dirty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6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48255" y="1506405"/>
            <a:ext cx="8482012" cy="4679950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</a:pPr>
            <a:r>
              <a:rPr lang="de-DE" altLang="de-DE" sz="3600" b="1" dirty="0" smtClean="0"/>
              <a:t>Gliederung</a:t>
            </a:r>
          </a:p>
          <a:p>
            <a:pPr eaLnBrk="1" hangingPunct="1">
              <a:spcAft>
                <a:spcPts val="1200"/>
              </a:spcAft>
              <a:buFont typeface="Wingdings" pitchFamily="2" charset="2"/>
              <a:buChar char="Ø"/>
            </a:pPr>
            <a:r>
              <a:rPr lang="de-DE" altLang="de-DE" sz="3600" b="1" dirty="0" smtClean="0"/>
              <a:t> Klausuren 11</a:t>
            </a:r>
          </a:p>
          <a:p>
            <a:pPr eaLnBrk="1" hangingPunct="1">
              <a:spcAft>
                <a:spcPts val="1200"/>
              </a:spcAft>
              <a:buFont typeface="Wingdings" pitchFamily="2" charset="2"/>
              <a:buChar char="Ø"/>
            </a:pPr>
            <a:r>
              <a:rPr lang="de-DE" altLang="de-DE" sz="3600" b="1" dirty="0" smtClean="0"/>
              <a:t> Klausuren 12</a:t>
            </a:r>
          </a:p>
          <a:p>
            <a:pPr eaLnBrk="1" hangingPunct="1">
              <a:spcAft>
                <a:spcPts val="1200"/>
              </a:spcAft>
              <a:buFont typeface="Wingdings" pitchFamily="2" charset="2"/>
              <a:buChar char="Ø"/>
            </a:pPr>
            <a:r>
              <a:rPr lang="de-DE" altLang="de-DE" sz="3600" b="1" smtClean="0"/>
              <a:t> Aufgabenpools</a:t>
            </a:r>
            <a:endParaRPr lang="de-DE" altLang="de-DE" sz="3600" b="1" dirty="0" smtClean="0"/>
          </a:p>
          <a:p>
            <a:pPr eaLnBrk="1" hangingPunct="1">
              <a:buFont typeface="Wingdings" pitchFamily="2" charset="2"/>
              <a:buChar char="Ø"/>
            </a:pPr>
            <a:r>
              <a:rPr lang="de-DE" altLang="de-DE" sz="3600" b="1" dirty="0" smtClean="0"/>
              <a:t> Kurztests</a:t>
            </a:r>
          </a:p>
          <a:p>
            <a:pPr eaLnBrk="1" hangingPunct="1">
              <a:buFont typeface="Wingdings" pitchFamily="2" charset="2"/>
              <a:buChar char="Ø"/>
            </a:pPr>
            <a:endParaRPr lang="de-DE" altLang="de-DE" sz="3600" b="1" dirty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7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23528" y="1340768"/>
            <a:ext cx="8482012" cy="4917595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</a:pPr>
            <a:r>
              <a:rPr lang="de-DE" altLang="de-DE" sz="3200" b="1" dirty="0" smtClean="0"/>
              <a:t>Hinweise zu den Dateien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2600" dirty="0" smtClean="0"/>
              <a:t>  Falls Lösungen vorhanden sind, dann ist die Datei-</a:t>
            </a:r>
          </a:p>
          <a:p>
            <a:pPr eaLnBrk="1" hangingPunct="1">
              <a:spcAft>
                <a:spcPts val="600"/>
              </a:spcAft>
            </a:pPr>
            <a:r>
              <a:rPr lang="de-DE" altLang="de-DE" sz="2600" dirty="0" smtClean="0"/>
              <a:t>     nummer der Lösung um 20 größer, als die der Klausur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2600" dirty="0" smtClean="0"/>
              <a:t>  Die Klausuren aus der Klassenstufe 11 haben die</a:t>
            </a:r>
          </a:p>
          <a:p>
            <a:pPr eaLnBrk="1" hangingPunct="1">
              <a:spcAft>
                <a:spcPts val="600"/>
              </a:spcAft>
            </a:pPr>
            <a:r>
              <a:rPr lang="de-DE" altLang="de-DE" sz="2600" dirty="0" smtClean="0"/>
              <a:t>     Dateinummern 11 bis 27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2600" dirty="0" smtClean="0"/>
              <a:t>  Die Klausuren aus der Klassenstufe 12 haben die</a:t>
            </a:r>
          </a:p>
          <a:p>
            <a:pPr eaLnBrk="1" hangingPunct="1">
              <a:spcAft>
                <a:spcPts val="600"/>
              </a:spcAft>
            </a:pPr>
            <a:r>
              <a:rPr lang="de-DE" altLang="de-DE" sz="2600" dirty="0" smtClean="0"/>
              <a:t>     Dateinummern 51 bis 64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2600" dirty="0" smtClean="0"/>
              <a:t>  Die beiden Aufgabenpools haben die Dateinummer</a:t>
            </a:r>
          </a:p>
          <a:p>
            <a:pPr eaLnBrk="1" hangingPunct="1">
              <a:spcAft>
                <a:spcPts val="600"/>
              </a:spcAft>
            </a:pPr>
            <a:r>
              <a:rPr lang="de-DE" altLang="de-DE" sz="2600" dirty="0" smtClean="0"/>
              <a:t>     91 bzw. 92</a:t>
            </a:r>
          </a:p>
          <a:p>
            <a:pPr eaLnBrk="1" hangingPunct="1">
              <a:spcAft>
                <a:spcPts val="0"/>
              </a:spcAft>
              <a:buFont typeface="Wingdings" pitchFamily="2" charset="2"/>
              <a:buChar char="Ø"/>
            </a:pPr>
            <a:r>
              <a:rPr lang="de-DE" altLang="de-DE" sz="2600" dirty="0" smtClean="0"/>
              <a:t>  Die Kurztests haben die Dateinummer 93, die Lösung-</a:t>
            </a:r>
          </a:p>
          <a:p>
            <a:pPr eaLnBrk="1" hangingPunct="1">
              <a:spcAft>
                <a:spcPts val="0"/>
              </a:spcAft>
            </a:pPr>
            <a:r>
              <a:rPr lang="de-DE" altLang="de-DE" sz="2600" dirty="0" smtClean="0"/>
              <a:t>     en der Kurztests die Dateinummer 94</a:t>
            </a:r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8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19"/>
          <p:cNvSpPr>
            <a:spLocks noChangeArrowheads="1"/>
          </p:cNvSpPr>
          <p:nvPr/>
        </p:nvSpPr>
        <p:spPr bwMode="auto">
          <a:xfrm>
            <a:off x="348255" y="1506405"/>
            <a:ext cx="8482012" cy="4679950"/>
          </a:xfrm>
          <a:prstGeom prst="rect">
            <a:avLst/>
          </a:prstGeom>
          <a:solidFill>
            <a:schemeClr val="bg1"/>
          </a:solidFill>
          <a:ln w="9525">
            <a:solidFill>
              <a:srgbClr val="B2B2B2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</a:pPr>
            <a:r>
              <a:rPr lang="de-DE" altLang="de-DE" sz="3600" b="1" dirty="0" smtClean="0"/>
              <a:t>Klausuren der Klassenstufe 11</a:t>
            </a:r>
          </a:p>
          <a:p>
            <a:r>
              <a:rPr lang="de-DE" sz="3200" dirty="0" smtClean="0"/>
              <a:t>Im Pool befinden sich 17 Klausuren aus der</a:t>
            </a:r>
          </a:p>
          <a:p>
            <a:r>
              <a:rPr lang="de-DE" sz="3200" dirty="0" smtClean="0"/>
              <a:t>Klassenstufe 11. In diesen Klausuren sind</a:t>
            </a:r>
          </a:p>
          <a:p>
            <a:r>
              <a:rPr lang="de-DE" sz="3200" dirty="0" smtClean="0"/>
              <a:t>nahezu alle Aufgaben aus den vier Themen-</a:t>
            </a:r>
          </a:p>
          <a:p>
            <a:r>
              <a:rPr lang="de-DE" sz="3200" dirty="0" smtClean="0"/>
              <a:t>gebieten, die auch bei der Zertifikatsklausur</a:t>
            </a:r>
          </a:p>
          <a:p>
            <a:pPr>
              <a:spcAft>
                <a:spcPts val="600"/>
              </a:spcAft>
            </a:pPr>
            <a:r>
              <a:rPr lang="de-DE" sz="3200" dirty="0" smtClean="0"/>
              <a:t>auftreten können.</a:t>
            </a:r>
          </a:p>
          <a:p>
            <a:pPr>
              <a:spcAft>
                <a:spcPts val="600"/>
              </a:spcAft>
            </a:pPr>
            <a:r>
              <a:rPr lang="de-DE" sz="3200" dirty="0" smtClean="0">
                <a:solidFill>
                  <a:srgbClr val="FF0000"/>
                </a:solidFill>
              </a:rPr>
              <a:t>Aussagenlogik ; Beweisen ; Folgen </a:t>
            </a:r>
          </a:p>
          <a:p>
            <a:r>
              <a:rPr lang="de-DE" sz="3200" dirty="0" smtClean="0">
                <a:solidFill>
                  <a:srgbClr val="FF0000"/>
                </a:solidFill>
              </a:rPr>
              <a:t>Gleichungen und Ungleichungen</a:t>
            </a:r>
            <a:r>
              <a:rPr lang="de-DE" sz="3200" dirty="0" smtClean="0"/>
              <a:t> </a:t>
            </a:r>
            <a:endParaRPr lang="de-DE" altLang="de-DE" sz="3200" dirty="0"/>
          </a:p>
        </p:txBody>
      </p:sp>
      <p:sp>
        <p:nvSpPr>
          <p:cNvPr id="13" name="Freihandform 12"/>
          <p:cNvSpPr>
            <a:spLocks/>
          </p:cNvSpPr>
          <p:nvPr/>
        </p:nvSpPr>
        <p:spPr bwMode="auto">
          <a:xfrm>
            <a:off x="500063" y="6240463"/>
            <a:ext cx="4940300" cy="6254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37897" name="Freihandform 11"/>
          <p:cNvSpPr>
            <a:spLocks/>
          </p:cNvSpPr>
          <p:nvPr/>
        </p:nvSpPr>
        <p:spPr bwMode="auto">
          <a:xfrm>
            <a:off x="485775" y="6237288"/>
            <a:ext cx="3690938" cy="635000"/>
          </a:xfrm>
          <a:custGeom>
            <a:avLst/>
            <a:gdLst>
              <a:gd name="T0" fmla="*/ 0 w 5591"/>
              <a:gd name="T1" fmla="*/ 0 h 588"/>
              <a:gd name="T2" fmla="*/ 2147483647 w 5591"/>
              <a:gd name="T3" fmla="*/ 0 h 588"/>
              <a:gd name="T4" fmla="*/ 2147483647 w 5591"/>
              <a:gd name="T5" fmla="*/ 2147483647 h 588"/>
              <a:gd name="T6" fmla="*/ 2147483647 w 5591"/>
              <a:gd name="T7" fmla="*/ 0 h 588"/>
              <a:gd name="T8" fmla="*/ 0 60000 65536"/>
              <a:gd name="T9" fmla="*/ 0 60000 65536"/>
              <a:gd name="T10" fmla="*/ 0 60000 65536"/>
              <a:gd name="T11" fmla="*/ 0 60000 65536"/>
              <a:gd name="T12" fmla="*/ 0 w 5591"/>
              <a:gd name="T13" fmla="*/ 0 h 588"/>
              <a:gd name="T14" fmla="*/ 5591 w 5591"/>
              <a:gd name="T15" fmla="*/ 588 h 58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14" name="Rechtwinkliges Dreieck 13"/>
          <p:cNvSpPr>
            <a:spLocks/>
          </p:cNvSpPr>
          <p:nvPr/>
        </p:nvSpPr>
        <p:spPr bwMode="auto">
          <a:xfrm>
            <a:off x="-6042" y="6135724"/>
            <a:ext cx="3402314" cy="735944"/>
          </a:xfrm>
          <a:prstGeom prst="rtTriangle">
            <a:avLst/>
          </a:prstGeom>
          <a:blipFill>
            <a:blip r:embed="rId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5" name="Gerade Verbindung 14"/>
          <p:cNvCxnSpPr/>
          <p:nvPr/>
        </p:nvCxnSpPr>
        <p:spPr>
          <a:xfrm>
            <a:off x="-9237" y="6135626"/>
            <a:ext cx="3405509" cy="738069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904" name="Textfeld 16"/>
          <p:cNvSpPr txBox="1">
            <a:spLocks noChangeArrowheads="1"/>
          </p:cNvSpPr>
          <p:nvPr/>
        </p:nvSpPr>
        <p:spPr bwMode="auto">
          <a:xfrm>
            <a:off x="8272463" y="6453336"/>
            <a:ext cx="871537" cy="261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de-DE" altLang="de-DE" sz="1100" dirty="0">
                <a:latin typeface="Calibri" pitchFamily="34" charset="0"/>
              </a:rPr>
              <a:t>Folie </a:t>
            </a:r>
            <a:fld id="{26E10547-7BC8-4F56-A0A2-DF954FED1CB5}" type="slidenum">
              <a:rPr lang="de-DE" altLang="de-DE" sz="1100">
                <a:latin typeface="Calibri" pitchFamily="34" charset="0"/>
              </a:rPr>
              <a:pPr eaLnBrk="1" hangingPunct="1"/>
              <a:t>9</a:t>
            </a:fld>
            <a:endParaRPr lang="de-DE" altLang="de-DE" sz="1100" dirty="0">
              <a:latin typeface="Calibri" pitchFamily="34" charset="0"/>
            </a:endParaRPr>
          </a:p>
        </p:txBody>
      </p:sp>
      <p:sp>
        <p:nvSpPr>
          <p:cNvPr id="37906" name="Rectangle 20"/>
          <p:cNvSpPr>
            <a:spLocks noChangeArrowheads="1"/>
          </p:cNvSpPr>
          <p:nvPr/>
        </p:nvSpPr>
        <p:spPr bwMode="auto">
          <a:xfrm>
            <a:off x="395288" y="31750"/>
            <a:ext cx="7272337" cy="620713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400" b="1" dirty="0" smtClean="0"/>
              <a:t>Klausuren und Klausuraufgaben</a:t>
            </a:r>
            <a:endParaRPr lang="de-DE" altLang="de-DE" sz="2400" b="1" dirty="0"/>
          </a:p>
        </p:txBody>
      </p:sp>
      <p:sp>
        <p:nvSpPr>
          <p:cNvPr id="35" name="AutoShape 5">
            <a:extLst>
              <a:ext uri="{FF2B5EF4-FFF2-40B4-BE49-F238E27FC236}">
                <a16:creationId xmlns="" xmlns:a16="http://schemas.microsoft.com/office/drawing/2014/main" id="{B394BE1D-1CD4-4976-BE7F-087A8DFD4B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538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accent5">
              <a:lumMod val="40000"/>
              <a:lumOff val="60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Bildungsplan</a:t>
            </a:r>
          </a:p>
        </p:txBody>
      </p:sp>
      <p:sp>
        <p:nvSpPr>
          <p:cNvPr id="38" name="AutoShape 6">
            <a:extLst>
              <a:ext uri="{FF2B5EF4-FFF2-40B4-BE49-F238E27FC236}">
                <a16:creationId xmlns="" xmlns:a16="http://schemas.microsoft.com/office/drawing/2014/main" id="{4E8F223B-E8B8-44C4-B8D9-5698F89510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361" y="769063"/>
            <a:ext cx="1593785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Fachliches</a:t>
            </a:r>
            <a:endParaRPr lang="de-DE" altLang="de-DE" sz="12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" name="AutoShape 7">
            <a:extLst>
              <a:ext uri="{FF2B5EF4-FFF2-40B4-BE49-F238E27FC236}">
                <a16:creationId xmlns="" xmlns:a16="http://schemas.microsoft.com/office/drawing/2014/main" id="{9F93761D-F573-49DD-B097-A71C66D6B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321" y="769063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Unterricht</a:t>
            </a:r>
          </a:p>
        </p:txBody>
      </p:sp>
      <p:sp>
        <p:nvSpPr>
          <p:cNvPr id="40" name="AutoShape 8">
            <a:extLst>
              <a:ext uri="{FF2B5EF4-FFF2-40B4-BE49-F238E27FC236}">
                <a16:creationId xmlns="" xmlns:a16="http://schemas.microsoft.com/office/drawing/2014/main" id="{DE997A1E-035E-4490-937D-42B5E617BC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34901" y="760152"/>
            <a:ext cx="1593786" cy="27435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Fazit</a:t>
            </a:r>
          </a:p>
        </p:txBody>
      </p:sp>
      <p:grpSp>
        <p:nvGrpSpPr>
          <p:cNvPr id="3" name="Gruppierung 11">
            <a:extLst>
              <a:ext uri="{FF2B5EF4-FFF2-40B4-BE49-F238E27FC236}">
                <a16:creationId xmlns="" xmlns:a16="http://schemas.microsoft.com/office/drawing/2014/main" id="{621AA820-0389-4634-B6AF-7C85A91B5539}"/>
              </a:ext>
            </a:extLst>
          </p:cNvPr>
          <p:cNvGrpSpPr/>
          <p:nvPr/>
        </p:nvGrpSpPr>
        <p:grpSpPr>
          <a:xfrm>
            <a:off x="399875" y="699720"/>
            <a:ext cx="7323098" cy="411539"/>
            <a:chOff x="363538" y="723900"/>
            <a:chExt cx="7272337" cy="433388"/>
          </a:xfrm>
        </p:grpSpPr>
        <p:sp>
          <p:nvSpPr>
            <p:cNvPr id="42" name="Rectangle 4">
              <a:extLst>
                <a:ext uri="{FF2B5EF4-FFF2-40B4-BE49-F238E27FC236}">
                  <a16:creationId xmlns="" xmlns:a16="http://schemas.microsoft.com/office/drawing/2014/main" id="{94793A5D-FD00-4387-9172-A8BD2A585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3538" y="723900"/>
              <a:ext cx="7272337" cy="433388"/>
            </a:xfrm>
            <a:prstGeom prst="rect">
              <a:avLst/>
            </a:prstGeom>
            <a:gradFill rotWithShape="1">
              <a:gsLst>
                <a:gs pos="0">
                  <a:srgbClr val="2DA2BF"/>
                </a:gs>
                <a:gs pos="100000">
                  <a:schemeClr val="tx1"/>
                </a:gs>
              </a:gsLst>
              <a:lin ang="189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 sz="1350"/>
            </a:p>
          </p:txBody>
        </p:sp>
        <p:sp>
          <p:nvSpPr>
            <p:cNvPr id="43" name="AutoShape 5">
              <a:extLst>
                <a:ext uri="{FF2B5EF4-FFF2-40B4-BE49-F238E27FC236}">
                  <a16:creationId xmlns="" xmlns:a16="http://schemas.microsoft.com/office/drawing/2014/main" id="{EB12A30F-3336-456E-A62A-D219802F02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8313" y="796925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11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4" name="AutoShape 6">
              <a:extLst>
                <a:ext uri="{FF2B5EF4-FFF2-40B4-BE49-F238E27FC236}">
                  <a16:creationId xmlns="" xmlns:a16="http://schemas.microsoft.com/office/drawing/2014/main" id="{EF9B90AE-EFE6-4E51-B503-4B5F2F678FF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6670" y="796924"/>
              <a:ext cx="1582737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Klausuren 12</a:t>
              </a:r>
              <a:endParaRPr lang="de-DE" altLang="de-DE" sz="12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5" name="AutoShape 7">
              <a:extLst>
                <a:ext uri="{FF2B5EF4-FFF2-40B4-BE49-F238E27FC236}">
                  <a16:creationId xmlns="" xmlns:a16="http://schemas.microsoft.com/office/drawing/2014/main" id="{D313FD45-A042-4675-B84E-9E2B57CEA4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4800" y="796925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Aufgaben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46" name="AutoShape 8">
              <a:extLst>
                <a:ext uri="{FF2B5EF4-FFF2-40B4-BE49-F238E27FC236}">
                  <a16:creationId xmlns="" xmlns:a16="http://schemas.microsoft.com/office/drawing/2014/main" id="{5A938DFF-EB2C-4D5D-9887-AEA47CBD06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60197" y="787540"/>
              <a:ext cx="1582738" cy="288925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de-DE" altLang="de-DE" sz="1400" dirty="0" smtClean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Kurztests</a:t>
              </a:r>
              <a:endParaRPr lang="de-DE" altLang="de-DE" sz="1400" dirty="0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</p:grpSp>
      <p:sp>
        <p:nvSpPr>
          <p:cNvPr id="2" name="Fußzeilenplatzhalter 1">
            <a:extLst>
              <a:ext uri="{FF2B5EF4-FFF2-40B4-BE49-F238E27FC236}">
                <a16:creationId xmlns="" xmlns:a16="http://schemas.microsoft.com/office/drawing/2014/main" id="{29D41181-B714-4BFF-B0B8-9E2EBA64F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3253" y="6453336"/>
            <a:ext cx="2895600" cy="293688"/>
          </a:xfrm>
        </p:spPr>
        <p:txBody>
          <a:bodyPr/>
          <a:lstStyle/>
          <a:p>
            <a:pPr>
              <a:defRPr/>
            </a:pPr>
            <a:r>
              <a:rPr lang="de-DE" sz="1200" dirty="0"/>
              <a:t>ZPG VKM</a:t>
            </a:r>
          </a:p>
        </p:txBody>
      </p:sp>
      <p:grpSp>
        <p:nvGrpSpPr>
          <p:cNvPr id="4" name="Zeichenbereich 37909">
            <a:extLst>
              <a:ext uri="{FF2B5EF4-FFF2-40B4-BE49-F238E27FC236}">
                <a16:creationId xmlns="" xmlns:a16="http://schemas.microsoft.com/office/drawing/2014/main" id="{2B235B15-1CF0-4757-8145-BE8E8F361EB8}"/>
              </a:ext>
            </a:extLst>
          </p:cNvPr>
          <p:cNvGrpSpPr/>
          <p:nvPr/>
        </p:nvGrpSpPr>
        <p:grpSpPr>
          <a:xfrm>
            <a:off x="7605459" y="34826"/>
            <a:ext cx="1503045" cy="1377950"/>
            <a:chOff x="0" y="0"/>
            <a:chExt cx="1503045" cy="1377950"/>
          </a:xfrm>
        </p:grpSpPr>
        <p:sp>
          <p:nvSpPr>
            <p:cNvPr id="99" name="Rechteck 98">
              <a:extLst>
                <a:ext uri="{FF2B5EF4-FFF2-40B4-BE49-F238E27FC236}">
                  <a16:creationId xmlns="" xmlns:a16="http://schemas.microsoft.com/office/drawing/2014/main" id="{DECE1E5D-3AF6-4F05-8930-26B70857CD02}"/>
                </a:ext>
              </a:extLst>
            </p:cNvPr>
            <p:cNvSpPr/>
            <p:nvPr/>
          </p:nvSpPr>
          <p:spPr>
            <a:xfrm>
              <a:off x="0" y="0"/>
              <a:ext cx="1503045" cy="1377950"/>
            </a:xfrm>
            <a:prstGeom prst="rect">
              <a:avLst/>
            </a:prstGeom>
            <a:noFill/>
            <a:ln>
              <a:noFill/>
            </a:ln>
          </p:spPr>
        </p:sp>
        <p:sp>
          <p:nvSpPr>
            <p:cNvPr id="100" name="Rectangle 5">
              <a:extLst>
                <a:ext uri="{FF2B5EF4-FFF2-40B4-BE49-F238E27FC236}">
                  <a16:creationId xmlns="" xmlns:a16="http://schemas.microsoft.com/office/drawing/2014/main" id="{DF74CB8D-98C7-4540-9091-4C65BA8E95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5750" y="24511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1" name="Rectangle 6">
              <a:extLst>
                <a:ext uri="{FF2B5EF4-FFF2-40B4-BE49-F238E27FC236}">
                  <a16:creationId xmlns="" xmlns:a16="http://schemas.microsoft.com/office/drawing/2014/main" id="{F2F5C78D-2C0D-45BB-91FF-A276B7EF2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24511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2" name="Rectangle 7">
              <a:extLst>
                <a:ext uri="{FF2B5EF4-FFF2-40B4-BE49-F238E27FC236}">
                  <a16:creationId xmlns="" xmlns:a16="http://schemas.microsoft.com/office/drawing/2014/main" id="{71E36A0C-9DF4-40D1-B82E-9685FB3955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24511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 dirty="0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3" name="Rectangle 8">
              <a:extLst>
                <a:ext uri="{FF2B5EF4-FFF2-40B4-BE49-F238E27FC236}">
                  <a16:creationId xmlns="" xmlns:a16="http://schemas.microsoft.com/office/drawing/2014/main" id="{9F20C186-6F9C-46DA-8CC8-1B8BF3285E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24511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4" name="Rectangle 9">
              <a:extLst>
                <a:ext uri="{FF2B5EF4-FFF2-40B4-BE49-F238E27FC236}">
                  <a16:creationId xmlns="" xmlns:a16="http://schemas.microsoft.com/office/drawing/2014/main" id="{649943C9-3EB8-475E-B9C2-839C4A2EFF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24511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5" name="Rectangle 10">
              <a:extLst>
                <a:ext uri="{FF2B5EF4-FFF2-40B4-BE49-F238E27FC236}">
                  <a16:creationId xmlns="" xmlns:a16="http://schemas.microsoft.com/office/drawing/2014/main" id="{80751030-AD63-40EA-A855-5477F3DADF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44132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6" name="Rectangle 11">
              <a:extLst>
                <a:ext uri="{FF2B5EF4-FFF2-40B4-BE49-F238E27FC236}">
                  <a16:creationId xmlns="" xmlns:a16="http://schemas.microsoft.com/office/drawing/2014/main" id="{A38DF3AC-F66F-49BE-A899-1D170BA66EC3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9629557">
              <a:off x="458261" y="555502"/>
              <a:ext cx="686435" cy="3441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0" tIns="0" rIns="0" bIns="0" anchor="t" anchorCtr="0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Vertiefungskurs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  <a:p>
              <a:pPr algn="ctr">
                <a:lnSpc>
                  <a:spcPct val="107000"/>
                </a:lnSpc>
                <a:spcAft>
                  <a:spcPts val="600"/>
                </a:spcAft>
              </a:pPr>
              <a:r>
                <a:rPr lang="de-DE" sz="800" b="1">
                  <a:solidFill>
                    <a:srgbClr val="FF000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Mathematik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7" name="Rectangle 12">
              <a:extLst>
                <a:ext uri="{FF2B5EF4-FFF2-40B4-BE49-F238E27FC236}">
                  <a16:creationId xmlns="" xmlns:a16="http://schemas.microsoft.com/office/drawing/2014/main" id="{53582112-CE4C-4082-B9EE-9B4C64AA5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44132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8" name="Rectangle 13">
              <a:extLst>
                <a:ext uri="{FF2B5EF4-FFF2-40B4-BE49-F238E27FC236}">
                  <a16:creationId xmlns="" xmlns:a16="http://schemas.microsoft.com/office/drawing/2014/main" id="{B7454DD3-B120-4787-9FA4-9AA1B6416B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09" name="Rectangle 15">
              <a:extLst>
                <a:ext uri="{FF2B5EF4-FFF2-40B4-BE49-F238E27FC236}">
                  <a16:creationId xmlns="" xmlns:a16="http://schemas.microsoft.com/office/drawing/2014/main" id="{D34BA28E-AE50-4323-AE8D-07406AEA48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9510" y="63754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0" name="Rectangle 16">
              <a:extLst>
                <a:ext uri="{FF2B5EF4-FFF2-40B4-BE49-F238E27FC236}">
                  <a16:creationId xmlns="" xmlns:a16="http://schemas.microsoft.com/office/drawing/2014/main" id="{CCCDDFC2-3667-4DDC-9F0D-C19EB64BF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9085" y="833755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1" name="Rectangle 18">
              <a:extLst>
                <a:ext uri="{FF2B5EF4-FFF2-40B4-BE49-F238E27FC236}">
                  <a16:creationId xmlns="" xmlns:a16="http://schemas.microsoft.com/office/drawing/2014/main" id="{822D7F20-31EE-42B1-8B01-65B250D860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55065" y="833755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2" name="Rectangle 19">
              <a:extLst>
                <a:ext uri="{FF2B5EF4-FFF2-40B4-BE49-F238E27FC236}">
                  <a16:creationId xmlns="" xmlns:a16="http://schemas.microsoft.com/office/drawing/2014/main" id="{DF78CF29-0DA5-4AA4-B16E-B67B00B04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3530" y="1029970"/>
              <a:ext cx="438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E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3" name="Rectangle 20">
              <a:extLst>
                <a:ext uri="{FF2B5EF4-FFF2-40B4-BE49-F238E27FC236}">
                  <a16:creationId xmlns="" xmlns:a16="http://schemas.microsoft.com/office/drawing/2014/main" id="{61E7CEE8-BFF3-4F73-B712-0F5C41CB05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3080" y="1029970"/>
              <a:ext cx="5651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H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4" name="Rectangle 21">
              <a:extLst>
                <a:ext uri="{FF2B5EF4-FFF2-40B4-BE49-F238E27FC236}">
                  <a16:creationId xmlns="" xmlns:a16="http://schemas.microsoft.com/office/drawing/2014/main" id="{59BB60F4-8AE9-42BC-89EA-45D1D702DB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520" y="1029970"/>
              <a:ext cx="44450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T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5" name="Rectangle 22">
              <a:extLst>
                <a:ext uri="{FF2B5EF4-FFF2-40B4-BE49-F238E27FC236}">
                  <a16:creationId xmlns="" xmlns:a16="http://schemas.microsoft.com/office/drawing/2014/main" id="{4C55D072-A1C9-4EBA-B370-0DD071618C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" y="1029970"/>
              <a:ext cx="5397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A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16" name="Rectangle 23">
              <a:extLst>
                <a:ext uri="{FF2B5EF4-FFF2-40B4-BE49-F238E27FC236}">
                  <a16:creationId xmlns="" xmlns:a16="http://schemas.microsoft.com/office/drawing/2014/main" id="{D20595A3-295B-4BF5-B739-971499CFA6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41730" y="1029970"/>
              <a:ext cx="78105" cy="19304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none" lIns="0" tIns="0" rIns="0" bIns="0" anchor="t" anchorCtr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600"/>
                </a:spcAft>
              </a:pPr>
              <a:r>
                <a:rPr lang="en-US" sz="700" b="1">
                  <a:solidFill>
                    <a:srgbClr val="0070C0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Calibri" panose="020F0502020204030204" pitchFamily="34" charset="0"/>
                </a:rPr>
                <a:t>M</a:t>
              </a:r>
              <a:endParaRPr lang="de-DE" sz="120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117" name="Line 24">
              <a:extLst>
                <a:ext uri="{FF2B5EF4-FFF2-40B4-BE49-F238E27FC236}">
                  <a16:creationId xmlns="" xmlns:a16="http://schemas.microsoft.com/office/drawing/2014/main" id="{F6567430-48B0-40BB-9BED-CF79B7F6F03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18" name="Rectangle 25">
              <a:extLst>
                <a:ext uri="{FF2B5EF4-FFF2-40B4-BE49-F238E27FC236}">
                  <a16:creationId xmlns="" xmlns:a16="http://schemas.microsoft.com/office/drawing/2014/main" id="{0B8B792D-3735-4D54-A9EC-7ABE6E060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19" name="Line 26">
              <a:extLst>
                <a:ext uri="{FF2B5EF4-FFF2-40B4-BE49-F238E27FC236}">
                  <a16:creationId xmlns="" xmlns:a16="http://schemas.microsoft.com/office/drawing/2014/main" id="{5010A837-2CCC-48CF-8E6A-C451027DF4B4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0" name="Rectangle 27">
              <a:extLst>
                <a:ext uri="{FF2B5EF4-FFF2-40B4-BE49-F238E27FC236}">
                  <a16:creationId xmlns="" xmlns:a16="http://schemas.microsoft.com/office/drawing/2014/main" id="{550596F2-6C6F-405E-ABE6-82FE8E87E7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1" name="Line 28">
              <a:extLst>
                <a:ext uri="{FF2B5EF4-FFF2-40B4-BE49-F238E27FC236}">
                  <a16:creationId xmlns="" xmlns:a16="http://schemas.microsoft.com/office/drawing/2014/main" id="{A3C5F3BC-5CE6-444F-A97C-E06BB2E607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2" name="Rectangle 29">
              <a:extLst>
                <a:ext uri="{FF2B5EF4-FFF2-40B4-BE49-F238E27FC236}">
                  <a16:creationId xmlns="" xmlns:a16="http://schemas.microsoft.com/office/drawing/2014/main" id="{700F2F7A-FB77-4F57-ADD9-F887638B99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3" name="Line 30">
              <a:extLst>
                <a:ext uri="{FF2B5EF4-FFF2-40B4-BE49-F238E27FC236}">
                  <a16:creationId xmlns="" xmlns:a16="http://schemas.microsoft.com/office/drawing/2014/main" id="{A2F6C6AC-D44D-4E66-A15C-54F0E0D57BF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20066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4" name="Rectangle 31">
              <a:extLst>
                <a:ext uri="{FF2B5EF4-FFF2-40B4-BE49-F238E27FC236}">
                  <a16:creationId xmlns="" xmlns:a16="http://schemas.microsoft.com/office/drawing/2014/main" id="{23E29718-6FE2-4409-B6AA-691E1AB31D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20066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5" name="Line 32">
              <a:extLst>
                <a:ext uri="{FF2B5EF4-FFF2-40B4-BE49-F238E27FC236}">
                  <a16:creationId xmlns="" xmlns:a16="http://schemas.microsoft.com/office/drawing/2014/main" id="{D118B5A6-FD95-4848-9B15-2EFF3529092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3995" y="196215"/>
              <a:ext cx="0" cy="98552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6" name="Rectangle 33">
              <a:extLst>
                <a:ext uri="{FF2B5EF4-FFF2-40B4-BE49-F238E27FC236}">
                  <a16:creationId xmlns="" xmlns:a16="http://schemas.microsoft.com/office/drawing/2014/main" id="{C97696F2-DCCD-4ABA-94AD-0E5D537DC8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995" y="196215"/>
              <a:ext cx="4445" cy="985520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7" name="Line 34">
              <a:extLst>
                <a:ext uri="{FF2B5EF4-FFF2-40B4-BE49-F238E27FC236}">
                  <a16:creationId xmlns="" xmlns:a16="http://schemas.microsoft.com/office/drawing/2014/main" id="{772F0B72-038D-44FF-BC7B-F0DE742B95C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2799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28" name="Rectangle 35">
              <a:extLst>
                <a:ext uri="{FF2B5EF4-FFF2-40B4-BE49-F238E27FC236}">
                  <a16:creationId xmlns="" xmlns:a16="http://schemas.microsoft.com/office/drawing/2014/main" id="{1949DEB2-CB56-4585-88A7-7FB5DB1B0D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799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29" name="Line 36">
              <a:extLst>
                <a:ext uri="{FF2B5EF4-FFF2-40B4-BE49-F238E27FC236}">
                  <a16:creationId xmlns="" xmlns:a16="http://schemas.microsoft.com/office/drawing/2014/main" id="{9E4F219A-5C34-4F82-89D3-A60F3EDAD8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64198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0" name="Rectangle 37">
              <a:extLst>
                <a:ext uri="{FF2B5EF4-FFF2-40B4-BE49-F238E27FC236}">
                  <a16:creationId xmlns="" xmlns:a16="http://schemas.microsoft.com/office/drawing/2014/main" id="{BF0ECF9D-D2C6-4AB5-8B94-3FA4269B00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198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1" name="Line 38">
              <a:extLst>
                <a:ext uri="{FF2B5EF4-FFF2-40B4-BE49-F238E27FC236}">
                  <a16:creationId xmlns="" xmlns:a16="http://schemas.microsoft.com/office/drawing/2014/main" id="{36770A17-957D-4D70-B870-8E346FC7520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856615" y="985520"/>
              <a:ext cx="0" cy="19621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2" name="Rectangle 39">
              <a:extLst>
                <a:ext uri="{FF2B5EF4-FFF2-40B4-BE49-F238E27FC236}">
                  <a16:creationId xmlns="" xmlns:a16="http://schemas.microsoft.com/office/drawing/2014/main" id="{40F1DC48-C2A7-4E5D-B52E-DA8EC17112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6615" y="985520"/>
              <a:ext cx="4445" cy="19621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3" name="Line 40">
              <a:extLst>
                <a:ext uri="{FF2B5EF4-FFF2-40B4-BE49-F238E27FC236}">
                  <a16:creationId xmlns="" xmlns:a16="http://schemas.microsoft.com/office/drawing/2014/main" id="{5FAE3EE7-02B4-448E-8DEA-4067F61777F9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0610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4" name="Rectangle 41">
              <a:extLst>
                <a:ext uri="{FF2B5EF4-FFF2-40B4-BE49-F238E27FC236}">
                  <a16:creationId xmlns="" xmlns:a16="http://schemas.microsoft.com/office/drawing/2014/main" id="{330CA885-F39F-4DE9-BC1E-95749E979A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610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5" name="Line 42">
              <a:extLst>
                <a:ext uri="{FF2B5EF4-FFF2-40B4-BE49-F238E27FC236}">
                  <a16:creationId xmlns="" xmlns:a16="http://schemas.microsoft.com/office/drawing/2014/main" id="{70D7D9E7-4CEA-4202-A0B2-6942670802A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284605" y="200660"/>
              <a:ext cx="0" cy="981075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6" name="Rectangle 43">
              <a:extLst>
                <a:ext uri="{FF2B5EF4-FFF2-40B4-BE49-F238E27FC236}">
                  <a16:creationId xmlns="" xmlns:a16="http://schemas.microsoft.com/office/drawing/2014/main" id="{75E0D489-C653-4086-8E21-96E67CC8F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84605" y="200660"/>
              <a:ext cx="4445" cy="98107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7" name="Line 44">
              <a:extLst>
                <a:ext uri="{FF2B5EF4-FFF2-40B4-BE49-F238E27FC236}">
                  <a16:creationId xmlns="" xmlns:a16="http://schemas.microsoft.com/office/drawing/2014/main" id="{16735A5B-F4FC-4521-B833-5EA10C6DAD4A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9621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38" name="Rectangle 45">
              <a:extLst>
                <a:ext uri="{FF2B5EF4-FFF2-40B4-BE49-F238E27FC236}">
                  <a16:creationId xmlns="" xmlns:a16="http://schemas.microsoft.com/office/drawing/2014/main" id="{BFCC4AA8-5AED-4CD7-B144-F2CA1BB9BC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9621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39" name="Line 46">
              <a:extLst>
                <a:ext uri="{FF2B5EF4-FFF2-40B4-BE49-F238E27FC236}">
                  <a16:creationId xmlns="" xmlns:a16="http://schemas.microsoft.com/office/drawing/2014/main" id="{44E0286D-6956-4CB2-90C1-5B32004AA12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39243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0" name="Rectangle 47">
              <a:extLst>
                <a:ext uri="{FF2B5EF4-FFF2-40B4-BE49-F238E27FC236}">
                  <a16:creationId xmlns="" xmlns:a16="http://schemas.microsoft.com/office/drawing/2014/main" id="{8AFB95B6-3EA3-47C3-82A9-F86B69A0B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39243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1" name="Line 48">
              <a:extLst>
                <a:ext uri="{FF2B5EF4-FFF2-40B4-BE49-F238E27FC236}">
                  <a16:creationId xmlns="" xmlns:a16="http://schemas.microsoft.com/office/drawing/2014/main" id="{7B805118-1BFD-49AE-B1FA-FEA5778203F3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588645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2" name="Rectangle 49">
              <a:extLst>
                <a:ext uri="{FF2B5EF4-FFF2-40B4-BE49-F238E27FC236}">
                  <a16:creationId xmlns="" xmlns:a16="http://schemas.microsoft.com/office/drawing/2014/main" id="{13430431-CCB4-47B2-931D-2F2F6A0E90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588645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3" name="Line 50">
              <a:extLst>
                <a:ext uri="{FF2B5EF4-FFF2-40B4-BE49-F238E27FC236}">
                  <a16:creationId xmlns="" xmlns:a16="http://schemas.microsoft.com/office/drawing/2014/main" id="{54BA3E18-E313-44D6-8A13-7A219BAB1392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075055" y="784860"/>
              <a:ext cx="213995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4" name="Rectangle 51">
              <a:extLst>
                <a:ext uri="{FF2B5EF4-FFF2-40B4-BE49-F238E27FC236}">
                  <a16:creationId xmlns="" xmlns:a16="http://schemas.microsoft.com/office/drawing/2014/main" id="{B3690790-041A-4D63-A50E-5B96A0EF48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5055" y="784860"/>
              <a:ext cx="213995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5" name="Line 52">
              <a:extLst>
                <a:ext uri="{FF2B5EF4-FFF2-40B4-BE49-F238E27FC236}">
                  <a16:creationId xmlns="" xmlns:a16="http://schemas.microsoft.com/office/drawing/2014/main" id="{F94827C3-162A-47AA-81C1-5BEF7012B7F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981075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6" name="Rectangle 53">
              <a:extLst>
                <a:ext uri="{FF2B5EF4-FFF2-40B4-BE49-F238E27FC236}">
                  <a16:creationId xmlns="" xmlns:a16="http://schemas.microsoft.com/office/drawing/2014/main" id="{8DDC8481-A2F0-4F30-8285-9882F34ACF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981075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147" name="Line 54">
              <a:extLst>
                <a:ext uri="{FF2B5EF4-FFF2-40B4-BE49-F238E27FC236}">
                  <a16:creationId xmlns="" xmlns:a16="http://schemas.microsoft.com/office/drawing/2014/main" id="{C16ED499-2D5F-406C-9156-929E91EEFF7F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18440" y="1177290"/>
              <a:ext cx="1070610" cy="0"/>
            </a:xfrm>
            <a:prstGeom prst="line">
              <a:avLst/>
            </a:prstGeom>
            <a:noFill/>
            <a:ln w="0">
              <a:solidFill>
                <a:srgbClr val="BFBFB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</p:cxnSp>
        <p:sp>
          <p:nvSpPr>
            <p:cNvPr id="148" name="Rectangle 55">
              <a:extLst>
                <a:ext uri="{FF2B5EF4-FFF2-40B4-BE49-F238E27FC236}">
                  <a16:creationId xmlns="" xmlns:a16="http://schemas.microsoft.com/office/drawing/2014/main" id="{B16D0A20-E78E-4A51-BD7B-59B68E210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8440" y="1177290"/>
              <a:ext cx="1070610" cy="4445"/>
            </a:xfrm>
            <a:prstGeom prst="rect">
              <a:avLst/>
            </a:prstGeom>
            <a:solidFill>
              <a:srgbClr val="BFBFB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39740568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Standarddesign">
  <a:themeElements>
    <a:clrScheme name="Standard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rd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1179</Words>
  <Application>Microsoft Office PowerPoint</Application>
  <PresentationFormat>Bildschirmpräsentation (4:3)</PresentationFormat>
  <Paragraphs>630</Paragraphs>
  <Slides>16</Slides>
  <Notes>16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16</vt:i4>
      </vt:variant>
    </vt:vector>
  </HeadingPairs>
  <TitlesOfParts>
    <vt:vector size="22" baseType="lpstr">
      <vt:lpstr>Arial</vt:lpstr>
      <vt:lpstr>Calibri</vt:lpstr>
      <vt:lpstr>Segoe Script</vt:lpstr>
      <vt:lpstr>Times New Roman</vt:lpstr>
      <vt:lpstr>Wingdings</vt:lpstr>
      <vt:lpstr>Standarddesign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>Brain-Club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Jürgen Appel</dc:creator>
  <cp:lastModifiedBy>Jürgen Appel</cp:lastModifiedBy>
  <cp:revision>427</cp:revision>
  <cp:lastPrinted>2018-03-03T10:37:02Z</cp:lastPrinted>
  <dcterms:created xsi:type="dcterms:W3CDTF">2014-11-14T21:49:37Z</dcterms:created>
  <dcterms:modified xsi:type="dcterms:W3CDTF">2020-03-04T23:02:50Z</dcterms:modified>
</cp:coreProperties>
</file>

<file path=docProps/thumbnail.jpeg>
</file>