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346" r:id="rId2"/>
    <p:sldId id="399" r:id="rId3"/>
    <p:sldId id="424" r:id="rId4"/>
    <p:sldId id="425" r:id="rId5"/>
    <p:sldId id="423" r:id="rId6"/>
    <p:sldId id="426" r:id="rId7"/>
    <p:sldId id="421" r:id="rId8"/>
    <p:sldId id="402" r:id="rId9"/>
    <p:sldId id="417" r:id="rId10"/>
    <p:sldId id="429" r:id="rId11"/>
    <p:sldId id="430" r:id="rId12"/>
    <p:sldId id="427" r:id="rId13"/>
    <p:sldId id="428" r:id="rId14"/>
    <p:sldId id="431" r:id="rId15"/>
    <p:sldId id="432" r:id="rId16"/>
    <p:sldId id="433" r:id="rId17"/>
    <p:sldId id="406" r:id="rId18"/>
    <p:sldId id="434" r:id="rId19"/>
    <p:sldId id="435" r:id="rId20"/>
    <p:sldId id="436" r:id="rId21"/>
    <p:sldId id="437" r:id="rId22"/>
    <p:sldId id="438" r:id="rId23"/>
    <p:sldId id="439" r:id="rId24"/>
    <p:sldId id="440" r:id="rId25"/>
  </p:sldIdLst>
  <p:sldSz cx="9144000" cy="6858000" type="screen4x3"/>
  <p:notesSz cx="6735763" cy="98663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7">
          <p15:clr>
            <a:srgbClr val="A4A3A4"/>
          </p15:clr>
        </p15:guide>
        <p15:guide id="2" pos="212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FFCB97"/>
    <a:srgbClr val="FFEDB3"/>
    <a:srgbClr val="FFDE75"/>
    <a:srgbClr val="FF9933"/>
    <a:srgbClr val="F5A401"/>
    <a:srgbClr val="FFAFAF"/>
    <a:srgbClr val="FF9999"/>
    <a:srgbClr val="FF8B8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F1AB2-1976-4502-BF36-3FF5EA218861}" styleName="Mittlere Formatvorlage 4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301B821-A1FF-4177-AEE7-76D212191A09}" styleName="Mittlere Formatvorlage 1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5" autoAdjust="0"/>
    <p:restoredTop sz="87044" autoAdjust="0"/>
  </p:normalViewPr>
  <p:slideViewPr>
    <p:cSldViewPr>
      <p:cViewPr varScale="1">
        <p:scale>
          <a:sx n="80" d="100"/>
          <a:sy n="80" d="100"/>
        </p:scale>
        <p:origin x="1710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-3966" y="-84"/>
      </p:cViewPr>
      <p:guideLst>
        <p:guide orient="horz" pos="3107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918830" cy="495029"/>
          </a:xfrm>
          <a:prstGeom prst="rect">
            <a:avLst/>
          </a:prstGeom>
        </p:spPr>
        <p:txBody>
          <a:bodyPr vert="horz" lIns="94828" tIns="47414" rIns="94828" bIns="47414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5375" y="0"/>
            <a:ext cx="2918830" cy="495029"/>
          </a:xfrm>
          <a:prstGeom prst="rect">
            <a:avLst/>
          </a:prstGeom>
        </p:spPr>
        <p:txBody>
          <a:bodyPr vert="horz" lIns="94828" tIns="47414" rIns="94828" bIns="47414" rtlCol="0"/>
          <a:lstStyle>
            <a:lvl1pPr algn="r">
              <a:defRPr sz="1200"/>
            </a:lvl1pPr>
          </a:lstStyle>
          <a:p>
            <a:fld id="{8FF56C64-0EF7-4505-B7A7-22C4F51F7771}" type="datetimeFigureOut">
              <a:rPr lang="de-DE" smtClean="0"/>
              <a:pPr/>
              <a:t>03.03.2020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36550" y="282575"/>
            <a:ext cx="3398838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828" tIns="47414" rIns="94828" bIns="4741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293452" y="3058904"/>
            <a:ext cx="6080538" cy="3884860"/>
          </a:xfrm>
          <a:prstGeom prst="rect">
            <a:avLst/>
          </a:prstGeom>
        </p:spPr>
        <p:txBody>
          <a:bodyPr vert="horz" lIns="94828" tIns="47414" rIns="94828" bIns="47414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3" y="9371287"/>
            <a:ext cx="2918830" cy="495028"/>
          </a:xfrm>
          <a:prstGeom prst="rect">
            <a:avLst/>
          </a:prstGeom>
        </p:spPr>
        <p:txBody>
          <a:bodyPr vert="horz" lIns="94828" tIns="47414" rIns="94828" bIns="47414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5375" y="9371287"/>
            <a:ext cx="2918830" cy="495028"/>
          </a:xfrm>
          <a:prstGeom prst="rect">
            <a:avLst/>
          </a:prstGeom>
        </p:spPr>
        <p:txBody>
          <a:bodyPr vert="horz" lIns="94828" tIns="47414" rIns="94828" bIns="47414" rtlCol="0" anchor="b"/>
          <a:lstStyle>
            <a:lvl1pPr algn="r">
              <a:defRPr sz="1200"/>
            </a:lvl1pPr>
          </a:lstStyle>
          <a:p>
            <a:fld id="{B60CD0FA-85F9-4704-9617-456D40F8ACDD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41295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16298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A19B94-E857-4078-8C70-1CAF4BA43F4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90477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37174-2BD9-4813-A288-E9DF99DE88B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82685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EC22A2-1D3B-40EA-B029-56C080087BE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4114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C7C752-75F4-4E85-98C4-B39334E57FB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2110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BCACB0-B08C-4066-AA6C-7E83BECED38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28668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5EBBD2-284B-477A-9BD7-8329FB6E553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6472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093BC6-6556-4457-8B07-71ED929772C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780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20DF48-7556-4B09-8B99-965B41F97C5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4882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2D951F-63CA-4C74-9AEF-E0951E80C1F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2754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77BD44-D4C3-4317-8511-C32DB7CA7D0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1013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B50DED-B887-44A7-A506-EE55E3B3307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39092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A63D07B6-6594-4079-BA71-AA0B4969C04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5305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312" name="Textfeld 16"/>
          <p:cNvSpPr txBox="1">
            <a:spLocks noChangeArrowheads="1"/>
          </p:cNvSpPr>
          <p:nvPr/>
        </p:nvSpPr>
        <p:spPr bwMode="auto">
          <a:xfrm>
            <a:off x="8263480" y="6446501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98CC8DC1-F19D-4D11-A977-ADD460703550}" type="slidenum">
              <a:rPr lang="de-DE" altLang="de-DE" sz="1100">
                <a:latin typeface="Calibri" pitchFamily="34" charset="0"/>
              </a:rPr>
              <a:pPr eaLnBrk="1" hangingPunct="1"/>
              <a:t>1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55313" name="Rectangle 19"/>
          <p:cNvSpPr>
            <a:spLocks noChangeArrowheads="1"/>
          </p:cNvSpPr>
          <p:nvPr/>
        </p:nvSpPr>
        <p:spPr bwMode="auto">
          <a:xfrm>
            <a:off x="346075" y="1444625"/>
            <a:ext cx="8456613" cy="4176713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 anchor="ctr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4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Vertiefungskurs</a:t>
            </a:r>
          </a:p>
          <a:p>
            <a:pPr algn="ctr" eaLnBrk="1" hangingPunct="1"/>
            <a:r>
              <a:rPr lang="de-DE" altLang="de-DE" sz="4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Mathematik</a:t>
            </a:r>
          </a:p>
          <a:p>
            <a:pPr algn="ctr" eaLnBrk="1" hangingPunct="1"/>
            <a:endParaRPr lang="de-DE" altLang="de-DE" sz="2400" b="1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 algn="ctr" eaLnBrk="1" hangingPunct="1"/>
            <a:endParaRPr lang="de-DE" altLang="de-DE" sz="3600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sp>
        <p:nvSpPr>
          <p:cNvPr id="2" name="Fußzeilenplatzhalter 1">
            <a:extLst>
              <a:ext uri="{FF2B5EF4-FFF2-40B4-BE49-F238E27FC236}">
                <a16:creationId xmlns="" xmlns:a16="http://schemas.microsoft.com/office/drawing/2014/main" id="{EE8DD23C-E6AB-4297-AE0D-A359806203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462408"/>
            <a:ext cx="2895600" cy="305631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64" name="Zeichenbereich 37909">
            <a:extLst>
              <a:ext uri="{FF2B5EF4-FFF2-40B4-BE49-F238E27FC236}">
                <a16:creationId xmlns="" xmlns:a16="http://schemas.microsoft.com/office/drawing/2014/main" id="{6BCD1715-A2F7-4232-A140-1B1FE5B788B3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65" name="Rechteck 64">
              <a:extLst>
                <a:ext uri="{FF2B5EF4-FFF2-40B4-BE49-F238E27FC236}">
                  <a16:creationId xmlns="" xmlns:a16="http://schemas.microsoft.com/office/drawing/2014/main" id="{A6DA8A35-B6FD-4649-9EDA-5B6EB2E86486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66" name="Rectangle 5">
              <a:extLst>
                <a:ext uri="{FF2B5EF4-FFF2-40B4-BE49-F238E27FC236}">
                  <a16:creationId xmlns="" xmlns:a16="http://schemas.microsoft.com/office/drawing/2014/main" id="{47AA0C22-37F4-4224-BC59-14A924B44D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7" name="Rectangle 6">
              <a:extLst>
                <a:ext uri="{FF2B5EF4-FFF2-40B4-BE49-F238E27FC236}">
                  <a16:creationId xmlns="" xmlns:a16="http://schemas.microsoft.com/office/drawing/2014/main" id="{60D4E0A3-4E39-4C90-B7D4-4ADB2DA3CC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8" name="Rectangle 7">
              <a:extLst>
                <a:ext uri="{FF2B5EF4-FFF2-40B4-BE49-F238E27FC236}">
                  <a16:creationId xmlns="" xmlns:a16="http://schemas.microsoft.com/office/drawing/2014/main" id="{05F45359-6CCE-4A77-AD08-DCE6D3C1A5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9" name="Rectangle 8">
              <a:extLst>
                <a:ext uri="{FF2B5EF4-FFF2-40B4-BE49-F238E27FC236}">
                  <a16:creationId xmlns="" xmlns:a16="http://schemas.microsoft.com/office/drawing/2014/main" id="{57188D26-7578-4A2E-B48B-41434F9A40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0" name="Rectangle 9">
              <a:extLst>
                <a:ext uri="{FF2B5EF4-FFF2-40B4-BE49-F238E27FC236}">
                  <a16:creationId xmlns="" xmlns:a16="http://schemas.microsoft.com/office/drawing/2014/main" id="{8693C9EF-DFDC-4D9F-BE1C-CA829FBF85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1" name="Rectangle 10">
              <a:extLst>
                <a:ext uri="{FF2B5EF4-FFF2-40B4-BE49-F238E27FC236}">
                  <a16:creationId xmlns="" xmlns:a16="http://schemas.microsoft.com/office/drawing/2014/main" id="{B77AC261-A01C-4C8C-AB64-40D44ACDFD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2" name="Rectangle 11">
              <a:extLst>
                <a:ext uri="{FF2B5EF4-FFF2-40B4-BE49-F238E27FC236}">
                  <a16:creationId xmlns="" xmlns:a16="http://schemas.microsoft.com/office/drawing/2014/main" id="{FD52BE42-B86A-47BB-AD49-B6474FD83D1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3" name="Rectangle 12">
              <a:extLst>
                <a:ext uri="{FF2B5EF4-FFF2-40B4-BE49-F238E27FC236}">
                  <a16:creationId xmlns="" xmlns:a16="http://schemas.microsoft.com/office/drawing/2014/main" id="{63FA04D7-16D8-4C10-9A66-18C9F5F330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4" name="Rectangle 13">
              <a:extLst>
                <a:ext uri="{FF2B5EF4-FFF2-40B4-BE49-F238E27FC236}">
                  <a16:creationId xmlns="" xmlns:a16="http://schemas.microsoft.com/office/drawing/2014/main" id="{CF14685E-9634-4CEE-9FDA-2CC6A7E39A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5" name="Rectangle 15">
              <a:extLst>
                <a:ext uri="{FF2B5EF4-FFF2-40B4-BE49-F238E27FC236}">
                  <a16:creationId xmlns="" xmlns:a16="http://schemas.microsoft.com/office/drawing/2014/main" id="{7E7D55F7-9901-4C30-B7FF-9C60147888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6" name="Rectangle 16">
              <a:extLst>
                <a:ext uri="{FF2B5EF4-FFF2-40B4-BE49-F238E27FC236}">
                  <a16:creationId xmlns="" xmlns:a16="http://schemas.microsoft.com/office/drawing/2014/main" id="{59D4A53B-F173-4BA7-BB6D-A1B8181A5B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7" name="Rectangle 18">
              <a:extLst>
                <a:ext uri="{FF2B5EF4-FFF2-40B4-BE49-F238E27FC236}">
                  <a16:creationId xmlns="" xmlns:a16="http://schemas.microsoft.com/office/drawing/2014/main" id="{7568CCB0-3F56-4B69-9C97-D9232447F3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8" name="Rectangle 19">
              <a:extLst>
                <a:ext uri="{FF2B5EF4-FFF2-40B4-BE49-F238E27FC236}">
                  <a16:creationId xmlns="" xmlns:a16="http://schemas.microsoft.com/office/drawing/2014/main" id="{640AE4C0-AEAB-4590-83E9-AAD9C741A9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9" name="Rectangle 20">
              <a:extLst>
                <a:ext uri="{FF2B5EF4-FFF2-40B4-BE49-F238E27FC236}">
                  <a16:creationId xmlns="" xmlns:a16="http://schemas.microsoft.com/office/drawing/2014/main" id="{D6D3ADB5-C548-4F15-B3C5-AB0DAC4D8E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80" name="Rectangle 21">
              <a:extLst>
                <a:ext uri="{FF2B5EF4-FFF2-40B4-BE49-F238E27FC236}">
                  <a16:creationId xmlns="" xmlns:a16="http://schemas.microsoft.com/office/drawing/2014/main" id="{D3C2B272-2748-49D1-9226-5B31C0C217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81" name="Rectangle 22">
              <a:extLst>
                <a:ext uri="{FF2B5EF4-FFF2-40B4-BE49-F238E27FC236}">
                  <a16:creationId xmlns="" xmlns:a16="http://schemas.microsoft.com/office/drawing/2014/main" id="{464C511B-3AF6-4339-AB61-CFB14D355A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82" name="Rectangle 23">
              <a:extLst>
                <a:ext uri="{FF2B5EF4-FFF2-40B4-BE49-F238E27FC236}">
                  <a16:creationId xmlns="" xmlns:a16="http://schemas.microsoft.com/office/drawing/2014/main" id="{A26B3769-B10F-4939-B2F9-15EBD785B9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83" name="Line 24">
              <a:extLst>
                <a:ext uri="{FF2B5EF4-FFF2-40B4-BE49-F238E27FC236}">
                  <a16:creationId xmlns="" xmlns:a16="http://schemas.microsoft.com/office/drawing/2014/main" id="{AF1A485D-08D1-4E4B-8E1D-F25FFE698BE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84" name="Rectangle 25">
              <a:extLst>
                <a:ext uri="{FF2B5EF4-FFF2-40B4-BE49-F238E27FC236}">
                  <a16:creationId xmlns="" xmlns:a16="http://schemas.microsoft.com/office/drawing/2014/main" id="{4510E70D-4FA7-49D9-9D88-38A48783CF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85" name="Line 26">
              <a:extLst>
                <a:ext uri="{FF2B5EF4-FFF2-40B4-BE49-F238E27FC236}">
                  <a16:creationId xmlns="" xmlns:a16="http://schemas.microsoft.com/office/drawing/2014/main" id="{7337A555-4646-47F1-A4EE-996B56D4CDC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86" name="Rectangle 27">
              <a:extLst>
                <a:ext uri="{FF2B5EF4-FFF2-40B4-BE49-F238E27FC236}">
                  <a16:creationId xmlns="" xmlns:a16="http://schemas.microsoft.com/office/drawing/2014/main" id="{D5B3577D-34C3-49CA-963A-7E91EBC5B2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87" name="Line 28">
              <a:extLst>
                <a:ext uri="{FF2B5EF4-FFF2-40B4-BE49-F238E27FC236}">
                  <a16:creationId xmlns="" xmlns:a16="http://schemas.microsoft.com/office/drawing/2014/main" id="{8D37655C-65B5-484C-ABAA-FFD8831B4B8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88" name="Rectangle 29">
              <a:extLst>
                <a:ext uri="{FF2B5EF4-FFF2-40B4-BE49-F238E27FC236}">
                  <a16:creationId xmlns="" xmlns:a16="http://schemas.microsoft.com/office/drawing/2014/main" id="{0D90B735-84FA-47F9-A6C7-B618446F58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89" name="Line 30">
              <a:extLst>
                <a:ext uri="{FF2B5EF4-FFF2-40B4-BE49-F238E27FC236}">
                  <a16:creationId xmlns="" xmlns:a16="http://schemas.microsoft.com/office/drawing/2014/main" id="{67E4F7BB-B696-44BA-8B7A-74DE2C089DF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0" name="Rectangle 31">
              <a:extLst>
                <a:ext uri="{FF2B5EF4-FFF2-40B4-BE49-F238E27FC236}">
                  <a16:creationId xmlns="" xmlns:a16="http://schemas.microsoft.com/office/drawing/2014/main" id="{357D2975-23F7-4251-B4B9-2D8594B2E6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91" name="Line 32">
              <a:extLst>
                <a:ext uri="{FF2B5EF4-FFF2-40B4-BE49-F238E27FC236}">
                  <a16:creationId xmlns="" xmlns:a16="http://schemas.microsoft.com/office/drawing/2014/main" id="{DF1C95A8-2050-4900-8120-137B8B54BBD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2" name="Rectangle 33">
              <a:extLst>
                <a:ext uri="{FF2B5EF4-FFF2-40B4-BE49-F238E27FC236}">
                  <a16:creationId xmlns="" xmlns:a16="http://schemas.microsoft.com/office/drawing/2014/main" id="{8AAE3B4D-6A33-481C-8958-AA0F8F74C1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93" name="Line 34">
              <a:extLst>
                <a:ext uri="{FF2B5EF4-FFF2-40B4-BE49-F238E27FC236}">
                  <a16:creationId xmlns="" xmlns:a16="http://schemas.microsoft.com/office/drawing/2014/main" id="{0A4D0E86-74AF-4534-8081-48DCF0EF0E9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4" name="Rectangle 35">
              <a:extLst>
                <a:ext uri="{FF2B5EF4-FFF2-40B4-BE49-F238E27FC236}">
                  <a16:creationId xmlns="" xmlns:a16="http://schemas.microsoft.com/office/drawing/2014/main" id="{9F54B237-E76E-4B7B-930D-B5271553F2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95" name="Line 36">
              <a:extLst>
                <a:ext uri="{FF2B5EF4-FFF2-40B4-BE49-F238E27FC236}">
                  <a16:creationId xmlns="" xmlns:a16="http://schemas.microsoft.com/office/drawing/2014/main" id="{0F5D290F-DC76-460D-A48B-565A36A7C16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6" name="Rectangle 37">
              <a:extLst>
                <a:ext uri="{FF2B5EF4-FFF2-40B4-BE49-F238E27FC236}">
                  <a16:creationId xmlns="" xmlns:a16="http://schemas.microsoft.com/office/drawing/2014/main" id="{46228CA9-C9F7-49FE-A1BA-B54E66C8F5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97" name="Line 38">
              <a:extLst>
                <a:ext uri="{FF2B5EF4-FFF2-40B4-BE49-F238E27FC236}">
                  <a16:creationId xmlns="" xmlns:a16="http://schemas.microsoft.com/office/drawing/2014/main" id="{FC77BEF4-66DB-4CD5-8EDE-A1E7E6D049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8" name="Rectangle 39">
              <a:extLst>
                <a:ext uri="{FF2B5EF4-FFF2-40B4-BE49-F238E27FC236}">
                  <a16:creationId xmlns="" xmlns:a16="http://schemas.microsoft.com/office/drawing/2014/main" id="{97DFA184-352B-4AFC-A507-6BD45F7072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99" name="Line 40">
              <a:extLst>
                <a:ext uri="{FF2B5EF4-FFF2-40B4-BE49-F238E27FC236}">
                  <a16:creationId xmlns="" xmlns:a16="http://schemas.microsoft.com/office/drawing/2014/main" id="{C1BAE5ED-6DC7-427E-A190-0ED6F2BA739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0" name="Rectangle 41">
              <a:extLst>
                <a:ext uri="{FF2B5EF4-FFF2-40B4-BE49-F238E27FC236}">
                  <a16:creationId xmlns="" xmlns:a16="http://schemas.microsoft.com/office/drawing/2014/main" id="{016789D0-E8B8-46C6-89FB-E905898652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01" name="Line 42">
              <a:extLst>
                <a:ext uri="{FF2B5EF4-FFF2-40B4-BE49-F238E27FC236}">
                  <a16:creationId xmlns="" xmlns:a16="http://schemas.microsoft.com/office/drawing/2014/main" id="{DA3DE62B-D69F-4AF8-A807-D34ABBA121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2" name="Rectangle 43">
              <a:extLst>
                <a:ext uri="{FF2B5EF4-FFF2-40B4-BE49-F238E27FC236}">
                  <a16:creationId xmlns="" xmlns:a16="http://schemas.microsoft.com/office/drawing/2014/main" id="{7072C49E-0F82-471B-A2EA-44547B9218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03" name="Line 44">
              <a:extLst>
                <a:ext uri="{FF2B5EF4-FFF2-40B4-BE49-F238E27FC236}">
                  <a16:creationId xmlns="" xmlns:a16="http://schemas.microsoft.com/office/drawing/2014/main" id="{B92BFFC7-F2B6-4352-B134-CBD9028713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4" name="Rectangle 45">
              <a:extLst>
                <a:ext uri="{FF2B5EF4-FFF2-40B4-BE49-F238E27FC236}">
                  <a16:creationId xmlns="" xmlns:a16="http://schemas.microsoft.com/office/drawing/2014/main" id="{873BBEA0-BBBD-4585-B514-0E33DBD734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05" name="Line 46">
              <a:extLst>
                <a:ext uri="{FF2B5EF4-FFF2-40B4-BE49-F238E27FC236}">
                  <a16:creationId xmlns="" xmlns:a16="http://schemas.microsoft.com/office/drawing/2014/main" id="{E60FFC0A-E4F5-43B6-9167-250F7271520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6" name="Rectangle 47">
              <a:extLst>
                <a:ext uri="{FF2B5EF4-FFF2-40B4-BE49-F238E27FC236}">
                  <a16:creationId xmlns="" xmlns:a16="http://schemas.microsoft.com/office/drawing/2014/main" id="{281D0438-CA56-42A0-836E-38C9E7D816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07" name="Line 48">
              <a:extLst>
                <a:ext uri="{FF2B5EF4-FFF2-40B4-BE49-F238E27FC236}">
                  <a16:creationId xmlns="" xmlns:a16="http://schemas.microsoft.com/office/drawing/2014/main" id="{A168788F-EEE4-4384-B88F-DA8D798CD7E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8" name="Rectangle 49">
              <a:extLst>
                <a:ext uri="{FF2B5EF4-FFF2-40B4-BE49-F238E27FC236}">
                  <a16:creationId xmlns="" xmlns:a16="http://schemas.microsoft.com/office/drawing/2014/main" id="{C308B337-EDC6-4E7E-8D6B-DCBD2D37E3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09" name="Line 50">
              <a:extLst>
                <a:ext uri="{FF2B5EF4-FFF2-40B4-BE49-F238E27FC236}">
                  <a16:creationId xmlns="" xmlns:a16="http://schemas.microsoft.com/office/drawing/2014/main" id="{85D18F75-8C0B-414F-9F5B-B17919D8A51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0" name="Rectangle 51">
              <a:extLst>
                <a:ext uri="{FF2B5EF4-FFF2-40B4-BE49-F238E27FC236}">
                  <a16:creationId xmlns="" xmlns:a16="http://schemas.microsoft.com/office/drawing/2014/main" id="{DD0D79BA-3213-4F3A-B0E2-4DAAEB08F1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1" name="Line 52">
              <a:extLst>
                <a:ext uri="{FF2B5EF4-FFF2-40B4-BE49-F238E27FC236}">
                  <a16:creationId xmlns="" xmlns:a16="http://schemas.microsoft.com/office/drawing/2014/main" id="{E0B30C33-0211-4878-95D4-C62BBD83646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2" name="Rectangle 53">
              <a:extLst>
                <a:ext uri="{FF2B5EF4-FFF2-40B4-BE49-F238E27FC236}">
                  <a16:creationId xmlns="" xmlns:a16="http://schemas.microsoft.com/office/drawing/2014/main" id="{13BA6CDE-9F06-41D6-A5A8-7165CF90FB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3" name="Line 54">
              <a:extLst>
                <a:ext uri="{FF2B5EF4-FFF2-40B4-BE49-F238E27FC236}">
                  <a16:creationId xmlns="" xmlns:a16="http://schemas.microsoft.com/office/drawing/2014/main" id="{BE6C20BC-C183-4885-8328-598F6F9B1FA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4" name="Rectangle 55">
              <a:extLst>
                <a:ext uri="{FF2B5EF4-FFF2-40B4-BE49-F238E27FC236}">
                  <a16:creationId xmlns="" xmlns:a16="http://schemas.microsoft.com/office/drawing/2014/main" id="{70B7E216-574F-41D4-8A08-242EE23835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  <p:sp>
        <p:nvSpPr>
          <p:cNvPr id="60" name="Textfeld 59"/>
          <p:cNvSpPr txBox="1"/>
          <p:nvPr/>
        </p:nvSpPr>
        <p:spPr>
          <a:xfrm>
            <a:off x="1835696" y="5058636"/>
            <a:ext cx="68403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de-DE" sz="2000" dirty="0" smtClean="0">
                <a:latin typeface="Segoe Script" panose="020B0504020000000003" pitchFamily="34" charset="0"/>
              </a:rPr>
              <a:t>Jürgen </a:t>
            </a:r>
            <a:r>
              <a:rPr lang="de-DE" sz="2000" dirty="0" smtClean="0">
                <a:latin typeface="Segoe Script" panose="020B0504020000000003" pitchFamily="34" charset="0"/>
              </a:rPr>
              <a:t>Appel ; Stefanie Bertsch ; Torsten Schatz</a:t>
            </a:r>
            <a:endParaRPr lang="de-DE" sz="2000" dirty="0">
              <a:latin typeface="Segoe Script" panose="020B0504020000000003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506405"/>
            <a:ext cx="8482012" cy="4679950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r>
              <a:rPr lang="de-DE" altLang="de-DE" sz="3600" b="1" dirty="0" smtClean="0"/>
              <a:t>Vorläufiger Bildungsplan</a:t>
            </a:r>
          </a:p>
          <a:p>
            <a:r>
              <a:rPr lang="de-DE" sz="2800" dirty="0" smtClean="0"/>
              <a:t>Der vorläufige Bildungsplan in der vorliegenden</a:t>
            </a:r>
          </a:p>
          <a:p>
            <a:r>
              <a:rPr lang="de-DE" sz="2800" dirty="0" smtClean="0"/>
              <a:t>Fassung gilt </a:t>
            </a:r>
            <a:r>
              <a:rPr lang="de-DE" sz="2800" dirty="0" smtClean="0"/>
              <a:t>bis auf weiteres.</a:t>
            </a:r>
            <a:endParaRPr lang="de-DE" sz="2800" dirty="0" smtClean="0"/>
          </a:p>
          <a:p>
            <a:r>
              <a:rPr lang="de-DE" sz="2800" dirty="0" smtClean="0"/>
              <a:t>Zur Umsetzung haben die Regierungspräsidien</a:t>
            </a:r>
          </a:p>
          <a:p>
            <a:r>
              <a:rPr lang="de-DE" sz="2800" dirty="0" smtClean="0"/>
              <a:t>einen Vorschlag zur inhaltlichen Gestaltung der</a:t>
            </a:r>
          </a:p>
          <a:p>
            <a:r>
              <a:rPr lang="de-DE" sz="2800" dirty="0" smtClean="0"/>
              <a:t>zentralen Themen des Kurses entwickelt, der</a:t>
            </a:r>
          </a:p>
          <a:p>
            <a:pPr>
              <a:spcAft>
                <a:spcPts val="600"/>
              </a:spcAft>
            </a:pPr>
            <a:r>
              <a:rPr lang="de-DE" sz="2800" dirty="0" smtClean="0"/>
              <a:t>empfehlenden Charakter hat. </a:t>
            </a:r>
          </a:p>
          <a:p>
            <a:r>
              <a:rPr lang="de-DE" dirty="0" smtClean="0">
                <a:solidFill>
                  <a:srgbClr val="00B0F0"/>
                </a:solidFill>
              </a:rPr>
              <a:t>                                   Quelle: Informationen des RP Stuttgart zum VKM (Mai 2016)</a:t>
            </a:r>
            <a:endParaRPr lang="de-DE" altLang="de-DE" dirty="0" smtClean="0"/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10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Klausuren und Klausuraufgaben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="" xmlns:a16="http://schemas.microsoft.com/office/drawing/2014/main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="" xmlns:a16="http://schemas.microsoft.com/office/drawing/2014/main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="" xmlns:a16="http://schemas.microsoft.com/office/drawing/2014/main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="" xmlns:a16="http://schemas.microsoft.com/office/drawing/2014/main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3" name="Gruppierung 11">
            <a:extLst>
              <a:ext uri="{FF2B5EF4-FFF2-40B4-BE49-F238E27FC236}">
                <a16:creationId xmlns="" xmlns:a16="http://schemas.microsoft.com/office/drawing/2014/main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="" xmlns:a16="http://schemas.microsoft.com/office/drawing/2014/main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="" xmlns:a16="http://schemas.microsoft.com/office/drawing/2014/main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Programm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4" name="AutoShape 6">
              <a:extLst>
                <a:ext uri="{FF2B5EF4-FFF2-40B4-BE49-F238E27FC236}">
                  <a16:creationId xmlns="" xmlns:a16="http://schemas.microsoft.com/office/drawing/2014/main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Anliegen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="" xmlns:a16="http://schemas.microsoft.com/office/drawing/2014/main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Formale Aspekte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6" name="AutoShape 8">
              <a:extLst>
                <a:ext uri="{FF2B5EF4-FFF2-40B4-BE49-F238E27FC236}">
                  <a16:creationId xmlns="" xmlns:a16="http://schemas.microsoft.com/office/drawing/2014/main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Fortbildung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="" xmlns:a16="http://schemas.microsoft.com/office/drawing/2014/main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4" name="Zeichenbereich 37909">
            <a:extLst>
              <a:ext uri="{FF2B5EF4-FFF2-40B4-BE49-F238E27FC236}">
                <a16:creationId xmlns="" xmlns:a16="http://schemas.microsoft.com/office/drawing/2014/main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="" xmlns:a16="http://schemas.microsoft.com/office/drawing/2014/main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="" xmlns:a16="http://schemas.microsoft.com/office/drawing/2014/main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="" xmlns:a16="http://schemas.microsoft.com/office/drawing/2014/main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="" xmlns:a16="http://schemas.microsoft.com/office/drawing/2014/main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="" xmlns:a16="http://schemas.microsoft.com/office/drawing/2014/main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="" xmlns:a16="http://schemas.microsoft.com/office/drawing/2014/main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="" xmlns:a16="http://schemas.microsoft.com/office/drawing/2014/main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="" xmlns:a16="http://schemas.microsoft.com/office/drawing/2014/main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="" xmlns:a16="http://schemas.microsoft.com/office/drawing/2014/main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="" xmlns:a16="http://schemas.microsoft.com/office/drawing/2014/main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="" xmlns:a16="http://schemas.microsoft.com/office/drawing/2014/main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="" xmlns:a16="http://schemas.microsoft.com/office/drawing/2014/main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="" xmlns:a16="http://schemas.microsoft.com/office/drawing/2014/main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="" xmlns:a16="http://schemas.microsoft.com/office/drawing/2014/main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="" xmlns:a16="http://schemas.microsoft.com/office/drawing/2014/main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="" xmlns:a16="http://schemas.microsoft.com/office/drawing/2014/main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="" xmlns:a16="http://schemas.microsoft.com/office/drawing/2014/main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="" xmlns:a16="http://schemas.microsoft.com/office/drawing/2014/main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="" xmlns:a16="http://schemas.microsoft.com/office/drawing/2014/main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="" xmlns:a16="http://schemas.microsoft.com/office/drawing/2014/main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="" xmlns:a16="http://schemas.microsoft.com/office/drawing/2014/main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="" xmlns:a16="http://schemas.microsoft.com/office/drawing/2014/main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="" xmlns:a16="http://schemas.microsoft.com/office/drawing/2014/main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="" xmlns:a16="http://schemas.microsoft.com/office/drawing/2014/main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="" xmlns:a16="http://schemas.microsoft.com/office/drawing/2014/main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="" xmlns:a16="http://schemas.microsoft.com/office/drawing/2014/main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="" xmlns:a16="http://schemas.microsoft.com/office/drawing/2014/main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="" xmlns:a16="http://schemas.microsoft.com/office/drawing/2014/main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="" xmlns:a16="http://schemas.microsoft.com/office/drawing/2014/main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="" xmlns:a16="http://schemas.microsoft.com/office/drawing/2014/main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="" xmlns:a16="http://schemas.microsoft.com/office/drawing/2014/main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="" xmlns:a16="http://schemas.microsoft.com/office/drawing/2014/main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="" xmlns:a16="http://schemas.microsoft.com/office/drawing/2014/main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="" xmlns:a16="http://schemas.microsoft.com/office/drawing/2014/main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="" xmlns:a16="http://schemas.microsoft.com/office/drawing/2014/main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="" xmlns:a16="http://schemas.microsoft.com/office/drawing/2014/main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="" xmlns:a16="http://schemas.microsoft.com/office/drawing/2014/main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="" xmlns:a16="http://schemas.microsoft.com/office/drawing/2014/main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="" xmlns:a16="http://schemas.microsoft.com/office/drawing/2014/main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="" xmlns:a16="http://schemas.microsoft.com/office/drawing/2014/main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="" xmlns:a16="http://schemas.microsoft.com/office/drawing/2014/main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="" xmlns:a16="http://schemas.microsoft.com/office/drawing/2014/main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="" xmlns:a16="http://schemas.microsoft.com/office/drawing/2014/main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="" xmlns:a16="http://schemas.microsoft.com/office/drawing/2014/main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="" xmlns:a16="http://schemas.microsoft.com/office/drawing/2014/main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="" xmlns:a16="http://schemas.microsoft.com/office/drawing/2014/main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="" xmlns:a16="http://schemas.microsoft.com/office/drawing/2014/main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="" xmlns:a16="http://schemas.microsoft.com/office/drawing/2014/main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="" xmlns:a16="http://schemas.microsoft.com/office/drawing/2014/main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="" xmlns:a16="http://schemas.microsoft.com/office/drawing/2014/main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974056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506405"/>
            <a:ext cx="8482012" cy="4679950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r>
              <a:rPr lang="de-DE" altLang="de-DE" sz="3200" b="1" dirty="0" smtClean="0"/>
              <a:t>Vorläufiger Bildungsplan</a:t>
            </a:r>
          </a:p>
          <a:p>
            <a:pPr eaLnBrk="1" hangingPunct="1">
              <a:spcAft>
                <a:spcPts val="1800"/>
              </a:spcAft>
            </a:pPr>
            <a:endParaRPr lang="de-DE" altLang="de-DE" sz="3200" b="1" dirty="0" smtClean="0"/>
          </a:p>
          <a:p>
            <a:pPr eaLnBrk="1" hangingPunct="1">
              <a:spcAft>
                <a:spcPts val="1800"/>
              </a:spcAft>
            </a:pPr>
            <a:endParaRPr lang="de-DE" altLang="de-DE" sz="3200" b="1" dirty="0" smtClean="0"/>
          </a:p>
          <a:p>
            <a:pPr eaLnBrk="1" hangingPunct="1">
              <a:spcAft>
                <a:spcPts val="1800"/>
              </a:spcAft>
            </a:pPr>
            <a:endParaRPr lang="de-DE" altLang="de-DE" sz="3200" b="1" dirty="0" smtClean="0"/>
          </a:p>
          <a:p>
            <a:pPr eaLnBrk="1" hangingPunct="1">
              <a:spcAft>
                <a:spcPts val="1800"/>
              </a:spcAft>
            </a:pPr>
            <a:endParaRPr lang="de-DE" altLang="de-DE" sz="3200" b="1" dirty="0" smtClean="0"/>
          </a:p>
          <a:p>
            <a:pPr eaLnBrk="1" hangingPunct="1">
              <a:spcAft>
                <a:spcPts val="1800"/>
              </a:spcAft>
            </a:pPr>
            <a:endParaRPr lang="de-DE" altLang="de-DE" sz="3200" b="1" dirty="0" smtClean="0"/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11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Klausuren und Klausuraufgaben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="" xmlns:a16="http://schemas.microsoft.com/office/drawing/2014/main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="" xmlns:a16="http://schemas.microsoft.com/office/drawing/2014/main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="" xmlns:a16="http://schemas.microsoft.com/office/drawing/2014/main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="" xmlns:a16="http://schemas.microsoft.com/office/drawing/2014/main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3" name="Gruppierung 11">
            <a:extLst>
              <a:ext uri="{FF2B5EF4-FFF2-40B4-BE49-F238E27FC236}">
                <a16:creationId xmlns="" xmlns:a16="http://schemas.microsoft.com/office/drawing/2014/main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="" xmlns:a16="http://schemas.microsoft.com/office/drawing/2014/main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="" xmlns:a16="http://schemas.microsoft.com/office/drawing/2014/main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Programm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4" name="AutoShape 6">
              <a:extLst>
                <a:ext uri="{FF2B5EF4-FFF2-40B4-BE49-F238E27FC236}">
                  <a16:creationId xmlns="" xmlns:a16="http://schemas.microsoft.com/office/drawing/2014/main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Anliegen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="" xmlns:a16="http://schemas.microsoft.com/office/drawing/2014/main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Formale Aspekte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6" name="AutoShape 8">
              <a:extLst>
                <a:ext uri="{FF2B5EF4-FFF2-40B4-BE49-F238E27FC236}">
                  <a16:creationId xmlns="" xmlns:a16="http://schemas.microsoft.com/office/drawing/2014/main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Fortbildung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="" xmlns:a16="http://schemas.microsoft.com/office/drawing/2014/main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4" name="Zeichenbereich 37909">
            <a:extLst>
              <a:ext uri="{FF2B5EF4-FFF2-40B4-BE49-F238E27FC236}">
                <a16:creationId xmlns="" xmlns:a16="http://schemas.microsoft.com/office/drawing/2014/main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="" xmlns:a16="http://schemas.microsoft.com/office/drawing/2014/main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="" xmlns:a16="http://schemas.microsoft.com/office/drawing/2014/main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="" xmlns:a16="http://schemas.microsoft.com/office/drawing/2014/main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="" xmlns:a16="http://schemas.microsoft.com/office/drawing/2014/main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="" xmlns:a16="http://schemas.microsoft.com/office/drawing/2014/main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="" xmlns:a16="http://schemas.microsoft.com/office/drawing/2014/main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="" xmlns:a16="http://schemas.microsoft.com/office/drawing/2014/main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="" xmlns:a16="http://schemas.microsoft.com/office/drawing/2014/main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="" xmlns:a16="http://schemas.microsoft.com/office/drawing/2014/main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="" xmlns:a16="http://schemas.microsoft.com/office/drawing/2014/main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="" xmlns:a16="http://schemas.microsoft.com/office/drawing/2014/main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="" xmlns:a16="http://schemas.microsoft.com/office/drawing/2014/main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="" xmlns:a16="http://schemas.microsoft.com/office/drawing/2014/main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="" xmlns:a16="http://schemas.microsoft.com/office/drawing/2014/main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="" xmlns:a16="http://schemas.microsoft.com/office/drawing/2014/main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="" xmlns:a16="http://schemas.microsoft.com/office/drawing/2014/main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="" xmlns:a16="http://schemas.microsoft.com/office/drawing/2014/main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="" xmlns:a16="http://schemas.microsoft.com/office/drawing/2014/main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="" xmlns:a16="http://schemas.microsoft.com/office/drawing/2014/main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="" xmlns:a16="http://schemas.microsoft.com/office/drawing/2014/main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="" xmlns:a16="http://schemas.microsoft.com/office/drawing/2014/main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="" xmlns:a16="http://schemas.microsoft.com/office/drawing/2014/main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="" xmlns:a16="http://schemas.microsoft.com/office/drawing/2014/main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="" xmlns:a16="http://schemas.microsoft.com/office/drawing/2014/main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="" xmlns:a16="http://schemas.microsoft.com/office/drawing/2014/main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="" xmlns:a16="http://schemas.microsoft.com/office/drawing/2014/main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="" xmlns:a16="http://schemas.microsoft.com/office/drawing/2014/main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="" xmlns:a16="http://schemas.microsoft.com/office/drawing/2014/main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="" xmlns:a16="http://schemas.microsoft.com/office/drawing/2014/main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="" xmlns:a16="http://schemas.microsoft.com/office/drawing/2014/main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="" xmlns:a16="http://schemas.microsoft.com/office/drawing/2014/main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="" xmlns:a16="http://schemas.microsoft.com/office/drawing/2014/main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="" xmlns:a16="http://schemas.microsoft.com/office/drawing/2014/main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="" xmlns:a16="http://schemas.microsoft.com/office/drawing/2014/main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="" xmlns:a16="http://schemas.microsoft.com/office/drawing/2014/main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="" xmlns:a16="http://schemas.microsoft.com/office/drawing/2014/main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="" xmlns:a16="http://schemas.microsoft.com/office/drawing/2014/main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="" xmlns:a16="http://schemas.microsoft.com/office/drawing/2014/main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="" xmlns:a16="http://schemas.microsoft.com/office/drawing/2014/main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="" xmlns:a16="http://schemas.microsoft.com/office/drawing/2014/main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="" xmlns:a16="http://schemas.microsoft.com/office/drawing/2014/main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="" xmlns:a16="http://schemas.microsoft.com/office/drawing/2014/main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="" xmlns:a16="http://schemas.microsoft.com/office/drawing/2014/main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="" xmlns:a16="http://schemas.microsoft.com/office/drawing/2014/main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="" xmlns:a16="http://schemas.microsoft.com/office/drawing/2014/main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="" xmlns:a16="http://schemas.microsoft.com/office/drawing/2014/main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="" xmlns:a16="http://schemas.microsoft.com/office/drawing/2014/main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="" xmlns:a16="http://schemas.microsoft.com/office/drawing/2014/main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="" xmlns:a16="http://schemas.microsoft.com/office/drawing/2014/main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="" xmlns:a16="http://schemas.microsoft.com/office/drawing/2014/main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  <p:pic>
        <p:nvPicPr>
          <p:cNvPr id="73" name="Grafik 72"/>
          <p:cNvPicPr/>
          <p:nvPr/>
        </p:nvPicPr>
        <p:blipFill>
          <a:blip r:embed="rId4" cstate="print"/>
          <a:srcRect t="4674" r="4994" b="6657"/>
          <a:stretch>
            <a:fillRect/>
          </a:stretch>
        </p:blipFill>
        <p:spPr bwMode="auto">
          <a:xfrm>
            <a:off x="323528" y="0"/>
            <a:ext cx="4248472" cy="6692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4" name="Grafik 73"/>
          <p:cNvPicPr/>
          <p:nvPr/>
        </p:nvPicPr>
        <p:blipFill>
          <a:blip r:embed="rId5" cstate="print"/>
          <a:srcRect b="3863"/>
          <a:stretch>
            <a:fillRect/>
          </a:stretch>
        </p:blipFill>
        <p:spPr bwMode="auto">
          <a:xfrm>
            <a:off x="4716016" y="1556792"/>
            <a:ext cx="4176464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7405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506405"/>
            <a:ext cx="8482012" cy="4679950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r>
              <a:rPr lang="de-DE" altLang="de-DE" sz="3600" b="1" dirty="0" smtClean="0"/>
              <a:t>Klausuren und Prüfungen</a:t>
            </a:r>
          </a:p>
          <a:p>
            <a:pPr eaLnBrk="1" hangingPunct="1">
              <a:spcAft>
                <a:spcPts val="1800"/>
              </a:spcAft>
              <a:buFont typeface="Wingdings" pitchFamily="2" charset="2"/>
              <a:buChar char="Ø"/>
            </a:pPr>
            <a:r>
              <a:rPr lang="de-DE" altLang="de-DE" sz="2800" dirty="0" smtClean="0"/>
              <a:t> Pro Halbjahr wird eine Klausur geschrieben.</a:t>
            </a:r>
          </a:p>
          <a:p>
            <a:pPr eaLnBrk="1" hangingPunct="1">
              <a:spcAft>
                <a:spcPts val="600"/>
              </a:spcAft>
              <a:buFont typeface="Wingdings" pitchFamily="2" charset="2"/>
              <a:buChar char="Ø"/>
            </a:pPr>
            <a:r>
              <a:rPr lang="de-DE" altLang="de-DE" sz="2800" dirty="0" smtClean="0"/>
              <a:t> Eine mündliche Abiturprüfung ist möglich, falls die</a:t>
            </a:r>
          </a:p>
          <a:p>
            <a:pPr eaLnBrk="1" hangingPunct="1">
              <a:spcAft>
                <a:spcPts val="1200"/>
              </a:spcAft>
            </a:pPr>
            <a:r>
              <a:rPr lang="de-DE" altLang="de-DE" sz="2800" dirty="0" smtClean="0"/>
              <a:t>    Belegpflicht erfüllt ist.</a:t>
            </a:r>
          </a:p>
          <a:p>
            <a:pPr eaLnBrk="1" hangingPunct="1">
              <a:spcAft>
                <a:spcPts val="600"/>
              </a:spcAft>
            </a:pPr>
            <a:r>
              <a:rPr lang="de-DE" altLang="de-DE" sz="2800" dirty="0" smtClean="0">
                <a:solidFill>
                  <a:srgbClr val="00B0F0"/>
                </a:solidFill>
              </a:rPr>
              <a:t>Beispiel:</a:t>
            </a:r>
          </a:p>
          <a:p>
            <a:pPr eaLnBrk="1" hangingPunct="1">
              <a:spcAft>
                <a:spcPts val="600"/>
              </a:spcAft>
            </a:pPr>
            <a:r>
              <a:rPr lang="de-DE" altLang="de-DE" sz="2800" dirty="0" smtClean="0">
                <a:solidFill>
                  <a:srgbClr val="00B0F0"/>
                </a:solidFill>
              </a:rPr>
              <a:t>Schriftl. Prüfungen (LF): D; M; Fremdsprache</a:t>
            </a:r>
          </a:p>
          <a:p>
            <a:pPr eaLnBrk="1" hangingPunct="1">
              <a:spcAft>
                <a:spcPts val="1800"/>
              </a:spcAft>
            </a:pPr>
            <a:r>
              <a:rPr lang="de-DE" altLang="de-DE" sz="2800" dirty="0" err="1" smtClean="0">
                <a:solidFill>
                  <a:srgbClr val="00B0F0"/>
                </a:solidFill>
              </a:rPr>
              <a:t>Mündl</a:t>
            </a:r>
            <a:r>
              <a:rPr lang="de-DE" altLang="de-DE" sz="2800" dirty="0" smtClean="0">
                <a:solidFill>
                  <a:srgbClr val="00B0F0"/>
                </a:solidFill>
              </a:rPr>
              <a:t>. Prüfungen: Gesellschaftwissenschaften; </a:t>
            </a:r>
            <a:r>
              <a:rPr lang="de-DE" altLang="de-DE" sz="2800" dirty="0" smtClean="0">
                <a:solidFill>
                  <a:srgbClr val="FF0000"/>
                </a:solidFill>
              </a:rPr>
              <a:t>VKM</a:t>
            </a:r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12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Klausuren und Klausuraufgaben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="" xmlns:a16="http://schemas.microsoft.com/office/drawing/2014/main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="" xmlns:a16="http://schemas.microsoft.com/office/drawing/2014/main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="" xmlns:a16="http://schemas.microsoft.com/office/drawing/2014/main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="" xmlns:a16="http://schemas.microsoft.com/office/drawing/2014/main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3" name="Gruppierung 11">
            <a:extLst>
              <a:ext uri="{FF2B5EF4-FFF2-40B4-BE49-F238E27FC236}">
                <a16:creationId xmlns="" xmlns:a16="http://schemas.microsoft.com/office/drawing/2014/main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="" xmlns:a16="http://schemas.microsoft.com/office/drawing/2014/main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="" xmlns:a16="http://schemas.microsoft.com/office/drawing/2014/main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Programm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4" name="AutoShape 6">
              <a:extLst>
                <a:ext uri="{FF2B5EF4-FFF2-40B4-BE49-F238E27FC236}">
                  <a16:creationId xmlns="" xmlns:a16="http://schemas.microsoft.com/office/drawing/2014/main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Anliegen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="" xmlns:a16="http://schemas.microsoft.com/office/drawing/2014/main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Formale Aspekte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6" name="AutoShape 8">
              <a:extLst>
                <a:ext uri="{FF2B5EF4-FFF2-40B4-BE49-F238E27FC236}">
                  <a16:creationId xmlns="" xmlns:a16="http://schemas.microsoft.com/office/drawing/2014/main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Fortbildung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="" xmlns:a16="http://schemas.microsoft.com/office/drawing/2014/main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4" name="Zeichenbereich 37909">
            <a:extLst>
              <a:ext uri="{FF2B5EF4-FFF2-40B4-BE49-F238E27FC236}">
                <a16:creationId xmlns="" xmlns:a16="http://schemas.microsoft.com/office/drawing/2014/main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="" xmlns:a16="http://schemas.microsoft.com/office/drawing/2014/main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="" xmlns:a16="http://schemas.microsoft.com/office/drawing/2014/main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="" xmlns:a16="http://schemas.microsoft.com/office/drawing/2014/main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="" xmlns:a16="http://schemas.microsoft.com/office/drawing/2014/main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="" xmlns:a16="http://schemas.microsoft.com/office/drawing/2014/main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="" xmlns:a16="http://schemas.microsoft.com/office/drawing/2014/main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="" xmlns:a16="http://schemas.microsoft.com/office/drawing/2014/main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="" xmlns:a16="http://schemas.microsoft.com/office/drawing/2014/main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="" xmlns:a16="http://schemas.microsoft.com/office/drawing/2014/main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="" xmlns:a16="http://schemas.microsoft.com/office/drawing/2014/main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="" xmlns:a16="http://schemas.microsoft.com/office/drawing/2014/main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="" xmlns:a16="http://schemas.microsoft.com/office/drawing/2014/main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="" xmlns:a16="http://schemas.microsoft.com/office/drawing/2014/main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="" xmlns:a16="http://schemas.microsoft.com/office/drawing/2014/main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="" xmlns:a16="http://schemas.microsoft.com/office/drawing/2014/main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="" xmlns:a16="http://schemas.microsoft.com/office/drawing/2014/main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="" xmlns:a16="http://schemas.microsoft.com/office/drawing/2014/main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="" xmlns:a16="http://schemas.microsoft.com/office/drawing/2014/main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="" xmlns:a16="http://schemas.microsoft.com/office/drawing/2014/main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="" xmlns:a16="http://schemas.microsoft.com/office/drawing/2014/main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="" xmlns:a16="http://schemas.microsoft.com/office/drawing/2014/main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="" xmlns:a16="http://schemas.microsoft.com/office/drawing/2014/main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="" xmlns:a16="http://schemas.microsoft.com/office/drawing/2014/main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="" xmlns:a16="http://schemas.microsoft.com/office/drawing/2014/main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="" xmlns:a16="http://schemas.microsoft.com/office/drawing/2014/main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="" xmlns:a16="http://schemas.microsoft.com/office/drawing/2014/main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="" xmlns:a16="http://schemas.microsoft.com/office/drawing/2014/main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="" xmlns:a16="http://schemas.microsoft.com/office/drawing/2014/main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="" xmlns:a16="http://schemas.microsoft.com/office/drawing/2014/main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="" xmlns:a16="http://schemas.microsoft.com/office/drawing/2014/main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="" xmlns:a16="http://schemas.microsoft.com/office/drawing/2014/main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="" xmlns:a16="http://schemas.microsoft.com/office/drawing/2014/main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="" xmlns:a16="http://schemas.microsoft.com/office/drawing/2014/main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="" xmlns:a16="http://schemas.microsoft.com/office/drawing/2014/main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="" xmlns:a16="http://schemas.microsoft.com/office/drawing/2014/main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="" xmlns:a16="http://schemas.microsoft.com/office/drawing/2014/main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="" xmlns:a16="http://schemas.microsoft.com/office/drawing/2014/main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="" xmlns:a16="http://schemas.microsoft.com/office/drawing/2014/main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="" xmlns:a16="http://schemas.microsoft.com/office/drawing/2014/main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="" xmlns:a16="http://schemas.microsoft.com/office/drawing/2014/main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="" xmlns:a16="http://schemas.microsoft.com/office/drawing/2014/main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="" xmlns:a16="http://schemas.microsoft.com/office/drawing/2014/main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="" xmlns:a16="http://schemas.microsoft.com/office/drawing/2014/main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="" xmlns:a16="http://schemas.microsoft.com/office/drawing/2014/main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="" xmlns:a16="http://schemas.microsoft.com/office/drawing/2014/main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="" xmlns:a16="http://schemas.microsoft.com/office/drawing/2014/main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="" xmlns:a16="http://schemas.microsoft.com/office/drawing/2014/main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="" xmlns:a16="http://schemas.microsoft.com/office/drawing/2014/main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="" xmlns:a16="http://schemas.microsoft.com/office/drawing/2014/main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="" xmlns:a16="http://schemas.microsoft.com/office/drawing/2014/main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97405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506405"/>
            <a:ext cx="8482012" cy="4679950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200"/>
              </a:spcAft>
            </a:pPr>
            <a:r>
              <a:rPr lang="de-DE" altLang="de-DE" sz="3600" b="1" dirty="0" smtClean="0"/>
              <a:t>Zertifikatsklausur</a:t>
            </a:r>
          </a:p>
          <a:p>
            <a:pPr eaLnBrk="1" hangingPunct="1">
              <a:spcAft>
                <a:spcPts val="0"/>
              </a:spcAft>
            </a:pPr>
            <a:r>
              <a:rPr lang="de-DE" altLang="de-DE" sz="2700" dirty="0" err="1" smtClean="0"/>
              <a:t>SuS</a:t>
            </a:r>
            <a:r>
              <a:rPr lang="de-DE" altLang="de-DE" sz="2700" dirty="0" smtClean="0"/>
              <a:t>, die den VKM in der Klassenstufe 11 besucht</a:t>
            </a:r>
          </a:p>
          <a:p>
            <a:pPr eaLnBrk="1" hangingPunct="1">
              <a:spcAft>
                <a:spcPts val="0"/>
              </a:spcAft>
            </a:pPr>
            <a:r>
              <a:rPr lang="de-DE" altLang="de-DE" sz="2700" dirty="0" smtClean="0"/>
              <a:t>haben, können freiwillig an einer Zertifikatsklausur, die</a:t>
            </a:r>
          </a:p>
          <a:p>
            <a:pPr eaLnBrk="1" hangingPunct="1">
              <a:spcAft>
                <a:spcPts val="1200"/>
              </a:spcAft>
            </a:pPr>
            <a:r>
              <a:rPr lang="de-DE" altLang="de-DE" sz="2700" dirty="0" smtClean="0"/>
              <a:t>von der Universität Stuttgart erstellt wird, teilnehmen. </a:t>
            </a:r>
          </a:p>
          <a:p>
            <a:pPr eaLnBrk="1" hangingPunct="1">
              <a:spcAft>
                <a:spcPts val="0"/>
              </a:spcAft>
            </a:pPr>
            <a:r>
              <a:rPr lang="de-DE" altLang="de-DE" sz="2700" dirty="0" smtClean="0"/>
              <a:t>Die erzielte Leistung bei der Zertifikatsklausur geht</a:t>
            </a:r>
          </a:p>
          <a:p>
            <a:pPr eaLnBrk="1" hangingPunct="1">
              <a:spcAft>
                <a:spcPts val="1800"/>
              </a:spcAft>
            </a:pPr>
            <a:r>
              <a:rPr lang="de-DE" altLang="de-DE" sz="2700" b="1" dirty="0" smtClean="0"/>
              <a:t>nicht</a:t>
            </a:r>
            <a:r>
              <a:rPr lang="de-DE" altLang="de-DE" sz="2700" dirty="0" smtClean="0"/>
              <a:t> in die </a:t>
            </a:r>
            <a:r>
              <a:rPr lang="de-DE" altLang="de-DE" sz="2700" dirty="0" err="1" smtClean="0"/>
              <a:t>Kursnote</a:t>
            </a:r>
            <a:r>
              <a:rPr lang="de-DE" altLang="de-DE" sz="2700" dirty="0" smtClean="0"/>
              <a:t> des VKM ein. </a:t>
            </a:r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13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Klausuren und Klausuraufgaben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="" xmlns:a16="http://schemas.microsoft.com/office/drawing/2014/main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="" xmlns:a16="http://schemas.microsoft.com/office/drawing/2014/main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="" xmlns:a16="http://schemas.microsoft.com/office/drawing/2014/main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="" xmlns:a16="http://schemas.microsoft.com/office/drawing/2014/main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3" name="Gruppierung 11">
            <a:extLst>
              <a:ext uri="{FF2B5EF4-FFF2-40B4-BE49-F238E27FC236}">
                <a16:creationId xmlns="" xmlns:a16="http://schemas.microsoft.com/office/drawing/2014/main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="" xmlns:a16="http://schemas.microsoft.com/office/drawing/2014/main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="" xmlns:a16="http://schemas.microsoft.com/office/drawing/2014/main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Programm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4" name="AutoShape 6">
              <a:extLst>
                <a:ext uri="{FF2B5EF4-FFF2-40B4-BE49-F238E27FC236}">
                  <a16:creationId xmlns="" xmlns:a16="http://schemas.microsoft.com/office/drawing/2014/main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Anliegen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="" xmlns:a16="http://schemas.microsoft.com/office/drawing/2014/main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Formale Aspekte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6" name="AutoShape 8">
              <a:extLst>
                <a:ext uri="{FF2B5EF4-FFF2-40B4-BE49-F238E27FC236}">
                  <a16:creationId xmlns="" xmlns:a16="http://schemas.microsoft.com/office/drawing/2014/main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Fortbildung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="" xmlns:a16="http://schemas.microsoft.com/office/drawing/2014/main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4" name="Zeichenbereich 37909">
            <a:extLst>
              <a:ext uri="{FF2B5EF4-FFF2-40B4-BE49-F238E27FC236}">
                <a16:creationId xmlns="" xmlns:a16="http://schemas.microsoft.com/office/drawing/2014/main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="" xmlns:a16="http://schemas.microsoft.com/office/drawing/2014/main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="" xmlns:a16="http://schemas.microsoft.com/office/drawing/2014/main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="" xmlns:a16="http://schemas.microsoft.com/office/drawing/2014/main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="" xmlns:a16="http://schemas.microsoft.com/office/drawing/2014/main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="" xmlns:a16="http://schemas.microsoft.com/office/drawing/2014/main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="" xmlns:a16="http://schemas.microsoft.com/office/drawing/2014/main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="" xmlns:a16="http://schemas.microsoft.com/office/drawing/2014/main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="" xmlns:a16="http://schemas.microsoft.com/office/drawing/2014/main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="" xmlns:a16="http://schemas.microsoft.com/office/drawing/2014/main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="" xmlns:a16="http://schemas.microsoft.com/office/drawing/2014/main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="" xmlns:a16="http://schemas.microsoft.com/office/drawing/2014/main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="" xmlns:a16="http://schemas.microsoft.com/office/drawing/2014/main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="" xmlns:a16="http://schemas.microsoft.com/office/drawing/2014/main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="" xmlns:a16="http://schemas.microsoft.com/office/drawing/2014/main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="" xmlns:a16="http://schemas.microsoft.com/office/drawing/2014/main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="" xmlns:a16="http://schemas.microsoft.com/office/drawing/2014/main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="" xmlns:a16="http://schemas.microsoft.com/office/drawing/2014/main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="" xmlns:a16="http://schemas.microsoft.com/office/drawing/2014/main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="" xmlns:a16="http://schemas.microsoft.com/office/drawing/2014/main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="" xmlns:a16="http://schemas.microsoft.com/office/drawing/2014/main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="" xmlns:a16="http://schemas.microsoft.com/office/drawing/2014/main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="" xmlns:a16="http://schemas.microsoft.com/office/drawing/2014/main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="" xmlns:a16="http://schemas.microsoft.com/office/drawing/2014/main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="" xmlns:a16="http://schemas.microsoft.com/office/drawing/2014/main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="" xmlns:a16="http://schemas.microsoft.com/office/drawing/2014/main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="" xmlns:a16="http://schemas.microsoft.com/office/drawing/2014/main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="" xmlns:a16="http://schemas.microsoft.com/office/drawing/2014/main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="" xmlns:a16="http://schemas.microsoft.com/office/drawing/2014/main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="" xmlns:a16="http://schemas.microsoft.com/office/drawing/2014/main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="" xmlns:a16="http://schemas.microsoft.com/office/drawing/2014/main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="" xmlns:a16="http://schemas.microsoft.com/office/drawing/2014/main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="" xmlns:a16="http://schemas.microsoft.com/office/drawing/2014/main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="" xmlns:a16="http://schemas.microsoft.com/office/drawing/2014/main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="" xmlns:a16="http://schemas.microsoft.com/office/drawing/2014/main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="" xmlns:a16="http://schemas.microsoft.com/office/drawing/2014/main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="" xmlns:a16="http://schemas.microsoft.com/office/drawing/2014/main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="" xmlns:a16="http://schemas.microsoft.com/office/drawing/2014/main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="" xmlns:a16="http://schemas.microsoft.com/office/drawing/2014/main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="" xmlns:a16="http://schemas.microsoft.com/office/drawing/2014/main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="" xmlns:a16="http://schemas.microsoft.com/office/drawing/2014/main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="" xmlns:a16="http://schemas.microsoft.com/office/drawing/2014/main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="" xmlns:a16="http://schemas.microsoft.com/office/drawing/2014/main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="" xmlns:a16="http://schemas.microsoft.com/office/drawing/2014/main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="" xmlns:a16="http://schemas.microsoft.com/office/drawing/2014/main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="" xmlns:a16="http://schemas.microsoft.com/office/drawing/2014/main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="" xmlns:a16="http://schemas.microsoft.com/office/drawing/2014/main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="" xmlns:a16="http://schemas.microsoft.com/office/drawing/2014/main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="" xmlns:a16="http://schemas.microsoft.com/office/drawing/2014/main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="" xmlns:a16="http://schemas.microsoft.com/office/drawing/2014/main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="" xmlns:a16="http://schemas.microsoft.com/office/drawing/2014/main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97405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506405"/>
            <a:ext cx="8482012" cy="4679950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200"/>
              </a:spcAft>
            </a:pPr>
            <a:r>
              <a:rPr lang="de-DE" altLang="de-DE" sz="3600" b="1" dirty="0" smtClean="0"/>
              <a:t>Zertifikatsklausur</a:t>
            </a:r>
          </a:p>
          <a:p>
            <a:pPr eaLnBrk="1" hangingPunct="1">
              <a:spcAft>
                <a:spcPts val="0"/>
              </a:spcAft>
            </a:pPr>
            <a:r>
              <a:rPr lang="de-DE" altLang="de-DE" sz="2800" dirty="0" smtClean="0"/>
              <a:t>Die Zertifikatsklausur kann an mehreren Universitäts-</a:t>
            </a:r>
          </a:p>
          <a:p>
            <a:pPr eaLnBrk="1" hangingPunct="1">
              <a:spcAft>
                <a:spcPts val="0"/>
              </a:spcAft>
            </a:pPr>
            <a:r>
              <a:rPr lang="de-DE" altLang="de-DE" sz="2800" dirty="0" err="1" smtClean="0"/>
              <a:t>standorten</a:t>
            </a:r>
            <a:r>
              <a:rPr lang="de-DE" altLang="de-DE" sz="2800" dirty="0" smtClean="0"/>
              <a:t> in Baden- Württemberg geschrieben</a:t>
            </a:r>
          </a:p>
          <a:p>
            <a:pPr eaLnBrk="1" hangingPunct="1">
              <a:spcAft>
                <a:spcPts val="1200"/>
              </a:spcAft>
            </a:pPr>
            <a:r>
              <a:rPr lang="de-DE" altLang="de-DE" sz="2800" dirty="0" smtClean="0"/>
              <a:t>werden.</a:t>
            </a:r>
          </a:p>
          <a:p>
            <a:pPr eaLnBrk="1" hangingPunct="1">
              <a:spcAft>
                <a:spcPts val="0"/>
              </a:spcAft>
            </a:pPr>
            <a:r>
              <a:rPr lang="de-DE" altLang="de-DE" sz="2800" dirty="0" smtClean="0"/>
              <a:t>Der Termin wird zentral von den Universitäten fest-</a:t>
            </a:r>
          </a:p>
          <a:p>
            <a:pPr eaLnBrk="1" hangingPunct="1">
              <a:spcAft>
                <a:spcPts val="1200"/>
              </a:spcAft>
            </a:pPr>
            <a:r>
              <a:rPr lang="de-DE" altLang="de-DE" sz="2800" dirty="0" smtClean="0"/>
              <a:t>gelegt. </a:t>
            </a:r>
          </a:p>
          <a:p>
            <a:pPr eaLnBrk="1" hangingPunct="1">
              <a:spcAft>
                <a:spcPts val="0"/>
              </a:spcAft>
            </a:pPr>
            <a:r>
              <a:rPr lang="de-DE" altLang="de-DE" sz="2800" dirty="0" smtClean="0"/>
              <a:t>Die Anmeldung zur Teilnahme an der Zertifikats-</a:t>
            </a:r>
          </a:p>
          <a:p>
            <a:pPr eaLnBrk="1" hangingPunct="1">
              <a:spcAft>
                <a:spcPts val="0"/>
              </a:spcAft>
            </a:pPr>
            <a:r>
              <a:rPr lang="de-DE" altLang="de-DE" sz="2800" dirty="0" err="1" smtClean="0"/>
              <a:t>klausur</a:t>
            </a:r>
            <a:r>
              <a:rPr lang="de-DE" altLang="de-DE" sz="2800" dirty="0" smtClean="0"/>
              <a:t> erfolgt über die Kurslehrer*innen. </a:t>
            </a:r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14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Klausuren und Klausuraufgaben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="" xmlns:a16="http://schemas.microsoft.com/office/drawing/2014/main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="" xmlns:a16="http://schemas.microsoft.com/office/drawing/2014/main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="" xmlns:a16="http://schemas.microsoft.com/office/drawing/2014/main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="" xmlns:a16="http://schemas.microsoft.com/office/drawing/2014/main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3" name="Gruppierung 11">
            <a:extLst>
              <a:ext uri="{FF2B5EF4-FFF2-40B4-BE49-F238E27FC236}">
                <a16:creationId xmlns="" xmlns:a16="http://schemas.microsoft.com/office/drawing/2014/main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="" xmlns:a16="http://schemas.microsoft.com/office/drawing/2014/main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="" xmlns:a16="http://schemas.microsoft.com/office/drawing/2014/main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Programm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4" name="AutoShape 6">
              <a:extLst>
                <a:ext uri="{FF2B5EF4-FFF2-40B4-BE49-F238E27FC236}">
                  <a16:creationId xmlns="" xmlns:a16="http://schemas.microsoft.com/office/drawing/2014/main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Anliegen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="" xmlns:a16="http://schemas.microsoft.com/office/drawing/2014/main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Formale Aspekte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6" name="AutoShape 8">
              <a:extLst>
                <a:ext uri="{FF2B5EF4-FFF2-40B4-BE49-F238E27FC236}">
                  <a16:creationId xmlns="" xmlns:a16="http://schemas.microsoft.com/office/drawing/2014/main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Fortbildung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="" xmlns:a16="http://schemas.microsoft.com/office/drawing/2014/main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4" name="Zeichenbereich 37909">
            <a:extLst>
              <a:ext uri="{FF2B5EF4-FFF2-40B4-BE49-F238E27FC236}">
                <a16:creationId xmlns="" xmlns:a16="http://schemas.microsoft.com/office/drawing/2014/main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="" xmlns:a16="http://schemas.microsoft.com/office/drawing/2014/main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="" xmlns:a16="http://schemas.microsoft.com/office/drawing/2014/main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="" xmlns:a16="http://schemas.microsoft.com/office/drawing/2014/main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="" xmlns:a16="http://schemas.microsoft.com/office/drawing/2014/main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="" xmlns:a16="http://schemas.microsoft.com/office/drawing/2014/main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="" xmlns:a16="http://schemas.microsoft.com/office/drawing/2014/main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="" xmlns:a16="http://schemas.microsoft.com/office/drawing/2014/main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="" xmlns:a16="http://schemas.microsoft.com/office/drawing/2014/main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="" xmlns:a16="http://schemas.microsoft.com/office/drawing/2014/main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="" xmlns:a16="http://schemas.microsoft.com/office/drawing/2014/main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="" xmlns:a16="http://schemas.microsoft.com/office/drawing/2014/main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="" xmlns:a16="http://schemas.microsoft.com/office/drawing/2014/main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="" xmlns:a16="http://schemas.microsoft.com/office/drawing/2014/main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="" xmlns:a16="http://schemas.microsoft.com/office/drawing/2014/main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="" xmlns:a16="http://schemas.microsoft.com/office/drawing/2014/main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="" xmlns:a16="http://schemas.microsoft.com/office/drawing/2014/main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="" xmlns:a16="http://schemas.microsoft.com/office/drawing/2014/main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="" xmlns:a16="http://schemas.microsoft.com/office/drawing/2014/main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="" xmlns:a16="http://schemas.microsoft.com/office/drawing/2014/main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="" xmlns:a16="http://schemas.microsoft.com/office/drawing/2014/main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="" xmlns:a16="http://schemas.microsoft.com/office/drawing/2014/main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="" xmlns:a16="http://schemas.microsoft.com/office/drawing/2014/main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="" xmlns:a16="http://schemas.microsoft.com/office/drawing/2014/main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="" xmlns:a16="http://schemas.microsoft.com/office/drawing/2014/main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="" xmlns:a16="http://schemas.microsoft.com/office/drawing/2014/main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="" xmlns:a16="http://schemas.microsoft.com/office/drawing/2014/main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="" xmlns:a16="http://schemas.microsoft.com/office/drawing/2014/main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="" xmlns:a16="http://schemas.microsoft.com/office/drawing/2014/main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="" xmlns:a16="http://schemas.microsoft.com/office/drawing/2014/main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="" xmlns:a16="http://schemas.microsoft.com/office/drawing/2014/main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="" xmlns:a16="http://schemas.microsoft.com/office/drawing/2014/main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="" xmlns:a16="http://schemas.microsoft.com/office/drawing/2014/main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="" xmlns:a16="http://schemas.microsoft.com/office/drawing/2014/main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="" xmlns:a16="http://schemas.microsoft.com/office/drawing/2014/main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="" xmlns:a16="http://schemas.microsoft.com/office/drawing/2014/main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="" xmlns:a16="http://schemas.microsoft.com/office/drawing/2014/main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="" xmlns:a16="http://schemas.microsoft.com/office/drawing/2014/main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="" xmlns:a16="http://schemas.microsoft.com/office/drawing/2014/main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="" xmlns:a16="http://schemas.microsoft.com/office/drawing/2014/main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="" xmlns:a16="http://schemas.microsoft.com/office/drawing/2014/main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="" xmlns:a16="http://schemas.microsoft.com/office/drawing/2014/main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="" xmlns:a16="http://schemas.microsoft.com/office/drawing/2014/main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="" xmlns:a16="http://schemas.microsoft.com/office/drawing/2014/main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="" xmlns:a16="http://schemas.microsoft.com/office/drawing/2014/main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="" xmlns:a16="http://schemas.microsoft.com/office/drawing/2014/main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="" xmlns:a16="http://schemas.microsoft.com/office/drawing/2014/main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="" xmlns:a16="http://schemas.microsoft.com/office/drawing/2014/main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="" xmlns:a16="http://schemas.microsoft.com/office/drawing/2014/main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="" xmlns:a16="http://schemas.microsoft.com/office/drawing/2014/main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="" xmlns:a16="http://schemas.microsoft.com/office/drawing/2014/main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97405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506405"/>
            <a:ext cx="8482012" cy="4679950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200"/>
              </a:spcAft>
            </a:pPr>
            <a:r>
              <a:rPr lang="de-DE" altLang="de-DE" sz="3600" b="1" dirty="0" smtClean="0"/>
              <a:t>Zertifikatsklausur</a:t>
            </a:r>
            <a:endParaRPr lang="de-DE" altLang="de-DE" sz="3600" b="1" dirty="0" smtClean="0"/>
          </a:p>
          <a:p>
            <a:pPr eaLnBrk="1" hangingPunct="1">
              <a:spcAft>
                <a:spcPts val="0"/>
              </a:spcAft>
            </a:pPr>
            <a:r>
              <a:rPr lang="de-DE" altLang="de-DE" sz="2800" dirty="0" smtClean="0"/>
              <a:t>Die Zertifikatsklausur wird </a:t>
            </a:r>
            <a:r>
              <a:rPr lang="de-DE" altLang="de-DE" sz="2800" dirty="0" smtClean="0"/>
              <a:t>vom MINT- Kolleg</a:t>
            </a:r>
            <a:endParaRPr lang="de-DE" altLang="de-DE" sz="2800" dirty="0" smtClean="0"/>
          </a:p>
          <a:p>
            <a:pPr eaLnBrk="1" hangingPunct="1">
              <a:spcAft>
                <a:spcPts val="1200"/>
              </a:spcAft>
            </a:pPr>
            <a:r>
              <a:rPr lang="de-DE" altLang="de-DE" sz="2800" dirty="0" smtClean="0"/>
              <a:t>korrigiert.</a:t>
            </a:r>
          </a:p>
          <a:p>
            <a:pPr eaLnBrk="1" hangingPunct="1">
              <a:spcAft>
                <a:spcPts val="0"/>
              </a:spcAft>
            </a:pPr>
            <a:r>
              <a:rPr lang="de-DE" altLang="de-DE" sz="2800" dirty="0" smtClean="0"/>
              <a:t>Teilnehmende </a:t>
            </a:r>
            <a:r>
              <a:rPr lang="de-DE" altLang="de-DE" sz="2800" dirty="0" smtClean="0"/>
              <a:t>an der Zertifikatsklausur </a:t>
            </a:r>
            <a:r>
              <a:rPr lang="de-DE" altLang="de-DE" sz="2800" dirty="0" smtClean="0"/>
              <a:t>erhalten</a:t>
            </a:r>
            <a:endParaRPr lang="de-DE" altLang="de-DE" sz="2800" dirty="0" smtClean="0"/>
          </a:p>
          <a:p>
            <a:pPr eaLnBrk="1" hangingPunct="1">
              <a:spcAft>
                <a:spcPts val="1200"/>
              </a:spcAft>
            </a:pPr>
            <a:r>
              <a:rPr lang="de-DE" altLang="de-DE" sz="2800" dirty="0" smtClean="0"/>
              <a:t>ein Zertifikat. </a:t>
            </a:r>
          </a:p>
          <a:p>
            <a:pPr eaLnBrk="1" hangingPunct="1">
              <a:spcAft>
                <a:spcPts val="0"/>
              </a:spcAft>
            </a:pPr>
            <a:r>
              <a:rPr lang="de-DE" altLang="de-DE" sz="2800" dirty="0" smtClean="0"/>
              <a:t>Die Zertifikate werden an die </a:t>
            </a:r>
            <a:r>
              <a:rPr lang="de-DE" altLang="de-DE" sz="2800" dirty="0" smtClean="0"/>
              <a:t>Teilnehmenden über</a:t>
            </a:r>
          </a:p>
          <a:p>
            <a:pPr eaLnBrk="1" hangingPunct="1">
              <a:spcAft>
                <a:spcPts val="0"/>
              </a:spcAft>
            </a:pPr>
            <a:r>
              <a:rPr lang="de-DE" altLang="de-DE" sz="2800" dirty="0"/>
              <a:t>d</a:t>
            </a:r>
            <a:r>
              <a:rPr lang="de-DE" altLang="de-DE" sz="2800" dirty="0" smtClean="0"/>
              <a:t>ie</a:t>
            </a:r>
            <a:r>
              <a:rPr lang="de-DE" altLang="de-DE" sz="2800" dirty="0" smtClean="0"/>
              <a:t> </a:t>
            </a:r>
            <a:r>
              <a:rPr lang="de-DE" altLang="de-DE" sz="2800" dirty="0" smtClean="0"/>
              <a:t>Schule </a:t>
            </a:r>
            <a:r>
              <a:rPr lang="de-DE" altLang="de-DE" sz="2800" dirty="0" smtClean="0"/>
              <a:t>verteilt.</a:t>
            </a:r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15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Klausuren und Klausuraufgaben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="" xmlns:a16="http://schemas.microsoft.com/office/drawing/2014/main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="" xmlns:a16="http://schemas.microsoft.com/office/drawing/2014/main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="" xmlns:a16="http://schemas.microsoft.com/office/drawing/2014/main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="" xmlns:a16="http://schemas.microsoft.com/office/drawing/2014/main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3" name="Gruppierung 11">
            <a:extLst>
              <a:ext uri="{FF2B5EF4-FFF2-40B4-BE49-F238E27FC236}">
                <a16:creationId xmlns="" xmlns:a16="http://schemas.microsoft.com/office/drawing/2014/main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="" xmlns:a16="http://schemas.microsoft.com/office/drawing/2014/main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="" xmlns:a16="http://schemas.microsoft.com/office/drawing/2014/main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Programm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4" name="AutoShape 6">
              <a:extLst>
                <a:ext uri="{FF2B5EF4-FFF2-40B4-BE49-F238E27FC236}">
                  <a16:creationId xmlns="" xmlns:a16="http://schemas.microsoft.com/office/drawing/2014/main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Anliegen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="" xmlns:a16="http://schemas.microsoft.com/office/drawing/2014/main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Formale Aspekte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6" name="AutoShape 8">
              <a:extLst>
                <a:ext uri="{FF2B5EF4-FFF2-40B4-BE49-F238E27FC236}">
                  <a16:creationId xmlns="" xmlns:a16="http://schemas.microsoft.com/office/drawing/2014/main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Fortbildung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="" xmlns:a16="http://schemas.microsoft.com/office/drawing/2014/main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4" name="Zeichenbereich 37909">
            <a:extLst>
              <a:ext uri="{FF2B5EF4-FFF2-40B4-BE49-F238E27FC236}">
                <a16:creationId xmlns="" xmlns:a16="http://schemas.microsoft.com/office/drawing/2014/main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="" xmlns:a16="http://schemas.microsoft.com/office/drawing/2014/main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="" xmlns:a16="http://schemas.microsoft.com/office/drawing/2014/main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="" xmlns:a16="http://schemas.microsoft.com/office/drawing/2014/main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="" xmlns:a16="http://schemas.microsoft.com/office/drawing/2014/main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="" xmlns:a16="http://schemas.microsoft.com/office/drawing/2014/main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="" xmlns:a16="http://schemas.microsoft.com/office/drawing/2014/main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="" xmlns:a16="http://schemas.microsoft.com/office/drawing/2014/main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="" xmlns:a16="http://schemas.microsoft.com/office/drawing/2014/main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="" xmlns:a16="http://schemas.microsoft.com/office/drawing/2014/main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="" xmlns:a16="http://schemas.microsoft.com/office/drawing/2014/main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="" xmlns:a16="http://schemas.microsoft.com/office/drawing/2014/main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="" xmlns:a16="http://schemas.microsoft.com/office/drawing/2014/main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="" xmlns:a16="http://schemas.microsoft.com/office/drawing/2014/main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="" xmlns:a16="http://schemas.microsoft.com/office/drawing/2014/main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="" xmlns:a16="http://schemas.microsoft.com/office/drawing/2014/main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="" xmlns:a16="http://schemas.microsoft.com/office/drawing/2014/main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="" xmlns:a16="http://schemas.microsoft.com/office/drawing/2014/main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="" xmlns:a16="http://schemas.microsoft.com/office/drawing/2014/main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="" xmlns:a16="http://schemas.microsoft.com/office/drawing/2014/main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="" xmlns:a16="http://schemas.microsoft.com/office/drawing/2014/main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="" xmlns:a16="http://schemas.microsoft.com/office/drawing/2014/main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="" xmlns:a16="http://schemas.microsoft.com/office/drawing/2014/main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="" xmlns:a16="http://schemas.microsoft.com/office/drawing/2014/main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="" xmlns:a16="http://schemas.microsoft.com/office/drawing/2014/main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="" xmlns:a16="http://schemas.microsoft.com/office/drawing/2014/main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="" xmlns:a16="http://schemas.microsoft.com/office/drawing/2014/main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="" xmlns:a16="http://schemas.microsoft.com/office/drawing/2014/main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="" xmlns:a16="http://schemas.microsoft.com/office/drawing/2014/main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="" xmlns:a16="http://schemas.microsoft.com/office/drawing/2014/main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="" xmlns:a16="http://schemas.microsoft.com/office/drawing/2014/main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="" xmlns:a16="http://schemas.microsoft.com/office/drawing/2014/main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="" xmlns:a16="http://schemas.microsoft.com/office/drawing/2014/main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="" xmlns:a16="http://schemas.microsoft.com/office/drawing/2014/main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="" xmlns:a16="http://schemas.microsoft.com/office/drawing/2014/main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="" xmlns:a16="http://schemas.microsoft.com/office/drawing/2014/main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="" xmlns:a16="http://schemas.microsoft.com/office/drawing/2014/main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="" xmlns:a16="http://schemas.microsoft.com/office/drawing/2014/main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="" xmlns:a16="http://schemas.microsoft.com/office/drawing/2014/main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="" xmlns:a16="http://schemas.microsoft.com/office/drawing/2014/main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="" xmlns:a16="http://schemas.microsoft.com/office/drawing/2014/main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="" xmlns:a16="http://schemas.microsoft.com/office/drawing/2014/main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="" xmlns:a16="http://schemas.microsoft.com/office/drawing/2014/main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="" xmlns:a16="http://schemas.microsoft.com/office/drawing/2014/main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="" xmlns:a16="http://schemas.microsoft.com/office/drawing/2014/main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="" xmlns:a16="http://schemas.microsoft.com/office/drawing/2014/main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="" xmlns:a16="http://schemas.microsoft.com/office/drawing/2014/main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="" xmlns:a16="http://schemas.microsoft.com/office/drawing/2014/main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="" xmlns:a16="http://schemas.microsoft.com/office/drawing/2014/main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="" xmlns:a16="http://schemas.microsoft.com/office/drawing/2014/main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="" xmlns:a16="http://schemas.microsoft.com/office/drawing/2014/main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97405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506405"/>
            <a:ext cx="8482012" cy="4679950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200"/>
              </a:spcAft>
            </a:pPr>
            <a:r>
              <a:rPr lang="de-DE" altLang="de-DE" sz="3600" b="1" dirty="0" smtClean="0"/>
              <a:t>Zertifikatsklausur</a:t>
            </a:r>
          </a:p>
          <a:p>
            <a:pPr eaLnBrk="1" hangingPunct="1">
              <a:spcAft>
                <a:spcPts val="0"/>
              </a:spcAft>
            </a:pPr>
            <a:r>
              <a:rPr lang="de-DE" altLang="de-DE" sz="2800" dirty="0" smtClean="0"/>
              <a:t>Die Kurslehrer*innen sollten dafür Sorge tragen, </a:t>
            </a:r>
          </a:p>
          <a:p>
            <a:pPr eaLnBrk="1" hangingPunct="1">
              <a:spcAft>
                <a:spcPts val="0"/>
              </a:spcAft>
            </a:pPr>
            <a:r>
              <a:rPr lang="de-DE" altLang="de-DE" sz="2800" dirty="0" smtClean="0"/>
              <a:t>dass die Themen der Zertifikatsklausur in der </a:t>
            </a:r>
          </a:p>
          <a:p>
            <a:pPr eaLnBrk="1" hangingPunct="1">
              <a:spcAft>
                <a:spcPts val="0"/>
              </a:spcAft>
            </a:pPr>
            <a:r>
              <a:rPr lang="de-DE" altLang="de-DE" sz="2800" dirty="0" smtClean="0"/>
              <a:t>Klassenstufe 11 unterrichtet werden, damit die </a:t>
            </a:r>
            <a:r>
              <a:rPr lang="de-DE" altLang="de-DE" sz="2800" dirty="0" err="1" smtClean="0"/>
              <a:t>SuS</a:t>
            </a:r>
            <a:endParaRPr lang="de-DE" altLang="de-DE" sz="2800" dirty="0" smtClean="0"/>
          </a:p>
          <a:p>
            <a:pPr eaLnBrk="1" hangingPunct="1">
              <a:spcAft>
                <a:spcPts val="0"/>
              </a:spcAft>
            </a:pPr>
            <a:r>
              <a:rPr lang="de-DE" altLang="de-DE" sz="2800" dirty="0" smtClean="0"/>
              <a:t>in der Lage sind, erfolgreich an der Zertifikatsklausur</a:t>
            </a:r>
          </a:p>
          <a:p>
            <a:pPr eaLnBrk="1" hangingPunct="1">
              <a:spcAft>
                <a:spcPts val="0"/>
              </a:spcAft>
            </a:pPr>
            <a:r>
              <a:rPr lang="de-DE" altLang="de-DE" sz="2800" dirty="0" smtClean="0"/>
              <a:t>teilnehmen zu können.</a:t>
            </a:r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16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Klausuren und Klausuraufgaben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="" xmlns:a16="http://schemas.microsoft.com/office/drawing/2014/main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="" xmlns:a16="http://schemas.microsoft.com/office/drawing/2014/main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="" xmlns:a16="http://schemas.microsoft.com/office/drawing/2014/main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="" xmlns:a16="http://schemas.microsoft.com/office/drawing/2014/main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3" name="Gruppierung 11">
            <a:extLst>
              <a:ext uri="{FF2B5EF4-FFF2-40B4-BE49-F238E27FC236}">
                <a16:creationId xmlns="" xmlns:a16="http://schemas.microsoft.com/office/drawing/2014/main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="" xmlns:a16="http://schemas.microsoft.com/office/drawing/2014/main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="" xmlns:a16="http://schemas.microsoft.com/office/drawing/2014/main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Programm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4" name="AutoShape 6">
              <a:extLst>
                <a:ext uri="{FF2B5EF4-FFF2-40B4-BE49-F238E27FC236}">
                  <a16:creationId xmlns="" xmlns:a16="http://schemas.microsoft.com/office/drawing/2014/main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Anliegen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="" xmlns:a16="http://schemas.microsoft.com/office/drawing/2014/main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Formale Aspekte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6" name="AutoShape 8">
              <a:extLst>
                <a:ext uri="{FF2B5EF4-FFF2-40B4-BE49-F238E27FC236}">
                  <a16:creationId xmlns="" xmlns:a16="http://schemas.microsoft.com/office/drawing/2014/main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Fortbildung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="" xmlns:a16="http://schemas.microsoft.com/office/drawing/2014/main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4" name="Zeichenbereich 37909">
            <a:extLst>
              <a:ext uri="{FF2B5EF4-FFF2-40B4-BE49-F238E27FC236}">
                <a16:creationId xmlns="" xmlns:a16="http://schemas.microsoft.com/office/drawing/2014/main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="" xmlns:a16="http://schemas.microsoft.com/office/drawing/2014/main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="" xmlns:a16="http://schemas.microsoft.com/office/drawing/2014/main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="" xmlns:a16="http://schemas.microsoft.com/office/drawing/2014/main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="" xmlns:a16="http://schemas.microsoft.com/office/drawing/2014/main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="" xmlns:a16="http://schemas.microsoft.com/office/drawing/2014/main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="" xmlns:a16="http://schemas.microsoft.com/office/drawing/2014/main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="" xmlns:a16="http://schemas.microsoft.com/office/drawing/2014/main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="" xmlns:a16="http://schemas.microsoft.com/office/drawing/2014/main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="" xmlns:a16="http://schemas.microsoft.com/office/drawing/2014/main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="" xmlns:a16="http://schemas.microsoft.com/office/drawing/2014/main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="" xmlns:a16="http://schemas.microsoft.com/office/drawing/2014/main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="" xmlns:a16="http://schemas.microsoft.com/office/drawing/2014/main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="" xmlns:a16="http://schemas.microsoft.com/office/drawing/2014/main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="" xmlns:a16="http://schemas.microsoft.com/office/drawing/2014/main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="" xmlns:a16="http://schemas.microsoft.com/office/drawing/2014/main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="" xmlns:a16="http://schemas.microsoft.com/office/drawing/2014/main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="" xmlns:a16="http://schemas.microsoft.com/office/drawing/2014/main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="" xmlns:a16="http://schemas.microsoft.com/office/drawing/2014/main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="" xmlns:a16="http://schemas.microsoft.com/office/drawing/2014/main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="" xmlns:a16="http://schemas.microsoft.com/office/drawing/2014/main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="" xmlns:a16="http://schemas.microsoft.com/office/drawing/2014/main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="" xmlns:a16="http://schemas.microsoft.com/office/drawing/2014/main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="" xmlns:a16="http://schemas.microsoft.com/office/drawing/2014/main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="" xmlns:a16="http://schemas.microsoft.com/office/drawing/2014/main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="" xmlns:a16="http://schemas.microsoft.com/office/drawing/2014/main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="" xmlns:a16="http://schemas.microsoft.com/office/drawing/2014/main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="" xmlns:a16="http://schemas.microsoft.com/office/drawing/2014/main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="" xmlns:a16="http://schemas.microsoft.com/office/drawing/2014/main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="" xmlns:a16="http://schemas.microsoft.com/office/drawing/2014/main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="" xmlns:a16="http://schemas.microsoft.com/office/drawing/2014/main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="" xmlns:a16="http://schemas.microsoft.com/office/drawing/2014/main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="" xmlns:a16="http://schemas.microsoft.com/office/drawing/2014/main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="" xmlns:a16="http://schemas.microsoft.com/office/drawing/2014/main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="" xmlns:a16="http://schemas.microsoft.com/office/drawing/2014/main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="" xmlns:a16="http://schemas.microsoft.com/office/drawing/2014/main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="" xmlns:a16="http://schemas.microsoft.com/office/drawing/2014/main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="" xmlns:a16="http://schemas.microsoft.com/office/drawing/2014/main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="" xmlns:a16="http://schemas.microsoft.com/office/drawing/2014/main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="" xmlns:a16="http://schemas.microsoft.com/office/drawing/2014/main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="" xmlns:a16="http://schemas.microsoft.com/office/drawing/2014/main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="" xmlns:a16="http://schemas.microsoft.com/office/drawing/2014/main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="" xmlns:a16="http://schemas.microsoft.com/office/drawing/2014/main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="" xmlns:a16="http://schemas.microsoft.com/office/drawing/2014/main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="" xmlns:a16="http://schemas.microsoft.com/office/drawing/2014/main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="" xmlns:a16="http://schemas.microsoft.com/office/drawing/2014/main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="" xmlns:a16="http://schemas.microsoft.com/office/drawing/2014/main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="" xmlns:a16="http://schemas.microsoft.com/office/drawing/2014/main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="" xmlns:a16="http://schemas.microsoft.com/office/drawing/2014/main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="" xmlns:a16="http://schemas.microsoft.com/office/drawing/2014/main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="" xmlns:a16="http://schemas.microsoft.com/office/drawing/2014/main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974056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23528" y="1340768"/>
            <a:ext cx="8482012" cy="4917595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r>
              <a:rPr lang="de-DE" altLang="de-DE" sz="3200" b="1" dirty="0" smtClean="0"/>
              <a:t>Themenbereiche in der Klassenstufe 11</a:t>
            </a:r>
          </a:p>
          <a:p>
            <a:pPr eaLnBrk="1" hangingPunct="1">
              <a:spcAft>
                <a:spcPts val="1800"/>
              </a:spcAft>
            </a:pPr>
            <a:endParaRPr lang="de-DE" altLang="de-DE" sz="3200" b="1" dirty="0" smtClean="0"/>
          </a:p>
          <a:p>
            <a:pPr eaLnBrk="1" hangingPunct="1">
              <a:spcAft>
                <a:spcPts val="1800"/>
              </a:spcAft>
            </a:pPr>
            <a:endParaRPr lang="de-DE" altLang="de-DE" sz="3200" b="1" dirty="0" smtClean="0"/>
          </a:p>
          <a:p>
            <a:pPr eaLnBrk="1" hangingPunct="1">
              <a:spcAft>
                <a:spcPts val="1800"/>
              </a:spcAft>
            </a:pPr>
            <a:endParaRPr lang="de-DE" altLang="de-DE" sz="3200" b="1" dirty="0" smtClean="0"/>
          </a:p>
          <a:p>
            <a:pPr eaLnBrk="1" hangingPunct="1">
              <a:spcAft>
                <a:spcPts val="0"/>
              </a:spcAft>
            </a:pPr>
            <a:endParaRPr lang="de-DE" altLang="de-DE" sz="3200" dirty="0" smtClean="0"/>
          </a:p>
          <a:p>
            <a:pPr eaLnBrk="1" hangingPunct="1">
              <a:spcAft>
                <a:spcPts val="0"/>
              </a:spcAft>
            </a:pPr>
            <a:endParaRPr lang="de-DE" altLang="de-DE" sz="3200" dirty="0" smtClean="0"/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17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Klausuren und Klausuraufgaben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="" xmlns:a16="http://schemas.microsoft.com/office/drawing/2014/main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="" xmlns:a16="http://schemas.microsoft.com/office/drawing/2014/main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="" xmlns:a16="http://schemas.microsoft.com/office/drawing/2014/main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="" xmlns:a16="http://schemas.microsoft.com/office/drawing/2014/main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3" name="Gruppierung 11">
            <a:extLst>
              <a:ext uri="{FF2B5EF4-FFF2-40B4-BE49-F238E27FC236}">
                <a16:creationId xmlns="" xmlns:a16="http://schemas.microsoft.com/office/drawing/2014/main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="" xmlns:a16="http://schemas.microsoft.com/office/drawing/2014/main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="" xmlns:a16="http://schemas.microsoft.com/office/drawing/2014/main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Programm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4" name="AutoShape 6">
              <a:extLst>
                <a:ext uri="{FF2B5EF4-FFF2-40B4-BE49-F238E27FC236}">
                  <a16:creationId xmlns="" xmlns:a16="http://schemas.microsoft.com/office/drawing/2014/main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Anliegen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="" xmlns:a16="http://schemas.microsoft.com/office/drawing/2014/main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Formale Aspekte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6" name="AutoShape 8">
              <a:extLst>
                <a:ext uri="{FF2B5EF4-FFF2-40B4-BE49-F238E27FC236}">
                  <a16:creationId xmlns="" xmlns:a16="http://schemas.microsoft.com/office/drawing/2014/main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Fortbildung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="" xmlns:a16="http://schemas.microsoft.com/office/drawing/2014/main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4" name="Zeichenbereich 37909">
            <a:extLst>
              <a:ext uri="{FF2B5EF4-FFF2-40B4-BE49-F238E27FC236}">
                <a16:creationId xmlns="" xmlns:a16="http://schemas.microsoft.com/office/drawing/2014/main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="" xmlns:a16="http://schemas.microsoft.com/office/drawing/2014/main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="" xmlns:a16="http://schemas.microsoft.com/office/drawing/2014/main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="" xmlns:a16="http://schemas.microsoft.com/office/drawing/2014/main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="" xmlns:a16="http://schemas.microsoft.com/office/drawing/2014/main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="" xmlns:a16="http://schemas.microsoft.com/office/drawing/2014/main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="" xmlns:a16="http://schemas.microsoft.com/office/drawing/2014/main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="" xmlns:a16="http://schemas.microsoft.com/office/drawing/2014/main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="" xmlns:a16="http://schemas.microsoft.com/office/drawing/2014/main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="" xmlns:a16="http://schemas.microsoft.com/office/drawing/2014/main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="" xmlns:a16="http://schemas.microsoft.com/office/drawing/2014/main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="" xmlns:a16="http://schemas.microsoft.com/office/drawing/2014/main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="" xmlns:a16="http://schemas.microsoft.com/office/drawing/2014/main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="" xmlns:a16="http://schemas.microsoft.com/office/drawing/2014/main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="" xmlns:a16="http://schemas.microsoft.com/office/drawing/2014/main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="" xmlns:a16="http://schemas.microsoft.com/office/drawing/2014/main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="" xmlns:a16="http://schemas.microsoft.com/office/drawing/2014/main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="" xmlns:a16="http://schemas.microsoft.com/office/drawing/2014/main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="" xmlns:a16="http://schemas.microsoft.com/office/drawing/2014/main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="" xmlns:a16="http://schemas.microsoft.com/office/drawing/2014/main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="" xmlns:a16="http://schemas.microsoft.com/office/drawing/2014/main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="" xmlns:a16="http://schemas.microsoft.com/office/drawing/2014/main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="" xmlns:a16="http://schemas.microsoft.com/office/drawing/2014/main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="" xmlns:a16="http://schemas.microsoft.com/office/drawing/2014/main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="" xmlns:a16="http://schemas.microsoft.com/office/drawing/2014/main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="" xmlns:a16="http://schemas.microsoft.com/office/drawing/2014/main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="" xmlns:a16="http://schemas.microsoft.com/office/drawing/2014/main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="" xmlns:a16="http://schemas.microsoft.com/office/drawing/2014/main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="" xmlns:a16="http://schemas.microsoft.com/office/drawing/2014/main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="" xmlns:a16="http://schemas.microsoft.com/office/drawing/2014/main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="" xmlns:a16="http://schemas.microsoft.com/office/drawing/2014/main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="" xmlns:a16="http://schemas.microsoft.com/office/drawing/2014/main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="" xmlns:a16="http://schemas.microsoft.com/office/drawing/2014/main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="" xmlns:a16="http://schemas.microsoft.com/office/drawing/2014/main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="" xmlns:a16="http://schemas.microsoft.com/office/drawing/2014/main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="" xmlns:a16="http://schemas.microsoft.com/office/drawing/2014/main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="" xmlns:a16="http://schemas.microsoft.com/office/drawing/2014/main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="" xmlns:a16="http://schemas.microsoft.com/office/drawing/2014/main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="" xmlns:a16="http://schemas.microsoft.com/office/drawing/2014/main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="" xmlns:a16="http://schemas.microsoft.com/office/drawing/2014/main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="" xmlns:a16="http://schemas.microsoft.com/office/drawing/2014/main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="" xmlns:a16="http://schemas.microsoft.com/office/drawing/2014/main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="" xmlns:a16="http://schemas.microsoft.com/office/drawing/2014/main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="" xmlns:a16="http://schemas.microsoft.com/office/drawing/2014/main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="" xmlns:a16="http://schemas.microsoft.com/office/drawing/2014/main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="" xmlns:a16="http://schemas.microsoft.com/office/drawing/2014/main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="" xmlns:a16="http://schemas.microsoft.com/office/drawing/2014/main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="" xmlns:a16="http://schemas.microsoft.com/office/drawing/2014/main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="" xmlns:a16="http://schemas.microsoft.com/office/drawing/2014/main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="" xmlns:a16="http://schemas.microsoft.com/office/drawing/2014/main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="" xmlns:a16="http://schemas.microsoft.com/office/drawing/2014/main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  <p:graphicFrame>
        <p:nvGraphicFramePr>
          <p:cNvPr id="71" name="Tabelle 3">
            <a:extLst>
              <a:ext uri="{FF2B5EF4-FFF2-40B4-BE49-F238E27FC236}">
                <a16:creationId xmlns="" xmlns:a16="http://schemas.microsoft.com/office/drawing/2014/main" id="{AF304012-6BD9-4781-9E88-836072F846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319776"/>
              </p:ext>
            </p:extLst>
          </p:nvPr>
        </p:nvGraphicFramePr>
        <p:xfrm>
          <a:off x="899592" y="2563778"/>
          <a:ext cx="7218947" cy="3445435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7218947">
                  <a:extLst>
                    <a:ext uri="{9D8B030D-6E8A-4147-A177-3AD203B41FA5}">
                      <a16:colId xmlns="" xmlns:a16="http://schemas.microsoft.com/office/drawing/2014/main" val="2922009884"/>
                    </a:ext>
                  </a:extLst>
                </a:gridCol>
              </a:tblGrid>
              <a:tr h="689087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3200" b="1" baseline="0" dirty="0" smtClean="0">
                          <a:solidFill>
                            <a:schemeClr val="tx1"/>
                          </a:solidFill>
                        </a:rPr>
                        <a:t>Themenbereich</a:t>
                      </a:r>
                      <a:endParaRPr lang="de-DE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84613512"/>
                  </a:ext>
                </a:extLst>
              </a:tr>
              <a:tr h="689087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3200" b="0" dirty="0" smtClean="0">
                          <a:solidFill>
                            <a:schemeClr val="tx1"/>
                          </a:solidFill>
                        </a:rPr>
                        <a:t>Aussagenlogik</a:t>
                      </a:r>
                      <a:endParaRPr lang="de-DE" sz="3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986609668"/>
                  </a:ext>
                </a:extLst>
              </a:tr>
              <a:tr h="689087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3200" b="0" dirty="0" smtClean="0">
                          <a:solidFill>
                            <a:schemeClr val="tx1"/>
                          </a:solidFill>
                        </a:rPr>
                        <a:t>Beweistechniken</a:t>
                      </a:r>
                      <a:endParaRPr lang="de-DE" sz="3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309564867"/>
                  </a:ext>
                </a:extLst>
              </a:tr>
              <a:tr h="689087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3200" b="0" dirty="0" smtClean="0">
                          <a:solidFill>
                            <a:schemeClr val="tx1"/>
                          </a:solidFill>
                        </a:rPr>
                        <a:t>Gleichungslehre</a:t>
                      </a:r>
                      <a:endParaRPr lang="de-DE" sz="3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74576070"/>
                  </a:ext>
                </a:extLst>
              </a:tr>
              <a:tr h="689087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3200" b="0" dirty="0" smtClean="0">
                          <a:solidFill>
                            <a:schemeClr val="tx1"/>
                          </a:solidFill>
                        </a:rPr>
                        <a:t>Folgen</a:t>
                      </a:r>
                      <a:endParaRPr lang="de-DE" sz="3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4056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23528" y="1340768"/>
            <a:ext cx="8482012" cy="4917595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r>
              <a:rPr lang="de-DE" altLang="de-DE" sz="3200" b="1" dirty="0" smtClean="0"/>
              <a:t>Die neue Kursstufe 2021 und der VKM</a:t>
            </a:r>
          </a:p>
          <a:p>
            <a:pPr eaLnBrk="1" hangingPunct="1">
              <a:spcAft>
                <a:spcPts val="0"/>
              </a:spcAft>
              <a:buFont typeface="Wingdings" pitchFamily="2" charset="2"/>
              <a:buChar char="Ø"/>
            </a:pPr>
            <a:r>
              <a:rPr lang="de-DE" altLang="de-DE" sz="2800" dirty="0" smtClean="0"/>
              <a:t> Das neue Wahlsystem hat teilweise zur Folge,</a:t>
            </a:r>
          </a:p>
          <a:p>
            <a:pPr eaLnBrk="1" hangingPunct="1">
              <a:spcAft>
                <a:spcPts val="1800"/>
              </a:spcAft>
            </a:pPr>
            <a:r>
              <a:rPr lang="de-DE" altLang="de-DE" sz="2800" dirty="0" smtClean="0"/>
              <a:t>    dass weniger </a:t>
            </a:r>
            <a:r>
              <a:rPr lang="de-DE" altLang="de-DE" sz="2800" dirty="0" err="1" smtClean="0"/>
              <a:t>SuS</a:t>
            </a:r>
            <a:r>
              <a:rPr lang="de-DE" altLang="de-DE" sz="2800" dirty="0" smtClean="0"/>
              <a:t> den VKM wählen.</a:t>
            </a:r>
          </a:p>
          <a:p>
            <a:pPr eaLnBrk="1" hangingPunct="1">
              <a:spcAft>
                <a:spcPts val="1800"/>
              </a:spcAft>
              <a:buFont typeface="Wingdings" pitchFamily="2" charset="2"/>
              <a:buChar char="Ø"/>
            </a:pPr>
            <a:r>
              <a:rPr lang="de-DE" altLang="de-DE" sz="2800" dirty="0" smtClean="0"/>
              <a:t> Nachdenken über jahrgangsübergreifende Kurse.</a:t>
            </a:r>
          </a:p>
          <a:p>
            <a:pPr eaLnBrk="1" hangingPunct="1">
              <a:spcAft>
                <a:spcPts val="0"/>
              </a:spcAft>
              <a:buFont typeface="Wingdings" pitchFamily="2" charset="2"/>
              <a:buChar char="Ø"/>
            </a:pPr>
            <a:r>
              <a:rPr lang="de-DE" altLang="de-DE" sz="2800" dirty="0" smtClean="0"/>
              <a:t> Höhere Bereitschaft zur Kooperation von Nach-</a:t>
            </a:r>
          </a:p>
          <a:p>
            <a:pPr eaLnBrk="1" hangingPunct="1">
              <a:spcAft>
                <a:spcPts val="1800"/>
              </a:spcAft>
            </a:pPr>
            <a:r>
              <a:rPr lang="de-DE" altLang="de-DE" sz="2800" dirty="0" smtClean="0"/>
              <a:t>    barschulen.</a:t>
            </a:r>
          </a:p>
          <a:p>
            <a:pPr eaLnBrk="1" hangingPunct="1">
              <a:spcAft>
                <a:spcPts val="0"/>
              </a:spcAft>
              <a:buFont typeface="Wingdings" pitchFamily="2" charset="2"/>
              <a:buChar char="Ø"/>
            </a:pPr>
            <a:r>
              <a:rPr lang="de-DE" altLang="de-DE" sz="2800" dirty="0" smtClean="0"/>
              <a:t> Werbung für den VKM bei den </a:t>
            </a:r>
            <a:r>
              <a:rPr lang="de-DE" altLang="de-DE" sz="2800" dirty="0" err="1" smtClean="0"/>
              <a:t>SuS</a:t>
            </a:r>
            <a:r>
              <a:rPr lang="de-DE" altLang="de-DE" sz="2800" dirty="0" smtClean="0"/>
              <a:t> und den Eltern</a:t>
            </a:r>
          </a:p>
          <a:p>
            <a:pPr eaLnBrk="1" hangingPunct="1">
              <a:spcAft>
                <a:spcPts val="1800"/>
              </a:spcAft>
            </a:pPr>
            <a:r>
              <a:rPr lang="de-DE" altLang="de-DE" sz="2800" dirty="0" smtClean="0"/>
              <a:t>    verstärken.</a:t>
            </a:r>
            <a:endParaRPr lang="de-DE" altLang="de-DE" sz="3200" dirty="0" smtClean="0"/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18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Klausuren und Klausuraufgaben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="" xmlns:a16="http://schemas.microsoft.com/office/drawing/2014/main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="" xmlns:a16="http://schemas.microsoft.com/office/drawing/2014/main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="" xmlns:a16="http://schemas.microsoft.com/office/drawing/2014/main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="" xmlns:a16="http://schemas.microsoft.com/office/drawing/2014/main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3" name="Gruppierung 11">
            <a:extLst>
              <a:ext uri="{FF2B5EF4-FFF2-40B4-BE49-F238E27FC236}">
                <a16:creationId xmlns="" xmlns:a16="http://schemas.microsoft.com/office/drawing/2014/main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="" xmlns:a16="http://schemas.microsoft.com/office/drawing/2014/main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="" xmlns:a16="http://schemas.microsoft.com/office/drawing/2014/main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Programm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4" name="AutoShape 6">
              <a:extLst>
                <a:ext uri="{FF2B5EF4-FFF2-40B4-BE49-F238E27FC236}">
                  <a16:creationId xmlns="" xmlns:a16="http://schemas.microsoft.com/office/drawing/2014/main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Anliegen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="" xmlns:a16="http://schemas.microsoft.com/office/drawing/2014/main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Formale Aspekte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6" name="AutoShape 8">
              <a:extLst>
                <a:ext uri="{FF2B5EF4-FFF2-40B4-BE49-F238E27FC236}">
                  <a16:creationId xmlns="" xmlns:a16="http://schemas.microsoft.com/office/drawing/2014/main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Fortbildung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="" xmlns:a16="http://schemas.microsoft.com/office/drawing/2014/main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4" name="Zeichenbereich 37909">
            <a:extLst>
              <a:ext uri="{FF2B5EF4-FFF2-40B4-BE49-F238E27FC236}">
                <a16:creationId xmlns="" xmlns:a16="http://schemas.microsoft.com/office/drawing/2014/main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="" xmlns:a16="http://schemas.microsoft.com/office/drawing/2014/main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="" xmlns:a16="http://schemas.microsoft.com/office/drawing/2014/main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="" xmlns:a16="http://schemas.microsoft.com/office/drawing/2014/main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="" xmlns:a16="http://schemas.microsoft.com/office/drawing/2014/main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="" xmlns:a16="http://schemas.microsoft.com/office/drawing/2014/main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="" xmlns:a16="http://schemas.microsoft.com/office/drawing/2014/main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="" xmlns:a16="http://schemas.microsoft.com/office/drawing/2014/main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="" xmlns:a16="http://schemas.microsoft.com/office/drawing/2014/main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="" xmlns:a16="http://schemas.microsoft.com/office/drawing/2014/main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="" xmlns:a16="http://schemas.microsoft.com/office/drawing/2014/main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="" xmlns:a16="http://schemas.microsoft.com/office/drawing/2014/main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="" xmlns:a16="http://schemas.microsoft.com/office/drawing/2014/main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="" xmlns:a16="http://schemas.microsoft.com/office/drawing/2014/main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="" xmlns:a16="http://schemas.microsoft.com/office/drawing/2014/main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="" xmlns:a16="http://schemas.microsoft.com/office/drawing/2014/main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="" xmlns:a16="http://schemas.microsoft.com/office/drawing/2014/main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="" xmlns:a16="http://schemas.microsoft.com/office/drawing/2014/main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="" xmlns:a16="http://schemas.microsoft.com/office/drawing/2014/main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="" xmlns:a16="http://schemas.microsoft.com/office/drawing/2014/main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="" xmlns:a16="http://schemas.microsoft.com/office/drawing/2014/main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="" xmlns:a16="http://schemas.microsoft.com/office/drawing/2014/main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="" xmlns:a16="http://schemas.microsoft.com/office/drawing/2014/main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="" xmlns:a16="http://schemas.microsoft.com/office/drawing/2014/main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="" xmlns:a16="http://schemas.microsoft.com/office/drawing/2014/main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="" xmlns:a16="http://schemas.microsoft.com/office/drawing/2014/main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="" xmlns:a16="http://schemas.microsoft.com/office/drawing/2014/main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="" xmlns:a16="http://schemas.microsoft.com/office/drawing/2014/main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="" xmlns:a16="http://schemas.microsoft.com/office/drawing/2014/main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="" xmlns:a16="http://schemas.microsoft.com/office/drawing/2014/main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="" xmlns:a16="http://schemas.microsoft.com/office/drawing/2014/main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="" xmlns:a16="http://schemas.microsoft.com/office/drawing/2014/main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="" xmlns:a16="http://schemas.microsoft.com/office/drawing/2014/main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="" xmlns:a16="http://schemas.microsoft.com/office/drawing/2014/main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="" xmlns:a16="http://schemas.microsoft.com/office/drawing/2014/main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="" xmlns:a16="http://schemas.microsoft.com/office/drawing/2014/main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="" xmlns:a16="http://schemas.microsoft.com/office/drawing/2014/main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="" xmlns:a16="http://schemas.microsoft.com/office/drawing/2014/main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="" xmlns:a16="http://schemas.microsoft.com/office/drawing/2014/main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="" xmlns:a16="http://schemas.microsoft.com/office/drawing/2014/main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="" xmlns:a16="http://schemas.microsoft.com/office/drawing/2014/main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="" xmlns:a16="http://schemas.microsoft.com/office/drawing/2014/main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="" xmlns:a16="http://schemas.microsoft.com/office/drawing/2014/main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="" xmlns:a16="http://schemas.microsoft.com/office/drawing/2014/main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="" xmlns:a16="http://schemas.microsoft.com/office/drawing/2014/main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="" xmlns:a16="http://schemas.microsoft.com/office/drawing/2014/main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="" xmlns:a16="http://schemas.microsoft.com/office/drawing/2014/main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="" xmlns:a16="http://schemas.microsoft.com/office/drawing/2014/main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="" xmlns:a16="http://schemas.microsoft.com/office/drawing/2014/main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="" xmlns:a16="http://schemas.microsoft.com/office/drawing/2014/main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="" xmlns:a16="http://schemas.microsoft.com/office/drawing/2014/main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97405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23528" y="1340768"/>
            <a:ext cx="8482012" cy="4917595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r>
              <a:rPr lang="de-DE" altLang="de-DE" sz="3200" b="1" dirty="0" smtClean="0"/>
              <a:t>Ziele der geplanten Fortbildung zum VKM</a:t>
            </a:r>
          </a:p>
          <a:p>
            <a:pPr eaLnBrk="1" hangingPunct="1">
              <a:spcAft>
                <a:spcPts val="0"/>
              </a:spcAft>
              <a:buFont typeface="Wingdings" pitchFamily="2" charset="2"/>
              <a:buChar char="Ø"/>
            </a:pPr>
            <a:r>
              <a:rPr lang="de-DE" altLang="de-DE" sz="2800" dirty="0" smtClean="0"/>
              <a:t> Der VKM sollte an noch mehr Schulen noch mehr</a:t>
            </a:r>
          </a:p>
          <a:p>
            <a:pPr eaLnBrk="1" hangingPunct="1">
              <a:spcAft>
                <a:spcPts val="1800"/>
              </a:spcAft>
            </a:pPr>
            <a:r>
              <a:rPr lang="de-DE" altLang="de-DE" sz="2800" dirty="0" smtClean="0"/>
              <a:t>    </a:t>
            </a:r>
            <a:r>
              <a:rPr lang="de-DE" altLang="de-DE" sz="2800" dirty="0" err="1" smtClean="0"/>
              <a:t>SuS</a:t>
            </a:r>
            <a:r>
              <a:rPr lang="de-DE" altLang="de-DE" sz="2800" dirty="0" smtClean="0"/>
              <a:t> erreichen.</a:t>
            </a:r>
          </a:p>
          <a:p>
            <a:pPr eaLnBrk="1" hangingPunct="1">
              <a:spcAft>
                <a:spcPts val="0"/>
              </a:spcAft>
              <a:buFont typeface="Wingdings" pitchFamily="2" charset="2"/>
              <a:buChar char="Ø"/>
            </a:pPr>
            <a:r>
              <a:rPr lang="de-DE" altLang="de-DE" sz="2800" dirty="0" smtClean="0"/>
              <a:t> Der VKM sollte in allen vier </a:t>
            </a:r>
            <a:r>
              <a:rPr lang="de-DE" altLang="de-DE" sz="2800" dirty="0" err="1" smtClean="0"/>
              <a:t>RPen</a:t>
            </a:r>
            <a:r>
              <a:rPr lang="de-DE" altLang="de-DE" sz="2800" dirty="0" smtClean="0"/>
              <a:t> gleich stark</a:t>
            </a:r>
          </a:p>
          <a:p>
            <a:pPr eaLnBrk="1" hangingPunct="1">
              <a:spcAft>
                <a:spcPts val="1800"/>
              </a:spcAft>
            </a:pPr>
            <a:r>
              <a:rPr lang="de-DE" altLang="de-DE" sz="2800" dirty="0" smtClean="0"/>
              <a:t>    vertreten sein.</a:t>
            </a:r>
          </a:p>
          <a:p>
            <a:pPr eaLnBrk="1" hangingPunct="1">
              <a:spcAft>
                <a:spcPts val="0"/>
              </a:spcAft>
              <a:buFont typeface="Wingdings" pitchFamily="2" charset="2"/>
              <a:buChar char="Ø"/>
            </a:pPr>
            <a:r>
              <a:rPr lang="de-DE" altLang="de-DE" sz="2800" dirty="0" smtClean="0"/>
              <a:t> Lehrer*innen sollen durch Materialien unterstützt</a:t>
            </a:r>
          </a:p>
          <a:p>
            <a:pPr eaLnBrk="1" hangingPunct="1">
              <a:spcAft>
                <a:spcPts val="1800"/>
              </a:spcAft>
            </a:pPr>
            <a:r>
              <a:rPr lang="de-DE" altLang="de-DE" sz="2800" dirty="0" smtClean="0"/>
              <a:t>    werden, wenn sie erstmals den VKM unterrichten.</a:t>
            </a:r>
          </a:p>
          <a:p>
            <a:pPr eaLnBrk="1" hangingPunct="1">
              <a:spcAft>
                <a:spcPts val="0"/>
              </a:spcAft>
              <a:buFont typeface="Wingdings" pitchFamily="2" charset="2"/>
              <a:buChar char="Ø"/>
            </a:pPr>
            <a:r>
              <a:rPr lang="de-DE" altLang="de-DE" sz="2800" dirty="0" smtClean="0"/>
              <a:t> Unterstützung für jahrgangsübergreifende Kurse</a:t>
            </a:r>
          </a:p>
          <a:p>
            <a:pPr eaLnBrk="1" hangingPunct="1">
              <a:spcAft>
                <a:spcPts val="0"/>
              </a:spcAft>
            </a:pPr>
            <a:r>
              <a:rPr lang="de-DE" altLang="de-DE" sz="2800" dirty="0" smtClean="0"/>
              <a:t>    geben.</a:t>
            </a:r>
            <a:endParaRPr lang="de-DE" altLang="de-DE" sz="3200" dirty="0" smtClean="0"/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19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Klausuren und Klausuraufgaben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="" xmlns:a16="http://schemas.microsoft.com/office/drawing/2014/main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="" xmlns:a16="http://schemas.microsoft.com/office/drawing/2014/main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="" xmlns:a16="http://schemas.microsoft.com/office/drawing/2014/main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="" xmlns:a16="http://schemas.microsoft.com/office/drawing/2014/main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3" name="Gruppierung 11">
            <a:extLst>
              <a:ext uri="{FF2B5EF4-FFF2-40B4-BE49-F238E27FC236}">
                <a16:creationId xmlns="" xmlns:a16="http://schemas.microsoft.com/office/drawing/2014/main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="" xmlns:a16="http://schemas.microsoft.com/office/drawing/2014/main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="" xmlns:a16="http://schemas.microsoft.com/office/drawing/2014/main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Programm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4" name="AutoShape 6">
              <a:extLst>
                <a:ext uri="{FF2B5EF4-FFF2-40B4-BE49-F238E27FC236}">
                  <a16:creationId xmlns="" xmlns:a16="http://schemas.microsoft.com/office/drawing/2014/main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Anliegen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="" xmlns:a16="http://schemas.microsoft.com/office/drawing/2014/main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Formale Aspekte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6" name="AutoShape 8">
              <a:extLst>
                <a:ext uri="{FF2B5EF4-FFF2-40B4-BE49-F238E27FC236}">
                  <a16:creationId xmlns="" xmlns:a16="http://schemas.microsoft.com/office/drawing/2014/main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Fortbildung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="" xmlns:a16="http://schemas.microsoft.com/office/drawing/2014/main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4" name="Zeichenbereich 37909">
            <a:extLst>
              <a:ext uri="{FF2B5EF4-FFF2-40B4-BE49-F238E27FC236}">
                <a16:creationId xmlns="" xmlns:a16="http://schemas.microsoft.com/office/drawing/2014/main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="" xmlns:a16="http://schemas.microsoft.com/office/drawing/2014/main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="" xmlns:a16="http://schemas.microsoft.com/office/drawing/2014/main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="" xmlns:a16="http://schemas.microsoft.com/office/drawing/2014/main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="" xmlns:a16="http://schemas.microsoft.com/office/drawing/2014/main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="" xmlns:a16="http://schemas.microsoft.com/office/drawing/2014/main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="" xmlns:a16="http://schemas.microsoft.com/office/drawing/2014/main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="" xmlns:a16="http://schemas.microsoft.com/office/drawing/2014/main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="" xmlns:a16="http://schemas.microsoft.com/office/drawing/2014/main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="" xmlns:a16="http://schemas.microsoft.com/office/drawing/2014/main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="" xmlns:a16="http://schemas.microsoft.com/office/drawing/2014/main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="" xmlns:a16="http://schemas.microsoft.com/office/drawing/2014/main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="" xmlns:a16="http://schemas.microsoft.com/office/drawing/2014/main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="" xmlns:a16="http://schemas.microsoft.com/office/drawing/2014/main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="" xmlns:a16="http://schemas.microsoft.com/office/drawing/2014/main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="" xmlns:a16="http://schemas.microsoft.com/office/drawing/2014/main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="" xmlns:a16="http://schemas.microsoft.com/office/drawing/2014/main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="" xmlns:a16="http://schemas.microsoft.com/office/drawing/2014/main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="" xmlns:a16="http://schemas.microsoft.com/office/drawing/2014/main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="" xmlns:a16="http://schemas.microsoft.com/office/drawing/2014/main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="" xmlns:a16="http://schemas.microsoft.com/office/drawing/2014/main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="" xmlns:a16="http://schemas.microsoft.com/office/drawing/2014/main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="" xmlns:a16="http://schemas.microsoft.com/office/drawing/2014/main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="" xmlns:a16="http://schemas.microsoft.com/office/drawing/2014/main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="" xmlns:a16="http://schemas.microsoft.com/office/drawing/2014/main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="" xmlns:a16="http://schemas.microsoft.com/office/drawing/2014/main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="" xmlns:a16="http://schemas.microsoft.com/office/drawing/2014/main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="" xmlns:a16="http://schemas.microsoft.com/office/drawing/2014/main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="" xmlns:a16="http://schemas.microsoft.com/office/drawing/2014/main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="" xmlns:a16="http://schemas.microsoft.com/office/drawing/2014/main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="" xmlns:a16="http://schemas.microsoft.com/office/drawing/2014/main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="" xmlns:a16="http://schemas.microsoft.com/office/drawing/2014/main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="" xmlns:a16="http://schemas.microsoft.com/office/drawing/2014/main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="" xmlns:a16="http://schemas.microsoft.com/office/drawing/2014/main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="" xmlns:a16="http://schemas.microsoft.com/office/drawing/2014/main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="" xmlns:a16="http://schemas.microsoft.com/office/drawing/2014/main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="" xmlns:a16="http://schemas.microsoft.com/office/drawing/2014/main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="" xmlns:a16="http://schemas.microsoft.com/office/drawing/2014/main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="" xmlns:a16="http://schemas.microsoft.com/office/drawing/2014/main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="" xmlns:a16="http://schemas.microsoft.com/office/drawing/2014/main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="" xmlns:a16="http://schemas.microsoft.com/office/drawing/2014/main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="" xmlns:a16="http://schemas.microsoft.com/office/drawing/2014/main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="" xmlns:a16="http://schemas.microsoft.com/office/drawing/2014/main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="" xmlns:a16="http://schemas.microsoft.com/office/drawing/2014/main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="" xmlns:a16="http://schemas.microsoft.com/office/drawing/2014/main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="" xmlns:a16="http://schemas.microsoft.com/office/drawing/2014/main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="" xmlns:a16="http://schemas.microsoft.com/office/drawing/2014/main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="" xmlns:a16="http://schemas.microsoft.com/office/drawing/2014/main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="" xmlns:a16="http://schemas.microsoft.com/office/drawing/2014/main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="" xmlns:a16="http://schemas.microsoft.com/office/drawing/2014/main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="" xmlns:a16="http://schemas.microsoft.com/office/drawing/2014/main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97405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506405"/>
            <a:ext cx="8482012" cy="4679950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r>
              <a:rPr lang="de-DE" altLang="de-DE" sz="3200" b="1" dirty="0" smtClean="0"/>
              <a:t>Programmpunkte der Tagung VKM</a:t>
            </a:r>
          </a:p>
          <a:p>
            <a:pPr eaLnBrk="1" hangingPunct="1">
              <a:spcAft>
                <a:spcPts val="1800"/>
              </a:spcAft>
            </a:pPr>
            <a:r>
              <a:rPr lang="de-DE" altLang="de-DE" sz="3200" dirty="0" smtClean="0"/>
              <a:t>Montag, 30.03.20 (vormittags)</a:t>
            </a:r>
          </a:p>
          <a:p>
            <a:pPr eaLnBrk="1" hangingPunct="1">
              <a:spcAft>
                <a:spcPts val="1800"/>
              </a:spcAft>
              <a:buFont typeface="Wingdings" pitchFamily="2" charset="2"/>
              <a:buChar char="Ø"/>
            </a:pPr>
            <a:r>
              <a:rPr lang="de-DE" altLang="de-DE" sz="3200" dirty="0" smtClean="0"/>
              <a:t> </a:t>
            </a:r>
            <a:r>
              <a:rPr lang="de-DE" altLang="de-DE" sz="2800" dirty="0" smtClean="0"/>
              <a:t>Rahmenbedingungen des VKM</a:t>
            </a:r>
          </a:p>
          <a:p>
            <a:pPr eaLnBrk="1" hangingPunct="1">
              <a:spcAft>
                <a:spcPts val="600"/>
              </a:spcAft>
              <a:buFont typeface="Wingdings" pitchFamily="2" charset="2"/>
              <a:buChar char="Ø"/>
            </a:pPr>
            <a:r>
              <a:rPr lang="de-DE" altLang="de-DE" sz="2800" dirty="0" smtClean="0"/>
              <a:t> Impulsvortrag: Der VKM aus Sicht der Universität</a:t>
            </a:r>
          </a:p>
          <a:p>
            <a:pPr eaLnBrk="1" hangingPunct="1">
              <a:spcAft>
                <a:spcPts val="1800"/>
              </a:spcAft>
            </a:pPr>
            <a:r>
              <a:rPr lang="de-DE" altLang="de-DE" sz="2800" dirty="0" smtClean="0"/>
              <a:t>    (Priv.-</a:t>
            </a:r>
            <a:r>
              <a:rPr lang="de-DE" altLang="de-DE" sz="2800" dirty="0" err="1" smtClean="0"/>
              <a:t>Doz</a:t>
            </a:r>
            <a:r>
              <a:rPr lang="de-DE" altLang="de-DE" sz="2800" dirty="0" smtClean="0"/>
              <a:t>. Dr. Peter </a:t>
            </a:r>
            <a:r>
              <a:rPr lang="de-DE" altLang="de-DE" sz="2800" dirty="0" err="1" smtClean="0"/>
              <a:t>Lesky</a:t>
            </a:r>
            <a:r>
              <a:rPr lang="de-DE" altLang="de-DE" sz="2800" dirty="0" smtClean="0"/>
              <a:t>, Universität Stuttgart)</a:t>
            </a:r>
          </a:p>
          <a:p>
            <a:pPr eaLnBrk="1" hangingPunct="1">
              <a:spcAft>
                <a:spcPts val="600"/>
              </a:spcAft>
              <a:buFont typeface="Wingdings" pitchFamily="2" charset="2"/>
              <a:buChar char="Ø"/>
            </a:pPr>
            <a:r>
              <a:rPr lang="de-DE" altLang="de-DE" sz="2800" dirty="0" smtClean="0"/>
              <a:t> Austausch und Diskussion</a:t>
            </a:r>
            <a:endParaRPr lang="de-DE" altLang="de-DE" sz="3200" dirty="0" smtClean="0"/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2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Klausuren und Klausuraufgaben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="" xmlns:a16="http://schemas.microsoft.com/office/drawing/2014/main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="" xmlns:a16="http://schemas.microsoft.com/office/drawing/2014/main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="" xmlns:a16="http://schemas.microsoft.com/office/drawing/2014/main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="" xmlns:a16="http://schemas.microsoft.com/office/drawing/2014/main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41" name="Gruppierung 11">
            <a:extLst>
              <a:ext uri="{FF2B5EF4-FFF2-40B4-BE49-F238E27FC236}">
                <a16:creationId xmlns="" xmlns:a16="http://schemas.microsoft.com/office/drawing/2014/main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="" xmlns:a16="http://schemas.microsoft.com/office/drawing/2014/main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="" xmlns:a16="http://schemas.microsoft.com/office/drawing/2014/main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Programm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4" name="AutoShape 6">
              <a:extLst>
                <a:ext uri="{FF2B5EF4-FFF2-40B4-BE49-F238E27FC236}">
                  <a16:creationId xmlns="" xmlns:a16="http://schemas.microsoft.com/office/drawing/2014/main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Anliegen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="" xmlns:a16="http://schemas.microsoft.com/office/drawing/2014/main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Formale Aspekte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6" name="AutoShape 8">
              <a:extLst>
                <a:ext uri="{FF2B5EF4-FFF2-40B4-BE49-F238E27FC236}">
                  <a16:creationId xmlns="" xmlns:a16="http://schemas.microsoft.com/office/drawing/2014/main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Fortbildung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="" xmlns:a16="http://schemas.microsoft.com/office/drawing/2014/main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98" name="Zeichenbereich 37909">
            <a:extLst>
              <a:ext uri="{FF2B5EF4-FFF2-40B4-BE49-F238E27FC236}">
                <a16:creationId xmlns="" xmlns:a16="http://schemas.microsoft.com/office/drawing/2014/main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="" xmlns:a16="http://schemas.microsoft.com/office/drawing/2014/main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="" xmlns:a16="http://schemas.microsoft.com/office/drawing/2014/main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="" xmlns:a16="http://schemas.microsoft.com/office/drawing/2014/main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="" xmlns:a16="http://schemas.microsoft.com/office/drawing/2014/main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="" xmlns:a16="http://schemas.microsoft.com/office/drawing/2014/main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="" xmlns:a16="http://schemas.microsoft.com/office/drawing/2014/main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="" xmlns:a16="http://schemas.microsoft.com/office/drawing/2014/main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="" xmlns:a16="http://schemas.microsoft.com/office/drawing/2014/main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="" xmlns:a16="http://schemas.microsoft.com/office/drawing/2014/main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="" xmlns:a16="http://schemas.microsoft.com/office/drawing/2014/main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="" xmlns:a16="http://schemas.microsoft.com/office/drawing/2014/main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="" xmlns:a16="http://schemas.microsoft.com/office/drawing/2014/main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="" xmlns:a16="http://schemas.microsoft.com/office/drawing/2014/main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="" xmlns:a16="http://schemas.microsoft.com/office/drawing/2014/main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="" xmlns:a16="http://schemas.microsoft.com/office/drawing/2014/main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="" xmlns:a16="http://schemas.microsoft.com/office/drawing/2014/main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="" xmlns:a16="http://schemas.microsoft.com/office/drawing/2014/main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="" xmlns:a16="http://schemas.microsoft.com/office/drawing/2014/main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="" xmlns:a16="http://schemas.microsoft.com/office/drawing/2014/main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="" xmlns:a16="http://schemas.microsoft.com/office/drawing/2014/main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="" xmlns:a16="http://schemas.microsoft.com/office/drawing/2014/main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="" xmlns:a16="http://schemas.microsoft.com/office/drawing/2014/main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="" xmlns:a16="http://schemas.microsoft.com/office/drawing/2014/main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="" xmlns:a16="http://schemas.microsoft.com/office/drawing/2014/main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="" xmlns:a16="http://schemas.microsoft.com/office/drawing/2014/main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="" xmlns:a16="http://schemas.microsoft.com/office/drawing/2014/main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="" xmlns:a16="http://schemas.microsoft.com/office/drawing/2014/main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="" xmlns:a16="http://schemas.microsoft.com/office/drawing/2014/main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="" xmlns:a16="http://schemas.microsoft.com/office/drawing/2014/main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="" xmlns:a16="http://schemas.microsoft.com/office/drawing/2014/main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="" xmlns:a16="http://schemas.microsoft.com/office/drawing/2014/main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="" xmlns:a16="http://schemas.microsoft.com/office/drawing/2014/main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="" xmlns:a16="http://schemas.microsoft.com/office/drawing/2014/main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="" xmlns:a16="http://schemas.microsoft.com/office/drawing/2014/main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="" xmlns:a16="http://schemas.microsoft.com/office/drawing/2014/main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="" xmlns:a16="http://schemas.microsoft.com/office/drawing/2014/main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="" xmlns:a16="http://schemas.microsoft.com/office/drawing/2014/main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="" xmlns:a16="http://schemas.microsoft.com/office/drawing/2014/main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="" xmlns:a16="http://schemas.microsoft.com/office/drawing/2014/main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="" xmlns:a16="http://schemas.microsoft.com/office/drawing/2014/main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="" xmlns:a16="http://schemas.microsoft.com/office/drawing/2014/main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="" xmlns:a16="http://schemas.microsoft.com/office/drawing/2014/main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="" xmlns:a16="http://schemas.microsoft.com/office/drawing/2014/main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="" xmlns:a16="http://schemas.microsoft.com/office/drawing/2014/main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="" xmlns:a16="http://schemas.microsoft.com/office/drawing/2014/main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="" xmlns:a16="http://schemas.microsoft.com/office/drawing/2014/main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="" xmlns:a16="http://schemas.microsoft.com/office/drawing/2014/main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="" xmlns:a16="http://schemas.microsoft.com/office/drawing/2014/main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="" xmlns:a16="http://schemas.microsoft.com/office/drawing/2014/main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="" xmlns:a16="http://schemas.microsoft.com/office/drawing/2014/main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97405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23528" y="1340768"/>
            <a:ext cx="8482012" cy="4917595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r>
              <a:rPr lang="de-DE" altLang="de-DE" sz="3200" b="1" dirty="0" smtClean="0"/>
              <a:t>Ziele der geplanten Fortbildung zum VKM</a:t>
            </a:r>
          </a:p>
          <a:p>
            <a:pPr eaLnBrk="1" hangingPunct="1">
              <a:spcAft>
                <a:spcPts val="0"/>
              </a:spcAft>
              <a:buFont typeface="Wingdings" pitchFamily="2" charset="2"/>
              <a:buChar char="Ø"/>
            </a:pPr>
            <a:r>
              <a:rPr lang="de-DE" altLang="de-DE" sz="2800" dirty="0" smtClean="0"/>
              <a:t> Unterstützung bei der Zeiteinteilung des VKM</a:t>
            </a:r>
          </a:p>
          <a:p>
            <a:pPr eaLnBrk="1" hangingPunct="1">
              <a:spcAft>
                <a:spcPts val="1200"/>
              </a:spcAft>
            </a:pPr>
            <a:r>
              <a:rPr lang="de-DE" altLang="de-DE" sz="2800" dirty="0" smtClean="0"/>
              <a:t>    geben.</a:t>
            </a:r>
          </a:p>
          <a:p>
            <a:pPr eaLnBrk="1" hangingPunct="1">
              <a:spcAft>
                <a:spcPts val="0"/>
              </a:spcAft>
              <a:buFont typeface="Wingdings" pitchFamily="2" charset="2"/>
              <a:buChar char="Ø"/>
            </a:pPr>
            <a:r>
              <a:rPr lang="de-DE" altLang="de-DE" sz="2800" dirty="0" smtClean="0"/>
              <a:t> Beispiele für konkrete Abläufe von Unterrichts-</a:t>
            </a:r>
          </a:p>
          <a:p>
            <a:pPr eaLnBrk="1" hangingPunct="1">
              <a:spcAft>
                <a:spcPts val="1200"/>
              </a:spcAft>
            </a:pPr>
            <a:r>
              <a:rPr lang="de-DE" altLang="de-DE" sz="2800" dirty="0" smtClean="0"/>
              <a:t>    </a:t>
            </a:r>
            <a:r>
              <a:rPr lang="de-DE" altLang="de-DE" sz="2800" dirty="0" err="1" smtClean="0"/>
              <a:t>einheiten</a:t>
            </a:r>
            <a:r>
              <a:rPr lang="de-DE" altLang="de-DE" sz="2800" dirty="0" smtClean="0"/>
              <a:t> aufzeigen.</a:t>
            </a:r>
          </a:p>
          <a:p>
            <a:pPr eaLnBrk="1" hangingPunct="1">
              <a:spcAft>
                <a:spcPts val="0"/>
              </a:spcAft>
              <a:buFont typeface="Wingdings" pitchFamily="2" charset="2"/>
              <a:buChar char="Ø"/>
            </a:pPr>
            <a:r>
              <a:rPr lang="de-DE" altLang="de-DE" sz="2800" dirty="0" smtClean="0"/>
              <a:t> Fachliche Unterstützung auch für unerfahrene</a:t>
            </a:r>
          </a:p>
          <a:p>
            <a:pPr eaLnBrk="1" hangingPunct="1">
              <a:spcAft>
                <a:spcPts val="1200"/>
              </a:spcAft>
            </a:pPr>
            <a:r>
              <a:rPr lang="de-DE" altLang="de-DE" sz="2800" dirty="0" smtClean="0"/>
              <a:t>    Lehrer*innen anbieten.</a:t>
            </a:r>
          </a:p>
          <a:p>
            <a:pPr eaLnBrk="1" hangingPunct="1">
              <a:spcAft>
                <a:spcPts val="1200"/>
              </a:spcAft>
              <a:buFont typeface="Wingdings" pitchFamily="2" charset="2"/>
              <a:buChar char="Ø"/>
            </a:pPr>
            <a:r>
              <a:rPr lang="de-DE" altLang="de-DE" sz="2800" dirty="0" smtClean="0"/>
              <a:t> Aufgaben, auch für Klausuren, vorstellen.</a:t>
            </a:r>
          </a:p>
          <a:p>
            <a:pPr eaLnBrk="1" hangingPunct="1">
              <a:spcAft>
                <a:spcPts val="1800"/>
              </a:spcAft>
              <a:buFont typeface="Wingdings" pitchFamily="2" charset="2"/>
              <a:buChar char="Ø"/>
            </a:pPr>
            <a:r>
              <a:rPr lang="de-DE" altLang="de-DE" sz="2800" dirty="0" smtClean="0"/>
              <a:t> Mehr Lehrer*innen für den VKM begeistern.</a:t>
            </a:r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20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Klausuren und Klausuraufgaben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="" xmlns:a16="http://schemas.microsoft.com/office/drawing/2014/main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="" xmlns:a16="http://schemas.microsoft.com/office/drawing/2014/main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="" xmlns:a16="http://schemas.microsoft.com/office/drawing/2014/main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="" xmlns:a16="http://schemas.microsoft.com/office/drawing/2014/main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3" name="Gruppierung 11">
            <a:extLst>
              <a:ext uri="{FF2B5EF4-FFF2-40B4-BE49-F238E27FC236}">
                <a16:creationId xmlns="" xmlns:a16="http://schemas.microsoft.com/office/drawing/2014/main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="" xmlns:a16="http://schemas.microsoft.com/office/drawing/2014/main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="" xmlns:a16="http://schemas.microsoft.com/office/drawing/2014/main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Programm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4" name="AutoShape 6">
              <a:extLst>
                <a:ext uri="{FF2B5EF4-FFF2-40B4-BE49-F238E27FC236}">
                  <a16:creationId xmlns="" xmlns:a16="http://schemas.microsoft.com/office/drawing/2014/main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Anliegen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="" xmlns:a16="http://schemas.microsoft.com/office/drawing/2014/main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Formale Aspekte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6" name="AutoShape 8">
              <a:extLst>
                <a:ext uri="{FF2B5EF4-FFF2-40B4-BE49-F238E27FC236}">
                  <a16:creationId xmlns="" xmlns:a16="http://schemas.microsoft.com/office/drawing/2014/main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Fortbildung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="" xmlns:a16="http://schemas.microsoft.com/office/drawing/2014/main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4" name="Zeichenbereich 37909">
            <a:extLst>
              <a:ext uri="{FF2B5EF4-FFF2-40B4-BE49-F238E27FC236}">
                <a16:creationId xmlns="" xmlns:a16="http://schemas.microsoft.com/office/drawing/2014/main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="" xmlns:a16="http://schemas.microsoft.com/office/drawing/2014/main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="" xmlns:a16="http://schemas.microsoft.com/office/drawing/2014/main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="" xmlns:a16="http://schemas.microsoft.com/office/drawing/2014/main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="" xmlns:a16="http://schemas.microsoft.com/office/drawing/2014/main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="" xmlns:a16="http://schemas.microsoft.com/office/drawing/2014/main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="" xmlns:a16="http://schemas.microsoft.com/office/drawing/2014/main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="" xmlns:a16="http://schemas.microsoft.com/office/drawing/2014/main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="" xmlns:a16="http://schemas.microsoft.com/office/drawing/2014/main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="" xmlns:a16="http://schemas.microsoft.com/office/drawing/2014/main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="" xmlns:a16="http://schemas.microsoft.com/office/drawing/2014/main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="" xmlns:a16="http://schemas.microsoft.com/office/drawing/2014/main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="" xmlns:a16="http://schemas.microsoft.com/office/drawing/2014/main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="" xmlns:a16="http://schemas.microsoft.com/office/drawing/2014/main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="" xmlns:a16="http://schemas.microsoft.com/office/drawing/2014/main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="" xmlns:a16="http://schemas.microsoft.com/office/drawing/2014/main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="" xmlns:a16="http://schemas.microsoft.com/office/drawing/2014/main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="" xmlns:a16="http://schemas.microsoft.com/office/drawing/2014/main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="" xmlns:a16="http://schemas.microsoft.com/office/drawing/2014/main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="" xmlns:a16="http://schemas.microsoft.com/office/drawing/2014/main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="" xmlns:a16="http://schemas.microsoft.com/office/drawing/2014/main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="" xmlns:a16="http://schemas.microsoft.com/office/drawing/2014/main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="" xmlns:a16="http://schemas.microsoft.com/office/drawing/2014/main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="" xmlns:a16="http://schemas.microsoft.com/office/drawing/2014/main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="" xmlns:a16="http://schemas.microsoft.com/office/drawing/2014/main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="" xmlns:a16="http://schemas.microsoft.com/office/drawing/2014/main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="" xmlns:a16="http://schemas.microsoft.com/office/drawing/2014/main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="" xmlns:a16="http://schemas.microsoft.com/office/drawing/2014/main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="" xmlns:a16="http://schemas.microsoft.com/office/drawing/2014/main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="" xmlns:a16="http://schemas.microsoft.com/office/drawing/2014/main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="" xmlns:a16="http://schemas.microsoft.com/office/drawing/2014/main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="" xmlns:a16="http://schemas.microsoft.com/office/drawing/2014/main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="" xmlns:a16="http://schemas.microsoft.com/office/drawing/2014/main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="" xmlns:a16="http://schemas.microsoft.com/office/drawing/2014/main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="" xmlns:a16="http://schemas.microsoft.com/office/drawing/2014/main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="" xmlns:a16="http://schemas.microsoft.com/office/drawing/2014/main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="" xmlns:a16="http://schemas.microsoft.com/office/drawing/2014/main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="" xmlns:a16="http://schemas.microsoft.com/office/drawing/2014/main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="" xmlns:a16="http://schemas.microsoft.com/office/drawing/2014/main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="" xmlns:a16="http://schemas.microsoft.com/office/drawing/2014/main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="" xmlns:a16="http://schemas.microsoft.com/office/drawing/2014/main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="" xmlns:a16="http://schemas.microsoft.com/office/drawing/2014/main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="" xmlns:a16="http://schemas.microsoft.com/office/drawing/2014/main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="" xmlns:a16="http://schemas.microsoft.com/office/drawing/2014/main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="" xmlns:a16="http://schemas.microsoft.com/office/drawing/2014/main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="" xmlns:a16="http://schemas.microsoft.com/office/drawing/2014/main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="" xmlns:a16="http://schemas.microsoft.com/office/drawing/2014/main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="" xmlns:a16="http://schemas.microsoft.com/office/drawing/2014/main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="" xmlns:a16="http://schemas.microsoft.com/office/drawing/2014/main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="" xmlns:a16="http://schemas.microsoft.com/office/drawing/2014/main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="" xmlns:a16="http://schemas.microsoft.com/office/drawing/2014/main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97405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23528" y="1340768"/>
            <a:ext cx="8482012" cy="4917595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r>
              <a:rPr lang="de-DE" altLang="de-DE" sz="3200" b="1" dirty="0" smtClean="0"/>
              <a:t>Fortbildungsinhalte</a:t>
            </a:r>
          </a:p>
          <a:p>
            <a:pPr eaLnBrk="1" hangingPunct="1">
              <a:spcAft>
                <a:spcPts val="1200"/>
              </a:spcAft>
              <a:buFont typeface="Wingdings" pitchFamily="2" charset="2"/>
              <a:buChar char="Ø"/>
            </a:pPr>
            <a:r>
              <a:rPr lang="de-DE" altLang="de-DE" sz="2800" dirty="0" smtClean="0"/>
              <a:t> Formale Aspekte des VKM</a:t>
            </a:r>
          </a:p>
          <a:p>
            <a:pPr eaLnBrk="1" hangingPunct="1">
              <a:spcAft>
                <a:spcPts val="1200"/>
              </a:spcAft>
              <a:buFont typeface="Wingdings" pitchFamily="2" charset="2"/>
              <a:buChar char="Ø"/>
            </a:pPr>
            <a:r>
              <a:rPr lang="de-DE" altLang="de-DE" sz="2800" dirty="0" smtClean="0"/>
              <a:t> Material für verbindliche Unterrichtseinheiten</a:t>
            </a:r>
          </a:p>
          <a:p>
            <a:pPr eaLnBrk="1" hangingPunct="1">
              <a:spcAft>
                <a:spcPts val="1200"/>
              </a:spcAft>
              <a:buFont typeface="Wingdings" pitchFamily="2" charset="2"/>
              <a:buChar char="Ø"/>
            </a:pPr>
            <a:r>
              <a:rPr lang="de-DE" altLang="de-DE" sz="2800" dirty="0" smtClean="0"/>
              <a:t> Material für einige Wahlthemen</a:t>
            </a:r>
          </a:p>
          <a:p>
            <a:pPr eaLnBrk="1" hangingPunct="1">
              <a:spcAft>
                <a:spcPts val="1200"/>
              </a:spcAft>
              <a:buFont typeface="Wingdings" pitchFamily="2" charset="2"/>
              <a:buChar char="Ø"/>
            </a:pPr>
            <a:r>
              <a:rPr lang="de-DE" altLang="de-DE" sz="2800" dirty="0" smtClean="0"/>
              <a:t> Didaktische Hinweise (z.B. </a:t>
            </a:r>
            <a:r>
              <a:rPr lang="de-DE" altLang="de-DE" sz="2800" dirty="0" err="1" smtClean="0"/>
              <a:t>SuS</a:t>
            </a:r>
            <a:r>
              <a:rPr lang="de-DE" altLang="de-DE" sz="2800" dirty="0" smtClean="0"/>
              <a:t> mit IMP – Profil)</a:t>
            </a:r>
          </a:p>
          <a:p>
            <a:pPr eaLnBrk="1" hangingPunct="1">
              <a:spcAft>
                <a:spcPts val="1800"/>
              </a:spcAft>
              <a:buFont typeface="Wingdings" pitchFamily="2" charset="2"/>
              <a:buChar char="Ø"/>
            </a:pPr>
            <a:r>
              <a:rPr lang="de-DE" altLang="de-DE" sz="2800" dirty="0" smtClean="0"/>
              <a:t> Klausuren und Klausuraufgaben</a:t>
            </a:r>
          </a:p>
          <a:p>
            <a:pPr eaLnBrk="1" hangingPunct="1">
              <a:spcAft>
                <a:spcPts val="1800"/>
              </a:spcAft>
              <a:buFont typeface="Wingdings" pitchFamily="2" charset="2"/>
              <a:buChar char="Ø"/>
            </a:pPr>
            <a:r>
              <a:rPr lang="de-DE" altLang="de-DE" sz="2800" dirty="0" smtClean="0"/>
              <a:t> Anregungen für jahrgangsübergreifende Kurse</a:t>
            </a:r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21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Klausuren und Klausuraufgaben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="" xmlns:a16="http://schemas.microsoft.com/office/drawing/2014/main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="" xmlns:a16="http://schemas.microsoft.com/office/drawing/2014/main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="" xmlns:a16="http://schemas.microsoft.com/office/drawing/2014/main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="" xmlns:a16="http://schemas.microsoft.com/office/drawing/2014/main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3" name="Gruppierung 11">
            <a:extLst>
              <a:ext uri="{FF2B5EF4-FFF2-40B4-BE49-F238E27FC236}">
                <a16:creationId xmlns="" xmlns:a16="http://schemas.microsoft.com/office/drawing/2014/main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="" xmlns:a16="http://schemas.microsoft.com/office/drawing/2014/main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="" xmlns:a16="http://schemas.microsoft.com/office/drawing/2014/main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Programm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4" name="AutoShape 6">
              <a:extLst>
                <a:ext uri="{FF2B5EF4-FFF2-40B4-BE49-F238E27FC236}">
                  <a16:creationId xmlns="" xmlns:a16="http://schemas.microsoft.com/office/drawing/2014/main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Anliegen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="" xmlns:a16="http://schemas.microsoft.com/office/drawing/2014/main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Formale Aspekte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6" name="AutoShape 8">
              <a:extLst>
                <a:ext uri="{FF2B5EF4-FFF2-40B4-BE49-F238E27FC236}">
                  <a16:creationId xmlns="" xmlns:a16="http://schemas.microsoft.com/office/drawing/2014/main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Fortbildung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="" xmlns:a16="http://schemas.microsoft.com/office/drawing/2014/main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4" name="Zeichenbereich 37909">
            <a:extLst>
              <a:ext uri="{FF2B5EF4-FFF2-40B4-BE49-F238E27FC236}">
                <a16:creationId xmlns="" xmlns:a16="http://schemas.microsoft.com/office/drawing/2014/main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="" xmlns:a16="http://schemas.microsoft.com/office/drawing/2014/main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="" xmlns:a16="http://schemas.microsoft.com/office/drawing/2014/main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="" xmlns:a16="http://schemas.microsoft.com/office/drawing/2014/main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="" xmlns:a16="http://schemas.microsoft.com/office/drawing/2014/main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="" xmlns:a16="http://schemas.microsoft.com/office/drawing/2014/main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="" xmlns:a16="http://schemas.microsoft.com/office/drawing/2014/main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="" xmlns:a16="http://schemas.microsoft.com/office/drawing/2014/main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="" xmlns:a16="http://schemas.microsoft.com/office/drawing/2014/main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="" xmlns:a16="http://schemas.microsoft.com/office/drawing/2014/main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="" xmlns:a16="http://schemas.microsoft.com/office/drawing/2014/main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="" xmlns:a16="http://schemas.microsoft.com/office/drawing/2014/main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="" xmlns:a16="http://schemas.microsoft.com/office/drawing/2014/main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="" xmlns:a16="http://schemas.microsoft.com/office/drawing/2014/main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="" xmlns:a16="http://schemas.microsoft.com/office/drawing/2014/main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="" xmlns:a16="http://schemas.microsoft.com/office/drawing/2014/main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="" xmlns:a16="http://schemas.microsoft.com/office/drawing/2014/main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="" xmlns:a16="http://schemas.microsoft.com/office/drawing/2014/main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="" xmlns:a16="http://schemas.microsoft.com/office/drawing/2014/main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="" xmlns:a16="http://schemas.microsoft.com/office/drawing/2014/main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="" xmlns:a16="http://schemas.microsoft.com/office/drawing/2014/main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="" xmlns:a16="http://schemas.microsoft.com/office/drawing/2014/main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="" xmlns:a16="http://schemas.microsoft.com/office/drawing/2014/main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="" xmlns:a16="http://schemas.microsoft.com/office/drawing/2014/main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="" xmlns:a16="http://schemas.microsoft.com/office/drawing/2014/main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="" xmlns:a16="http://schemas.microsoft.com/office/drawing/2014/main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="" xmlns:a16="http://schemas.microsoft.com/office/drawing/2014/main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="" xmlns:a16="http://schemas.microsoft.com/office/drawing/2014/main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="" xmlns:a16="http://schemas.microsoft.com/office/drawing/2014/main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="" xmlns:a16="http://schemas.microsoft.com/office/drawing/2014/main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="" xmlns:a16="http://schemas.microsoft.com/office/drawing/2014/main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="" xmlns:a16="http://schemas.microsoft.com/office/drawing/2014/main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="" xmlns:a16="http://schemas.microsoft.com/office/drawing/2014/main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="" xmlns:a16="http://schemas.microsoft.com/office/drawing/2014/main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="" xmlns:a16="http://schemas.microsoft.com/office/drawing/2014/main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="" xmlns:a16="http://schemas.microsoft.com/office/drawing/2014/main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="" xmlns:a16="http://schemas.microsoft.com/office/drawing/2014/main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="" xmlns:a16="http://schemas.microsoft.com/office/drawing/2014/main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="" xmlns:a16="http://schemas.microsoft.com/office/drawing/2014/main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="" xmlns:a16="http://schemas.microsoft.com/office/drawing/2014/main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="" xmlns:a16="http://schemas.microsoft.com/office/drawing/2014/main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="" xmlns:a16="http://schemas.microsoft.com/office/drawing/2014/main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="" xmlns:a16="http://schemas.microsoft.com/office/drawing/2014/main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="" xmlns:a16="http://schemas.microsoft.com/office/drawing/2014/main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="" xmlns:a16="http://schemas.microsoft.com/office/drawing/2014/main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="" xmlns:a16="http://schemas.microsoft.com/office/drawing/2014/main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="" xmlns:a16="http://schemas.microsoft.com/office/drawing/2014/main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="" xmlns:a16="http://schemas.microsoft.com/office/drawing/2014/main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="" xmlns:a16="http://schemas.microsoft.com/office/drawing/2014/main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="" xmlns:a16="http://schemas.microsoft.com/office/drawing/2014/main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="" xmlns:a16="http://schemas.microsoft.com/office/drawing/2014/main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97405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23528" y="1340768"/>
            <a:ext cx="8482012" cy="4917595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r>
              <a:rPr lang="de-DE" altLang="de-DE" sz="3200" b="1" dirty="0" smtClean="0"/>
              <a:t>Verbindliche Unterrichtseinheiten</a:t>
            </a:r>
          </a:p>
          <a:p>
            <a:pPr eaLnBrk="1" hangingPunct="1">
              <a:spcAft>
                <a:spcPts val="1800"/>
              </a:spcAft>
              <a:buFont typeface="Wingdings" pitchFamily="2" charset="2"/>
              <a:buChar char="Ø"/>
            </a:pPr>
            <a:r>
              <a:rPr lang="de-DE" altLang="de-DE" sz="2800" dirty="0" smtClean="0">
                <a:solidFill>
                  <a:srgbClr val="FF0000"/>
                </a:solidFill>
              </a:rPr>
              <a:t> Aussagenlogik</a:t>
            </a:r>
          </a:p>
          <a:p>
            <a:pPr eaLnBrk="1" hangingPunct="1">
              <a:spcAft>
                <a:spcPts val="1800"/>
              </a:spcAft>
              <a:buFont typeface="Wingdings" pitchFamily="2" charset="2"/>
              <a:buChar char="Ø"/>
            </a:pPr>
            <a:r>
              <a:rPr lang="de-DE" altLang="de-DE" sz="2800" dirty="0" smtClean="0">
                <a:solidFill>
                  <a:srgbClr val="FF0000"/>
                </a:solidFill>
              </a:rPr>
              <a:t> Beweisverfahren</a:t>
            </a:r>
          </a:p>
          <a:p>
            <a:pPr eaLnBrk="1" hangingPunct="1">
              <a:spcAft>
                <a:spcPts val="1800"/>
              </a:spcAft>
              <a:buFont typeface="Wingdings" pitchFamily="2" charset="2"/>
              <a:buChar char="Ø"/>
            </a:pPr>
            <a:r>
              <a:rPr lang="de-DE" altLang="de-DE" sz="2800" dirty="0" smtClean="0">
                <a:solidFill>
                  <a:srgbClr val="FF0000"/>
                </a:solidFill>
              </a:rPr>
              <a:t> Gleichungen und Ungleichungen</a:t>
            </a:r>
          </a:p>
          <a:p>
            <a:pPr eaLnBrk="1" hangingPunct="1">
              <a:spcAft>
                <a:spcPts val="1800"/>
              </a:spcAft>
              <a:buFont typeface="Wingdings" pitchFamily="2" charset="2"/>
              <a:buChar char="Ø"/>
            </a:pPr>
            <a:r>
              <a:rPr lang="de-DE" altLang="de-DE" sz="2800" dirty="0" smtClean="0">
                <a:solidFill>
                  <a:srgbClr val="FF0000"/>
                </a:solidFill>
              </a:rPr>
              <a:t> Folgen</a:t>
            </a:r>
          </a:p>
          <a:p>
            <a:pPr eaLnBrk="1" hangingPunct="1">
              <a:spcAft>
                <a:spcPts val="1800"/>
              </a:spcAft>
              <a:buFont typeface="Wingdings" pitchFamily="2" charset="2"/>
              <a:buChar char="Ø"/>
            </a:pPr>
            <a:r>
              <a:rPr lang="de-DE" altLang="de-DE" sz="2800" dirty="0" smtClean="0">
                <a:solidFill>
                  <a:srgbClr val="00B0F0"/>
                </a:solidFill>
              </a:rPr>
              <a:t> Komplexe Zahlen</a:t>
            </a:r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22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Klausuren und Klausuraufgaben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="" xmlns:a16="http://schemas.microsoft.com/office/drawing/2014/main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="" xmlns:a16="http://schemas.microsoft.com/office/drawing/2014/main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="" xmlns:a16="http://schemas.microsoft.com/office/drawing/2014/main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="" xmlns:a16="http://schemas.microsoft.com/office/drawing/2014/main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3" name="Gruppierung 11">
            <a:extLst>
              <a:ext uri="{FF2B5EF4-FFF2-40B4-BE49-F238E27FC236}">
                <a16:creationId xmlns="" xmlns:a16="http://schemas.microsoft.com/office/drawing/2014/main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="" xmlns:a16="http://schemas.microsoft.com/office/drawing/2014/main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="" xmlns:a16="http://schemas.microsoft.com/office/drawing/2014/main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Programm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4" name="AutoShape 6">
              <a:extLst>
                <a:ext uri="{FF2B5EF4-FFF2-40B4-BE49-F238E27FC236}">
                  <a16:creationId xmlns="" xmlns:a16="http://schemas.microsoft.com/office/drawing/2014/main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Anliegen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="" xmlns:a16="http://schemas.microsoft.com/office/drawing/2014/main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Formale Aspekte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6" name="AutoShape 8">
              <a:extLst>
                <a:ext uri="{FF2B5EF4-FFF2-40B4-BE49-F238E27FC236}">
                  <a16:creationId xmlns="" xmlns:a16="http://schemas.microsoft.com/office/drawing/2014/main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Fortbildung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="" xmlns:a16="http://schemas.microsoft.com/office/drawing/2014/main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4" name="Zeichenbereich 37909">
            <a:extLst>
              <a:ext uri="{FF2B5EF4-FFF2-40B4-BE49-F238E27FC236}">
                <a16:creationId xmlns="" xmlns:a16="http://schemas.microsoft.com/office/drawing/2014/main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="" xmlns:a16="http://schemas.microsoft.com/office/drawing/2014/main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="" xmlns:a16="http://schemas.microsoft.com/office/drawing/2014/main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="" xmlns:a16="http://schemas.microsoft.com/office/drawing/2014/main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="" xmlns:a16="http://schemas.microsoft.com/office/drawing/2014/main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="" xmlns:a16="http://schemas.microsoft.com/office/drawing/2014/main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="" xmlns:a16="http://schemas.microsoft.com/office/drawing/2014/main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="" xmlns:a16="http://schemas.microsoft.com/office/drawing/2014/main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="" xmlns:a16="http://schemas.microsoft.com/office/drawing/2014/main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="" xmlns:a16="http://schemas.microsoft.com/office/drawing/2014/main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="" xmlns:a16="http://schemas.microsoft.com/office/drawing/2014/main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="" xmlns:a16="http://schemas.microsoft.com/office/drawing/2014/main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="" xmlns:a16="http://schemas.microsoft.com/office/drawing/2014/main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="" xmlns:a16="http://schemas.microsoft.com/office/drawing/2014/main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="" xmlns:a16="http://schemas.microsoft.com/office/drawing/2014/main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="" xmlns:a16="http://schemas.microsoft.com/office/drawing/2014/main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="" xmlns:a16="http://schemas.microsoft.com/office/drawing/2014/main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="" xmlns:a16="http://schemas.microsoft.com/office/drawing/2014/main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="" xmlns:a16="http://schemas.microsoft.com/office/drawing/2014/main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="" xmlns:a16="http://schemas.microsoft.com/office/drawing/2014/main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="" xmlns:a16="http://schemas.microsoft.com/office/drawing/2014/main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="" xmlns:a16="http://schemas.microsoft.com/office/drawing/2014/main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="" xmlns:a16="http://schemas.microsoft.com/office/drawing/2014/main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="" xmlns:a16="http://schemas.microsoft.com/office/drawing/2014/main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="" xmlns:a16="http://schemas.microsoft.com/office/drawing/2014/main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="" xmlns:a16="http://schemas.microsoft.com/office/drawing/2014/main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="" xmlns:a16="http://schemas.microsoft.com/office/drawing/2014/main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="" xmlns:a16="http://schemas.microsoft.com/office/drawing/2014/main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="" xmlns:a16="http://schemas.microsoft.com/office/drawing/2014/main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="" xmlns:a16="http://schemas.microsoft.com/office/drawing/2014/main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="" xmlns:a16="http://schemas.microsoft.com/office/drawing/2014/main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="" xmlns:a16="http://schemas.microsoft.com/office/drawing/2014/main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="" xmlns:a16="http://schemas.microsoft.com/office/drawing/2014/main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="" xmlns:a16="http://schemas.microsoft.com/office/drawing/2014/main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="" xmlns:a16="http://schemas.microsoft.com/office/drawing/2014/main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="" xmlns:a16="http://schemas.microsoft.com/office/drawing/2014/main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="" xmlns:a16="http://schemas.microsoft.com/office/drawing/2014/main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="" xmlns:a16="http://schemas.microsoft.com/office/drawing/2014/main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="" xmlns:a16="http://schemas.microsoft.com/office/drawing/2014/main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="" xmlns:a16="http://schemas.microsoft.com/office/drawing/2014/main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="" xmlns:a16="http://schemas.microsoft.com/office/drawing/2014/main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="" xmlns:a16="http://schemas.microsoft.com/office/drawing/2014/main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="" xmlns:a16="http://schemas.microsoft.com/office/drawing/2014/main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="" xmlns:a16="http://schemas.microsoft.com/office/drawing/2014/main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="" xmlns:a16="http://schemas.microsoft.com/office/drawing/2014/main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="" xmlns:a16="http://schemas.microsoft.com/office/drawing/2014/main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="" xmlns:a16="http://schemas.microsoft.com/office/drawing/2014/main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="" xmlns:a16="http://schemas.microsoft.com/office/drawing/2014/main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="" xmlns:a16="http://schemas.microsoft.com/office/drawing/2014/main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="" xmlns:a16="http://schemas.microsoft.com/office/drawing/2014/main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="" xmlns:a16="http://schemas.microsoft.com/office/drawing/2014/main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  <p:sp>
        <p:nvSpPr>
          <p:cNvPr id="71" name="Geschweifte Klammer rechts 70"/>
          <p:cNvSpPr/>
          <p:nvPr/>
        </p:nvSpPr>
        <p:spPr>
          <a:xfrm>
            <a:off x="6012160" y="2708920"/>
            <a:ext cx="504056" cy="2376264"/>
          </a:xfrm>
          <a:prstGeom prst="rightBrace">
            <a:avLst>
              <a:gd name="adj1" fmla="val 8333"/>
              <a:gd name="adj2" fmla="val 50000"/>
            </a:avLst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72" name="Textfeld 71"/>
          <p:cNvSpPr txBox="1"/>
          <p:nvPr/>
        </p:nvSpPr>
        <p:spPr>
          <a:xfrm>
            <a:off x="6804248" y="3501008"/>
            <a:ext cx="17281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>
                <a:solidFill>
                  <a:srgbClr val="FF0000"/>
                </a:solidFill>
              </a:rPr>
              <a:t>Klassen-stufe 11</a:t>
            </a:r>
            <a:endParaRPr lang="de-DE" sz="2800" dirty="0">
              <a:solidFill>
                <a:srgbClr val="FF0000"/>
              </a:solidFill>
            </a:endParaRPr>
          </a:p>
        </p:txBody>
      </p:sp>
      <p:sp>
        <p:nvSpPr>
          <p:cNvPr id="73" name="Textfeld 72"/>
          <p:cNvSpPr txBox="1"/>
          <p:nvPr/>
        </p:nvSpPr>
        <p:spPr>
          <a:xfrm>
            <a:off x="5652120" y="5229200"/>
            <a:ext cx="2880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>
                <a:solidFill>
                  <a:srgbClr val="00B0F0"/>
                </a:solidFill>
              </a:rPr>
              <a:t>Klassenstufe 12</a:t>
            </a:r>
            <a:endParaRPr lang="de-DE" sz="28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405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  <p:bldP spid="72" grpId="0"/>
      <p:bldP spid="7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251520" y="1340768"/>
            <a:ext cx="8482012" cy="4917595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r>
              <a:rPr lang="de-DE" altLang="de-DE" sz="3200" b="1" dirty="0" smtClean="0"/>
              <a:t>Wahlthemen (alle in Klassenstufe 12)</a:t>
            </a:r>
          </a:p>
          <a:p>
            <a:pPr eaLnBrk="1" hangingPunct="1">
              <a:spcAft>
                <a:spcPts val="1800"/>
              </a:spcAft>
              <a:buFont typeface="Wingdings" pitchFamily="2" charset="2"/>
              <a:buChar char="Ø"/>
            </a:pPr>
            <a:r>
              <a:rPr lang="de-DE" altLang="de-DE" sz="2800" dirty="0" smtClean="0">
                <a:solidFill>
                  <a:srgbClr val="FF0000"/>
                </a:solidFill>
              </a:rPr>
              <a:t> Integrationstechniken  </a:t>
            </a:r>
          </a:p>
          <a:p>
            <a:pPr eaLnBrk="1" hangingPunct="1">
              <a:spcAft>
                <a:spcPts val="1800"/>
              </a:spcAft>
              <a:buFont typeface="Wingdings" pitchFamily="2" charset="2"/>
              <a:buChar char="Ø"/>
            </a:pPr>
            <a:r>
              <a:rPr lang="de-DE" altLang="de-DE" sz="2800" dirty="0" smtClean="0">
                <a:solidFill>
                  <a:srgbClr val="00B0F0"/>
                </a:solidFill>
              </a:rPr>
              <a:t> Taylorreihen (Reihen)</a:t>
            </a:r>
          </a:p>
          <a:p>
            <a:pPr eaLnBrk="1" hangingPunct="1">
              <a:spcAft>
                <a:spcPts val="1800"/>
              </a:spcAft>
              <a:buFont typeface="Wingdings" pitchFamily="2" charset="2"/>
              <a:buChar char="Ø"/>
            </a:pPr>
            <a:r>
              <a:rPr lang="de-DE" altLang="de-DE" sz="2800" dirty="0" smtClean="0">
                <a:solidFill>
                  <a:srgbClr val="00B0F0"/>
                </a:solidFill>
              </a:rPr>
              <a:t> Linienintegrale</a:t>
            </a:r>
          </a:p>
          <a:p>
            <a:pPr eaLnBrk="1" hangingPunct="1">
              <a:spcAft>
                <a:spcPts val="1800"/>
              </a:spcAft>
              <a:buFont typeface="Wingdings" pitchFamily="2" charset="2"/>
              <a:buChar char="Ø"/>
            </a:pPr>
            <a:r>
              <a:rPr lang="de-DE" altLang="de-DE" sz="2800" dirty="0" smtClean="0">
                <a:solidFill>
                  <a:srgbClr val="00B0F0"/>
                </a:solidFill>
              </a:rPr>
              <a:t> Matrizen</a:t>
            </a:r>
          </a:p>
          <a:p>
            <a:pPr eaLnBrk="1" hangingPunct="1">
              <a:spcAft>
                <a:spcPts val="1800"/>
              </a:spcAft>
              <a:buFont typeface="Wingdings" pitchFamily="2" charset="2"/>
              <a:buChar char="Ø"/>
            </a:pPr>
            <a:r>
              <a:rPr lang="de-DE" altLang="de-DE" sz="2800" dirty="0" smtClean="0">
                <a:solidFill>
                  <a:srgbClr val="00B0F0"/>
                </a:solidFill>
              </a:rPr>
              <a:t> Rechnen mit Restklassen</a:t>
            </a:r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23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Klausuren und Klausuraufgaben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="" xmlns:a16="http://schemas.microsoft.com/office/drawing/2014/main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="" xmlns:a16="http://schemas.microsoft.com/office/drawing/2014/main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="" xmlns:a16="http://schemas.microsoft.com/office/drawing/2014/main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="" xmlns:a16="http://schemas.microsoft.com/office/drawing/2014/main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3" name="Gruppierung 11">
            <a:extLst>
              <a:ext uri="{FF2B5EF4-FFF2-40B4-BE49-F238E27FC236}">
                <a16:creationId xmlns="" xmlns:a16="http://schemas.microsoft.com/office/drawing/2014/main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="" xmlns:a16="http://schemas.microsoft.com/office/drawing/2014/main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="" xmlns:a16="http://schemas.microsoft.com/office/drawing/2014/main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Programm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4" name="AutoShape 6">
              <a:extLst>
                <a:ext uri="{FF2B5EF4-FFF2-40B4-BE49-F238E27FC236}">
                  <a16:creationId xmlns="" xmlns:a16="http://schemas.microsoft.com/office/drawing/2014/main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Anliegen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="" xmlns:a16="http://schemas.microsoft.com/office/drawing/2014/main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Formale Aspekte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6" name="AutoShape 8">
              <a:extLst>
                <a:ext uri="{FF2B5EF4-FFF2-40B4-BE49-F238E27FC236}">
                  <a16:creationId xmlns="" xmlns:a16="http://schemas.microsoft.com/office/drawing/2014/main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Fortbildung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="" xmlns:a16="http://schemas.microsoft.com/office/drawing/2014/main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4" name="Zeichenbereich 37909">
            <a:extLst>
              <a:ext uri="{FF2B5EF4-FFF2-40B4-BE49-F238E27FC236}">
                <a16:creationId xmlns="" xmlns:a16="http://schemas.microsoft.com/office/drawing/2014/main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="" xmlns:a16="http://schemas.microsoft.com/office/drawing/2014/main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="" xmlns:a16="http://schemas.microsoft.com/office/drawing/2014/main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="" xmlns:a16="http://schemas.microsoft.com/office/drawing/2014/main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="" xmlns:a16="http://schemas.microsoft.com/office/drawing/2014/main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="" xmlns:a16="http://schemas.microsoft.com/office/drawing/2014/main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="" xmlns:a16="http://schemas.microsoft.com/office/drawing/2014/main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="" xmlns:a16="http://schemas.microsoft.com/office/drawing/2014/main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="" xmlns:a16="http://schemas.microsoft.com/office/drawing/2014/main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="" xmlns:a16="http://schemas.microsoft.com/office/drawing/2014/main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="" xmlns:a16="http://schemas.microsoft.com/office/drawing/2014/main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="" xmlns:a16="http://schemas.microsoft.com/office/drawing/2014/main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="" xmlns:a16="http://schemas.microsoft.com/office/drawing/2014/main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="" xmlns:a16="http://schemas.microsoft.com/office/drawing/2014/main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="" xmlns:a16="http://schemas.microsoft.com/office/drawing/2014/main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="" xmlns:a16="http://schemas.microsoft.com/office/drawing/2014/main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="" xmlns:a16="http://schemas.microsoft.com/office/drawing/2014/main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="" xmlns:a16="http://schemas.microsoft.com/office/drawing/2014/main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="" xmlns:a16="http://schemas.microsoft.com/office/drawing/2014/main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="" xmlns:a16="http://schemas.microsoft.com/office/drawing/2014/main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="" xmlns:a16="http://schemas.microsoft.com/office/drawing/2014/main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="" xmlns:a16="http://schemas.microsoft.com/office/drawing/2014/main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="" xmlns:a16="http://schemas.microsoft.com/office/drawing/2014/main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="" xmlns:a16="http://schemas.microsoft.com/office/drawing/2014/main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="" xmlns:a16="http://schemas.microsoft.com/office/drawing/2014/main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="" xmlns:a16="http://schemas.microsoft.com/office/drawing/2014/main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="" xmlns:a16="http://schemas.microsoft.com/office/drawing/2014/main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="" xmlns:a16="http://schemas.microsoft.com/office/drawing/2014/main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="" xmlns:a16="http://schemas.microsoft.com/office/drawing/2014/main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="" xmlns:a16="http://schemas.microsoft.com/office/drawing/2014/main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="" xmlns:a16="http://schemas.microsoft.com/office/drawing/2014/main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="" xmlns:a16="http://schemas.microsoft.com/office/drawing/2014/main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="" xmlns:a16="http://schemas.microsoft.com/office/drawing/2014/main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="" xmlns:a16="http://schemas.microsoft.com/office/drawing/2014/main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="" xmlns:a16="http://schemas.microsoft.com/office/drawing/2014/main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="" xmlns:a16="http://schemas.microsoft.com/office/drawing/2014/main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="" xmlns:a16="http://schemas.microsoft.com/office/drawing/2014/main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="" xmlns:a16="http://schemas.microsoft.com/office/drawing/2014/main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="" xmlns:a16="http://schemas.microsoft.com/office/drawing/2014/main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="" xmlns:a16="http://schemas.microsoft.com/office/drawing/2014/main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="" xmlns:a16="http://schemas.microsoft.com/office/drawing/2014/main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="" xmlns:a16="http://schemas.microsoft.com/office/drawing/2014/main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="" xmlns:a16="http://schemas.microsoft.com/office/drawing/2014/main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="" xmlns:a16="http://schemas.microsoft.com/office/drawing/2014/main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="" xmlns:a16="http://schemas.microsoft.com/office/drawing/2014/main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="" xmlns:a16="http://schemas.microsoft.com/office/drawing/2014/main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="" xmlns:a16="http://schemas.microsoft.com/office/drawing/2014/main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="" xmlns:a16="http://schemas.microsoft.com/office/drawing/2014/main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="" xmlns:a16="http://schemas.microsoft.com/office/drawing/2014/main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="" xmlns:a16="http://schemas.microsoft.com/office/drawing/2014/main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="" xmlns:a16="http://schemas.microsoft.com/office/drawing/2014/main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  <p:sp>
        <p:nvSpPr>
          <p:cNvPr id="74" name="Textfeld 73"/>
          <p:cNvSpPr txBox="1"/>
          <p:nvPr/>
        </p:nvSpPr>
        <p:spPr>
          <a:xfrm>
            <a:off x="4211960" y="2592000"/>
            <a:ext cx="46085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>
                <a:solidFill>
                  <a:srgbClr val="FF0000"/>
                </a:solidFill>
              </a:rPr>
              <a:t>werden dringend empfohlen</a:t>
            </a:r>
            <a:endParaRPr lang="de-DE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405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251520" y="1340768"/>
            <a:ext cx="8482012" cy="4917595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r>
              <a:rPr lang="de-DE" altLang="de-DE" sz="3200" b="1" dirty="0" smtClean="0"/>
              <a:t>Klausuren und Klausuraufgaben</a:t>
            </a:r>
          </a:p>
          <a:p>
            <a:pPr eaLnBrk="1" hangingPunct="1">
              <a:spcAft>
                <a:spcPts val="1800"/>
              </a:spcAft>
              <a:buFont typeface="Wingdings" pitchFamily="2" charset="2"/>
              <a:buChar char="Ø"/>
            </a:pPr>
            <a:r>
              <a:rPr lang="de-DE" altLang="de-DE" sz="2800" dirty="0" smtClean="0"/>
              <a:t> Hinweise zum Erstellen von Klausuren   </a:t>
            </a:r>
          </a:p>
          <a:p>
            <a:pPr eaLnBrk="1" hangingPunct="1">
              <a:spcAft>
                <a:spcPts val="1800"/>
              </a:spcAft>
              <a:buFont typeface="Wingdings" pitchFamily="2" charset="2"/>
              <a:buChar char="Ø"/>
            </a:pPr>
            <a:r>
              <a:rPr lang="de-DE" altLang="de-DE" sz="2800" dirty="0" smtClean="0"/>
              <a:t> Pool von 31 Klausuren (16 mit Lösungen)</a:t>
            </a:r>
          </a:p>
          <a:p>
            <a:pPr eaLnBrk="1" hangingPunct="1">
              <a:spcAft>
                <a:spcPts val="0"/>
              </a:spcAft>
              <a:buFont typeface="Wingdings" pitchFamily="2" charset="2"/>
              <a:buChar char="Ø"/>
            </a:pPr>
            <a:r>
              <a:rPr lang="de-DE" altLang="de-DE" sz="2800" dirty="0" smtClean="0"/>
              <a:t> Aufgabenpool mit 60 Aufgaben, die nach Themen</a:t>
            </a:r>
          </a:p>
          <a:p>
            <a:pPr eaLnBrk="1" hangingPunct="1">
              <a:spcAft>
                <a:spcPts val="1800"/>
              </a:spcAft>
            </a:pPr>
            <a:r>
              <a:rPr lang="de-DE" altLang="de-DE" sz="2800" dirty="0" smtClean="0"/>
              <a:t>    sortiert sind</a:t>
            </a:r>
          </a:p>
          <a:p>
            <a:pPr eaLnBrk="1" hangingPunct="1">
              <a:spcAft>
                <a:spcPts val="1800"/>
              </a:spcAft>
              <a:buFont typeface="Wingdings" pitchFamily="2" charset="2"/>
              <a:buChar char="Ø"/>
            </a:pPr>
            <a:r>
              <a:rPr lang="de-DE" altLang="de-DE" sz="2800" dirty="0" smtClean="0"/>
              <a:t> 4 themenbezogene Kurztests (3 mit Lösungen)</a:t>
            </a:r>
          </a:p>
          <a:p>
            <a:pPr eaLnBrk="1" hangingPunct="1">
              <a:spcAft>
                <a:spcPts val="1800"/>
              </a:spcAft>
              <a:buFont typeface="Wingdings" pitchFamily="2" charset="2"/>
              <a:buChar char="Ø"/>
            </a:pPr>
            <a:r>
              <a:rPr lang="de-DE" altLang="de-DE" sz="2800" dirty="0" smtClean="0"/>
              <a:t> 4 weitere Klausuraufgaben </a:t>
            </a:r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24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Klausuren und Klausuraufgaben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="" xmlns:a16="http://schemas.microsoft.com/office/drawing/2014/main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="" xmlns:a16="http://schemas.microsoft.com/office/drawing/2014/main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="" xmlns:a16="http://schemas.microsoft.com/office/drawing/2014/main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="" xmlns:a16="http://schemas.microsoft.com/office/drawing/2014/main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3" name="Gruppierung 11">
            <a:extLst>
              <a:ext uri="{FF2B5EF4-FFF2-40B4-BE49-F238E27FC236}">
                <a16:creationId xmlns="" xmlns:a16="http://schemas.microsoft.com/office/drawing/2014/main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="" xmlns:a16="http://schemas.microsoft.com/office/drawing/2014/main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="" xmlns:a16="http://schemas.microsoft.com/office/drawing/2014/main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Programm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4" name="AutoShape 6">
              <a:extLst>
                <a:ext uri="{FF2B5EF4-FFF2-40B4-BE49-F238E27FC236}">
                  <a16:creationId xmlns="" xmlns:a16="http://schemas.microsoft.com/office/drawing/2014/main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Anliegen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="" xmlns:a16="http://schemas.microsoft.com/office/drawing/2014/main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Formale Aspekte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6" name="AutoShape 8">
              <a:extLst>
                <a:ext uri="{FF2B5EF4-FFF2-40B4-BE49-F238E27FC236}">
                  <a16:creationId xmlns="" xmlns:a16="http://schemas.microsoft.com/office/drawing/2014/main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Fortbildung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="" xmlns:a16="http://schemas.microsoft.com/office/drawing/2014/main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4" name="Zeichenbereich 37909">
            <a:extLst>
              <a:ext uri="{FF2B5EF4-FFF2-40B4-BE49-F238E27FC236}">
                <a16:creationId xmlns="" xmlns:a16="http://schemas.microsoft.com/office/drawing/2014/main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="" xmlns:a16="http://schemas.microsoft.com/office/drawing/2014/main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="" xmlns:a16="http://schemas.microsoft.com/office/drawing/2014/main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="" xmlns:a16="http://schemas.microsoft.com/office/drawing/2014/main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="" xmlns:a16="http://schemas.microsoft.com/office/drawing/2014/main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="" xmlns:a16="http://schemas.microsoft.com/office/drawing/2014/main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="" xmlns:a16="http://schemas.microsoft.com/office/drawing/2014/main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="" xmlns:a16="http://schemas.microsoft.com/office/drawing/2014/main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="" xmlns:a16="http://schemas.microsoft.com/office/drawing/2014/main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="" xmlns:a16="http://schemas.microsoft.com/office/drawing/2014/main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="" xmlns:a16="http://schemas.microsoft.com/office/drawing/2014/main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="" xmlns:a16="http://schemas.microsoft.com/office/drawing/2014/main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="" xmlns:a16="http://schemas.microsoft.com/office/drawing/2014/main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="" xmlns:a16="http://schemas.microsoft.com/office/drawing/2014/main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="" xmlns:a16="http://schemas.microsoft.com/office/drawing/2014/main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="" xmlns:a16="http://schemas.microsoft.com/office/drawing/2014/main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="" xmlns:a16="http://schemas.microsoft.com/office/drawing/2014/main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="" xmlns:a16="http://schemas.microsoft.com/office/drawing/2014/main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="" xmlns:a16="http://schemas.microsoft.com/office/drawing/2014/main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="" xmlns:a16="http://schemas.microsoft.com/office/drawing/2014/main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="" xmlns:a16="http://schemas.microsoft.com/office/drawing/2014/main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="" xmlns:a16="http://schemas.microsoft.com/office/drawing/2014/main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="" xmlns:a16="http://schemas.microsoft.com/office/drawing/2014/main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="" xmlns:a16="http://schemas.microsoft.com/office/drawing/2014/main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="" xmlns:a16="http://schemas.microsoft.com/office/drawing/2014/main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="" xmlns:a16="http://schemas.microsoft.com/office/drawing/2014/main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="" xmlns:a16="http://schemas.microsoft.com/office/drawing/2014/main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="" xmlns:a16="http://schemas.microsoft.com/office/drawing/2014/main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="" xmlns:a16="http://schemas.microsoft.com/office/drawing/2014/main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="" xmlns:a16="http://schemas.microsoft.com/office/drawing/2014/main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="" xmlns:a16="http://schemas.microsoft.com/office/drawing/2014/main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="" xmlns:a16="http://schemas.microsoft.com/office/drawing/2014/main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="" xmlns:a16="http://schemas.microsoft.com/office/drawing/2014/main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="" xmlns:a16="http://schemas.microsoft.com/office/drawing/2014/main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="" xmlns:a16="http://schemas.microsoft.com/office/drawing/2014/main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="" xmlns:a16="http://schemas.microsoft.com/office/drawing/2014/main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="" xmlns:a16="http://schemas.microsoft.com/office/drawing/2014/main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="" xmlns:a16="http://schemas.microsoft.com/office/drawing/2014/main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="" xmlns:a16="http://schemas.microsoft.com/office/drawing/2014/main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="" xmlns:a16="http://schemas.microsoft.com/office/drawing/2014/main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="" xmlns:a16="http://schemas.microsoft.com/office/drawing/2014/main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="" xmlns:a16="http://schemas.microsoft.com/office/drawing/2014/main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="" xmlns:a16="http://schemas.microsoft.com/office/drawing/2014/main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="" xmlns:a16="http://schemas.microsoft.com/office/drawing/2014/main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="" xmlns:a16="http://schemas.microsoft.com/office/drawing/2014/main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="" xmlns:a16="http://schemas.microsoft.com/office/drawing/2014/main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="" xmlns:a16="http://schemas.microsoft.com/office/drawing/2014/main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="" xmlns:a16="http://schemas.microsoft.com/office/drawing/2014/main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="" xmlns:a16="http://schemas.microsoft.com/office/drawing/2014/main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="" xmlns:a16="http://schemas.microsoft.com/office/drawing/2014/main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="" xmlns:a16="http://schemas.microsoft.com/office/drawing/2014/main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97405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506405"/>
            <a:ext cx="8482012" cy="4679950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r>
              <a:rPr lang="de-DE" altLang="de-DE" sz="3200" b="1" dirty="0" smtClean="0"/>
              <a:t>Programmpunkte der Tagung VKM</a:t>
            </a:r>
          </a:p>
          <a:p>
            <a:pPr eaLnBrk="1" hangingPunct="1">
              <a:spcAft>
                <a:spcPts val="1800"/>
              </a:spcAft>
            </a:pPr>
            <a:r>
              <a:rPr lang="de-DE" altLang="de-DE" sz="3200" dirty="0" smtClean="0"/>
              <a:t>Montag, 30.03.20 (nachmittags)</a:t>
            </a:r>
          </a:p>
          <a:p>
            <a:pPr eaLnBrk="1" hangingPunct="1">
              <a:spcAft>
                <a:spcPts val="600"/>
              </a:spcAft>
              <a:buFont typeface="Wingdings" pitchFamily="2" charset="2"/>
              <a:buChar char="Ø"/>
            </a:pPr>
            <a:r>
              <a:rPr lang="de-DE" altLang="de-DE" sz="3200" dirty="0" smtClean="0"/>
              <a:t> </a:t>
            </a:r>
            <a:r>
              <a:rPr lang="de-DE" altLang="de-DE" sz="2800" dirty="0" smtClean="0"/>
              <a:t>Vorstellung der Themen aus der Klassenstufe 11</a:t>
            </a:r>
          </a:p>
          <a:p>
            <a:pPr algn="ctr" eaLnBrk="1" hangingPunct="1">
              <a:spcAft>
                <a:spcPts val="1800"/>
              </a:spcAft>
            </a:pPr>
            <a:r>
              <a:rPr lang="de-DE" altLang="de-DE" sz="2600" dirty="0" smtClean="0">
                <a:solidFill>
                  <a:srgbClr val="FF0000"/>
                </a:solidFill>
              </a:rPr>
              <a:t>Aussagenlogik; Beweisverfahren; Gleichungen; Folgen</a:t>
            </a:r>
          </a:p>
          <a:p>
            <a:pPr eaLnBrk="1" hangingPunct="1">
              <a:spcAft>
                <a:spcPts val="1800"/>
              </a:spcAft>
              <a:buFont typeface="Wingdings" pitchFamily="2" charset="2"/>
              <a:buChar char="Ø"/>
            </a:pPr>
            <a:r>
              <a:rPr lang="de-DE" altLang="de-DE" sz="2800" dirty="0" smtClean="0"/>
              <a:t> Klausuren (Konzeption und Beispiele)</a:t>
            </a:r>
          </a:p>
          <a:p>
            <a:pPr eaLnBrk="1" hangingPunct="1">
              <a:spcAft>
                <a:spcPts val="600"/>
              </a:spcAft>
              <a:buFont typeface="Wingdings" pitchFamily="2" charset="2"/>
              <a:buChar char="Ø"/>
            </a:pPr>
            <a:r>
              <a:rPr lang="de-DE" altLang="de-DE" sz="2800" dirty="0" smtClean="0"/>
              <a:t> Zertifikatsklausur (Inhalte – Vorbereitung)</a:t>
            </a:r>
            <a:endParaRPr lang="de-DE" altLang="de-DE" sz="3200" dirty="0" smtClean="0"/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3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Klausuren und Klausuraufgaben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="" xmlns:a16="http://schemas.microsoft.com/office/drawing/2014/main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="" xmlns:a16="http://schemas.microsoft.com/office/drawing/2014/main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="" xmlns:a16="http://schemas.microsoft.com/office/drawing/2014/main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="" xmlns:a16="http://schemas.microsoft.com/office/drawing/2014/main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3" name="Gruppierung 11">
            <a:extLst>
              <a:ext uri="{FF2B5EF4-FFF2-40B4-BE49-F238E27FC236}">
                <a16:creationId xmlns="" xmlns:a16="http://schemas.microsoft.com/office/drawing/2014/main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="" xmlns:a16="http://schemas.microsoft.com/office/drawing/2014/main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="" xmlns:a16="http://schemas.microsoft.com/office/drawing/2014/main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Programm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4" name="AutoShape 6">
              <a:extLst>
                <a:ext uri="{FF2B5EF4-FFF2-40B4-BE49-F238E27FC236}">
                  <a16:creationId xmlns="" xmlns:a16="http://schemas.microsoft.com/office/drawing/2014/main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Anliegen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="" xmlns:a16="http://schemas.microsoft.com/office/drawing/2014/main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Formale Aspekte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6" name="AutoShape 8">
              <a:extLst>
                <a:ext uri="{FF2B5EF4-FFF2-40B4-BE49-F238E27FC236}">
                  <a16:creationId xmlns="" xmlns:a16="http://schemas.microsoft.com/office/drawing/2014/main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Fortbildung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="" xmlns:a16="http://schemas.microsoft.com/office/drawing/2014/main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4" name="Zeichenbereich 37909">
            <a:extLst>
              <a:ext uri="{FF2B5EF4-FFF2-40B4-BE49-F238E27FC236}">
                <a16:creationId xmlns="" xmlns:a16="http://schemas.microsoft.com/office/drawing/2014/main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="" xmlns:a16="http://schemas.microsoft.com/office/drawing/2014/main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="" xmlns:a16="http://schemas.microsoft.com/office/drawing/2014/main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="" xmlns:a16="http://schemas.microsoft.com/office/drawing/2014/main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="" xmlns:a16="http://schemas.microsoft.com/office/drawing/2014/main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="" xmlns:a16="http://schemas.microsoft.com/office/drawing/2014/main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="" xmlns:a16="http://schemas.microsoft.com/office/drawing/2014/main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="" xmlns:a16="http://schemas.microsoft.com/office/drawing/2014/main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="" xmlns:a16="http://schemas.microsoft.com/office/drawing/2014/main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="" xmlns:a16="http://schemas.microsoft.com/office/drawing/2014/main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="" xmlns:a16="http://schemas.microsoft.com/office/drawing/2014/main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="" xmlns:a16="http://schemas.microsoft.com/office/drawing/2014/main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="" xmlns:a16="http://schemas.microsoft.com/office/drawing/2014/main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="" xmlns:a16="http://schemas.microsoft.com/office/drawing/2014/main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="" xmlns:a16="http://schemas.microsoft.com/office/drawing/2014/main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="" xmlns:a16="http://schemas.microsoft.com/office/drawing/2014/main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="" xmlns:a16="http://schemas.microsoft.com/office/drawing/2014/main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="" xmlns:a16="http://schemas.microsoft.com/office/drawing/2014/main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="" xmlns:a16="http://schemas.microsoft.com/office/drawing/2014/main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="" xmlns:a16="http://schemas.microsoft.com/office/drawing/2014/main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="" xmlns:a16="http://schemas.microsoft.com/office/drawing/2014/main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="" xmlns:a16="http://schemas.microsoft.com/office/drawing/2014/main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="" xmlns:a16="http://schemas.microsoft.com/office/drawing/2014/main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="" xmlns:a16="http://schemas.microsoft.com/office/drawing/2014/main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="" xmlns:a16="http://schemas.microsoft.com/office/drawing/2014/main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="" xmlns:a16="http://schemas.microsoft.com/office/drawing/2014/main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="" xmlns:a16="http://schemas.microsoft.com/office/drawing/2014/main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="" xmlns:a16="http://schemas.microsoft.com/office/drawing/2014/main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="" xmlns:a16="http://schemas.microsoft.com/office/drawing/2014/main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="" xmlns:a16="http://schemas.microsoft.com/office/drawing/2014/main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="" xmlns:a16="http://schemas.microsoft.com/office/drawing/2014/main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="" xmlns:a16="http://schemas.microsoft.com/office/drawing/2014/main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="" xmlns:a16="http://schemas.microsoft.com/office/drawing/2014/main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="" xmlns:a16="http://schemas.microsoft.com/office/drawing/2014/main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="" xmlns:a16="http://schemas.microsoft.com/office/drawing/2014/main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="" xmlns:a16="http://schemas.microsoft.com/office/drawing/2014/main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="" xmlns:a16="http://schemas.microsoft.com/office/drawing/2014/main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="" xmlns:a16="http://schemas.microsoft.com/office/drawing/2014/main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="" xmlns:a16="http://schemas.microsoft.com/office/drawing/2014/main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="" xmlns:a16="http://schemas.microsoft.com/office/drawing/2014/main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="" xmlns:a16="http://schemas.microsoft.com/office/drawing/2014/main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="" xmlns:a16="http://schemas.microsoft.com/office/drawing/2014/main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="" xmlns:a16="http://schemas.microsoft.com/office/drawing/2014/main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="" xmlns:a16="http://schemas.microsoft.com/office/drawing/2014/main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="" xmlns:a16="http://schemas.microsoft.com/office/drawing/2014/main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="" xmlns:a16="http://schemas.microsoft.com/office/drawing/2014/main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="" xmlns:a16="http://schemas.microsoft.com/office/drawing/2014/main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="" xmlns:a16="http://schemas.microsoft.com/office/drawing/2014/main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="" xmlns:a16="http://schemas.microsoft.com/office/drawing/2014/main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="" xmlns:a16="http://schemas.microsoft.com/office/drawing/2014/main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="" xmlns:a16="http://schemas.microsoft.com/office/drawing/2014/main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97405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506405"/>
            <a:ext cx="8482012" cy="4679950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r>
              <a:rPr lang="de-DE" altLang="de-DE" sz="3200" b="1" dirty="0" smtClean="0"/>
              <a:t>Programmpunkte der Tagung VKM</a:t>
            </a:r>
          </a:p>
          <a:p>
            <a:pPr eaLnBrk="1" hangingPunct="1">
              <a:spcAft>
                <a:spcPts val="1800"/>
              </a:spcAft>
            </a:pPr>
            <a:r>
              <a:rPr lang="de-DE" altLang="de-DE" sz="3200" dirty="0" smtClean="0"/>
              <a:t>Dienstag, 31.03.20 (vormittags)</a:t>
            </a:r>
          </a:p>
          <a:p>
            <a:pPr eaLnBrk="1" hangingPunct="1">
              <a:spcAft>
                <a:spcPts val="600"/>
              </a:spcAft>
              <a:buFont typeface="Wingdings" pitchFamily="2" charset="2"/>
              <a:buChar char="Ø"/>
            </a:pPr>
            <a:r>
              <a:rPr lang="de-DE" altLang="de-DE" sz="3200" dirty="0" smtClean="0"/>
              <a:t> </a:t>
            </a:r>
            <a:r>
              <a:rPr lang="de-DE" altLang="de-DE" sz="2800" dirty="0" smtClean="0"/>
              <a:t>Vorstellung der Themen aus der Klassenstufe 12</a:t>
            </a:r>
          </a:p>
          <a:p>
            <a:pPr algn="ctr" eaLnBrk="1" hangingPunct="1">
              <a:spcAft>
                <a:spcPts val="1200"/>
              </a:spcAft>
            </a:pPr>
            <a:r>
              <a:rPr lang="de-DE" altLang="de-DE" sz="2600" dirty="0" smtClean="0">
                <a:solidFill>
                  <a:srgbClr val="FF0000"/>
                </a:solidFill>
              </a:rPr>
              <a:t>Komplexe Zahlen; Integrationstechniken; Wahlthemen</a:t>
            </a:r>
          </a:p>
          <a:p>
            <a:pPr eaLnBrk="1" hangingPunct="1">
              <a:spcAft>
                <a:spcPts val="1200"/>
              </a:spcAft>
              <a:buFont typeface="Wingdings" pitchFamily="2" charset="2"/>
              <a:buChar char="Ø"/>
            </a:pPr>
            <a:r>
              <a:rPr lang="de-DE" altLang="de-DE" sz="2800" dirty="0" smtClean="0"/>
              <a:t> Jahrgangsübergreifende Kurse</a:t>
            </a:r>
          </a:p>
          <a:p>
            <a:pPr eaLnBrk="1" hangingPunct="1">
              <a:spcAft>
                <a:spcPts val="1200"/>
              </a:spcAft>
              <a:buFont typeface="Wingdings" pitchFamily="2" charset="2"/>
              <a:buChar char="Ø"/>
            </a:pPr>
            <a:r>
              <a:rPr lang="de-DE" altLang="de-DE" sz="2800" dirty="0" smtClean="0"/>
              <a:t> Möglicher Ablauf eines Fortbildungstages</a:t>
            </a:r>
          </a:p>
          <a:p>
            <a:pPr eaLnBrk="1" hangingPunct="1">
              <a:spcAft>
                <a:spcPts val="600"/>
              </a:spcAft>
              <a:buFont typeface="Wingdings" pitchFamily="2" charset="2"/>
              <a:buChar char="Ø"/>
            </a:pPr>
            <a:r>
              <a:rPr lang="de-DE" altLang="de-DE" sz="2800" dirty="0" smtClean="0"/>
              <a:t> Zeit zur Planung in den ZSL - Regionalteams  </a:t>
            </a:r>
            <a:endParaRPr lang="de-DE" altLang="de-DE" sz="3200" dirty="0" smtClean="0"/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4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Klausuren und Klausuraufgaben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="" xmlns:a16="http://schemas.microsoft.com/office/drawing/2014/main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="" xmlns:a16="http://schemas.microsoft.com/office/drawing/2014/main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="" xmlns:a16="http://schemas.microsoft.com/office/drawing/2014/main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="" xmlns:a16="http://schemas.microsoft.com/office/drawing/2014/main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3" name="Gruppierung 11">
            <a:extLst>
              <a:ext uri="{FF2B5EF4-FFF2-40B4-BE49-F238E27FC236}">
                <a16:creationId xmlns="" xmlns:a16="http://schemas.microsoft.com/office/drawing/2014/main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="" xmlns:a16="http://schemas.microsoft.com/office/drawing/2014/main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="" xmlns:a16="http://schemas.microsoft.com/office/drawing/2014/main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Programm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4" name="AutoShape 6">
              <a:extLst>
                <a:ext uri="{FF2B5EF4-FFF2-40B4-BE49-F238E27FC236}">
                  <a16:creationId xmlns="" xmlns:a16="http://schemas.microsoft.com/office/drawing/2014/main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Anliegen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="" xmlns:a16="http://schemas.microsoft.com/office/drawing/2014/main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Formale Aspekte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6" name="AutoShape 8">
              <a:extLst>
                <a:ext uri="{FF2B5EF4-FFF2-40B4-BE49-F238E27FC236}">
                  <a16:creationId xmlns="" xmlns:a16="http://schemas.microsoft.com/office/drawing/2014/main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Fortbildung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="" xmlns:a16="http://schemas.microsoft.com/office/drawing/2014/main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4" name="Zeichenbereich 37909">
            <a:extLst>
              <a:ext uri="{FF2B5EF4-FFF2-40B4-BE49-F238E27FC236}">
                <a16:creationId xmlns="" xmlns:a16="http://schemas.microsoft.com/office/drawing/2014/main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="" xmlns:a16="http://schemas.microsoft.com/office/drawing/2014/main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="" xmlns:a16="http://schemas.microsoft.com/office/drawing/2014/main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="" xmlns:a16="http://schemas.microsoft.com/office/drawing/2014/main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="" xmlns:a16="http://schemas.microsoft.com/office/drawing/2014/main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="" xmlns:a16="http://schemas.microsoft.com/office/drawing/2014/main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="" xmlns:a16="http://schemas.microsoft.com/office/drawing/2014/main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="" xmlns:a16="http://schemas.microsoft.com/office/drawing/2014/main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="" xmlns:a16="http://schemas.microsoft.com/office/drawing/2014/main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="" xmlns:a16="http://schemas.microsoft.com/office/drawing/2014/main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="" xmlns:a16="http://schemas.microsoft.com/office/drawing/2014/main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="" xmlns:a16="http://schemas.microsoft.com/office/drawing/2014/main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="" xmlns:a16="http://schemas.microsoft.com/office/drawing/2014/main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="" xmlns:a16="http://schemas.microsoft.com/office/drawing/2014/main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="" xmlns:a16="http://schemas.microsoft.com/office/drawing/2014/main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="" xmlns:a16="http://schemas.microsoft.com/office/drawing/2014/main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="" xmlns:a16="http://schemas.microsoft.com/office/drawing/2014/main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="" xmlns:a16="http://schemas.microsoft.com/office/drawing/2014/main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="" xmlns:a16="http://schemas.microsoft.com/office/drawing/2014/main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="" xmlns:a16="http://schemas.microsoft.com/office/drawing/2014/main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="" xmlns:a16="http://schemas.microsoft.com/office/drawing/2014/main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="" xmlns:a16="http://schemas.microsoft.com/office/drawing/2014/main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="" xmlns:a16="http://schemas.microsoft.com/office/drawing/2014/main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="" xmlns:a16="http://schemas.microsoft.com/office/drawing/2014/main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="" xmlns:a16="http://schemas.microsoft.com/office/drawing/2014/main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="" xmlns:a16="http://schemas.microsoft.com/office/drawing/2014/main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="" xmlns:a16="http://schemas.microsoft.com/office/drawing/2014/main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="" xmlns:a16="http://schemas.microsoft.com/office/drawing/2014/main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="" xmlns:a16="http://schemas.microsoft.com/office/drawing/2014/main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="" xmlns:a16="http://schemas.microsoft.com/office/drawing/2014/main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="" xmlns:a16="http://schemas.microsoft.com/office/drawing/2014/main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="" xmlns:a16="http://schemas.microsoft.com/office/drawing/2014/main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="" xmlns:a16="http://schemas.microsoft.com/office/drawing/2014/main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="" xmlns:a16="http://schemas.microsoft.com/office/drawing/2014/main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="" xmlns:a16="http://schemas.microsoft.com/office/drawing/2014/main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="" xmlns:a16="http://schemas.microsoft.com/office/drawing/2014/main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="" xmlns:a16="http://schemas.microsoft.com/office/drawing/2014/main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="" xmlns:a16="http://schemas.microsoft.com/office/drawing/2014/main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="" xmlns:a16="http://schemas.microsoft.com/office/drawing/2014/main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="" xmlns:a16="http://schemas.microsoft.com/office/drawing/2014/main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="" xmlns:a16="http://schemas.microsoft.com/office/drawing/2014/main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="" xmlns:a16="http://schemas.microsoft.com/office/drawing/2014/main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="" xmlns:a16="http://schemas.microsoft.com/office/drawing/2014/main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="" xmlns:a16="http://schemas.microsoft.com/office/drawing/2014/main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="" xmlns:a16="http://schemas.microsoft.com/office/drawing/2014/main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="" xmlns:a16="http://schemas.microsoft.com/office/drawing/2014/main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="" xmlns:a16="http://schemas.microsoft.com/office/drawing/2014/main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="" xmlns:a16="http://schemas.microsoft.com/office/drawing/2014/main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="" xmlns:a16="http://schemas.microsoft.com/office/drawing/2014/main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="" xmlns:a16="http://schemas.microsoft.com/office/drawing/2014/main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="" xmlns:a16="http://schemas.microsoft.com/office/drawing/2014/main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97405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506405"/>
            <a:ext cx="8482012" cy="4679950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</a:pPr>
            <a:r>
              <a:rPr lang="de-DE" altLang="de-DE" sz="3200" b="1" dirty="0" smtClean="0"/>
              <a:t>Anliegen des Vertiefungskurs Mathematik</a:t>
            </a:r>
          </a:p>
          <a:p>
            <a:pPr>
              <a:spcAft>
                <a:spcPts val="600"/>
              </a:spcAft>
            </a:pPr>
            <a:r>
              <a:rPr lang="de-DE" sz="2800" dirty="0" smtClean="0"/>
              <a:t>Der VKM </a:t>
            </a:r>
          </a:p>
          <a:p>
            <a:pPr>
              <a:buFont typeface="Wingdings" pitchFamily="2" charset="2"/>
              <a:buChar char="Ø"/>
            </a:pPr>
            <a:r>
              <a:rPr lang="de-DE" sz="2800" dirty="0" smtClean="0"/>
              <a:t> soll Schülerinnen und Schüler besser auf die</a:t>
            </a:r>
          </a:p>
          <a:p>
            <a:r>
              <a:rPr lang="de-DE" sz="2800" dirty="0" smtClean="0"/>
              <a:t>   mathematischen Anforderungen der Hochschule</a:t>
            </a:r>
          </a:p>
          <a:p>
            <a:pPr>
              <a:spcAft>
                <a:spcPts val="1200"/>
              </a:spcAft>
            </a:pPr>
            <a:r>
              <a:rPr lang="de-DE" sz="2800" dirty="0" smtClean="0"/>
              <a:t>   (MINT!) vorbereiten. </a:t>
            </a:r>
          </a:p>
          <a:p>
            <a:pPr>
              <a:spcAft>
                <a:spcPts val="1200"/>
              </a:spcAft>
              <a:buFont typeface="Wingdings" pitchFamily="2" charset="2"/>
              <a:buChar char="Ø"/>
            </a:pPr>
            <a:r>
              <a:rPr lang="de-DE" sz="2800" dirty="0" smtClean="0"/>
              <a:t> soll vertiefte Kenntnisse vermitteln. </a:t>
            </a:r>
          </a:p>
          <a:p>
            <a:pPr>
              <a:buFont typeface="Wingdings" pitchFamily="2" charset="2"/>
              <a:buChar char="Ø"/>
            </a:pPr>
            <a:r>
              <a:rPr lang="de-DE" sz="2800" dirty="0" smtClean="0"/>
              <a:t> soll exemplarisch Einblicke vermitteln, wie</a:t>
            </a:r>
          </a:p>
          <a:p>
            <a:pPr>
              <a:spcAft>
                <a:spcPts val="600"/>
              </a:spcAft>
            </a:pPr>
            <a:r>
              <a:rPr lang="de-DE" sz="2800" dirty="0" smtClean="0"/>
              <a:t>    Mathematik an der Hochschule betrieben wird. </a:t>
            </a:r>
          </a:p>
          <a:p>
            <a:r>
              <a:rPr lang="de-DE" sz="2800" dirty="0" smtClean="0"/>
              <a:t>                     </a:t>
            </a:r>
            <a:r>
              <a:rPr lang="de-DE" dirty="0" smtClean="0">
                <a:solidFill>
                  <a:srgbClr val="00B0F0"/>
                </a:solidFill>
              </a:rPr>
              <a:t>Quelle: Informationen des RP Stuttgart zum VKM (Mai 2016)</a:t>
            </a:r>
            <a:endParaRPr lang="de-DE" sz="2800" dirty="0" smtClean="0">
              <a:solidFill>
                <a:srgbClr val="00B0F0"/>
              </a:solidFill>
            </a:endParaRPr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5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Klausuren und Klausuraufgaben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="" xmlns:a16="http://schemas.microsoft.com/office/drawing/2014/main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="" xmlns:a16="http://schemas.microsoft.com/office/drawing/2014/main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="" xmlns:a16="http://schemas.microsoft.com/office/drawing/2014/main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="" xmlns:a16="http://schemas.microsoft.com/office/drawing/2014/main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3" name="Gruppierung 11">
            <a:extLst>
              <a:ext uri="{FF2B5EF4-FFF2-40B4-BE49-F238E27FC236}">
                <a16:creationId xmlns="" xmlns:a16="http://schemas.microsoft.com/office/drawing/2014/main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="" xmlns:a16="http://schemas.microsoft.com/office/drawing/2014/main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="" xmlns:a16="http://schemas.microsoft.com/office/drawing/2014/main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Programm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4" name="AutoShape 6">
              <a:extLst>
                <a:ext uri="{FF2B5EF4-FFF2-40B4-BE49-F238E27FC236}">
                  <a16:creationId xmlns="" xmlns:a16="http://schemas.microsoft.com/office/drawing/2014/main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Anliegen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="" xmlns:a16="http://schemas.microsoft.com/office/drawing/2014/main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Aufgaben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6" name="AutoShape 8">
              <a:extLst>
                <a:ext uri="{FF2B5EF4-FFF2-40B4-BE49-F238E27FC236}">
                  <a16:creationId xmlns="" xmlns:a16="http://schemas.microsoft.com/office/drawing/2014/main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Fortbildung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="" xmlns:a16="http://schemas.microsoft.com/office/drawing/2014/main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4" name="Zeichenbereich 37909">
            <a:extLst>
              <a:ext uri="{FF2B5EF4-FFF2-40B4-BE49-F238E27FC236}">
                <a16:creationId xmlns="" xmlns:a16="http://schemas.microsoft.com/office/drawing/2014/main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="" xmlns:a16="http://schemas.microsoft.com/office/drawing/2014/main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="" xmlns:a16="http://schemas.microsoft.com/office/drawing/2014/main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="" xmlns:a16="http://schemas.microsoft.com/office/drawing/2014/main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="" xmlns:a16="http://schemas.microsoft.com/office/drawing/2014/main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="" xmlns:a16="http://schemas.microsoft.com/office/drawing/2014/main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="" xmlns:a16="http://schemas.microsoft.com/office/drawing/2014/main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="" xmlns:a16="http://schemas.microsoft.com/office/drawing/2014/main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="" xmlns:a16="http://schemas.microsoft.com/office/drawing/2014/main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="" xmlns:a16="http://schemas.microsoft.com/office/drawing/2014/main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="" xmlns:a16="http://schemas.microsoft.com/office/drawing/2014/main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="" xmlns:a16="http://schemas.microsoft.com/office/drawing/2014/main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="" xmlns:a16="http://schemas.microsoft.com/office/drawing/2014/main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="" xmlns:a16="http://schemas.microsoft.com/office/drawing/2014/main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="" xmlns:a16="http://schemas.microsoft.com/office/drawing/2014/main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="" xmlns:a16="http://schemas.microsoft.com/office/drawing/2014/main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="" xmlns:a16="http://schemas.microsoft.com/office/drawing/2014/main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="" xmlns:a16="http://schemas.microsoft.com/office/drawing/2014/main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="" xmlns:a16="http://schemas.microsoft.com/office/drawing/2014/main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="" xmlns:a16="http://schemas.microsoft.com/office/drawing/2014/main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="" xmlns:a16="http://schemas.microsoft.com/office/drawing/2014/main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="" xmlns:a16="http://schemas.microsoft.com/office/drawing/2014/main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="" xmlns:a16="http://schemas.microsoft.com/office/drawing/2014/main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="" xmlns:a16="http://schemas.microsoft.com/office/drawing/2014/main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="" xmlns:a16="http://schemas.microsoft.com/office/drawing/2014/main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="" xmlns:a16="http://schemas.microsoft.com/office/drawing/2014/main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="" xmlns:a16="http://schemas.microsoft.com/office/drawing/2014/main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="" xmlns:a16="http://schemas.microsoft.com/office/drawing/2014/main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="" xmlns:a16="http://schemas.microsoft.com/office/drawing/2014/main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="" xmlns:a16="http://schemas.microsoft.com/office/drawing/2014/main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="" xmlns:a16="http://schemas.microsoft.com/office/drawing/2014/main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="" xmlns:a16="http://schemas.microsoft.com/office/drawing/2014/main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="" xmlns:a16="http://schemas.microsoft.com/office/drawing/2014/main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="" xmlns:a16="http://schemas.microsoft.com/office/drawing/2014/main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="" xmlns:a16="http://schemas.microsoft.com/office/drawing/2014/main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="" xmlns:a16="http://schemas.microsoft.com/office/drawing/2014/main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="" xmlns:a16="http://schemas.microsoft.com/office/drawing/2014/main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="" xmlns:a16="http://schemas.microsoft.com/office/drawing/2014/main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="" xmlns:a16="http://schemas.microsoft.com/office/drawing/2014/main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="" xmlns:a16="http://schemas.microsoft.com/office/drawing/2014/main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="" xmlns:a16="http://schemas.microsoft.com/office/drawing/2014/main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="" xmlns:a16="http://schemas.microsoft.com/office/drawing/2014/main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="" xmlns:a16="http://schemas.microsoft.com/office/drawing/2014/main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="" xmlns:a16="http://schemas.microsoft.com/office/drawing/2014/main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="" xmlns:a16="http://schemas.microsoft.com/office/drawing/2014/main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="" xmlns:a16="http://schemas.microsoft.com/office/drawing/2014/main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="" xmlns:a16="http://schemas.microsoft.com/office/drawing/2014/main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="" xmlns:a16="http://schemas.microsoft.com/office/drawing/2014/main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="" xmlns:a16="http://schemas.microsoft.com/office/drawing/2014/main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="" xmlns:a16="http://schemas.microsoft.com/office/drawing/2014/main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="" xmlns:a16="http://schemas.microsoft.com/office/drawing/2014/main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97405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506405"/>
            <a:ext cx="8482012" cy="4679950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</a:pPr>
            <a:r>
              <a:rPr lang="de-DE" altLang="de-DE" sz="3200" b="1" dirty="0" smtClean="0"/>
              <a:t>Anliegen des Vertiefungskurs Mathematik</a:t>
            </a:r>
          </a:p>
          <a:p>
            <a:pPr>
              <a:spcAft>
                <a:spcPts val="600"/>
              </a:spcAft>
            </a:pPr>
            <a:r>
              <a:rPr lang="de-DE" sz="2600" dirty="0" smtClean="0"/>
              <a:t>Der VKM </a:t>
            </a:r>
          </a:p>
          <a:p>
            <a:pPr>
              <a:buFont typeface="Wingdings" pitchFamily="2" charset="2"/>
              <a:buChar char="Ø"/>
            </a:pPr>
            <a:r>
              <a:rPr lang="de-DE" sz="2600" dirty="0" smtClean="0"/>
              <a:t> darf keinesfalls ein Abiturvorbereitungskurs sein.</a:t>
            </a:r>
          </a:p>
          <a:p>
            <a:r>
              <a:rPr lang="de-DE" sz="2600" dirty="0" smtClean="0"/>
              <a:t>    Das bedeutet, dass die behandelten Themen</a:t>
            </a:r>
          </a:p>
          <a:p>
            <a:r>
              <a:rPr lang="de-DE" sz="2600" dirty="0" smtClean="0"/>
              <a:t>    möglichst überschneidungsfrei zu den Themen</a:t>
            </a:r>
          </a:p>
          <a:p>
            <a:pPr>
              <a:spcAft>
                <a:spcPts val="1200"/>
              </a:spcAft>
            </a:pPr>
            <a:r>
              <a:rPr lang="de-DE" sz="2600" dirty="0" smtClean="0"/>
              <a:t>    der schriftlichen Abiturprüfung sein müssen. </a:t>
            </a:r>
          </a:p>
          <a:p>
            <a:pPr>
              <a:buFont typeface="Wingdings" pitchFamily="2" charset="2"/>
              <a:buChar char="Ø"/>
            </a:pPr>
            <a:r>
              <a:rPr lang="de-DE" sz="2600" dirty="0" smtClean="0"/>
              <a:t> darf keinesfalls eine Spielwiese für die Pflege</a:t>
            </a:r>
          </a:p>
          <a:p>
            <a:r>
              <a:rPr lang="de-DE" sz="2600" dirty="0" smtClean="0"/>
              <a:t>    eigener Hobbies oder selbst gewählter Inhalte der</a:t>
            </a:r>
          </a:p>
          <a:p>
            <a:r>
              <a:rPr lang="de-DE" sz="2600" dirty="0" smtClean="0"/>
              <a:t>    Lehrkraft sein. Es gilt der Bildungsplan in seiner</a:t>
            </a:r>
          </a:p>
          <a:p>
            <a:r>
              <a:rPr lang="de-DE" sz="2600" dirty="0" smtClean="0"/>
              <a:t>    momentan noch vorläufigen Fassung. </a:t>
            </a:r>
          </a:p>
          <a:p>
            <a:r>
              <a:rPr lang="de-DE" sz="2800" dirty="0" smtClean="0"/>
              <a:t>                      </a:t>
            </a:r>
            <a:r>
              <a:rPr lang="de-DE" dirty="0" smtClean="0">
                <a:solidFill>
                  <a:srgbClr val="00B0F0"/>
                </a:solidFill>
              </a:rPr>
              <a:t>Quelle: Informationen des RP Stuttgart zum VKM (Mai 2016)</a:t>
            </a:r>
            <a:endParaRPr lang="de-DE" sz="2800" dirty="0" smtClean="0">
              <a:solidFill>
                <a:srgbClr val="00B0F0"/>
              </a:solidFill>
            </a:endParaRPr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6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Klausuren und Klausuraufgaben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="" xmlns:a16="http://schemas.microsoft.com/office/drawing/2014/main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="" xmlns:a16="http://schemas.microsoft.com/office/drawing/2014/main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="" xmlns:a16="http://schemas.microsoft.com/office/drawing/2014/main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="" xmlns:a16="http://schemas.microsoft.com/office/drawing/2014/main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3" name="Gruppierung 11">
            <a:extLst>
              <a:ext uri="{FF2B5EF4-FFF2-40B4-BE49-F238E27FC236}">
                <a16:creationId xmlns="" xmlns:a16="http://schemas.microsoft.com/office/drawing/2014/main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="" xmlns:a16="http://schemas.microsoft.com/office/drawing/2014/main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="" xmlns:a16="http://schemas.microsoft.com/office/drawing/2014/main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Programm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4" name="AutoShape 6">
              <a:extLst>
                <a:ext uri="{FF2B5EF4-FFF2-40B4-BE49-F238E27FC236}">
                  <a16:creationId xmlns="" xmlns:a16="http://schemas.microsoft.com/office/drawing/2014/main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Anliegen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="" xmlns:a16="http://schemas.microsoft.com/office/drawing/2014/main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Formale Aspekte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6" name="AutoShape 8">
              <a:extLst>
                <a:ext uri="{FF2B5EF4-FFF2-40B4-BE49-F238E27FC236}">
                  <a16:creationId xmlns="" xmlns:a16="http://schemas.microsoft.com/office/drawing/2014/main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Fortbildung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="" xmlns:a16="http://schemas.microsoft.com/office/drawing/2014/main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4" name="Zeichenbereich 37909">
            <a:extLst>
              <a:ext uri="{FF2B5EF4-FFF2-40B4-BE49-F238E27FC236}">
                <a16:creationId xmlns="" xmlns:a16="http://schemas.microsoft.com/office/drawing/2014/main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="" xmlns:a16="http://schemas.microsoft.com/office/drawing/2014/main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="" xmlns:a16="http://schemas.microsoft.com/office/drawing/2014/main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="" xmlns:a16="http://schemas.microsoft.com/office/drawing/2014/main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="" xmlns:a16="http://schemas.microsoft.com/office/drawing/2014/main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="" xmlns:a16="http://schemas.microsoft.com/office/drawing/2014/main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="" xmlns:a16="http://schemas.microsoft.com/office/drawing/2014/main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="" xmlns:a16="http://schemas.microsoft.com/office/drawing/2014/main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="" xmlns:a16="http://schemas.microsoft.com/office/drawing/2014/main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="" xmlns:a16="http://schemas.microsoft.com/office/drawing/2014/main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="" xmlns:a16="http://schemas.microsoft.com/office/drawing/2014/main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="" xmlns:a16="http://schemas.microsoft.com/office/drawing/2014/main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="" xmlns:a16="http://schemas.microsoft.com/office/drawing/2014/main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="" xmlns:a16="http://schemas.microsoft.com/office/drawing/2014/main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="" xmlns:a16="http://schemas.microsoft.com/office/drawing/2014/main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="" xmlns:a16="http://schemas.microsoft.com/office/drawing/2014/main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="" xmlns:a16="http://schemas.microsoft.com/office/drawing/2014/main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="" xmlns:a16="http://schemas.microsoft.com/office/drawing/2014/main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="" xmlns:a16="http://schemas.microsoft.com/office/drawing/2014/main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="" xmlns:a16="http://schemas.microsoft.com/office/drawing/2014/main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="" xmlns:a16="http://schemas.microsoft.com/office/drawing/2014/main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="" xmlns:a16="http://schemas.microsoft.com/office/drawing/2014/main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="" xmlns:a16="http://schemas.microsoft.com/office/drawing/2014/main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="" xmlns:a16="http://schemas.microsoft.com/office/drawing/2014/main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="" xmlns:a16="http://schemas.microsoft.com/office/drawing/2014/main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="" xmlns:a16="http://schemas.microsoft.com/office/drawing/2014/main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="" xmlns:a16="http://schemas.microsoft.com/office/drawing/2014/main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="" xmlns:a16="http://schemas.microsoft.com/office/drawing/2014/main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="" xmlns:a16="http://schemas.microsoft.com/office/drawing/2014/main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="" xmlns:a16="http://schemas.microsoft.com/office/drawing/2014/main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="" xmlns:a16="http://schemas.microsoft.com/office/drawing/2014/main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="" xmlns:a16="http://schemas.microsoft.com/office/drawing/2014/main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="" xmlns:a16="http://schemas.microsoft.com/office/drawing/2014/main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="" xmlns:a16="http://schemas.microsoft.com/office/drawing/2014/main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="" xmlns:a16="http://schemas.microsoft.com/office/drawing/2014/main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="" xmlns:a16="http://schemas.microsoft.com/office/drawing/2014/main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="" xmlns:a16="http://schemas.microsoft.com/office/drawing/2014/main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="" xmlns:a16="http://schemas.microsoft.com/office/drawing/2014/main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="" xmlns:a16="http://schemas.microsoft.com/office/drawing/2014/main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="" xmlns:a16="http://schemas.microsoft.com/office/drawing/2014/main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="" xmlns:a16="http://schemas.microsoft.com/office/drawing/2014/main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="" xmlns:a16="http://schemas.microsoft.com/office/drawing/2014/main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="" xmlns:a16="http://schemas.microsoft.com/office/drawing/2014/main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="" xmlns:a16="http://schemas.microsoft.com/office/drawing/2014/main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="" xmlns:a16="http://schemas.microsoft.com/office/drawing/2014/main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="" xmlns:a16="http://schemas.microsoft.com/office/drawing/2014/main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="" xmlns:a16="http://schemas.microsoft.com/office/drawing/2014/main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="" xmlns:a16="http://schemas.microsoft.com/office/drawing/2014/main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="" xmlns:a16="http://schemas.microsoft.com/office/drawing/2014/main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="" xmlns:a16="http://schemas.microsoft.com/office/drawing/2014/main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="" xmlns:a16="http://schemas.microsoft.com/office/drawing/2014/main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97405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506405"/>
            <a:ext cx="8482012" cy="4679950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r>
              <a:rPr lang="de-DE" altLang="de-DE" sz="3200" b="1" dirty="0" smtClean="0"/>
              <a:t>Anliegen des Vertiefungskurs Mathematik</a:t>
            </a:r>
          </a:p>
          <a:p>
            <a:pPr eaLnBrk="1" hangingPunct="1">
              <a:spcAft>
                <a:spcPts val="1800"/>
              </a:spcAft>
            </a:pPr>
            <a:endParaRPr lang="de-DE" altLang="de-DE" sz="3200" b="1" dirty="0" smtClean="0"/>
          </a:p>
          <a:p>
            <a:pPr eaLnBrk="1" hangingPunct="1">
              <a:spcAft>
                <a:spcPts val="1800"/>
              </a:spcAft>
            </a:pPr>
            <a:endParaRPr lang="de-DE" altLang="de-DE" sz="3200" b="1" dirty="0" smtClean="0"/>
          </a:p>
          <a:p>
            <a:pPr eaLnBrk="1" hangingPunct="1">
              <a:spcAft>
                <a:spcPts val="1800"/>
              </a:spcAft>
            </a:pPr>
            <a:endParaRPr lang="de-DE" altLang="de-DE" sz="3200" b="1" dirty="0" smtClean="0"/>
          </a:p>
          <a:p>
            <a:pPr eaLnBrk="1" hangingPunct="1">
              <a:spcAft>
                <a:spcPts val="1800"/>
              </a:spcAft>
            </a:pPr>
            <a:endParaRPr lang="de-DE" altLang="de-DE" sz="3200" b="1" dirty="0" smtClean="0"/>
          </a:p>
          <a:p>
            <a:pPr eaLnBrk="1" hangingPunct="1">
              <a:spcAft>
                <a:spcPts val="1800"/>
              </a:spcAft>
            </a:pPr>
            <a:endParaRPr lang="de-DE" altLang="de-DE" sz="3200" b="1" dirty="0" smtClean="0"/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7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Klausuren und Klausuraufgaben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="" xmlns:a16="http://schemas.microsoft.com/office/drawing/2014/main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="" xmlns:a16="http://schemas.microsoft.com/office/drawing/2014/main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="" xmlns:a16="http://schemas.microsoft.com/office/drawing/2014/main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="" xmlns:a16="http://schemas.microsoft.com/office/drawing/2014/main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3" name="Gruppierung 11">
            <a:extLst>
              <a:ext uri="{FF2B5EF4-FFF2-40B4-BE49-F238E27FC236}">
                <a16:creationId xmlns="" xmlns:a16="http://schemas.microsoft.com/office/drawing/2014/main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="" xmlns:a16="http://schemas.microsoft.com/office/drawing/2014/main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="" xmlns:a16="http://schemas.microsoft.com/office/drawing/2014/main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Programm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4" name="AutoShape 6">
              <a:extLst>
                <a:ext uri="{FF2B5EF4-FFF2-40B4-BE49-F238E27FC236}">
                  <a16:creationId xmlns="" xmlns:a16="http://schemas.microsoft.com/office/drawing/2014/main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Anliegen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="" xmlns:a16="http://schemas.microsoft.com/office/drawing/2014/main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Formale Aspekte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6" name="AutoShape 8">
              <a:extLst>
                <a:ext uri="{FF2B5EF4-FFF2-40B4-BE49-F238E27FC236}">
                  <a16:creationId xmlns="" xmlns:a16="http://schemas.microsoft.com/office/drawing/2014/main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Fortbildung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="" xmlns:a16="http://schemas.microsoft.com/office/drawing/2014/main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4" name="Zeichenbereich 37909">
            <a:extLst>
              <a:ext uri="{FF2B5EF4-FFF2-40B4-BE49-F238E27FC236}">
                <a16:creationId xmlns="" xmlns:a16="http://schemas.microsoft.com/office/drawing/2014/main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="" xmlns:a16="http://schemas.microsoft.com/office/drawing/2014/main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="" xmlns:a16="http://schemas.microsoft.com/office/drawing/2014/main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="" xmlns:a16="http://schemas.microsoft.com/office/drawing/2014/main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="" xmlns:a16="http://schemas.microsoft.com/office/drawing/2014/main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="" xmlns:a16="http://schemas.microsoft.com/office/drawing/2014/main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="" xmlns:a16="http://schemas.microsoft.com/office/drawing/2014/main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="" xmlns:a16="http://schemas.microsoft.com/office/drawing/2014/main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="" xmlns:a16="http://schemas.microsoft.com/office/drawing/2014/main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="" xmlns:a16="http://schemas.microsoft.com/office/drawing/2014/main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="" xmlns:a16="http://schemas.microsoft.com/office/drawing/2014/main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="" xmlns:a16="http://schemas.microsoft.com/office/drawing/2014/main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="" xmlns:a16="http://schemas.microsoft.com/office/drawing/2014/main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="" xmlns:a16="http://schemas.microsoft.com/office/drawing/2014/main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="" xmlns:a16="http://schemas.microsoft.com/office/drawing/2014/main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="" xmlns:a16="http://schemas.microsoft.com/office/drawing/2014/main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="" xmlns:a16="http://schemas.microsoft.com/office/drawing/2014/main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="" xmlns:a16="http://schemas.microsoft.com/office/drawing/2014/main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="" xmlns:a16="http://schemas.microsoft.com/office/drawing/2014/main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="" xmlns:a16="http://schemas.microsoft.com/office/drawing/2014/main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="" xmlns:a16="http://schemas.microsoft.com/office/drawing/2014/main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="" xmlns:a16="http://schemas.microsoft.com/office/drawing/2014/main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="" xmlns:a16="http://schemas.microsoft.com/office/drawing/2014/main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="" xmlns:a16="http://schemas.microsoft.com/office/drawing/2014/main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="" xmlns:a16="http://schemas.microsoft.com/office/drawing/2014/main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="" xmlns:a16="http://schemas.microsoft.com/office/drawing/2014/main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="" xmlns:a16="http://schemas.microsoft.com/office/drawing/2014/main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="" xmlns:a16="http://schemas.microsoft.com/office/drawing/2014/main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="" xmlns:a16="http://schemas.microsoft.com/office/drawing/2014/main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="" xmlns:a16="http://schemas.microsoft.com/office/drawing/2014/main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="" xmlns:a16="http://schemas.microsoft.com/office/drawing/2014/main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="" xmlns:a16="http://schemas.microsoft.com/office/drawing/2014/main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="" xmlns:a16="http://schemas.microsoft.com/office/drawing/2014/main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="" xmlns:a16="http://schemas.microsoft.com/office/drawing/2014/main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="" xmlns:a16="http://schemas.microsoft.com/office/drawing/2014/main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="" xmlns:a16="http://schemas.microsoft.com/office/drawing/2014/main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="" xmlns:a16="http://schemas.microsoft.com/office/drawing/2014/main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="" xmlns:a16="http://schemas.microsoft.com/office/drawing/2014/main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="" xmlns:a16="http://schemas.microsoft.com/office/drawing/2014/main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="" xmlns:a16="http://schemas.microsoft.com/office/drawing/2014/main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="" xmlns:a16="http://schemas.microsoft.com/office/drawing/2014/main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="" xmlns:a16="http://schemas.microsoft.com/office/drawing/2014/main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="" xmlns:a16="http://schemas.microsoft.com/office/drawing/2014/main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="" xmlns:a16="http://schemas.microsoft.com/office/drawing/2014/main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="" xmlns:a16="http://schemas.microsoft.com/office/drawing/2014/main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="" xmlns:a16="http://schemas.microsoft.com/office/drawing/2014/main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="" xmlns:a16="http://schemas.microsoft.com/office/drawing/2014/main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="" xmlns:a16="http://schemas.microsoft.com/office/drawing/2014/main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="" xmlns:a16="http://schemas.microsoft.com/office/drawing/2014/main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="" xmlns:a16="http://schemas.microsoft.com/office/drawing/2014/main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="" xmlns:a16="http://schemas.microsoft.com/office/drawing/2014/main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  <p:pic>
        <p:nvPicPr>
          <p:cNvPr id="71" name="Grafik 70" descr="C:\Users\Appel\AppData\Local\Temp\geogebra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9672" y="2492896"/>
            <a:ext cx="5760720" cy="2692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" name="Grafik 71" descr="C:\Users\Appel\AppData\Local\Temp\geogebra.pn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84000" y="2466000"/>
            <a:ext cx="5760720" cy="2670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7405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506405"/>
            <a:ext cx="8482012" cy="4679950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r>
              <a:rPr lang="de-DE" altLang="de-DE" sz="3600" b="1" dirty="0" smtClean="0"/>
              <a:t>Seit wann gibt es den VKM?</a:t>
            </a:r>
          </a:p>
          <a:p>
            <a:pPr eaLnBrk="1" hangingPunct="1">
              <a:spcAft>
                <a:spcPts val="0"/>
              </a:spcAft>
              <a:buFont typeface="Wingdings" pitchFamily="2" charset="2"/>
              <a:buChar char="Ø"/>
            </a:pPr>
            <a:r>
              <a:rPr lang="de-DE" altLang="de-DE" sz="2800" dirty="0" smtClean="0"/>
              <a:t> Versuchsphase ab dem Schuljahr 2012/13 an</a:t>
            </a:r>
          </a:p>
          <a:p>
            <a:pPr eaLnBrk="1" hangingPunct="1">
              <a:spcAft>
                <a:spcPts val="1800"/>
              </a:spcAft>
            </a:pPr>
            <a:r>
              <a:rPr lang="de-DE" altLang="de-DE" sz="2800" dirty="0" smtClean="0"/>
              <a:t>    einigen wenigen Gymnasien.</a:t>
            </a:r>
          </a:p>
          <a:p>
            <a:pPr>
              <a:buFont typeface="Wingdings" pitchFamily="2" charset="2"/>
              <a:buChar char="Ø"/>
            </a:pPr>
            <a:r>
              <a:rPr lang="de-DE" altLang="de-DE" sz="2800" dirty="0" smtClean="0"/>
              <a:t> </a:t>
            </a:r>
            <a:r>
              <a:rPr lang="de-DE" sz="2800" dirty="0" smtClean="0"/>
              <a:t>Der VKM wurde zum Schuljahr 2013/2014 von der</a:t>
            </a:r>
          </a:p>
          <a:p>
            <a:pPr>
              <a:spcAft>
                <a:spcPts val="1800"/>
              </a:spcAft>
            </a:pPr>
            <a:r>
              <a:rPr lang="de-DE" sz="2800" dirty="0" smtClean="0"/>
              <a:t>    Versuchsphase in die Regelphase überführt. </a:t>
            </a:r>
            <a:endParaRPr lang="de-DE" sz="3600" dirty="0" smtClean="0"/>
          </a:p>
          <a:p>
            <a:pPr>
              <a:buFont typeface="Wingdings" pitchFamily="2" charset="2"/>
              <a:buChar char="Ø"/>
            </a:pPr>
            <a:r>
              <a:rPr lang="de-DE" sz="2800" dirty="0" smtClean="0"/>
              <a:t> Jedes Gymnasium kann den Kurs seit dem</a:t>
            </a:r>
          </a:p>
          <a:p>
            <a:r>
              <a:rPr lang="de-DE" sz="2800" dirty="0" smtClean="0"/>
              <a:t>    Schuljahr 2013/14 einführen, eine Antragstellung</a:t>
            </a:r>
          </a:p>
          <a:p>
            <a:r>
              <a:rPr lang="de-DE" sz="2800" dirty="0" smtClean="0"/>
              <a:t>    ist nicht mehr notwendig. </a:t>
            </a:r>
            <a:r>
              <a:rPr lang="de-DE" altLang="de-DE" sz="2800" b="1" dirty="0" smtClean="0"/>
              <a:t> </a:t>
            </a:r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8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Klausuren und Klausuraufgaben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="" xmlns:a16="http://schemas.microsoft.com/office/drawing/2014/main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="" xmlns:a16="http://schemas.microsoft.com/office/drawing/2014/main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="" xmlns:a16="http://schemas.microsoft.com/office/drawing/2014/main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="" xmlns:a16="http://schemas.microsoft.com/office/drawing/2014/main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3" name="Gruppierung 11">
            <a:extLst>
              <a:ext uri="{FF2B5EF4-FFF2-40B4-BE49-F238E27FC236}">
                <a16:creationId xmlns="" xmlns:a16="http://schemas.microsoft.com/office/drawing/2014/main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="" xmlns:a16="http://schemas.microsoft.com/office/drawing/2014/main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="" xmlns:a16="http://schemas.microsoft.com/office/drawing/2014/main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Programm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4" name="AutoShape 6">
              <a:extLst>
                <a:ext uri="{FF2B5EF4-FFF2-40B4-BE49-F238E27FC236}">
                  <a16:creationId xmlns="" xmlns:a16="http://schemas.microsoft.com/office/drawing/2014/main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Anliegen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="" xmlns:a16="http://schemas.microsoft.com/office/drawing/2014/main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Formale Aspekte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6" name="AutoShape 8">
              <a:extLst>
                <a:ext uri="{FF2B5EF4-FFF2-40B4-BE49-F238E27FC236}">
                  <a16:creationId xmlns="" xmlns:a16="http://schemas.microsoft.com/office/drawing/2014/main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Fortbildung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="" xmlns:a16="http://schemas.microsoft.com/office/drawing/2014/main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4" name="Zeichenbereich 37909">
            <a:extLst>
              <a:ext uri="{FF2B5EF4-FFF2-40B4-BE49-F238E27FC236}">
                <a16:creationId xmlns="" xmlns:a16="http://schemas.microsoft.com/office/drawing/2014/main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="" xmlns:a16="http://schemas.microsoft.com/office/drawing/2014/main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="" xmlns:a16="http://schemas.microsoft.com/office/drawing/2014/main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="" xmlns:a16="http://schemas.microsoft.com/office/drawing/2014/main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="" xmlns:a16="http://schemas.microsoft.com/office/drawing/2014/main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="" xmlns:a16="http://schemas.microsoft.com/office/drawing/2014/main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="" xmlns:a16="http://schemas.microsoft.com/office/drawing/2014/main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="" xmlns:a16="http://schemas.microsoft.com/office/drawing/2014/main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="" xmlns:a16="http://schemas.microsoft.com/office/drawing/2014/main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="" xmlns:a16="http://schemas.microsoft.com/office/drawing/2014/main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="" xmlns:a16="http://schemas.microsoft.com/office/drawing/2014/main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="" xmlns:a16="http://schemas.microsoft.com/office/drawing/2014/main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="" xmlns:a16="http://schemas.microsoft.com/office/drawing/2014/main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="" xmlns:a16="http://schemas.microsoft.com/office/drawing/2014/main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="" xmlns:a16="http://schemas.microsoft.com/office/drawing/2014/main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="" xmlns:a16="http://schemas.microsoft.com/office/drawing/2014/main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="" xmlns:a16="http://schemas.microsoft.com/office/drawing/2014/main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="" xmlns:a16="http://schemas.microsoft.com/office/drawing/2014/main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="" xmlns:a16="http://schemas.microsoft.com/office/drawing/2014/main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="" xmlns:a16="http://schemas.microsoft.com/office/drawing/2014/main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="" xmlns:a16="http://schemas.microsoft.com/office/drawing/2014/main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="" xmlns:a16="http://schemas.microsoft.com/office/drawing/2014/main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="" xmlns:a16="http://schemas.microsoft.com/office/drawing/2014/main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="" xmlns:a16="http://schemas.microsoft.com/office/drawing/2014/main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="" xmlns:a16="http://schemas.microsoft.com/office/drawing/2014/main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="" xmlns:a16="http://schemas.microsoft.com/office/drawing/2014/main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="" xmlns:a16="http://schemas.microsoft.com/office/drawing/2014/main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="" xmlns:a16="http://schemas.microsoft.com/office/drawing/2014/main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="" xmlns:a16="http://schemas.microsoft.com/office/drawing/2014/main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="" xmlns:a16="http://schemas.microsoft.com/office/drawing/2014/main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="" xmlns:a16="http://schemas.microsoft.com/office/drawing/2014/main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="" xmlns:a16="http://schemas.microsoft.com/office/drawing/2014/main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="" xmlns:a16="http://schemas.microsoft.com/office/drawing/2014/main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="" xmlns:a16="http://schemas.microsoft.com/office/drawing/2014/main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="" xmlns:a16="http://schemas.microsoft.com/office/drawing/2014/main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="" xmlns:a16="http://schemas.microsoft.com/office/drawing/2014/main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="" xmlns:a16="http://schemas.microsoft.com/office/drawing/2014/main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="" xmlns:a16="http://schemas.microsoft.com/office/drawing/2014/main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="" xmlns:a16="http://schemas.microsoft.com/office/drawing/2014/main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="" xmlns:a16="http://schemas.microsoft.com/office/drawing/2014/main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="" xmlns:a16="http://schemas.microsoft.com/office/drawing/2014/main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="" xmlns:a16="http://schemas.microsoft.com/office/drawing/2014/main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="" xmlns:a16="http://schemas.microsoft.com/office/drawing/2014/main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="" xmlns:a16="http://schemas.microsoft.com/office/drawing/2014/main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="" xmlns:a16="http://schemas.microsoft.com/office/drawing/2014/main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="" xmlns:a16="http://schemas.microsoft.com/office/drawing/2014/main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="" xmlns:a16="http://schemas.microsoft.com/office/drawing/2014/main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="" xmlns:a16="http://schemas.microsoft.com/office/drawing/2014/main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="" xmlns:a16="http://schemas.microsoft.com/office/drawing/2014/main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="" xmlns:a16="http://schemas.microsoft.com/office/drawing/2014/main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="" xmlns:a16="http://schemas.microsoft.com/office/drawing/2014/main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97405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506405"/>
            <a:ext cx="8482012" cy="4679950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r>
              <a:rPr lang="de-DE" altLang="de-DE" sz="3600" b="1" dirty="0" smtClean="0"/>
              <a:t>Der VKM als Kurs der Kursstufe</a:t>
            </a:r>
          </a:p>
          <a:p>
            <a:pPr eaLnBrk="1" hangingPunct="1">
              <a:spcAft>
                <a:spcPts val="1200"/>
              </a:spcAft>
              <a:buFont typeface="Wingdings" pitchFamily="2" charset="2"/>
              <a:buChar char="Ø"/>
            </a:pPr>
            <a:r>
              <a:rPr lang="de-DE" altLang="de-DE" sz="2800" dirty="0" smtClean="0"/>
              <a:t> Der VKM gehört zum Wahlbereich („Orchideen“).</a:t>
            </a:r>
          </a:p>
          <a:p>
            <a:pPr eaLnBrk="1" hangingPunct="1">
              <a:spcAft>
                <a:spcPts val="1200"/>
              </a:spcAft>
              <a:buFont typeface="Wingdings" pitchFamily="2" charset="2"/>
              <a:buChar char="Ø"/>
            </a:pPr>
            <a:r>
              <a:rPr lang="de-DE" altLang="de-DE" sz="2800" dirty="0" smtClean="0"/>
              <a:t> Der VKM wird 4 Halbjahre unterrichtet.</a:t>
            </a:r>
          </a:p>
          <a:p>
            <a:pPr eaLnBrk="1" hangingPunct="1">
              <a:spcAft>
                <a:spcPts val="1200"/>
              </a:spcAft>
              <a:buFont typeface="Wingdings" pitchFamily="2" charset="2"/>
              <a:buChar char="Ø"/>
            </a:pPr>
            <a:r>
              <a:rPr lang="de-DE" altLang="de-DE" sz="2800" dirty="0" smtClean="0"/>
              <a:t> </a:t>
            </a:r>
            <a:r>
              <a:rPr lang="de-DE" altLang="de-DE" sz="2800" dirty="0" err="1" smtClean="0"/>
              <a:t>SuS</a:t>
            </a:r>
            <a:r>
              <a:rPr lang="de-DE" altLang="de-DE" sz="2800" dirty="0" smtClean="0"/>
              <a:t> des LF und des BF können den VKM wählen.</a:t>
            </a:r>
          </a:p>
          <a:p>
            <a:pPr eaLnBrk="1" hangingPunct="1">
              <a:spcAft>
                <a:spcPts val="0"/>
              </a:spcAft>
              <a:buFont typeface="Wingdings" pitchFamily="2" charset="2"/>
              <a:buChar char="Ø"/>
            </a:pPr>
            <a:r>
              <a:rPr lang="de-DE" altLang="de-DE" sz="2800" dirty="0" smtClean="0"/>
              <a:t> </a:t>
            </a:r>
            <a:r>
              <a:rPr lang="de-DE" altLang="de-DE" sz="2800" dirty="0" err="1" smtClean="0"/>
              <a:t>SuS</a:t>
            </a:r>
            <a:r>
              <a:rPr lang="de-DE" altLang="de-DE" sz="2800" dirty="0" smtClean="0"/>
              <a:t> können den VKM nach Klassenstufe 11</a:t>
            </a:r>
          </a:p>
          <a:p>
            <a:pPr eaLnBrk="1" hangingPunct="1">
              <a:spcAft>
                <a:spcPts val="1200"/>
              </a:spcAft>
            </a:pPr>
            <a:r>
              <a:rPr lang="de-DE" altLang="de-DE" sz="2800" dirty="0" smtClean="0"/>
              <a:t>    abwählen.</a:t>
            </a:r>
          </a:p>
          <a:p>
            <a:pPr eaLnBrk="1" hangingPunct="1">
              <a:spcAft>
                <a:spcPts val="1800"/>
              </a:spcAft>
              <a:buFont typeface="Wingdings" pitchFamily="2" charset="2"/>
              <a:buChar char="Ø"/>
            </a:pPr>
            <a:r>
              <a:rPr lang="de-DE" altLang="de-DE" sz="2800" dirty="0" smtClean="0"/>
              <a:t> Jahrgangsübergreifende Kurse sind möglich.</a:t>
            </a:r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9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Klausuren und Klausuraufgaben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="" xmlns:a16="http://schemas.microsoft.com/office/drawing/2014/main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="" xmlns:a16="http://schemas.microsoft.com/office/drawing/2014/main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="" xmlns:a16="http://schemas.microsoft.com/office/drawing/2014/main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="" xmlns:a16="http://schemas.microsoft.com/office/drawing/2014/main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3" name="Gruppierung 11">
            <a:extLst>
              <a:ext uri="{FF2B5EF4-FFF2-40B4-BE49-F238E27FC236}">
                <a16:creationId xmlns="" xmlns:a16="http://schemas.microsoft.com/office/drawing/2014/main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="" xmlns:a16="http://schemas.microsoft.com/office/drawing/2014/main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="" xmlns:a16="http://schemas.microsoft.com/office/drawing/2014/main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Programm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4" name="AutoShape 6">
              <a:extLst>
                <a:ext uri="{FF2B5EF4-FFF2-40B4-BE49-F238E27FC236}">
                  <a16:creationId xmlns="" xmlns:a16="http://schemas.microsoft.com/office/drawing/2014/main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Anliegen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="" xmlns:a16="http://schemas.microsoft.com/office/drawing/2014/main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Formale Aspekte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6" name="AutoShape 8">
              <a:extLst>
                <a:ext uri="{FF2B5EF4-FFF2-40B4-BE49-F238E27FC236}">
                  <a16:creationId xmlns="" xmlns:a16="http://schemas.microsoft.com/office/drawing/2014/main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 smtClean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Fortbildung</a:t>
              </a:r>
              <a:endPara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="" xmlns:a16="http://schemas.microsoft.com/office/drawing/2014/main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4" name="Zeichenbereich 37909">
            <a:extLst>
              <a:ext uri="{FF2B5EF4-FFF2-40B4-BE49-F238E27FC236}">
                <a16:creationId xmlns="" xmlns:a16="http://schemas.microsoft.com/office/drawing/2014/main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="" xmlns:a16="http://schemas.microsoft.com/office/drawing/2014/main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="" xmlns:a16="http://schemas.microsoft.com/office/drawing/2014/main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="" xmlns:a16="http://schemas.microsoft.com/office/drawing/2014/main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="" xmlns:a16="http://schemas.microsoft.com/office/drawing/2014/main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="" xmlns:a16="http://schemas.microsoft.com/office/drawing/2014/main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="" xmlns:a16="http://schemas.microsoft.com/office/drawing/2014/main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="" xmlns:a16="http://schemas.microsoft.com/office/drawing/2014/main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="" xmlns:a16="http://schemas.microsoft.com/office/drawing/2014/main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="" xmlns:a16="http://schemas.microsoft.com/office/drawing/2014/main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="" xmlns:a16="http://schemas.microsoft.com/office/drawing/2014/main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="" xmlns:a16="http://schemas.microsoft.com/office/drawing/2014/main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="" xmlns:a16="http://schemas.microsoft.com/office/drawing/2014/main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="" xmlns:a16="http://schemas.microsoft.com/office/drawing/2014/main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="" xmlns:a16="http://schemas.microsoft.com/office/drawing/2014/main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="" xmlns:a16="http://schemas.microsoft.com/office/drawing/2014/main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="" xmlns:a16="http://schemas.microsoft.com/office/drawing/2014/main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="" xmlns:a16="http://schemas.microsoft.com/office/drawing/2014/main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="" xmlns:a16="http://schemas.microsoft.com/office/drawing/2014/main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="" xmlns:a16="http://schemas.microsoft.com/office/drawing/2014/main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="" xmlns:a16="http://schemas.microsoft.com/office/drawing/2014/main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="" xmlns:a16="http://schemas.microsoft.com/office/drawing/2014/main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="" xmlns:a16="http://schemas.microsoft.com/office/drawing/2014/main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="" xmlns:a16="http://schemas.microsoft.com/office/drawing/2014/main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="" xmlns:a16="http://schemas.microsoft.com/office/drawing/2014/main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="" xmlns:a16="http://schemas.microsoft.com/office/drawing/2014/main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="" xmlns:a16="http://schemas.microsoft.com/office/drawing/2014/main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="" xmlns:a16="http://schemas.microsoft.com/office/drawing/2014/main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="" xmlns:a16="http://schemas.microsoft.com/office/drawing/2014/main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="" xmlns:a16="http://schemas.microsoft.com/office/drawing/2014/main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="" xmlns:a16="http://schemas.microsoft.com/office/drawing/2014/main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="" xmlns:a16="http://schemas.microsoft.com/office/drawing/2014/main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="" xmlns:a16="http://schemas.microsoft.com/office/drawing/2014/main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="" xmlns:a16="http://schemas.microsoft.com/office/drawing/2014/main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="" xmlns:a16="http://schemas.microsoft.com/office/drawing/2014/main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="" xmlns:a16="http://schemas.microsoft.com/office/drawing/2014/main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="" xmlns:a16="http://schemas.microsoft.com/office/drawing/2014/main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="" xmlns:a16="http://schemas.microsoft.com/office/drawing/2014/main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="" xmlns:a16="http://schemas.microsoft.com/office/drawing/2014/main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="" xmlns:a16="http://schemas.microsoft.com/office/drawing/2014/main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="" xmlns:a16="http://schemas.microsoft.com/office/drawing/2014/main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="" xmlns:a16="http://schemas.microsoft.com/office/drawing/2014/main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="" xmlns:a16="http://schemas.microsoft.com/office/drawing/2014/main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="" xmlns:a16="http://schemas.microsoft.com/office/drawing/2014/main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="" xmlns:a16="http://schemas.microsoft.com/office/drawing/2014/main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="" xmlns:a16="http://schemas.microsoft.com/office/drawing/2014/main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="" xmlns:a16="http://schemas.microsoft.com/office/drawing/2014/main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="" xmlns:a16="http://schemas.microsoft.com/office/drawing/2014/main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="" xmlns:a16="http://schemas.microsoft.com/office/drawing/2014/main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="" xmlns:a16="http://schemas.microsoft.com/office/drawing/2014/main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="" xmlns:a16="http://schemas.microsoft.com/office/drawing/2014/main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97405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1750</Words>
  <Application>Microsoft Office PowerPoint</Application>
  <PresentationFormat>Bildschirmpräsentation (4:3)</PresentationFormat>
  <Paragraphs>882</Paragraphs>
  <Slides>24</Slides>
  <Notes>24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24</vt:i4>
      </vt:variant>
    </vt:vector>
  </HeadingPairs>
  <TitlesOfParts>
    <vt:vector size="30" baseType="lpstr">
      <vt:lpstr>Arial</vt:lpstr>
      <vt:lpstr>Calibri</vt:lpstr>
      <vt:lpstr>Segoe Script</vt:lpstr>
      <vt:lpstr>Times New Roman</vt:lpstr>
      <vt:lpstr>Wingdings</vt:lpstr>
      <vt:lpstr>Standarddesign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Brain-Club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Claudia Uhl</dc:creator>
  <cp:lastModifiedBy>Jürgen Appel</cp:lastModifiedBy>
  <cp:revision>516</cp:revision>
  <cp:lastPrinted>2018-03-03T10:37:02Z</cp:lastPrinted>
  <dcterms:created xsi:type="dcterms:W3CDTF">2014-11-14T21:49:37Z</dcterms:created>
  <dcterms:modified xsi:type="dcterms:W3CDTF">2020-03-03T22:34:54Z</dcterms:modified>
</cp:coreProperties>
</file>