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46" r:id="rId2"/>
    <p:sldId id="401" r:id="rId3"/>
    <p:sldId id="400" r:id="rId4"/>
    <p:sldId id="399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09" r:id="rId13"/>
    <p:sldId id="410" r:id="rId14"/>
    <p:sldId id="411" r:id="rId15"/>
    <p:sldId id="418" r:id="rId16"/>
    <p:sldId id="412" r:id="rId17"/>
    <p:sldId id="413" r:id="rId18"/>
    <p:sldId id="414" r:id="rId19"/>
    <p:sldId id="415" r:id="rId20"/>
    <p:sldId id="416" r:id="rId21"/>
    <p:sldId id="417" r:id="rId22"/>
    <p:sldId id="419" r:id="rId23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00"/>
    <a:srgbClr val="FFCB97"/>
    <a:srgbClr val="FFEDB3"/>
    <a:srgbClr val="FFDE75"/>
    <a:srgbClr val="FF9933"/>
    <a:srgbClr val="F5A401"/>
    <a:srgbClr val="FFAFAF"/>
    <a:srgbClr val="FF9999"/>
    <a:srgbClr val="FF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15" autoAdjust="0"/>
    <p:restoredTop sz="87044" autoAdjust="0"/>
  </p:normalViewPr>
  <p:slideViewPr>
    <p:cSldViewPr>
      <p:cViewPr varScale="1">
        <p:scale>
          <a:sx n="80" d="100"/>
          <a:sy n="80" d="100"/>
        </p:scale>
        <p:origin x="1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pPr/>
              <a:t>03.03.2020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Beweisen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r>
              <a:rPr lang="de-DE" altLang="de-DE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Jahrgangsstufe 11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:a16="http://schemas.microsoft.com/office/drawing/2014/main" xmlns="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xmlns="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:a16="http://schemas.microsoft.com/office/drawing/2014/main" xmlns="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:a16="http://schemas.microsoft.com/office/drawing/2014/main" xmlns="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:a16="http://schemas.microsoft.com/office/drawing/2014/main" xmlns="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:a16="http://schemas.microsoft.com/office/drawing/2014/main" xmlns="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xmlns="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:a16="http://schemas.microsoft.com/office/drawing/2014/main" xmlns="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:a16="http://schemas.microsoft.com/office/drawing/2014/main" xmlns="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:a16="http://schemas.microsoft.com/office/drawing/2014/main" xmlns="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xmlns="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xmlns="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:a16="http://schemas.microsoft.com/office/drawing/2014/main" xmlns="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xmlns="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xmlns="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xmlns="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xmlns="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xmlns="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xmlns="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:a16="http://schemas.microsoft.com/office/drawing/2014/main" xmlns="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xmlns="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:a16="http://schemas.microsoft.com/office/drawing/2014/main" xmlns="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xmlns="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:a16="http://schemas.microsoft.com/office/drawing/2014/main" xmlns="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xmlns="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:a16="http://schemas.microsoft.com/office/drawing/2014/main" xmlns="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:a16="http://schemas.microsoft.com/office/drawing/2014/main" xmlns="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:a16="http://schemas.microsoft.com/office/drawing/2014/main" xmlns="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:a16="http://schemas.microsoft.com/office/drawing/2014/main" xmlns="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:a16="http://schemas.microsoft.com/office/drawing/2014/main" xmlns="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:a16="http://schemas.microsoft.com/office/drawing/2014/main" xmlns="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:a16="http://schemas.microsoft.com/office/drawing/2014/main" xmlns="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:a16="http://schemas.microsoft.com/office/drawing/2014/main" xmlns="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:a16="http://schemas.microsoft.com/office/drawing/2014/main" xmlns="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xmlns="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:a16="http://schemas.microsoft.com/office/drawing/2014/main" xmlns="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:a16="http://schemas.microsoft.com/office/drawing/2014/main" xmlns="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:a16="http://schemas.microsoft.com/office/drawing/2014/main" xmlns="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xmlns="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:a16="http://schemas.microsoft.com/office/drawing/2014/main" xmlns="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:a16="http://schemas.microsoft.com/office/drawing/2014/main" xmlns="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:a16="http://schemas.microsoft.com/office/drawing/2014/main" xmlns="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xmlns="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:a16="http://schemas.microsoft.com/office/drawing/2014/main" xmlns="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:a16="http://schemas.microsoft.com/office/drawing/2014/main" xmlns="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:a16="http://schemas.microsoft.com/office/drawing/2014/main" xmlns="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:a16="http://schemas.microsoft.com/office/drawing/2014/main" xmlns="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:a16="http://schemas.microsoft.com/office/drawing/2014/main" xmlns="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:a16="http://schemas.microsoft.com/office/drawing/2014/main" xmlns="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:a16="http://schemas.microsoft.com/office/drawing/2014/main" xmlns="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:a16="http://schemas.microsoft.com/office/drawing/2014/main" xmlns="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6691221" y="5106591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Segoe Script" panose="020B0504020000000003" pitchFamily="34" charset="0"/>
              </a:rPr>
              <a:t>Jürgen Appel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Vollständige Induktion</a:t>
            </a:r>
            <a:endParaRPr lang="de-DE" altLang="de-DE" sz="3200" b="1" dirty="0" smtClean="0"/>
          </a:p>
          <a:p>
            <a:pPr marL="742950" indent="-742950" eaLnBrk="1" hangingPunct="1">
              <a:spcAft>
                <a:spcPts val="1200"/>
              </a:spcAft>
              <a:buAutoNum type="arabicParenR"/>
            </a:pPr>
            <a:r>
              <a:rPr lang="de-DE" altLang="de-DE" sz="3600" dirty="0" smtClean="0">
                <a:sym typeface="Symbol" panose="05050102010706020507" pitchFamily="18" charset="2"/>
              </a:rPr>
              <a:t>Induktionsanfang</a:t>
            </a:r>
          </a:p>
          <a:p>
            <a:pPr marL="742950" indent="-742950" eaLnBrk="1" hangingPunct="1">
              <a:spcAft>
                <a:spcPts val="1200"/>
              </a:spcAft>
              <a:buAutoNum type="arabicParenR"/>
            </a:pPr>
            <a:r>
              <a:rPr lang="de-DE" altLang="de-DE" sz="3600" dirty="0" smtClean="0">
                <a:sym typeface="Symbol" panose="05050102010706020507" pitchFamily="18" charset="2"/>
              </a:rPr>
              <a:t>Induktionsschritt</a:t>
            </a:r>
          </a:p>
          <a:p>
            <a:pPr marL="742950" indent="-742950" eaLnBrk="1" hangingPunct="1">
              <a:spcAft>
                <a:spcPts val="600"/>
              </a:spcAft>
              <a:buAutoNum type="arabicParenR"/>
            </a:pPr>
            <a:r>
              <a:rPr lang="de-DE" altLang="de-DE" sz="3600" dirty="0" smtClean="0">
                <a:sym typeface="Symbol" panose="05050102010706020507" pitchFamily="18" charset="2"/>
              </a:rPr>
              <a:t>Induktionsschluss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Vollständige Induktion</a:t>
            </a:r>
            <a:endParaRPr lang="de-DE" altLang="de-DE" sz="3200" b="1" dirty="0" smtClean="0"/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dirty="0" smtClean="0">
                <a:sym typeface="Symbol" panose="05050102010706020507" pitchFamily="18" charset="2"/>
              </a:rPr>
              <a:t>Summenformeln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dirty="0" smtClean="0">
                <a:sym typeface="Symbol" panose="05050102010706020507" pitchFamily="18" charset="2"/>
              </a:rPr>
              <a:t>Teilbarkeit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dirty="0" smtClean="0">
                <a:sym typeface="Symbol" panose="05050102010706020507" pitchFamily="18" charset="2"/>
              </a:rPr>
              <a:t>Ungleichungen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600" dirty="0" smtClean="0">
                <a:sym typeface="Symbol" panose="05050102010706020507" pitchFamily="18" charset="2"/>
              </a:rPr>
              <a:t>höhere Ableitungen</a:t>
            </a:r>
          </a:p>
          <a:p>
            <a:pPr marL="571500" indent="-571500"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3600" dirty="0" smtClean="0">
                <a:sym typeface="Symbol" panose="05050102010706020507" pitchFamily="18" charset="2"/>
              </a:rPr>
              <a:t>geometrische Beispiele</a:t>
            </a: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000" b="1" dirty="0" smtClean="0"/>
                  <a:t>Welche Beweismethoden „kennen“ die </a:t>
                </a:r>
                <a:r>
                  <a:rPr lang="de-DE" altLang="de-DE" sz="3000" b="1" dirty="0" err="1" smtClean="0"/>
                  <a:t>SuS</a:t>
                </a:r>
                <a:r>
                  <a:rPr lang="de-DE" altLang="de-DE" sz="3000" b="1" dirty="0" smtClean="0"/>
                  <a:t>?</a:t>
                </a:r>
              </a:p>
              <a:p>
                <a:pPr marL="571500" indent="-571500"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3000" dirty="0" smtClean="0">
                    <a:sym typeface="Symbol" panose="05050102010706020507" pitchFamily="18" charset="2"/>
                  </a:rPr>
                  <a:t>direkter Beweis (Geometrie Kl.7/8) </a:t>
                </a:r>
              </a:p>
              <a:p>
                <a:pPr marL="571500" indent="-571500"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3000" dirty="0" smtClean="0">
                    <a:sym typeface="Symbol" panose="05050102010706020507" pitchFamily="18" charset="2"/>
                  </a:rPr>
                  <a:t>Gegenbeispiel  (Teilbarkeit Kl.5/6)</a:t>
                </a:r>
              </a:p>
              <a:p>
                <a:pPr marL="571500" indent="-571500"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3000" dirty="0" smtClean="0">
                    <a:sym typeface="Symbol" panose="05050102010706020507" pitchFamily="18" charset="2"/>
                  </a:rPr>
                  <a:t>Fallunterscheidung (Geometrie Kl.7/8)</a:t>
                </a:r>
              </a:p>
              <a:p>
                <a:pPr marL="571500" indent="-571500"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:r>
                  <a:rPr lang="de-DE" altLang="de-DE" sz="3000" dirty="0" smtClean="0">
                    <a:sym typeface="Symbol" panose="05050102010706020507" pitchFamily="18" charset="2"/>
                  </a:rPr>
                  <a:t>Widerspruchsbeweis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altLang="de-DE" sz="30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de-DE" altLang="de-DE" sz="30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e>
                    </m:rad>
                  </m:oMath>
                </a14:m>
                <a:r>
                  <a:rPr lang="de-DE" altLang="de-DE" sz="3000" dirty="0" smtClean="0">
                    <a:sym typeface="Symbol" panose="05050102010706020507" pitchFamily="18" charset="2"/>
                  </a:rPr>
                  <a:t> ist irrational)</a:t>
                </a:r>
              </a:p>
              <a:p>
                <a:pPr marL="571500" indent="-571500" eaLnBrk="1" hangingPunct="1">
                  <a:spcAft>
                    <a:spcPts val="600"/>
                  </a:spcAft>
                </a:pPr>
                <a:endParaRPr lang="de-DE" altLang="de-DE" sz="3600" dirty="0" smtClean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Mögliche Reihenfolge und</a:t>
            </a:r>
            <a:r>
              <a:rPr lang="de-DE" altLang="de-DE" sz="3000" b="1" dirty="0" smtClean="0">
                <a:solidFill>
                  <a:srgbClr val="FF0000"/>
                </a:solidFill>
              </a:rPr>
              <a:t> Schwerpunkte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1) direkter Beweis 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2) Beweis durch Gegenbeispiel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3) Beweis durch Kontraposition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4) Widerspruchsbeweis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5) vollständige Fallunterscheidung</a:t>
            </a:r>
          </a:p>
          <a:p>
            <a:pPr marL="571500" indent="-571500" eaLnBrk="1" hangingPunct="1">
              <a:spcAft>
                <a:spcPts val="0"/>
              </a:spcAft>
            </a:pPr>
            <a:r>
              <a:rPr lang="de-DE" altLang="de-DE" sz="3000" dirty="0" smtClean="0">
                <a:sym typeface="Symbol" panose="05050102010706020507" pitchFamily="18" charset="2"/>
              </a:rPr>
              <a:t>6) vollständige Induktion</a:t>
            </a: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412776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>
                <a:sym typeface="Symbol" panose="05050102010706020507" pitchFamily="18" charset="2"/>
              </a:rPr>
              <a:t>Möglicher Unterrichtsgang (18 Stunden)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endParaRPr lang="de-DE" altLang="de-DE" sz="2800" b="1" dirty="0" smtClean="0"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:a16="http://schemas.microsoft.com/office/drawing/2014/main" xmlns="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88618"/>
              </p:ext>
            </p:extLst>
          </p:nvPr>
        </p:nvGraphicFramePr>
        <p:xfrm>
          <a:off x="827584" y="2852936"/>
          <a:ext cx="7488832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624736">
                  <a:extLst>
                    <a:ext uri="{9D8B030D-6E8A-4147-A177-3AD203B41FA5}">
                      <a16:colId xmlns:a16="http://schemas.microsoft.com/office/drawing/2014/main" xmlns="" val="292200988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Beweisstruktur, direkter Beweis, Gegenbeispiel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Kontraposition und </a:t>
                      </a:r>
                      <a:r>
                        <a:rPr lang="de-DE" sz="2400" b="0" dirty="0" err="1" smtClean="0">
                          <a:solidFill>
                            <a:schemeClr val="tx1"/>
                          </a:solidFill>
                        </a:rPr>
                        <a:t>Kehrsatz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Beweis durch Widerspruch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vollständige Fallunterscheidung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3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vollständige Induktion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6 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Beispiele: direkte Beweise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Satz des Thales 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Winkelsumme im Viereck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Satz vom Umkreis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Das Quadrat einer ungeraden Zahl ist ungerade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Wenn n durch 6 teilbar ist, dann ist n durch 3 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teilbar</a:t>
            </a: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Beispiele: Beweis durch Gegenbeispiel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Jede natürliche Zahl n </a:t>
            </a:r>
            <a:r>
              <a:rPr lang="de-DE" altLang="de-DE" sz="2800" dirty="0" smtClean="0">
                <a:sym typeface="Symbol"/>
              </a:rPr>
              <a:t> 2 hat eine gerade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/>
              </a:rPr>
              <a:t>      Anzahl von Teilern </a:t>
            </a:r>
            <a:r>
              <a:rPr lang="de-DE" altLang="de-DE" sz="2800" dirty="0" smtClean="0">
                <a:sym typeface="Symbol" panose="05050102010706020507" pitchFamily="18" charset="2"/>
              </a:rPr>
              <a:t>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Wenn P ein Extrempunkt ist, dann hat der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Graph in P eine waagrechte Tangente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n² + n + 41 ist für alle natürlichen Zahlen n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eine Primzahl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Beispiele: Beweis durch Kontraposition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Ist das Quadrat einer natürlichen Zahl n durch 3</a:t>
            </a:r>
            <a:endParaRPr lang="de-DE" altLang="de-DE" sz="2800" dirty="0" smtClean="0">
              <a:sym typeface="Symbol"/>
            </a:endParaRP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/>
              </a:rPr>
              <a:t>      teilbar, dann ist auch n durch 3 teilbar </a:t>
            </a:r>
            <a:r>
              <a:rPr lang="de-DE" altLang="de-DE" sz="2800" dirty="0" smtClean="0">
                <a:sym typeface="Symbol" panose="05050102010706020507" pitchFamily="18" charset="2"/>
              </a:rPr>
              <a:t>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Das arithmetische Mittel zweier verschiedener</a:t>
            </a:r>
          </a:p>
          <a:p>
            <a:pPr marL="571500" indent="-571500" eaLnBrk="1" hangingPunct="1">
              <a:spcAft>
                <a:spcPts val="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natürlicher Zahlen ist größer als deren geo-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metrisches Mittel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err="1" smtClean="0">
                <a:sym typeface="Symbol" panose="05050102010706020507" pitchFamily="18" charset="2"/>
              </a:rPr>
              <a:t>Kehrsatz</a:t>
            </a:r>
            <a:r>
              <a:rPr lang="de-DE" altLang="de-DE" sz="2800" dirty="0" smtClean="0">
                <a:sym typeface="Symbol" panose="05050102010706020507" pitchFamily="18" charset="2"/>
              </a:rPr>
              <a:t> des Stufenwinkelsatzes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800"/>
                  </a:spcAft>
                </a:pPr>
                <a:r>
                  <a:rPr lang="de-DE" altLang="de-DE" sz="3000" b="1" dirty="0" smtClean="0"/>
                  <a:t>Beispiele: Beweis durch Widerspruch</a:t>
                </a:r>
              </a:p>
              <a:p>
                <a:pPr marL="571500" indent="-571500" eaLnBrk="1" hangingPunct="1">
                  <a:spcAft>
                    <a:spcPts val="120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altLang="de-DE" sz="28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de-DE" altLang="de-DE" sz="2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e>
                    </m:rad>
                  </m:oMath>
                </a14:m>
                <a:r>
                  <a:rPr lang="de-DE" altLang="de-DE" sz="2800" dirty="0" smtClean="0">
                    <a:sym typeface="Symbol" panose="05050102010706020507" pitchFamily="18" charset="2"/>
                  </a:rPr>
                  <a:t> ist irrational</a:t>
                </a:r>
              </a:p>
              <a:p>
                <a:pPr marL="571500" indent="-571500" eaLnBrk="1" hangingPunct="1">
                  <a:spcAft>
                    <a:spcPts val="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>
                    <a:sym typeface="Symbol" panose="05050102010706020507" pitchFamily="18" charset="2"/>
                  </a:rPr>
                  <a:t>Es gibt genau einen Primzahldrilling, nämlich</a:t>
                </a:r>
              </a:p>
              <a:p>
                <a:pPr marL="571500" indent="-571500" eaLnBrk="1" hangingPunct="1">
                  <a:spcAft>
                    <a:spcPts val="1200"/>
                  </a:spcAft>
                </a:pPr>
                <a:r>
                  <a:rPr lang="de-DE" altLang="de-DE" sz="2800" dirty="0" smtClean="0">
                    <a:sym typeface="Symbol" panose="05050102010706020507" pitchFamily="18" charset="2"/>
                  </a:rPr>
                  <a:t>      3, 5, 7</a:t>
                </a:r>
              </a:p>
              <a:p>
                <a:pPr marL="571500" indent="-571500" eaLnBrk="1" hangingPunct="1">
                  <a:spcAft>
                    <a:spcPts val="0"/>
                  </a:spcAft>
                  <a:buFont typeface="Wingdings" pitchFamily="2" charset="2"/>
                  <a:buChar char="Ø"/>
                </a:pPr>
                <a:r>
                  <a:rPr lang="de-DE" altLang="de-DE" sz="2800" dirty="0" smtClean="0">
                    <a:sym typeface="Symbol" panose="05050102010706020507" pitchFamily="18" charset="2"/>
                  </a:rPr>
                  <a:t>Es gibt unendlich viele Primzahlen</a:t>
                </a:r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506405"/>
                <a:ext cx="8482012" cy="4679950"/>
              </a:xfrm>
              <a:prstGeom prst="rect">
                <a:avLst/>
              </a:prstGeom>
              <a:blipFill rotWithShape="0">
                <a:blip r:embed="rId3"/>
                <a:stretch>
                  <a:fillRect l="-282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Beispiele: vollständige Fallunterscheidung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Der Satz vom Umfangswinkel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Für zwei beliebige reelle Zahlen x und y gilt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      |x – y| </a:t>
            </a:r>
            <a:r>
              <a:rPr lang="de-DE" altLang="de-DE" sz="2800" dirty="0" smtClean="0">
                <a:sym typeface="Symbol"/>
              </a:rPr>
              <a:t> |x| + |y|</a:t>
            </a:r>
            <a:r>
              <a:rPr lang="de-DE" altLang="de-DE" sz="2800" dirty="0" smtClean="0">
                <a:sym typeface="Symbol" panose="05050102010706020507" pitchFamily="18" charset="2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de-DE" sz="2800" dirty="0" smtClean="0"/>
              <a:t>   Wählt man fünf beliebige natürliche Zahlen aus,</a:t>
            </a:r>
          </a:p>
          <a:p>
            <a:r>
              <a:rPr lang="de-DE" sz="2800" dirty="0" smtClean="0"/>
              <a:t>      so kann man unter diesen immer drei finden,</a:t>
            </a:r>
          </a:p>
          <a:p>
            <a:r>
              <a:rPr lang="de-DE" sz="2800" dirty="0" smtClean="0"/>
              <a:t>      deren Summe durch 3 teilbar ist</a:t>
            </a:r>
            <a:endParaRPr 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Gliederung</a:t>
            </a:r>
            <a:endParaRPr lang="de-DE" altLang="de-DE" sz="3200" b="1" dirty="0" smtClean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Bildungsplan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Fachlicher Hintergrund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Unterrichtsgang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Fazit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000" b="1" dirty="0" smtClean="0"/>
              <a:t>Beispiele: vollständige Induktion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Summenformel: 1 + 3 + 5 +…+(2n – 1) = n²  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Teilbarkeit: 4 ist ein Teiler von </a:t>
            </a:r>
            <a:r>
              <a:rPr lang="de-DE" sz="2600" dirty="0" smtClean="0"/>
              <a:t>5</a:t>
            </a:r>
            <a:r>
              <a:rPr lang="de-DE" sz="2600" baseline="30000" dirty="0" smtClean="0"/>
              <a:t>n </a:t>
            </a:r>
            <a:r>
              <a:rPr lang="de-DE" altLang="de-DE" sz="2600" dirty="0" smtClean="0">
                <a:sym typeface="Symbol" panose="05050102010706020507" pitchFamily="18" charset="2"/>
              </a:rPr>
              <a:t>-1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Ungleichungen: Für n </a:t>
            </a:r>
            <a:r>
              <a:rPr lang="de-DE" altLang="de-DE" sz="2600" dirty="0" smtClean="0">
                <a:sym typeface="Symbol"/>
              </a:rPr>
              <a:t> 4 gilt 3n + 1  </a:t>
            </a:r>
            <a:r>
              <a:rPr lang="de-DE" sz="2600" dirty="0" smtClean="0"/>
              <a:t>2</a:t>
            </a:r>
            <a:r>
              <a:rPr lang="de-DE" sz="2600" baseline="30000" dirty="0" smtClean="0"/>
              <a:t>n</a:t>
            </a:r>
            <a:endParaRPr lang="de-DE" altLang="de-DE" sz="26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Ableitungen: f(x) = x</a:t>
            </a:r>
            <a:r>
              <a:rPr lang="de-DE" altLang="de-DE" sz="2600" dirty="0" smtClean="0">
                <a:sym typeface="Symbol"/>
              </a:rPr>
              <a:t></a:t>
            </a:r>
            <a:r>
              <a:rPr lang="de-DE" sz="2600" dirty="0" smtClean="0"/>
              <a:t>e</a:t>
            </a:r>
            <a:r>
              <a:rPr lang="de-DE" sz="2600" baseline="30000" dirty="0" smtClean="0"/>
              <a:t>2x  </a:t>
            </a:r>
            <a:r>
              <a:rPr lang="de-DE" altLang="de-DE" sz="2600" dirty="0" smtClean="0">
                <a:sym typeface="Symbol"/>
              </a:rPr>
              <a:t> f</a:t>
            </a:r>
            <a:r>
              <a:rPr lang="de-DE" sz="2600" baseline="30000" dirty="0" smtClean="0"/>
              <a:t>(n)</a:t>
            </a:r>
            <a:r>
              <a:rPr lang="de-DE" altLang="de-DE" sz="2600" dirty="0" smtClean="0">
                <a:sym typeface="Symbol"/>
              </a:rPr>
              <a:t>(x) =</a:t>
            </a:r>
            <a:r>
              <a:rPr lang="de-DE" sz="2600" dirty="0" smtClean="0"/>
              <a:t> 2</a:t>
            </a:r>
            <a:r>
              <a:rPr lang="de-DE" sz="2600" baseline="30000" dirty="0" smtClean="0"/>
              <a:t>n-1</a:t>
            </a:r>
            <a:r>
              <a:rPr lang="de-DE" altLang="de-DE" sz="2600" dirty="0" smtClean="0">
                <a:sym typeface="Symbol"/>
              </a:rPr>
              <a:t>(n+2x)</a:t>
            </a:r>
            <a:r>
              <a:rPr lang="de-DE" sz="2600" dirty="0" smtClean="0"/>
              <a:t>e</a:t>
            </a:r>
            <a:r>
              <a:rPr lang="de-DE" sz="2600" baseline="30000" dirty="0" smtClean="0"/>
              <a:t>2x </a:t>
            </a:r>
            <a:endParaRPr lang="de-DE" altLang="de-DE" sz="26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Geometrie: Man kann mit Zirkel und Lineal immer </a:t>
            </a:r>
          </a:p>
          <a:p>
            <a:pPr marL="571500" indent="-571500" eaLnBrk="1" hangingPunct="1">
              <a:spcAft>
                <a:spcPts val="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ein Quadrat konstruieren, dessen Flächeninhalt</a:t>
            </a:r>
          </a:p>
          <a:p>
            <a:pPr marL="571500" indent="-571500" eaLnBrk="1" hangingPunct="1">
              <a:spcAft>
                <a:spcPts val="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genauso groß ist, wie die Summe der Flächeninhalte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von n (n </a:t>
            </a:r>
            <a:r>
              <a:rPr lang="de-DE" altLang="de-DE" sz="2600" dirty="0" smtClean="0">
                <a:sym typeface="Symbol"/>
              </a:rPr>
              <a:t> </a:t>
            </a:r>
            <a:r>
              <a:rPr lang="de-DE" altLang="de-DE" sz="2600" dirty="0" smtClean="0">
                <a:sym typeface="Symbol" panose="05050102010706020507" pitchFamily="18" charset="2"/>
              </a:rPr>
              <a:t>2) gegebenen Quadraten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000" b="1" dirty="0" smtClean="0"/>
              <a:t>Typische Schwierigkeiten für die </a:t>
            </a:r>
            <a:r>
              <a:rPr lang="de-DE" altLang="de-DE" sz="3000" b="1" dirty="0" err="1" smtClean="0"/>
              <a:t>SuS</a:t>
            </a:r>
            <a:endParaRPr lang="de-DE" altLang="de-DE" sz="3000" b="1" dirty="0" smtClean="0"/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Voraussetzung und Behauptung 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Unterschied: </a:t>
            </a:r>
            <a:r>
              <a:rPr lang="de-DE" altLang="de-DE" sz="2600" dirty="0" err="1" smtClean="0">
                <a:sym typeface="Symbol" panose="05050102010706020507" pitchFamily="18" charset="2"/>
              </a:rPr>
              <a:t>Kehrsatz</a:t>
            </a:r>
            <a:r>
              <a:rPr lang="de-DE" altLang="de-DE" sz="2600" dirty="0" smtClean="0">
                <a:sym typeface="Symbol" panose="05050102010706020507" pitchFamily="18" charset="2"/>
              </a:rPr>
              <a:t> – Kontraposition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Unterschied: Kontraposition – Widerspruchsbeweis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Verneinung bei Kontraposition (de Morgan)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Algebraische Umformungen (vollständige Induktion)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Abschätzungen (vollständige Induktion: Ungleichung)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de-DE" altLang="de-DE" sz="3000" b="1" dirty="0" smtClean="0"/>
              <a:t>Fazit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gute Möglichkeiten „nebenbei“ etwas einzuführen</a:t>
            </a:r>
          </a:p>
          <a:p>
            <a:pPr marL="571500" indent="-571500" eaLnBrk="1" hangingPunct="1">
              <a:spcAft>
                <a:spcPts val="100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(Schreibweisen: Summe; (</a:t>
            </a:r>
            <a:r>
              <a:rPr lang="de-DE" altLang="de-DE" sz="2600" dirty="0" err="1" smtClean="0">
                <a:sym typeface="Symbol" panose="05050102010706020507" pitchFamily="18" charset="2"/>
              </a:rPr>
              <a:t>un</a:t>
            </a:r>
            <a:r>
              <a:rPr lang="de-DE" altLang="de-DE" sz="2600" dirty="0" smtClean="0">
                <a:sym typeface="Symbol" panose="05050102010706020507" pitchFamily="18" charset="2"/>
              </a:rPr>
              <a:t>)gerade Zahl; Modulo…)  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gute Möglichkeit Fehlvorstellungen aus dem Mathe-</a:t>
            </a:r>
          </a:p>
          <a:p>
            <a:pPr marL="571500" indent="-571500" eaLnBrk="1" hangingPunct="1">
              <a:spcAft>
                <a:spcPts val="100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</a:t>
            </a:r>
            <a:r>
              <a:rPr lang="de-DE" altLang="de-DE" sz="2600" dirty="0" err="1" smtClean="0">
                <a:sym typeface="Symbol" panose="05050102010706020507" pitchFamily="18" charset="2"/>
              </a:rPr>
              <a:t>matikunterricht</a:t>
            </a:r>
            <a:r>
              <a:rPr lang="de-DE" altLang="de-DE" sz="2600" dirty="0" smtClean="0">
                <a:sym typeface="Symbol" panose="05050102010706020507" pitchFamily="18" charset="2"/>
              </a:rPr>
              <a:t> zu korrigieren (Extremwerte …) </a:t>
            </a:r>
          </a:p>
          <a:p>
            <a:pPr marL="571500" indent="-571500" eaLnBrk="1" hangingPunct="1">
              <a:spcAft>
                <a:spcPts val="100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gutes Training für algebraische Umformungen 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Kontraposition und vollständige Induktion sind wichtig</a:t>
            </a:r>
          </a:p>
          <a:p>
            <a:pPr marL="571500" indent="-571500" eaLnBrk="1" hangingPunct="1">
              <a:spcAft>
                <a:spcPts val="100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für die Zertifikatsklausur</a:t>
            </a:r>
          </a:p>
          <a:p>
            <a:pPr marL="571500" indent="-571500"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600" dirty="0" smtClean="0">
                <a:sym typeface="Symbol" panose="05050102010706020507" pitchFamily="18" charset="2"/>
              </a:rPr>
              <a:t>zukünftig wegen IMP möglicherweise Kontraposition</a:t>
            </a:r>
          </a:p>
          <a:p>
            <a:pPr marL="571500" indent="-571500" eaLnBrk="1" hangingPunct="1">
              <a:spcAft>
                <a:spcPts val="0"/>
              </a:spcAft>
            </a:pPr>
            <a:r>
              <a:rPr lang="de-DE" altLang="de-DE" sz="2600" dirty="0" smtClean="0">
                <a:sym typeface="Symbol" panose="05050102010706020507" pitchFamily="18" charset="2"/>
              </a:rPr>
              <a:t>      binnendifferenziert unterrichten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1" name="Grafik 70">
            <a:extLst>
              <a:ext uri="{FF2B5EF4-FFF2-40B4-BE49-F238E27FC236}">
                <a16:creationId xmlns:a16="http://schemas.microsoft.com/office/drawing/2014/main" xmlns="" id="{9240516C-4EA9-4A9D-97C5-B74F30F3B17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650621"/>
            <a:ext cx="7562482" cy="4447227"/>
          </a:xfrm>
          <a:prstGeom prst="rect">
            <a:avLst/>
          </a:prstGeom>
        </p:spPr>
      </p:pic>
      <p:sp>
        <p:nvSpPr>
          <p:cNvPr id="73" name="Rechteck 72"/>
          <p:cNvSpPr/>
          <p:nvPr/>
        </p:nvSpPr>
        <p:spPr>
          <a:xfrm>
            <a:off x="1043608" y="5217422"/>
            <a:ext cx="7128906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3" name="Grafik 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327" y="1530300"/>
            <a:ext cx="8274749" cy="464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Gerade Verbindung mit Pfeil 75"/>
          <p:cNvCxnSpPr/>
          <p:nvPr/>
        </p:nvCxnSpPr>
        <p:spPr>
          <a:xfrm flipV="1">
            <a:off x="390025" y="5651111"/>
            <a:ext cx="823904" cy="54404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4" name="Grafik 7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470709"/>
            <a:ext cx="8351901" cy="465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Rechteck 77"/>
          <p:cNvSpPr/>
          <p:nvPr/>
        </p:nvSpPr>
        <p:spPr>
          <a:xfrm>
            <a:off x="287928" y="1758020"/>
            <a:ext cx="8505102" cy="135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303682" y="4328294"/>
            <a:ext cx="8505102" cy="1734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85354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6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600"/>
              </a:spcAft>
            </a:pPr>
            <a:r>
              <a:rPr lang="de-DE" altLang="de-DE" sz="2800" b="1" dirty="0" smtClean="0"/>
              <a:t>Bildungsplan IMP - Aussagenlogik und Graphen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800" b="1" dirty="0" smtClean="0"/>
              <a:t>Klasse </a:t>
            </a:r>
            <a:r>
              <a:rPr lang="de-DE" altLang="de-DE" sz="2800" b="1" dirty="0" smtClean="0"/>
              <a:t>10</a:t>
            </a:r>
          </a:p>
          <a:p>
            <a:pPr eaLnBrk="1" hangingPunct="1">
              <a:spcAft>
                <a:spcPts val="600"/>
              </a:spcAft>
            </a:pPr>
            <a:endParaRPr lang="de-DE" altLang="de-DE" sz="2800" b="1" dirty="0" smtClean="0"/>
          </a:p>
          <a:p>
            <a:pPr eaLnBrk="1" hangingPunct="1">
              <a:spcAft>
                <a:spcPts val="600"/>
              </a:spcAft>
            </a:pPr>
            <a:endParaRPr lang="de-DE" altLang="de-DE" sz="28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28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36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36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36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3600" dirty="0" smtClean="0"/>
          </a:p>
          <a:p>
            <a:pPr eaLnBrk="1" hangingPunct="1">
              <a:spcAft>
                <a:spcPts val="600"/>
              </a:spcAft>
            </a:pPr>
            <a:endParaRPr lang="de-DE" altLang="de-DE" sz="36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5" name="Grafik 74">
            <a:extLst>
              <a:ext uri="{FF2B5EF4-FFF2-40B4-BE49-F238E27FC236}">
                <a16:creationId xmlns="" xmlns:a16="http://schemas.microsoft.com/office/drawing/2014/main" id="{0DEBCA1A-A8BD-4AD0-89CB-CEC378AD115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3" y="2492896"/>
            <a:ext cx="8314753" cy="3619103"/>
          </a:xfrm>
          <a:prstGeom prst="rect">
            <a:avLst/>
          </a:prstGeom>
        </p:spPr>
      </p:pic>
      <p:cxnSp>
        <p:nvCxnSpPr>
          <p:cNvPr id="76" name="Gerade Verbindung mit Pfeil 75"/>
          <p:cNvCxnSpPr/>
          <p:nvPr/>
        </p:nvCxnSpPr>
        <p:spPr>
          <a:xfrm flipH="1" flipV="1">
            <a:off x="6886032" y="3786193"/>
            <a:ext cx="1861157" cy="650919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 flipV="1">
            <a:off x="937433" y="3210129"/>
            <a:ext cx="1512168" cy="57606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Struktur eines Beweises</a:t>
            </a:r>
            <a:endParaRPr lang="de-DE" altLang="de-DE" sz="3200" b="1" dirty="0" smtClean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Voraussetzung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Behauptung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600" dirty="0" smtClean="0">
                <a:sym typeface="Symbol" panose="05050102010706020507" pitchFamily="18" charset="2"/>
              </a:rPr>
              <a:t>Beweis</a:t>
            </a: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3600" dirty="0" smtClean="0">
              <a:sym typeface="Symbol" panose="05050102010706020507" pitchFamily="18" charset="2"/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4151737" cy="314673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spcAft>
                <a:spcPts val="600"/>
              </a:spcAft>
            </a:pPr>
            <a:r>
              <a:rPr lang="de-DE" altLang="de-DE" sz="3200" dirty="0" smtClean="0">
                <a:sym typeface="Symbol" panose="05050102010706020507" pitchFamily="18" charset="2"/>
              </a:rPr>
              <a:t>direkte Beweise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direkter Beweis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Gegenbeispiel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Wahrheitswerttabelle</a:t>
            </a:r>
          </a:p>
          <a:p>
            <a:pPr marL="571500" indent="-571500"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vollständige Induktion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4644008" y="1484784"/>
            <a:ext cx="4079729" cy="3168352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200" dirty="0" smtClean="0">
                <a:sym typeface="Symbol" panose="05050102010706020507" pitchFamily="18" charset="2"/>
              </a:rPr>
              <a:t>indirekte Beweise</a:t>
            </a:r>
          </a:p>
          <a:p>
            <a:pPr marL="571500" indent="-571500"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Kontraposition</a:t>
            </a:r>
          </a:p>
          <a:p>
            <a:pPr marL="571500" indent="-571500"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Widerspruchsbeweis</a:t>
            </a: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28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2800" dirty="0" smtClean="0">
              <a:sym typeface="Symbol" panose="05050102010706020507" pitchFamily="18" charset="2"/>
            </a:endParaRPr>
          </a:p>
        </p:txBody>
      </p:sp>
      <p:sp>
        <p:nvSpPr>
          <p:cNvPr id="77" name="Rectangle 19"/>
          <p:cNvSpPr>
            <a:spLocks noChangeArrowheads="1"/>
          </p:cNvSpPr>
          <p:nvPr/>
        </p:nvSpPr>
        <p:spPr bwMode="auto">
          <a:xfrm>
            <a:off x="323528" y="4869160"/>
            <a:ext cx="8424936" cy="864096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de-DE" altLang="de-DE" sz="2800" dirty="0" smtClean="0">
                <a:sym typeface="Symbol" panose="05050102010706020507" pitchFamily="18" charset="2"/>
              </a:rPr>
              <a:t>vollständige Fallunterscheidung</a:t>
            </a:r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2708921"/>
            <a:ext cx="4151737" cy="2376264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600" dirty="0" err="1" smtClean="0">
                <a:sym typeface="Symbol" panose="05050102010706020507" pitchFamily="18" charset="2"/>
              </a:rPr>
              <a:t>Kehrsatz</a:t>
            </a:r>
            <a:r>
              <a:rPr lang="de-DE" altLang="de-DE" sz="3600" dirty="0" smtClean="0">
                <a:sym typeface="Symbol" panose="05050102010706020507" pitchFamily="18" charset="2"/>
              </a:rPr>
              <a:t>:</a:t>
            </a:r>
          </a:p>
          <a:p>
            <a:pPr marL="571500" indent="-571500" eaLnBrk="1" hangingPunct="1">
              <a:spcAft>
                <a:spcPts val="600"/>
              </a:spcAft>
            </a:pPr>
            <a:r>
              <a:rPr lang="de-DE" altLang="de-DE" sz="3600" dirty="0" smtClean="0">
                <a:sym typeface="Symbol" panose="05050102010706020507" pitchFamily="18" charset="2"/>
              </a:rPr>
              <a:t>B</a:t>
            </a:r>
            <a:r>
              <a:rPr lang="de-DE" altLang="de-DE" sz="3600" b="1" dirty="0" smtClean="0">
                <a:sym typeface="Symbol" panose="05050102010706020507" pitchFamily="18" charset="2"/>
              </a:rPr>
              <a:t> </a:t>
            </a:r>
            <a:r>
              <a:rPr lang="de-DE" sz="3600" dirty="0" smtClean="0">
                <a:sym typeface="Symbol" panose="05050102010706020507" pitchFamily="18" charset="2"/>
              </a:rPr>
              <a:t> A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Beweisen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4644008" y="2708920"/>
            <a:ext cx="4079729" cy="2376264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spcAft>
                <a:spcPts val="1200"/>
              </a:spcAft>
            </a:pPr>
            <a:endParaRPr lang="de-DE" altLang="de-DE" sz="32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1200"/>
              </a:spcAft>
            </a:pPr>
            <a:endParaRPr lang="de-DE" altLang="de-DE" sz="32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1200"/>
              </a:spcAft>
            </a:pPr>
            <a:r>
              <a:rPr lang="de-DE" altLang="de-DE" sz="3600" dirty="0" smtClean="0">
                <a:sym typeface="Symbol" panose="05050102010706020507" pitchFamily="18" charset="2"/>
              </a:rPr>
              <a:t>Kontraposition:</a:t>
            </a:r>
          </a:p>
          <a:p>
            <a:pPr marL="571500" indent="-571500" eaLnBrk="1" hangingPunct="1">
              <a:spcAft>
                <a:spcPts val="1200"/>
              </a:spcAft>
            </a:pPr>
            <a:r>
              <a:rPr lang="de-DE" sz="3600" dirty="0" smtClean="0">
                <a:sym typeface="Symbol" panose="05050102010706020507" pitchFamily="18" charset="2"/>
              </a:rPr>
              <a:t></a:t>
            </a:r>
            <a:r>
              <a:rPr lang="de-DE" altLang="de-DE" sz="3600" dirty="0" smtClean="0">
                <a:sym typeface="Symbol" panose="05050102010706020507" pitchFamily="18" charset="2"/>
              </a:rPr>
              <a:t>B</a:t>
            </a:r>
            <a:r>
              <a:rPr lang="de-DE" altLang="de-DE" sz="3600" b="1" dirty="0" smtClean="0">
                <a:sym typeface="Symbol" panose="05050102010706020507" pitchFamily="18" charset="2"/>
              </a:rPr>
              <a:t> </a:t>
            </a:r>
            <a:r>
              <a:rPr lang="de-DE" sz="3600" dirty="0" smtClean="0">
                <a:sym typeface="Symbol" panose="05050102010706020507" pitchFamily="18" charset="2"/>
              </a:rPr>
              <a:t> A</a:t>
            </a:r>
            <a:endParaRPr lang="de-DE" altLang="de-DE" sz="36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2800" dirty="0" smtClean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</a:pPr>
            <a:endParaRPr lang="de-DE" altLang="de-DE" sz="2800" dirty="0" smtClean="0">
              <a:sym typeface="Symbol" panose="05050102010706020507" pitchFamily="18" charset="2"/>
            </a:endParaRPr>
          </a:p>
        </p:txBody>
      </p:sp>
      <p:sp>
        <p:nvSpPr>
          <p:cNvPr id="77" name="Rectangle 19"/>
          <p:cNvSpPr>
            <a:spLocks noChangeArrowheads="1"/>
          </p:cNvSpPr>
          <p:nvPr/>
        </p:nvSpPr>
        <p:spPr bwMode="auto">
          <a:xfrm>
            <a:off x="323528" y="1556792"/>
            <a:ext cx="8424936" cy="864096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de-DE" altLang="de-DE" sz="3600" dirty="0" smtClean="0">
                <a:sym typeface="Symbol" panose="05050102010706020507" pitchFamily="18" charset="2"/>
              </a:rPr>
              <a:t>Satz:</a:t>
            </a:r>
            <a:r>
              <a:rPr lang="de-DE" altLang="de-DE" sz="3600" b="1" dirty="0" smtClean="0">
                <a:sym typeface="Symbol" panose="05050102010706020507" pitchFamily="18" charset="2"/>
              </a:rPr>
              <a:t> </a:t>
            </a:r>
            <a:r>
              <a:rPr lang="de-DE" altLang="de-DE" sz="3600" dirty="0" smtClean="0">
                <a:sym typeface="Symbol" panose="05050102010706020507" pitchFamily="18" charset="2"/>
              </a:rPr>
              <a:t>A</a:t>
            </a:r>
            <a:r>
              <a:rPr lang="de-DE" altLang="de-DE" sz="3600" b="1" dirty="0" smtClean="0">
                <a:sym typeface="Symbol" panose="05050102010706020507" pitchFamily="18" charset="2"/>
              </a:rPr>
              <a:t> </a:t>
            </a:r>
            <a:r>
              <a:rPr lang="de-DE" sz="3600" dirty="0" smtClean="0">
                <a:sym typeface="Symbol" panose="05050102010706020507" pitchFamily="18" charset="2"/>
              </a:rPr>
              <a:t> B</a:t>
            </a:r>
            <a:endParaRPr lang="de-DE" altLang="de-DE" sz="3600" b="1" dirty="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1231</Words>
  <Application>Microsoft Office PowerPoint</Application>
  <PresentationFormat>Bildschirmpräsentation (4:3)</PresentationFormat>
  <Paragraphs>785</Paragraphs>
  <Slides>22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Segoe Script</vt:lpstr>
      <vt:lpstr>Symbol</vt:lpstr>
      <vt:lpstr>Times New Roman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Jürgen Appel</dc:creator>
  <cp:lastModifiedBy>Jürgen Appel</cp:lastModifiedBy>
  <cp:revision>474</cp:revision>
  <cp:lastPrinted>2018-03-03T10:37:02Z</cp:lastPrinted>
  <dcterms:created xsi:type="dcterms:W3CDTF">2014-11-14T21:49:37Z</dcterms:created>
  <dcterms:modified xsi:type="dcterms:W3CDTF">2020-03-03T22:14:55Z</dcterms:modified>
</cp:coreProperties>
</file>