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46" r:id="rId2"/>
    <p:sldId id="399" r:id="rId3"/>
    <p:sldId id="412" r:id="rId4"/>
    <p:sldId id="400" r:id="rId5"/>
    <p:sldId id="401" r:id="rId6"/>
    <p:sldId id="418" r:id="rId7"/>
    <p:sldId id="419" r:id="rId8"/>
    <p:sldId id="420" r:id="rId9"/>
    <p:sldId id="421" r:id="rId10"/>
    <p:sldId id="422" r:id="rId11"/>
    <p:sldId id="417" r:id="rId12"/>
    <p:sldId id="423" r:id="rId13"/>
    <p:sldId id="424" r:id="rId14"/>
    <p:sldId id="425" r:id="rId15"/>
    <p:sldId id="426" r:id="rId16"/>
    <p:sldId id="427" r:id="rId17"/>
    <p:sldId id="414" r:id="rId18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3"/>
    <a:srgbClr val="FF6600"/>
    <a:srgbClr val="FFCB97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2" autoAdjust="0"/>
    <p:restoredTop sz="87044" autoAdjust="0"/>
  </p:normalViewPr>
  <p:slideViewPr>
    <p:cSldViewPr>
      <p:cViewPr varScale="1">
        <p:scale>
          <a:sx n="76" d="100"/>
          <a:sy n="76" d="100"/>
        </p:scale>
        <p:origin x="1416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t>10.10.2021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121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261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6696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828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200" dirty="0">
                <a:ea typeface="Cambria Math" panose="02040503050406030204" pitchFamily="18" charset="0"/>
                <a:sym typeface="Symbol" panose="05050102010706020507" pitchFamily="18" charset="2"/>
              </a:rPr>
              <a:t>Vorstellungen zum Grenzwertbegriff: Anknüpfung an Vorwissen (naiver GW-Begriff)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922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193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209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69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sehr ähnlich dem BP </a:t>
            </a:r>
            <a:r>
              <a:rPr lang="de-DE"/>
              <a:t>1994 („alter Lk“)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327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8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99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95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1374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de-DE" dirty="0"/>
              <a:t>Fehlvorstellungen:</a:t>
            </a:r>
          </a:p>
          <a:p>
            <a:pPr hangingPunct="0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„Folgenglieder kommen immer näher“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Ja, aber 2 + 1/n erfüllt das auch.</a:t>
            </a:r>
          </a:p>
          <a:p>
            <a:pPr hangingPunct="0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„Zu jedem Abstand gibt es Folgenglieder, die höchstens soweit von g weg sind.“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Ja, aber </a:t>
            </a:r>
          </a:p>
          <a:p>
            <a:pPr hangingPunct="0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Folge mit 1/n für n gerade und n für n ungerade erfüllt das auch.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969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19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:a16="http://schemas.microsoft.com/office/drawing/2014/main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:a16="http://schemas.microsoft.com/office/drawing/2014/main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:a16="http://schemas.microsoft.com/office/drawing/2014/main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:a16="http://schemas.microsoft.com/office/drawing/2014/main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:a16="http://schemas.microsoft.com/office/drawing/2014/main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:a16="http://schemas.microsoft.com/office/drawing/2014/main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:a16="http://schemas.microsoft.com/office/drawing/2014/main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:a16="http://schemas.microsoft.com/office/drawing/2014/main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:a16="http://schemas.microsoft.com/office/drawing/2014/main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:a16="http://schemas.microsoft.com/office/drawing/2014/main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:a16="http://schemas.microsoft.com/office/drawing/2014/main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:a16="http://schemas.microsoft.com/office/drawing/2014/main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:a16="http://schemas.microsoft.com/office/drawing/2014/main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:a16="http://schemas.microsoft.com/office/drawing/2014/main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:a16="http://schemas.microsoft.com/office/drawing/2014/main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:a16="http://schemas.microsoft.com/office/drawing/2014/main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:a16="http://schemas.microsoft.com/office/drawing/2014/main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:a16="http://schemas.microsoft.com/office/drawing/2014/main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:a16="http://schemas.microsoft.com/office/drawing/2014/main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:a16="http://schemas.microsoft.com/office/drawing/2014/main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:a16="http://schemas.microsoft.com/office/drawing/2014/main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:a16="http://schemas.microsoft.com/office/drawing/2014/main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:a16="http://schemas.microsoft.com/office/drawing/2014/main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:a16="http://schemas.microsoft.com/office/drawing/2014/main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:a16="http://schemas.microsoft.com/office/drawing/2014/main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:a16="http://schemas.microsoft.com/office/drawing/2014/main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:a16="http://schemas.microsoft.com/office/drawing/2014/main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:a16="http://schemas.microsoft.com/office/drawing/2014/main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:a16="http://schemas.microsoft.com/office/drawing/2014/main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:a16="http://schemas.microsoft.com/office/drawing/2014/main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:a16="http://schemas.microsoft.com/office/drawing/2014/main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:a16="http://schemas.microsoft.com/office/drawing/2014/main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:a16="http://schemas.microsoft.com/office/drawing/2014/main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:a16="http://schemas.microsoft.com/office/drawing/2014/main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:a16="http://schemas.microsoft.com/office/drawing/2014/main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Rectangle 19">
            <a:extLst>
              <a:ext uri="{FF2B5EF4-FFF2-40B4-BE49-F238E27FC236}">
                <a16:creationId xmlns:a16="http://schemas.microsoft.com/office/drawing/2014/main" id="{1022A8E6-C72B-4B10-B01B-C38F0728F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Folgen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r>
              <a:rPr lang="de-DE" altLang="de-DE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Jahrgangsstufe 11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7CF938B7-8A58-469E-9587-936FA0117555}"/>
              </a:ext>
            </a:extLst>
          </p:cNvPr>
          <p:cNvSpPr txBox="1"/>
          <p:nvPr/>
        </p:nvSpPr>
        <p:spPr>
          <a:xfrm>
            <a:off x="3275856" y="5042298"/>
            <a:ext cx="2341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>
                <a:latin typeface="Segoe Script" panose="020B0504020000000003" pitchFamily="34" charset="0"/>
              </a:rPr>
              <a:t>Torsten Schatz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Konvergenzsätze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Grenzwertsätze („Rechenregeln für Grenzwerte“):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Summen-, Differenz-, Produkt- und </a:t>
            </a:r>
            <a:r>
              <a:rPr lang="de-DE" altLang="de-DE" sz="2400" dirty="0" err="1">
                <a:sym typeface="Symbol" panose="05050102010706020507" pitchFamily="18" charset="2"/>
              </a:rPr>
              <a:t>Quotientenfolge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konvergenter Folgen</a:t>
            </a:r>
          </a:p>
          <a:p>
            <a:pPr marL="1346200" lvl="2" indent="0" eaLnBrk="1" hangingPunct="1">
              <a:spcAft>
                <a:spcPts val="600"/>
              </a:spcAft>
            </a:pPr>
            <a:r>
              <a:rPr lang="de-DE" altLang="de-DE" sz="2000" dirty="0">
                <a:sym typeface="Symbol" panose="05050102010706020507" pitchFamily="18" charset="2"/>
              </a:rPr>
              <a:t>Beweise für </a:t>
            </a:r>
          </a:p>
          <a:p>
            <a:pPr marL="1689100" lvl="3" indent="-342900" eaLnBrk="1" hangingPunct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altLang="de-DE" sz="2000" dirty="0">
                <a:sym typeface="Symbol" panose="05050102010706020507" pitchFamily="18" charset="2"/>
              </a:rPr>
              <a:t>Summe und Differenz relativ einfach</a:t>
            </a:r>
          </a:p>
          <a:p>
            <a:pPr marL="1689100" lvl="3" indent="-342900" eaLnBrk="1" hangingPunct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 altLang="de-DE" sz="2000" dirty="0">
                <a:sym typeface="Symbol" panose="05050102010706020507" pitchFamily="18" charset="2"/>
              </a:rPr>
              <a:t>Produkt und Quotient deutlich komplexer, aber möglich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0073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1" name="Rectangle 19">
            <a:extLst>
              <a:ext uri="{FF2B5EF4-FFF2-40B4-BE49-F238E27FC236}">
                <a16:creationId xmlns:a16="http://schemas.microsoft.com/office/drawing/2014/main" id="{CC427AEC-20B2-4928-8D3A-245A409CF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Unterrichtsgang</a:t>
            </a:r>
            <a:endParaRPr lang="de-DE" altLang="de-DE" sz="2800" b="1" dirty="0"/>
          </a:p>
          <a:p>
            <a:pPr lvl="1"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6 – 7 Doppelstunden</a:t>
            </a:r>
          </a:p>
          <a:p>
            <a:pPr lvl="1"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lvl="1"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lvl="1"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DBE6997F-0852-4CEB-A7A4-B4A05C45D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07696"/>
              </p:ext>
            </p:extLst>
          </p:nvPr>
        </p:nvGraphicFramePr>
        <p:xfrm>
          <a:off x="533837" y="2749633"/>
          <a:ext cx="821462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1955">
                  <a:extLst>
                    <a:ext uri="{9D8B030D-6E8A-4147-A177-3AD203B41FA5}">
                      <a16:colId xmlns:a16="http://schemas.microsoft.com/office/drawing/2014/main" val="1092389559"/>
                    </a:ext>
                  </a:extLst>
                </a:gridCol>
                <a:gridCol w="1512672">
                  <a:extLst>
                    <a:ext uri="{9D8B030D-6E8A-4147-A177-3AD203B41FA5}">
                      <a16:colId xmlns:a16="http://schemas.microsoft.com/office/drawing/2014/main" val="4062572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Definition, rekursive und explizite Beschreibung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504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Monotonie und Beschränktheit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2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224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Grenzwert einer Folge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44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Sätze zur Konvergenz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1 - 2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3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Grenzwertsätze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799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25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Definition Folgen / Rekursive und explizite </a:t>
            </a:r>
            <a:br>
              <a:rPr lang="de-DE" altLang="de-DE" sz="2800" b="1" dirty="0">
                <a:sym typeface="Symbol" panose="05050102010706020507" pitchFamily="18" charset="2"/>
              </a:rPr>
            </a:br>
            <a:r>
              <a:rPr lang="de-DE" altLang="de-DE" sz="2800" b="1" dirty="0">
                <a:sym typeface="Symbol" panose="05050102010706020507" pitchFamily="18" charset="2"/>
              </a:rPr>
              <a:t>Beschreibung</a:t>
            </a:r>
            <a:endParaRPr lang="de-DE" altLang="de-DE" sz="2800" b="1" dirty="0"/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Einstieg: Turm von Hanoi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→ rekursive und explizite Beschreibung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Definition: Folge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Bestimmung und Umwandlung explizit und rekursiv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arithmetische und geometrische Folge</a:t>
            </a:r>
            <a:endParaRPr lang="de-DE" altLang="de-DE" sz="2400" dirty="0">
              <a:latin typeface="+mn-lt"/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17C00E09-ED7F-4630-ABF0-FA4787185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036" y="739957"/>
            <a:ext cx="3953643" cy="564588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0EFA664-7F21-415E-A53D-CCB901CFF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2515" y="721323"/>
            <a:ext cx="4013105" cy="54552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9D3DA64-6F18-4311-AD90-C110CB6F03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6278" y="2396284"/>
            <a:ext cx="5269331" cy="332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Eigenschaften: Monotonie und Beschränktheit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Übersicht über Eigenschaften von Folgen</a:t>
            </a:r>
          </a:p>
          <a:p>
            <a:pPr marL="342900" indent="-3429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Monotonie und Beschränktheit: </a:t>
            </a:r>
            <a:r>
              <a:rPr lang="de-DE" altLang="de-DE" sz="2400" dirty="0" err="1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Stationenlauf</a:t>
            </a: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b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</a:b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(von Dr. Thilo Höfer)</a:t>
            </a:r>
          </a:p>
          <a:p>
            <a:pPr eaLnBrk="1" hangingPunct="1">
              <a:spcAft>
                <a:spcPts val="0"/>
              </a:spcAft>
            </a:pPr>
            <a:endParaRPr lang="de-DE" altLang="de-DE" sz="2800" b="1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612292F6-BDFD-45F5-AD6A-AA30D5D18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105" y="1989088"/>
            <a:ext cx="5837470" cy="190343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BBF1CDA-2379-4BF6-BCA3-1A7A67A47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105" y="2066642"/>
            <a:ext cx="6549819" cy="429235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8784C00-DB71-433F-88FB-4DE23EC9F2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713" y="1166125"/>
            <a:ext cx="3937103" cy="571172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289CD4B-1613-442D-8358-A70B3A7672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231" y="3004847"/>
            <a:ext cx="4522464" cy="275226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337F709-1CAA-4956-B10E-3A117D80C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7347" y="1479098"/>
            <a:ext cx="4108398" cy="508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6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Grenzwert einer Folge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Vorstellungen zum Grenzwertbegriff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-n</a:t>
            </a:r>
            <a:r>
              <a:rPr lang="de-DE" altLang="de-DE" sz="2400" baseline="-25000" dirty="0">
                <a:ea typeface="Cambria Math" panose="02040503050406030204" pitchFamily="18" charset="0"/>
                <a:sym typeface="Symbol" panose="05050102010706020507" pitchFamily="18" charset="2"/>
              </a:rPr>
              <a:t>0</a:t>
            </a: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-Definition des Grenzwertbegriffs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Einübung des Kalküls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Probleme:</a:t>
            </a:r>
          </a:p>
          <a:p>
            <a:pPr marL="1085850" lvl="1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ea typeface="Cambria Math" panose="02040503050406030204" pitchFamily="18" charset="0"/>
                <a:sym typeface="Symbol" panose="05050102010706020507" pitchFamily="18" charset="2"/>
              </a:rPr>
              <a:t>oft algebraisch für </a:t>
            </a:r>
            <a:r>
              <a:rPr lang="de-DE" altLang="de-DE" sz="2000" dirty="0" err="1">
                <a:ea typeface="Cambria Math" panose="02040503050406030204" pitchFamily="18" charset="0"/>
                <a:sym typeface="Symbol" panose="05050102010706020507" pitchFamily="18" charset="2"/>
              </a:rPr>
              <a:t>SuS</a:t>
            </a:r>
            <a:r>
              <a:rPr lang="de-DE" altLang="de-DE" sz="2000" dirty="0">
                <a:ea typeface="Cambria Math" panose="02040503050406030204" pitchFamily="18" charset="0"/>
                <a:sym typeface="Symbol" panose="05050102010706020507" pitchFamily="18" charset="2"/>
              </a:rPr>
              <a:t> anspruchsvoll</a:t>
            </a:r>
          </a:p>
          <a:p>
            <a:pPr marL="1085850" lvl="1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ea typeface="Cambria Math" panose="02040503050406030204" pitchFamily="18" charset="0"/>
                <a:sym typeface="Symbol" panose="05050102010706020507" pitchFamily="18" charset="2"/>
              </a:rPr>
              <a:t>wenig anschaulich</a:t>
            </a:r>
          </a:p>
          <a:p>
            <a:pPr marL="1085850" lvl="1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ea typeface="Cambria Math" panose="02040503050406030204" pitchFamily="18" charset="0"/>
                <a:sym typeface="Symbol" panose="05050102010706020507" pitchFamily="18" charset="2"/>
              </a:rPr>
              <a:t>hilft nicht, den GW zu finden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wichtig: Grundvorstellung („-Schlauch“)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Begriffe konvergent und divergent, Nullfolge</a:t>
            </a:r>
          </a:p>
          <a:p>
            <a:pPr marL="34290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Satz: Eine Folge kann höchstens einen Grenzwert haben.</a:t>
            </a:r>
            <a:b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</a:br>
            <a:r>
              <a:rPr lang="de-DE" altLang="de-DE" dirty="0">
                <a:ea typeface="Cambria Math" panose="02040503050406030204" pitchFamily="18" charset="0"/>
                <a:sym typeface="Symbol" panose="05050102010706020507" pitchFamily="18" charset="2"/>
              </a:rPr>
              <a:t>(anschauliche Begründung oder Beweis)</a:t>
            </a:r>
          </a:p>
          <a:p>
            <a:pPr eaLnBrk="1" hangingPunct="1">
              <a:spcAft>
                <a:spcPts val="300"/>
              </a:spcAft>
            </a:pPr>
            <a:endParaRPr lang="de-DE" altLang="de-DE" sz="2400" dirty="0"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5E7A5F67-10EF-4870-B746-87F000F24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186" y="1499244"/>
            <a:ext cx="4378883" cy="280632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86BB2D7-D418-4F26-8F8D-1772EF1A0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316" y="3200567"/>
            <a:ext cx="4979603" cy="270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0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200"/>
                  </a:spcAft>
                </a:pPr>
                <a:r>
                  <a:rPr lang="de-DE" altLang="de-DE" sz="2800" b="1" dirty="0">
                    <a:sym typeface="Symbol" panose="05050102010706020507" pitchFamily="18" charset="2"/>
                  </a:rPr>
                  <a:t>Sätze zur Konvergenz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342900" lvl="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/>
                  <a:t>Satz: (a</a:t>
                </a:r>
                <a:r>
                  <a:rPr lang="de-DE" sz="2400" baseline="-25000" dirty="0"/>
                  <a:t>n</a:t>
                </a:r>
                <a:r>
                  <a:rPr lang="de-DE" sz="2400" dirty="0"/>
                  <a:t>) konvergent </a:t>
                </a:r>
                <a:r>
                  <a:rPr lang="de-DE" sz="2400" dirty="0">
                    <a:sym typeface="Symbol" panose="05050102010706020507" pitchFamily="18" charset="2"/>
                  </a:rPr>
                  <a:t></a:t>
                </a:r>
                <a:r>
                  <a:rPr lang="de-DE" sz="2400" dirty="0"/>
                  <a:t> (a</a:t>
                </a:r>
                <a:r>
                  <a:rPr lang="de-DE" sz="2400" baseline="-25000" dirty="0"/>
                  <a:t>n</a:t>
                </a:r>
                <a:r>
                  <a:rPr lang="de-DE" sz="2400" dirty="0"/>
                  <a:t>) beschränkt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/>
                  <a:t>Satz: (a</a:t>
                </a:r>
                <a:r>
                  <a:rPr lang="de-DE" sz="2400" baseline="-25000" dirty="0"/>
                  <a:t>n</a:t>
                </a:r>
                <a:r>
                  <a:rPr lang="de-DE" sz="2400" dirty="0"/>
                  <a:t>) monoton und beschränkt </a:t>
                </a:r>
                <a:r>
                  <a:rPr lang="de-DE" sz="2400" dirty="0">
                    <a:sym typeface="Symbol" panose="05050102010706020507" pitchFamily="18" charset="2"/>
                  </a:rPr>
                  <a:t></a:t>
                </a:r>
                <a:r>
                  <a:rPr lang="de-DE" sz="2400" dirty="0"/>
                  <a:t> (a</a:t>
                </a:r>
                <a:r>
                  <a:rPr lang="de-DE" sz="2400" baseline="-25000" dirty="0"/>
                  <a:t>n</a:t>
                </a:r>
                <a:r>
                  <a:rPr lang="de-DE" sz="2400" dirty="0"/>
                  <a:t>) konvergent</a:t>
                </a:r>
                <a:br>
                  <a:rPr lang="de-DE" sz="2400" dirty="0"/>
                </a:br>
                <a:r>
                  <a:rPr lang="de-DE" sz="2400" dirty="0"/>
                  <a:t>(anschauliche Begründung oder Beweis – </a:t>
                </a:r>
                <a:br>
                  <a:rPr lang="de-DE" sz="2400" dirty="0"/>
                </a:br>
                <a:r>
                  <a:rPr lang="de-DE" sz="2400" dirty="0"/>
                  <a:t>Vertiefungsmöglichkeit: Vollständigkeit der reellen Zahlen)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(a</a:t>
                </a:r>
                <a:r>
                  <a:rPr lang="de-DE" altLang="de-DE" sz="2400" baseline="-25000" dirty="0">
                    <a:sym typeface="Symbol" panose="05050102010706020507" pitchFamily="18" charset="2"/>
                  </a:rPr>
                  <a:t>n</a:t>
                </a:r>
                <a:r>
                  <a:rPr lang="de-DE" altLang="de-DE" sz="2400" dirty="0">
                    <a:sym typeface="Symbol" panose="05050102010706020507" pitchFamily="18" charset="2"/>
                  </a:rPr>
                  <a:t>) konvergent </a:t>
                </a:r>
                <a:r>
                  <a:rPr lang="de-DE" altLang="de-DE" sz="24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⟺</a:t>
                </a:r>
                <a:r>
                  <a:rPr lang="de-DE" altLang="de-DE" sz="2400" dirty="0">
                    <a:sym typeface="Symbol" panose="05050102010706020507" pitchFamily="18" charset="2"/>
                  </a:rPr>
                  <a:t> (a</a:t>
                </a:r>
                <a:r>
                  <a:rPr lang="de-DE" altLang="de-DE" sz="2400" baseline="-25000" dirty="0">
                    <a:sym typeface="Symbol" panose="05050102010706020507" pitchFamily="18" charset="2"/>
                  </a:rPr>
                  <a:t>n</a:t>
                </a:r>
                <a:r>
                  <a:rPr lang="de-DE" altLang="de-DE" sz="2400" dirty="0">
                    <a:sym typeface="Symbol" panose="05050102010706020507" pitchFamily="18" charset="2"/>
                  </a:rPr>
                  <a:t> – g) Nullfolge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>
                    <a:sym typeface="Symbol" panose="05050102010706020507" pitchFamily="18" charset="2"/>
                  </a:rPr>
                  <a:t>Beispiele </a:t>
                </a:r>
                <a:endParaRPr lang="de-DE" sz="2400" dirty="0"/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altLang="de-DE" sz="2400" dirty="0">
                    <a:ea typeface="Cambria Math" panose="02040503050406030204" pitchFamily="18" charset="0"/>
                    <a:sym typeface="Symbol" panose="05050102010706020507" pitchFamily="18" charset="2"/>
                  </a:rPr>
                  <a:t>Vertiefungsmöglichkeit: e als GW von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alt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altLang="de-DE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de-DE" altLang="de-D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de-DE" altLang="de-DE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de-DE" altLang="de-DE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altLang="de-DE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alt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</m:sup>
                    </m:sSup>
                  </m:oMath>
                </a14:m>
                <a:endParaRPr lang="de-DE" altLang="de-DE" sz="3200" dirty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57150" indent="-3429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3200" dirty="0">
                  <a:sym typeface="Symbol" panose="05050102010706020507" pitchFamily="18" charset="2"/>
                </a:endParaRPr>
              </a:p>
              <a:p>
                <a:pPr eaLnBrk="1" hangingPunct="1">
                  <a:spcAft>
                    <a:spcPts val="600"/>
                  </a:spcAft>
                </a:pPr>
                <a:endParaRPr lang="de-DE" altLang="de-DE" sz="28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2800" dirty="0">
                  <a:sym typeface="Wingdings" panose="05000000000000000000" pitchFamily="2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2400" dirty="0">
                  <a:sym typeface="Wingdings" panose="05000000000000000000" pitchFamily="2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>
                <a:blip r:embed="rId3"/>
                <a:stretch>
                  <a:fillRect l="-283" t="-504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14DF8146-4702-4C4C-A104-64A00C946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1772" y="1772018"/>
            <a:ext cx="4567919" cy="396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5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200"/>
                  </a:spcAft>
                </a:pPr>
                <a:r>
                  <a:rPr lang="de-DE" altLang="de-DE" sz="2800" b="1" dirty="0">
                    <a:sym typeface="Symbol" panose="05050102010706020507" pitchFamily="18" charset="2"/>
                  </a:rPr>
                  <a:t>Grenzwertsätze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342900" lvl="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/>
                  <a:t>Konvergenz der Summen-, der Differenz-, </a:t>
                </a:r>
                <a:br>
                  <a:rPr lang="de-DE" sz="2400" dirty="0"/>
                </a:br>
                <a:r>
                  <a:rPr lang="de-DE" sz="2400" dirty="0"/>
                  <a:t>der Produkt und der </a:t>
                </a:r>
                <a:r>
                  <a:rPr lang="de-DE" sz="2400" dirty="0" err="1"/>
                  <a:t>Quotientenfolge</a:t>
                </a:r>
                <a:endParaRPr lang="de-DE" sz="2400" dirty="0"/>
              </a:p>
              <a:p>
                <a:pPr marL="1085850" lvl="1" indent="-342900">
                  <a:spcAft>
                    <a:spcPts val="600"/>
                  </a:spcAft>
                  <a:buFont typeface="Symbol" panose="05050102010706020507" pitchFamily="18" charset="2"/>
                  <a:buChar char="-"/>
                </a:pPr>
                <a:r>
                  <a:rPr lang="de-DE" sz="2000" dirty="0"/>
                  <a:t>Beweis für Summenfolge, evtl. Beweis für Produktfolge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notwendige Umformungen, um Grenzwertsätze anwenden </a:t>
                </a:r>
                <a:br>
                  <a:rPr lang="de-DE" altLang="de-DE" sz="2400" dirty="0">
                    <a:sym typeface="Symbol" panose="05050102010706020507" pitchFamily="18" charset="2"/>
                  </a:rPr>
                </a:br>
                <a:r>
                  <a:rPr lang="de-DE" altLang="de-DE" sz="2400" dirty="0">
                    <a:sym typeface="Symbol" panose="05050102010706020507" pitchFamily="18" charset="2"/>
                  </a:rPr>
                  <a:t>zu können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Anwendung: Quotienten (z.B.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3</m:t>
                        </m:r>
                        <m:sSup>
                          <m:sSupPr>
                            <m:ctrlP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e>
                          <m:sup>
                            <m: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−5</m:t>
                        </m:r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+2</m:t>
                        </m:r>
                      </m:num>
                      <m:den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  <m:sSup>
                          <m:sSupPr>
                            <m:ctrlP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e>
                          <m:sup>
                            <m:r>
                              <a:rPr lang="de-DE" altLang="de-DE" sz="2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−7</m:t>
                        </m:r>
                      </m:den>
                    </m:f>
                  </m:oMath>
                </a14:m>
                <a:r>
                  <a:rPr lang="de-DE" altLang="de-DE" sz="2400" dirty="0">
                    <a:sym typeface="Symbol" panose="05050102010706020507" pitchFamily="18" charset="2"/>
                  </a:rPr>
                  <a:t>), </a:t>
                </a:r>
                <a:br>
                  <a:rPr lang="de-DE" altLang="de-DE" sz="2400" dirty="0">
                    <a:sym typeface="Symbol" panose="05050102010706020507" pitchFamily="18" charset="2"/>
                  </a:rPr>
                </a:br>
                <a:r>
                  <a:rPr lang="de-DE" altLang="de-DE" sz="2400" dirty="0">
                    <a:sym typeface="Symbol" panose="05050102010706020507" pitchFamily="18" charset="2"/>
                  </a:rPr>
                  <a:t>Differenzen von Wurzeln (z.B.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+1</m:t>
                        </m:r>
                      </m:e>
                    </m:rad>
                    <m:r>
                      <a:rPr lang="de-DE" altLang="de-DE" sz="24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de-DE" altLang="de-DE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</m:e>
                    </m:rad>
                  </m:oMath>
                </a14:m>
                <a:r>
                  <a:rPr lang="de-DE" altLang="de-DE" sz="2400" dirty="0">
                    <a:sym typeface="Symbol" panose="05050102010706020507" pitchFamily="18" charset="2"/>
                  </a:rPr>
                  <a:t>)</a:t>
                </a:r>
                <a:endParaRPr lang="de-DE" sz="2400" dirty="0"/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/>
                  <a:t>Bestimmung des Grenzwerts einer konvergenten Folge </a:t>
                </a:r>
                <a:br>
                  <a:rPr lang="de-DE" sz="2400" dirty="0"/>
                </a:br>
                <a:r>
                  <a:rPr lang="de-DE" sz="2400" dirty="0"/>
                  <a:t>aus der rekursiven Beschreibung</a:t>
                </a:r>
                <a:endParaRPr lang="de-DE" altLang="de-DE" sz="4000" dirty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57150" indent="-3429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40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36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3600" dirty="0">
                  <a:sym typeface="Wingdings" panose="05000000000000000000" pitchFamily="2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3200" dirty="0">
                  <a:sym typeface="Wingdings" panose="05000000000000000000" pitchFamily="2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>
                <a:blip r:embed="rId3"/>
                <a:stretch>
                  <a:fillRect l="-280" t="-504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86548444-0530-4909-A1B2-707BC40DC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1978" y="1279493"/>
            <a:ext cx="4170587" cy="503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1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Fazit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für </a:t>
            </a:r>
            <a:r>
              <a:rPr lang="de-DE" altLang="de-DE" sz="2400" dirty="0" err="1">
                <a:sym typeface="Symbol" panose="05050102010706020507" pitchFamily="18" charset="2"/>
              </a:rPr>
              <a:t>SuS</a:t>
            </a:r>
            <a:r>
              <a:rPr lang="de-DE" altLang="de-DE" sz="2400" dirty="0">
                <a:sym typeface="Symbol" panose="05050102010706020507" pitchFamily="18" charset="2"/>
              </a:rPr>
              <a:t> sehr abstrakt und anspruchsvoll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Wingdings" panose="05000000000000000000" pitchFamily="2" charset="2"/>
              </a:rPr>
              <a:t>Kalkül &amp; Verständnis thematisieren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Wingdings" panose="05000000000000000000" pitchFamily="2" charset="2"/>
              </a:rPr>
              <a:t>Aufgabe in Zertifikatsklausur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Wingdings" panose="05000000000000000000" pitchFamily="2" charset="2"/>
              </a:rPr>
              <a:t>Nachweise, Beispiele, Grenzwertsätze</a:t>
            </a:r>
            <a:br>
              <a:rPr lang="de-DE" altLang="de-DE" sz="2400" dirty="0">
                <a:sym typeface="Wingdings" panose="05000000000000000000" pitchFamily="2" charset="2"/>
              </a:rPr>
            </a:br>
            <a:r>
              <a:rPr lang="de-DE" altLang="de-DE" sz="2400" dirty="0">
                <a:sym typeface="Wingdings" panose="05000000000000000000" pitchFamily="2" charset="2"/>
              </a:rPr>
              <a:t>auch Definitionen (Beschränktheit, Konvergenz)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Wingdings" panose="05000000000000000000" pitchFamily="2" charset="2"/>
              </a:rPr>
              <a:t>wichtig als Studienvorbereitung 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95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/>
              <a:t>Gliederung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Bildungsplan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Fachlicher Hintergrund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Unterrichtsgang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Fazit</a:t>
            </a: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149" name="Rectangle 19">
            <a:extLst>
              <a:ext uri="{FF2B5EF4-FFF2-40B4-BE49-F238E27FC236}">
                <a16:creationId xmlns:a16="http://schemas.microsoft.com/office/drawing/2014/main" id="{EBA03417-4705-48B5-8884-04FD071C7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11930B5-6F07-4AEA-8FAA-762C618A0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760" y="4350512"/>
            <a:ext cx="7164288" cy="158754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8C7B2CB-70E0-4604-AB39-593BB50EF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736" y="1776153"/>
            <a:ext cx="5253376" cy="244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6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sz="2800" b="1" dirty="0"/>
              <a:t>Vorschlag</a:t>
            </a:r>
            <a:endParaRPr lang="de-DE" sz="2400" b="1" dirty="0"/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Unterrichtseinheit </a:t>
            </a:r>
            <a:r>
              <a:rPr lang="de-DE" sz="2400" i="1" dirty="0"/>
              <a:t>Folgen </a:t>
            </a:r>
            <a:r>
              <a:rPr lang="de-DE" sz="2400" dirty="0"/>
              <a:t>in J 11:</a:t>
            </a:r>
          </a:p>
          <a:p>
            <a:pPr marL="885825" lvl="1" indent="-342900" eaLnBrk="1" hangingPunct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2400" dirty="0"/>
              <a:t>explizite und rekursive Folgen</a:t>
            </a:r>
          </a:p>
          <a:p>
            <a:pPr marL="885825" lvl="1" indent="-342900" eaLnBrk="1" hangingPunct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2400" dirty="0"/>
              <a:t>arithmetische und geometrische Folgen</a:t>
            </a:r>
          </a:p>
          <a:p>
            <a:pPr marL="885825" lvl="1" indent="-342900" eaLnBrk="1" hangingPunct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2400" dirty="0"/>
              <a:t>Monotonie, Beschränktheit, Konvergenz, </a:t>
            </a:r>
            <a:br>
              <a:rPr lang="de-DE" sz="2400" dirty="0"/>
            </a:br>
            <a:r>
              <a:rPr lang="de-DE" sz="2400" dirty="0"/>
              <a:t>Konvergenzsätze 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Reihen beim Thema Taylorreihen in J 12, </a:t>
            </a:r>
            <a:br>
              <a:rPr lang="de-DE" sz="2400" dirty="0"/>
            </a:br>
            <a:r>
              <a:rPr lang="de-DE" sz="2400" dirty="0"/>
              <a:t>diese sind kein Inhalt der Zertifikatsklausur</a:t>
            </a:r>
            <a:br>
              <a:rPr lang="de-DE" sz="2400" dirty="0"/>
            </a:b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5741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Folge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Definition als Funktion f mit </a:t>
            </a:r>
            <a:r>
              <a:rPr lang="de-DE" altLang="de-DE" sz="2400" dirty="0" err="1">
                <a:sym typeface="Symbol" panose="05050102010706020507" pitchFamily="18" charset="2"/>
              </a:rPr>
              <a:t>D</a:t>
            </a:r>
            <a:r>
              <a:rPr lang="de-DE" altLang="de-DE" sz="2400" baseline="-25000" dirty="0" err="1">
                <a:sym typeface="Symbol" panose="05050102010706020507" pitchFamily="18" charset="2"/>
              </a:rPr>
              <a:t>f</a:t>
            </a:r>
            <a:r>
              <a:rPr lang="de-DE" altLang="de-DE" sz="2400" dirty="0">
                <a:sym typeface="Symbol" panose="05050102010706020507" pitchFamily="18" charset="2"/>
              </a:rPr>
              <a:t>  </a:t>
            </a:r>
            <a:r>
              <a:rPr lang="de-DE" altLang="de-DE" sz="2400" spc="-130" dirty="0">
                <a:sym typeface="Symbol" panose="05050102010706020507" pitchFamily="18" charset="2"/>
              </a:rPr>
              <a:t>IN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meist „=“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Schreibweise: (a</a:t>
            </a:r>
            <a:r>
              <a:rPr lang="de-DE" sz="2400" baseline="-25000" dirty="0"/>
              <a:t>n</a:t>
            </a:r>
            <a:r>
              <a:rPr lang="de-DE" sz="2400" dirty="0"/>
              <a:t>)</a:t>
            </a:r>
            <a:r>
              <a:rPr lang="de-DE" sz="2400" baseline="-25000" dirty="0" err="1"/>
              <a:t>n</a:t>
            </a:r>
            <a:r>
              <a:rPr lang="de-DE" sz="2400" baseline="-25000" dirty="0" err="1">
                <a:sym typeface="Symbol" panose="05050102010706020507" pitchFamily="18" charset="2"/>
              </a:rPr>
              <a:t>IN</a:t>
            </a:r>
            <a:r>
              <a:rPr lang="de-DE" sz="2400" dirty="0">
                <a:sym typeface="Symbol" panose="05050102010706020507" pitchFamily="18" charset="2"/>
              </a:rPr>
              <a:t> bzw. </a:t>
            </a:r>
            <a:r>
              <a:rPr lang="de-DE" sz="2400" dirty="0"/>
              <a:t>(a</a:t>
            </a:r>
            <a:r>
              <a:rPr lang="de-DE" sz="2400" baseline="-25000" dirty="0"/>
              <a:t>n</a:t>
            </a:r>
            <a:r>
              <a:rPr lang="de-DE" sz="2400" dirty="0"/>
              <a:t>)</a:t>
            </a:r>
            <a:endParaRPr lang="de-DE" sz="2400" baseline="-25000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Welches ist die kleinste Zahl von </a:t>
            </a:r>
            <a:r>
              <a:rPr lang="de-DE" altLang="de-DE" sz="2400" spc="-130" dirty="0">
                <a:sym typeface="Symbol" panose="05050102010706020507" pitchFamily="18" charset="2"/>
              </a:rPr>
              <a:t>IN</a:t>
            </a:r>
            <a:r>
              <a:rPr lang="de-DE" sz="2400" dirty="0"/>
              <a:t>?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→"/>
            </a:pPr>
            <a:r>
              <a:rPr lang="de-DE" sz="2400" dirty="0"/>
              <a:t>in der Schule üblich: 0 </a:t>
            </a:r>
            <a:r>
              <a:rPr lang="de-DE" sz="2400" dirty="0">
                <a:sym typeface="Symbol" panose="05050102010706020507" pitchFamily="18" charset="2"/>
              </a:rPr>
              <a:t> </a:t>
            </a:r>
            <a:r>
              <a:rPr lang="de-DE" altLang="de-DE" sz="2400" spc="-130" dirty="0">
                <a:sym typeface="Symbol" panose="05050102010706020507" pitchFamily="18" charset="2"/>
              </a:rPr>
              <a:t>IN</a:t>
            </a:r>
            <a:endParaRPr 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6220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Explizite und rekursive Beschreibung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finden solcher Beschreibungen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auch Umrechnen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es existieren Folgen, für die weder eine explizite noch </a:t>
            </a:r>
            <a:br>
              <a:rPr lang="de-DE" sz="2400" dirty="0"/>
            </a:br>
            <a:r>
              <a:rPr lang="de-DE" sz="2400" dirty="0"/>
              <a:t>eine rekursive Beschreibung bekannt ist, </a:t>
            </a:r>
            <a:br>
              <a:rPr lang="de-DE" sz="2400" dirty="0"/>
            </a:br>
            <a:r>
              <a:rPr lang="de-DE" sz="2400" dirty="0"/>
              <a:t>z.B. Primzahlfolge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6353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arithmetische und geometrische Folgen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wichtige Folgentypen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arithmetische Folge: a</a:t>
            </a:r>
            <a:r>
              <a:rPr lang="de-DE" altLang="de-DE" sz="2400" baseline="-25000" dirty="0">
                <a:sym typeface="Symbol" panose="05050102010706020507" pitchFamily="18" charset="2"/>
              </a:rPr>
              <a:t>n+1 </a:t>
            </a:r>
            <a:r>
              <a:rPr lang="de-DE" altLang="de-DE" sz="2400" dirty="0">
                <a:sym typeface="Symbol" panose="05050102010706020507" pitchFamily="18" charset="2"/>
              </a:rPr>
              <a:t>– a</a:t>
            </a:r>
            <a:r>
              <a:rPr lang="de-DE" altLang="de-DE" sz="2400" baseline="-25000" dirty="0">
                <a:sym typeface="Symbol" panose="05050102010706020507" pitchFamily="18" charset="2"/>
              </a:rPr>
              <a:t>n</a:t>
            </a:r>
            <a:r>
              <a:rPr lang="de-DE" altLang="de-DE" sz="2400" dirty="0">
                <a:sym typeface="Symbol" panose="05050102010706020507" pitchFamily="18" charset="2"/>
              </a:rPr>
              <a:t> konstant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000" dirty="0">
                <a:sym typeface="Symbol" panose="05050102010706020507" pitchFamily="18" charset="2"/>
              </a:rPr>
              <a:t>(Begriff: jedes Glied ist arithmetisches Mittel seiner Nachbarn)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geometrische Folge: </a:t>
            </a:r>
            <a:r>
              <a:rPr lang="de-DE" altLang="de-DE" sz="2400" dirty="0">
                <a:sym typeface="Symbol" panose="05050102010706020507" pitchFamily="18" charset="2"/>
              </a:rPr>
              <a:t>a</a:t>
            </a:r>
            <a:r>
              <a:rPr lang="de-DE" altLang="de-DE" sz="2400" baseline="-25000" dirty="0">
                <a:sym typeface="Symbol" panose="05050102010706020507" pitchFamily="18" charset="2"/>
              </a:rPr>
              <a:t>n+1 </a:t>
            </a:r>
            <a:r>
              <a:rPr lang="de-DE" altLang="de-DE" sz="2400" dirty="0">
                <a:sym typeface="Symbol" panose="05050102010706020507" pitchFamily="18" charset="2"/>
              </a:rPr>
              <a:t>/ a</a:t>
            </a:r>
            <a:r>
              <a:rPr lang="de-DE" altLang="de-DE" sz="2400" baseline="-25000" dirty="0">
                <a:sym typeface="Symbol" panose="05050102010706020507" pitchFamily="18" charset="2"/>
              </a:rPr>
              <a:t>n</a:t>
            </a:r>
            <a:r>
              <a:rPr lang="de-DE" altLang="de-DE" sz="2400" dirty="0">
                <a:sym typeface="Symbol" panose="05050102010706020507" pitchFamily="18" charset="2"/>
              </a:rPr>
              <a:t> konstant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000" dirty="0">
                <a:sym typeface="Symbol" panose="05050102010706020507" pitchFamily="18" charset="2"/>
              </a:rPr>
              <a:t>(Begriff: jedes Glied ist geometrisches Mittel seiner Nachbarn)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Anknüpfung an Vorwissen über lineare Funktionen und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Exponentialfunktionen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318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Monotonie, Beschränktheit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Definition, veranschaulichen, Anknüpfung an Funktionen</a:t>
            </a:r>
          </a:p>
          <a:p>
            <a:pPr marL="571500" indent="-5715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Nachweis: verschiedene Ansätze,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Förderung des Problemlösens</a:t>
            </a:r>
            <a:endParaRPr lang="de-DE" altLang="de-DE" sz="2400" b="1" dirty="0"/>
          </a:p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Konvergenz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altLang="de-DE" sz="2400" dirty="0"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ε</a:t>
            </a: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-n</a:t>
            </a:r>
            <a:r>
              <a:rPr lang="de-DE" altLang="de-DE" sz="2400" baseline="-250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0</a:t>
            </a: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-Definition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mathematikgeschichtlich ziemlich neu (19. Jh.)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ea typeface="Cambria Math" panose="02040503050406030204" pitchFamily="18" charset="0"/>
                <a:sym typeface="Symbol" panose="05050102010706020507" pitchFamily="18" charset="2"/>
              </a:rPr>
              <a:t>Nachweis </a:t>
            </a:r>
            <a:r>
              <a:rPr lang="de-DE" altLang="de-DE" sz="2400" dirty="0" err="1">
                <a:ea typeface="Cambria Math" panose="02040503050406030204" pitchFamily="18" charset="0"/>
                <a:sym typeface="Symbol" panose="05050102010706020507" pitchFamily="18" charset="2"/>
              </a:rPr>
              <a:t>kalkülorientiert</a:t>
            </a:r>
            <a:endParaRPr lang="de-DE" altLang="de-DE" sz="2400" dirty="0"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wichtig: Grundvorstellung („-Schlauch“),</a:t>
            </a:r>
            <a:b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</a:br>
            <a:r>
              <a:rPr lang="de-DE" altLang="de-DE" sz="2400" dirty="0">
                <a:latin typeface="+mn-lt"/>
                <a:ea typeface="Cambria Math" panose="02040503050406030204" pitchFamily="18" charset="0"/>
                <a:sym typeface="Symbol" panose="05050102010706020507" pitchFamily="18" charset="2"/>
              </a:rPr>
              <a:t>Thematisierung von Fehlvorstellungen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6731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Konvergenzsätze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Satz: Wenn eine Folge monoton und beschränkt ist,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dann ist sie konvergent.</a:t>
            </a:r>
          </a:p>
          <a:p>
            <a:pPr lvl="1" indent="60325" eaLnBrk="1" hangingPunct="1">
              <a:spcAft>
                <a:spcPts val="600"/>
              </a:spcAft>
            </a:pPr>
            <a:r>
              <a:rPr lang="de-DE" altLang="de-DE" sz="2000" dirty="0">
                <a:sym typeface="Symbol" panose="05050102010706020507" pitchFamily="18" charset="2"/>
              </a:rPr>
              <a:t>Beweis benutzt die Vollständigkeit von </a:t>
            </a:r>
            <a:r>
              <a:rPr lang="de-DE" altLang="de-DE" sz="2000" spc="-130" dirty="0">
                <a:sym typeface="Symbol" panose="05050102010706020507" pitchFamily="18" charset="2"/>
              </a:rPr>
              <a:t>IR </a:t>
            </a:r>
            <a:r>
              <a:rPr lang="de-DE" altLang="de-DE" sz="2000" dirty="0">
                <a:sym typeface="Symbol" panose="05050102010706020507" pitchFamily="18" charset="2"/>
              </a:rPr>
              <a:t>(</a:t>
            </a:r>
            <a:r>
              <a:rPr lang="de-DE" altLang="de-DE" sz="2000" dirty="0" err="1">
                <a:sym typeface="Symbol" panose="05050102010706020507" pitchFamily="18" charset="2"/>
              </a:rPr>
              <a:t>Supremumseigenschaft</a:t>
            </a:r>
            <a:r>
              <a:rPr lang="de-DE" altLang="de-DE" sz="2000" dirty="0">
                <a:sym typeface="Symbol" panose="05050102010706020507" pitchFamily="18" charset="2"/>
              </a:rPr>
              <a:t>)</a:t>
            </a:r>
            <a:endParaRPr lang="de-DE" altLang="de-DE" sz="2000" spc="-13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Satz: Wenn eine Folge konvergent ist,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dann ist sie beschränkt. (Zertifikatsklausur 2019)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auch weitere: 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Eindeutigkeit des Grenzwerts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Die Folge (a</a:t>
            </a:r>
            <a:r>
              <a:rPr lang="de-DE" altLang="de-DE" sz="2400" baseline="-25000" dirty="0">
                <a:sym typeface="Symbol" panose="05050102010706020507" pitchFamily="18" charset="2"/>
              </a:rPr>
              <a:t>n</a:t>
            </a:r>
            <a:r>
              <a:rPr lang="de-DE" altLang="de-DE" sz="2400" dirty="0">
                <a:sym typeface="Symbol" panose="05050102010706020507" pitchFamily="18" charset="2"/>
              </a:rPr>
              <a:t>) hat genau dann den Grenzwert g,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wenn (a</a:t>
            </a:r>
            <a:r>
              <a:rPr lang="de-DE" altLang="de-DE" sz="2400" baseline="-25000" dirty="0">
                <a:sym typeface="Symbol" panose="05050102010706020507" pitchFamily="18" charset="2"/>
              </a:rPr>
              <a:t>n</a:t>
            </a:r>
            <a:r>
              <a:rPr lang="de-DE" altLang="de-DE" sz="2400" dirty="0">
                <a:sym typeface="Symbol" panose="05050102010706020507" pitchFamily="18" charset="2"/>
              </a:rPr>
              <a:t> – g) eine Nullfolge ist.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Folgen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0527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1246</Words>
  <Application>Microsoft Office PowerPoint</Application>
  <PresentationFormat>Bildschirmpräsentation (4:3)</PresentationFormat>
  <Paragraphs>655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Segoe Script</vt:lpstr>
      <vt:lpstr>Symbol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/>
  <cp:lastModifiedBy>ToScha</cp:lastModifiedBy>
  <cp:revision>470</cp:revision>
  <cp:lastPrinted>2018-03-03T10:37:02Z</cp:lastPrinted>
  <dcterms:created xsi:type="dcterms:W3CDTF">2014-11-14T21:49:37Z</dcterms:created>
  <dcterms:modified xsi:type="dcterms:W3CDTF">2021-10-10T11:20:02Z</dcterms:modified>
</cp:coreProperties>
</file>