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346" r:id="rId2"/>
    <p:sldId id="399" r:id="rId3"/>
    <p:sldId id="400" r:id="rId4"/>
    <p:sldId id="401" r:id="rId5"/>
    <p:sldId id="402" r:id="rId6"/>
    <p:sldId id="403" r:id="rId7"/>
    <p:sldId id="404" r:id="rId8"/>
    <p:sldId id="405" r:id="rId9"/>
    <p:sldId id="406" r:id="rId10"/>
    <p:sldId id="407" r:id="rId11"/>
    <p:sldId id="408" r:id="rId12"/>
    <p:sldId id="409" r:id="rId13"/>
    <p:sldId id="410" r:id="rId14"/>
    <p:sldId id="411" r:id="rId15"/>
    <p:sldId id="412" r:id="rId16"/>
    <p:sldId id="413" r:id="rId17"/>
    <p:sldId id="414" r:id="rId18"/>
    <p:sldId id="415" r:id="rId19"/>
    <p:sldId id="416" r:id="rId20"/>
    <p:sldId id="417" r:id="rId21"/>
    <p:sldId id="418" r:id="rId22"/>
    <p:sldId id="419" r:id="rId23"/>
    <p:sldId id="420" r:id="rId24"/>
    <p:sldId id="438" r:id="rId25"/>
    <p:sldId id="422" r:id="rId26"/>
    <p:sldId id="423" r:id="rId27"/>
    <p:sldId id="424" r:id="rId28"/>
    <p:sldId id="425" r:id="rId29"/>
    <p:sldId id="426" r:id="rId30"/>
    <p:sldId id="427" r:id="rId31"/>
    <p:sldId id="428" r:id="rId32"/>
    <p:sldId id="429" r:id="rId33"/>
    <p:sldId id="430" r:id="rId34"/>
    <p:sldId id="431" r:id="rId35"/>
    <p:sldId id="432" r:id="rId36"/>
    <p:sldId id="436" r:id="rId37"/>
    <p:sldId id="435" r:id="rId38"/>
    <p:sldId id="433" r:id="rId39"/>
    <p:sldId id="434" r:id="rId40"/>
    <p:sldId id="437" r:id="rId41"/>
  </p:sldIdLst>
  <p:sldSz cx="9144000" cy="6858000" type="screen4x3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CB97"/>
    <a:srgbClr val="FFEDB3"/>
    <a:srgbClr val="FFDE75"/>
    <a:srgbClr val="FF9933"/>
    <a:srgbClr val="F5A401"/>
    <a:srgbClr val="FFAFAF"/>
    <a:srgbClr val="FF9999"/>
    <a:srgbClr val="FF8B8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 autoAdjust="0"/>
    <p:restoredTop sz="87044" autoAdjust="0"/>
  </p:normalViewPr>
  <p:slideViewPr>
    <p:cSldViewPr>
      <p:cViewPr varScale="1">
        <p:scale>
          <a:sx n="88" d="100"/>
          <a:sy n="88" d="100"/>
        </p:scale>
        <p:origin x="21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966" y="-84"/>
      </p:cViewPr>
      <p:guideLst>
        <p:guide orient="horz" pos="3107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18830" cy="495029"/>
          </a:xfrm>
          <a:prstGeom prst="rect">
            <a:avLst/>
          </a:prstGeom>
        </p:spPr>
        <p:txBody>
          <a:bodyPr vert="horz" lIns="94828" tIns="47414" rIns="94828" bIns="4741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029"/>
          </a:xfrm>
          <a:prstGeom prst="rect">
            <a:avLst/>
          </a:prstGeom>
        </p:spPr>
        <p:txBody>
          <a:bodyPr vert="horz" lIns="94828" tIns="47414" rIns="94828" bIns="47414" rtlCol="0"/>
          <a:lstStyle>
            <a:lvl1pPr algn="r">
              <a:defRPr sz="1200"/>
            </a:lvl1pPr>
          </a:lstStyle>
          <a:p>
            <a:fld id="{8FF56C64-0EF7-4505-B7A7-22C4F51F7771}" type="datetimeFigureOut">
              <a:rPr lang="de-DE" smtClean="0"/>
              <a:pPr/>
              <a:t>09.06.2021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6550" y="282575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28" tIns="47414" rIns="94828" bIns="4741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93452" y="3058904"/>
            <a:ext cx="6080538" cy="3884860"/>
          </a:xfrm>
          <a:prstGeom prst="rect">
            <a:avLst/>
          </a:prstGeom>
        </p:spPr>
        <p:txBody>
          <a:bodyPr vert="horz" lIns="94828" tIns="47414" rIns="94828" bIns="47414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3" y="9371287"/>
            <a:ext cx="2918830" cy="495028"/>
          </a:xfrm>
          <a:prstGeom prst="rect">
            <a:avLst/>
          </a:prstGeom>
        </p:spPr>
        <p:txBody>
          <a:bodyPr vert="horz" lIns="94828" tIns="47414" rIns="94828" bIns="4741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5375" y="9371287"/>
            <a:ext cx="2918830" cy="495028"/>
          </a:xfrm>
          <a:prstGeom prst="rect">
            <a:avLst/>
          </a:prstGeom>
        </p:spPr>
        <p:txBody>
          <a:bodyPr vert="horz" lIns="94828" tIns="47414" rIns="94828" bIns="47414" rtlCol="0" anchor="b"/>
          <a:lstStyle>
            <a:lvl1pPr algn="r">
              <a:defRPr sz="1200"/>
            </a:lvl1pPr>
          </a:lstStyle>
          <a:p>
            <a:fld id="{B60CD0FA-85F9-4704-9617-456D40F8ACD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129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629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23326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19B94-E857-4078-8C70-1CAF4BA43F4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04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37174-2BD9-4813-A288-E9DF99DE88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26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C22A2-1D3B-40EA-B029-56C080087BE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11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7C752-75F4-4E85-98C4-B39334E57FB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211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CACB0-B08C-4066-AA6C-7E83BECED3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86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EBBD2-284B-477A-9BD7-8329FB6E553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47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3BC6-6556-4457-8B07-71ED929772C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8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0DF48-7556-4B09-8B99-965B41F97C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8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D951F-63CA-4C74-9AEF-E0951E80C1F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75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7BD44-D4C3-4317-8511-C32DB7CA7D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101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50DED-B887-44A7-A506-EE55E3B3307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90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63D07B6-6594-4079-BA71-AA0B4969C0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7" Type="http://schemas.openxmlformats.org/officeDocument/2006/relationships/image" Target="../media/image2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Word-Dokument1.docx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5305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312" name="Textfeld 16"/>
          <p:cNvSpPr txBox="1">
            <a:spLocks noChangeArrowheads="1"/>
          </p:cNvSpPr>
          <p:nvPr/>
        </p:nvSpPr>
        <p:spPr bwMode="auto">
          <a:xfrm>
            <a:off x="8263480" y="6446501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98CC8DC1-F19D-4D11-A977-ADD460703550}" type="slidenum">
              <a:rPr lang="de-DE" altLang="de-DE" sz="1100">
                <a:latin typeface="Calibri" pitchFamily="34" charset="0"/>
              </a:rPr>
              <a:pPr eaLnBrk="1" hangingPunct="1"/>
              <a:t>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55313" name="Rectangle 19"/>
          <p:cNvSpPr>
            <a:spLocks noChangeArrowheads="1"/>
          </p:cNvSpPr>
          <p:nvPr/>
        </p:nvSpPr>
        <p:spPr bwMode="auto">
          <a:xfrm>
            <a:off x="346075" y="1444625"/>
            <a:ext cx="8456613" cy="4176713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6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Komplexe Zahlen</a:t>
            </a:r>
            <a:endParaRPr lang="de-DE" altLang="de-DE" sz="48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eaLnBrk="1" hangingPunct="1"/>
            <a:endParaRPr lang="de-DE" altLang="de-DE" sz="24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eaLnBrk="1" hangingPunct="1"/>
            <a:r>
              <a:rPr lang="de-DE" altLang="de-DE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Jahrgangsstufe </a:t>
            </a:r>
            <a:r>
              <a:rPr lang="de-DE" altLang="de-DE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12</a:t>
            </a:r>
            <a:endParaRPr lang="de-DE" altLang="de-DE" sz="36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EE8DD23C-E6AB-4297-AE0D-A35980620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462408"/>
            <a:ext cx="2895600" cy="305631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64" name="Zeichenbereich 37909">
            <a:extLst>
              <a:ext uri="{FF2B5EF4-FFF2-40B4-BE49-F238E27FC236}">
                <a16:creationId xmlns:a16="http://schemas.microsoft.com/office/drawing/2014/main" xmlns="" id="{6BCD1715-A2F7-4232-A140-1B1FE5B788B3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xmlns="" id="{A6DA8A35-B6FD-4649-9EDA-5B6EB2E86486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66" name="Rectangle 5">
              <a:extLst>
                <a:ext uri="{FF2B5EF4-FFF2-40B4-BE49-F238E27FC236}">
                  <a16:creationId xmlns:a16="http://schemas.microsoft.com/office/drawing/2014/main" xmlns="" id="{47AA0C22-37F4-4224-BC59-14A924B44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">
              <a:extLst>
                <a:ext uri="{FF2B5EF4-FFF2-40B4-BE49-F238E27FC236}">
                  <a16:creationId xmlns:a16="http://schemas.microsoft.com/office/drawing/2014/main" xmlns="" id="{60D4E0A3-4E39-4C90-B7D4-4ADB2DA3C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7">
              <a:extLst>
                <a:ext uri="{FF2B5EF4-FFF2-40B4-BE49-F238E27FC236}">
                  <a16:creationId xmlns:a16="http://schemas.microsoft.com/office/drawing/2014/main" xmlns="" id="{05F45359-6CCE-4A77-AD08-DCE6D3C1A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8">
              <a:extLst>
                <a:ext uri="{FF2B5EF4-FFF2-40B4-BE49-F238E27FC236}">
                  <a16:creationId xmlns:a16="http://schemas.microsoft.com/office/drawing/2014/main" xmlns="" id="{57188D26-7578-4A2E-B48B-41434F9A4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9">
              <a:extLst>
                <a:ext uri="{FF2B5EF4-FFF2-40B4-BE49-F238E27FC236}">
                  <a16:creationId xmlns:a16="http://schemas.microsoft.com/office/drawing/2014/main" xmlns="" id="{8693C9EF-DFDC-4D9F-BE1C-CA829FBF8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Rectangle 10">
              <a:extLst>
                <a:ext uri="{FF2B5EF4-FFF2-40B4-BE49-F238E27FC236}">
                  <a16:creationId xmlns:a16="http://schemas.microsoft.com/office/drawing/2014/main" xmlns="" id="{B77AC261-A01C-4C8C-AB64-40D44ACDF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Rectangle 11">
              <a:extLst>
                <a:ext uri="{FF2B5EF4-FFF2-40B4-BE49-F238E27FC236}">
                  <a16:creationId xmlns:a16="http://schemas.microsoft.com/office/drawing/2014/main" xmlns="" id="{FD52BE42-B86A-47BB-AD49-B6474FD83D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Rectangle 12">
              <a:extLst>
                <a:ext uri="{FF2B5EF4-FFF2-40B4-BE49-F238E27FC236}">
                  <a16:creationId xmlns:a16="http://schemas.microsoft.com/office/drawing/2014/main" xmlns="" id="{63FA04D7-16D8-4C10-9A66-18C9F5F33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Rectangle 13">
              <a:extLst>
                <a:ext uri="{FF2B5EF4-FFF2-40B4-BE49-F238E27FC236}">
                  <a16:creationId xmlns:a16="http://schemas.microsoft.com/office/drawing/2014/main" xmlns="" id="{CF14685E-9634-4CEE-9FDA-2CC6A7E39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Rectangle 15">
              <a:extLst>
                <a:ext uri="{FF2B5EF4-FFF2-40B4-BE49-F238E27FC236}">
                  <a16:creationId xmlns:a16="http://schemas.microsoft.com/office/drawing/2014/main" xmlns="" id="{7E7D55F7-9901-4C30-B7FF-9C6014788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Rectangle 16">
              <a:extLst>
                <a:ext uri="{FF2B5EF4-FFF2-40B4-BE49-F238E27FC236}">
                  <a16:creationId xmlns:a16="http://schemas.microsoft.com/office/drawing/2014/main" xmlns="" id="{59D4A53B-F173-4BA7-BB6D-A1B8181A5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Rectangle 18">
              <a:extLst>
                <a:ext uri="{FF2B5EF4-FFF2-40B4-BE49-F238E27FC236}">
                  <a16:creationId xmlns:a16="http://schemas.microsoft.com/office/drawing/2014/main" xmlns="" id="{7568CCB0-3F56-4B69-9C97-D9232447F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Rectangle 19">
              <a:extLst>
                <a:ext uri="{FF2B5EF4-FFF2-40B4-BE49-F238E27FC236}">
                  <a16:creationId xmlns:a16="http://schemas.microsoft.com/office/drawing/2014/main" xmlns="" id="{640AE4C0-AEAB-4590-83E9-AAD9C741A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Rectangle 20">
              <a:extLst>
                <a:ext uri="{FF2B5EF4-FFF2-40B4-BE49-F238E27FC236}">
                  <a16:creationId xmlns:a16="http://schemas.microsoft.com/office/drawing/2014/main" xmlns="" id="{D6D3ADB5-C548-4F15-B3C5-AB0DAC4D8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Rectangle 21">
              <a:extLst>
                <a:ext uri="{FF2B5EF4-FFF2-40B4-BE49-F238E27FC236}">
                  <a16:creationId xmlns:a16="http://schemas.microsoft.com/office/drawing/2014/main" xmlns="" id="{D3C2B272-2748-49D1-9226-5B31C0C21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Rectangle 22">
              <a:extLst>
                <a:ext uri="{FF2B5EF4-FFF2-40B4-BE49-F238E27FC236}">
                  <a16:creationId xmlns:a16="http://schemas.microsoft.com/office/drawing/2014/main" xmlns="" id="{464C511B-3AF6-4339-AB61-CFB14D355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Rectangle 23">
              <a:extLst>
                <a:ext uri="{FF2B5EF4-FFF2-40B4-BE49-F238E27FC236}">
                  <a16:creationId xmlns:a16="http://schemas.microsoft.com/office/drawing/2014/main" xmlns="" id="{A26B3769-B10F-4939-B2F9-15EBD785B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3" name="Line 24">
              <a:extLst>
                <a:ext uri="{FF2B5EF4-FFF2-40B4-BE49-F238E27FC236}">
                  <a16:creationId xmlns:a16="http://schemas.microsoft.com/office/drawing/2014/main" xmlns="" id="{AF1A485D-08D1-4E4B-8E1D-F25FFE698B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4" name="Rectangle 25">
              <a:extLst>
                <a:ext uri="{FF2B5EF4-FFF2-40B4-BE49-F238E27FC236}">
                  <a16:creationId xmlns:a16="http://schemas.microsoft.com/office/drawing/2014/main" xmlns="" id="{4510E70D-4FA7-49D9-9D88-38A48783C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5" name="Line 26">
              <a:extLst>
                <a:ext uri="{FF2B5EF4-FFF2-40B4-BE49-F238E27FC236}">
                  <a16:creationId xmlns:a16="http://schemas.microsoft.com/office/drawing/2014/main" xmlns="" id="{7337A555-4646-47F1-A4EE-996B56D4CDC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6" name="Rectangle 27">
              <a:extLst>
                <a:ext uri="{FF2B5EF4-FFF2-40B4-BE49-F238E27FC236}">
                  <a16:creationId xmlns:a16="http://schemas.microsoft.com/office/drawing/2014/main" xmlns="" id="{D5B3577D-34C3-49CA-963A-7E91EBC5B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7" name="Line 28">
              <a:extLst>
                <a:ext uri="{FF2B5EF4-FFF2-40B4-BE49-F238E27FC236}">
                  <a16:creationId xmlns:a16="http://schemas.microsoft.com/office/drawing/2014/main" xmlns="" id="{8D37655C-65B5-484C-ABAA-FFD8831B4B8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8" name="Rectangle 29">
              <a:extLst>
                <a:ext uri="{FF2B5EF4-FFF2-40B4-BE49-F238E27FC236}">
                  <a16:creationId xmlns:a16="http://schemas.microsoft.com/office/drawing/2014/main" xmlns="" id="{0D90B735-84FA-47F9-A6C7-B618446F5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9" name="Line 30">
              <a:extLst>
                <a:ext uri="{FF2B5EF4-FFF2-40B4-BE49-F238E27FC236}">
                  <a16:creationId xmlns:a16="http://schemas.microsoft.com/office/drawing/2014/main" xmlns="" id="{67E4F7BB-B696-44BA-8B7A-74DE2C089DF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0" name="Rectangle 31">
              <a:extLst>
                <a:ext uri="{FF2B5EF4-FFF2-40B4-BE49-F238E27FC236}">
                  <a16:creationId xmlns:a16="http://schemas.microsoft.com/office/drawing/2014/main" xmlns="" id="{357D2975-23F7-4251-B4B9-2D8594B2E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1" name="Line 32">
              <a:extLst>
                <a:ext uri="{FF2B5EF4-FFF2-40B4-BE49-F238E27FC236}">
                  <a16:creationId xmlns:a16="http://schemas.microsoft.com/office/drawing/2014/main" xmlns="" id="{DF1C95A8-2050-4900-8120-137B8B54BB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2" name="Rectangle 33">
              <a:extLst>
                <a:ext uri="{FF2B5EF4-FFF2-40B4-BE49-F238E27FC236}">
                  <a16:creationId xmlns:a16="http://schemas.microsoft.com/office/drawing/2014/main" xmlns="" id="{8AAE3B4D-6A33-481C-8958-AA0F8F74C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3" name="Line 34">
              <a:extLst>
                <a:ext uri="{FF2B5EF4-FFF2-40B4-BE49-F238E27FC236}">
                  <a16:creationId xmlns:a16="http://schemas.microsoft.com/office/drawing/2014/main" xmlns="" id="{0A4D0E86-74AF-4534-8081-48DCF0EF0E9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4" name="Rectangle 35">
              <a:extLst>
                <a:ext uri="{FF2B5EF4-FFF2-40B4-BE49-F238E27FC236}">
                  <a16:creationId xmlns:a16="http://schemas.microsoft.com/office/drawing/2014/main" xmlns="" id="{9F54B237-E76E-4B7B-930D-B5271553F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5" name="Line 36">
              <a:extLst>
                <a:ext uri="{FF2B5EF4-FFF2-40B4-BE49-F238E27FC236}">
                  <a16:creationId xmlns:a16="http://schemas.microsoft.com/office/drawing/2014/main" xmlns="" id="{0F5D290F-DC76-460D-A48B-565A36A7C16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6" name="Rectangle 37">
              <a:extLst>
                <a:ext uri="{FF2B5EF4-FFF2-40B4-BE49-F238E27FC236}">
                  <a16:creationId xmlns:a16="http://schemas.microsoft.com/office/drawing/2014/main" xmlns="" id="{46228CA9-C9F7-49FE-A1BA-B54E66C8F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7" name="Line 38">
              <a:extLst>
                <a:ext uri="{FF2B5EF4-FFF2-40B4-BE49-F238E27FC236}">
                  <a16:creationId xmlns:a16="http://schemas.microsoft.com/office/drawing/2014/main" xmlns="" id="{FC77BEF4-66DB-4CD5-8EDE-A1E7E6D049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8" name="Rectangle 39">
              <a:extLst>
                <a:ext uri="{FF2B5EF4-FFF2-40B4-BE49-F238E27FC236}">
                  <a16:creationId xmlns:a16="http://schemas.microsoft.com/office/drawing/2014/main" xmlns="" id="{97DFA184-352B-4AFC-A507-6BD45F707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9" name="Line 40">
              <a:extLst>
                <a:ext uri="{FF2B5EF4-FFF2-40B4-BE49-F238E27FC236}">
                  <a16:creationId xmlns:a16="http://schemas.microsoft.com/office/drawing/2014/main" xmlns="" id="{C1BAE5ED-6DC7-427E-A190-0ED6F2BA739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0" name="Rectangle 41">
              <a:extLst>
                <a:ext uri="{FF2B5EF4-FFF2-40B4-BE49-F238E27FC236}">
                  <a16:creationId xmlns:a16="http://schemas.microsoft.com/office/drawing/2014/main" xmlns="" id="{016789D0-E8B8-46C6-89FB-E90589865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1" name="Line 42">
              <a:extLst>
                <a:ext uri="{FF2B5EF4-FFF2-40B4-BE49-F238E27FC236}">
                  <a16:creationId xmlns:a16="http://schemas.microsoft.com/office/drawing/2014/main" xmlns="" id="{DA3DE62B-D69F-4AF8-A807-D34ABBA121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2" name="Rectangle 43">
              <a:extLst>
                <a:ext uri="{FF2B5EF4-FFF2-40B4-BE49-F238E27FC236}">
                  <a16:creationId xmlns:a16="http://schemas.microsoft.com/office/drawing/2014/main" xmlns="" id="{7072C49E-0F82-471B-A2EA-44547B921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3" name="Line 44">
              <a:extLst>
                <a:ext uri="{FF2B5EF4-FFF2-40B4-BE49-F238E27FC236}">
                  <a16:creationId xmlns:a16="http://schemas.microsoft.com/office/drawing/2014/main" xmlns="" id="{B92BFFC7-F2B6-4352-B134-CBD9028713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" name="Rectangle 45">
              <a:extLst>
                <a:ext uri="{FF2B5EF4-FFF2-40B4-BE49-F238E27FC236}">
                  <a16:creationId xmlns:a16="http://schemas.microsoft.com/office/drawing/2014/main" xmlns="" id="{873BBEA0-BBBD-4585-B514-0E33DBD73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5" name="Line 46">
              <a:extLst>
                <a:ext uri="{FF2B5EF4-FFF2-40B4-BE49-F238E27FC236}">
                  <a16:creationId xmlns:a16="http://schemas.microsoft.com/office/drawing/2014/main" xmlns="" id="{E60FFC0A-E4F5-43B6-9167-250F727152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6" name="Rectangle 47">
              <a:extLst>
                <a:ext uri="{FF2B5EF4-FFF2-40B4-BE49-F238E27FC236}">
                  <a16:creationId xmlns:a16="http://schemas.microsoft.com/office/drawing/2014/main" xmlns="" id="{281D0438-CA56-42A0-836E-38C9E7D81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7" name="Line 48">
              <a:extLst>
                <a:ext uri="{FF2B5EF4-FFF2-40B4-BE49-F238E27FC236}">
                  <a16:creationId xmlns:a16="http://schemas.microsoft.com/office/drawing/2014/main" xmlns="" id="{A168788F-EEE4-4384-B88F-DA8D798CD7E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8" name="Rectangle 49">
              <a:extLst>
                <a:ext uri="{FF2B5EF4-FFF2-40B4-BE49-F238E27FC236}">
                  <a16:creationId xmlns:a16="http://schemas.microsoft.com/office/drawing/2014/main" xmlns="" id="{C308B337-EDC6-4E7E-8D6B-DCBD2D37E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9" name="Line 50">
              <a:extLst>
                <a:ext uri="{FF2B5EF4-FFF2-40B4-BE49-F238E27FC236}">
                  <a16:creationId xmlns:a16="http://schemas.microsoft.com/office/drawing/2014/main" xmlns="" id="{85D18F75-8C0B-414F-9F5B-B17919D8A5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0" name="Rectangle 51">
              <a:extLst>
                <a:ext uri="{FF2B5EF4-FFF2-40B4-BE49-F238E27FC236}">
                  <a16:creationId xmlns:a16="http://schemas.microsoft.com/office/drawing/2014/main" xmlns="" id="{DD0D79BA-3213-4F3A-B0E2-4DAAEB08F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1" name="Line 52">
              <a:extLst>
                <a:ext uri="{FF2B5EF4-FFF2-40B4-BE49-F238E27FC236}">
                  <a16:creationId xmlns:a16="http://schemas.microsoft.com/office/drawing/2014/main" xmlns="" id="{E0B30C33-0211-4878-95D4-C62BBD83646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" name="Rectangle 53">
              <a:extLst>
                <a:ext uri="{FF2B5EF4-FFF2-40B4-BE49-F238E27FC236}">
                  <a16:creationId xmlns:a16="http://schemas.microsoft.com/office/drawing/2014/main" xmlns="" id="{13BA6CDE-9F06-41D6-A5A8-7165CF90F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3" name="Line 54">
              <a:extLst>
                <a:ext uri="{FF2B5EF4-FFF2-40B4-BE49-F238E27FC236}">
                  <a16:creationId xmlns:a16="http://schemas.microsoft.com/office/drawing/2014/main" xmlns="" id="{BE6C20BC-C183-4885-8328-598F6F9B1FA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4" name="Rectangle 55">
              <a:extLst>
                <a:ext uri="{FF2B5EF4-FFF2-40B4-BE49-F238E27FC236}">
                  <a16:creationId xmlns:a16="http://schemas.microsoft.com/office/drawing/2014/main" xmlns="" id="{70B7E216-574F-41D4-8A08-242EE2383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6691221" y="5106591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Segoe Script" panose="020B0504020000000003" pitchFamily="34" charset="0"/>
              </a:rPr>
              <a:t>Jürgen Appel</a:t>
            </a:r>
            <a:endParaRPr lang="de-DE" sz="2000" dirty="0">
              <a:latin typeface="Segoe Script" panose="020B05040200000000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95536" y="1484784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2400"/>
              </a:spcAft>
            </a:pPr>
            <a:r>
              <a:rPr lang="de-DE" altLang="de-DE" sz="3200" b="1" dirty="0" smtClean="0"/>
              <a:t>Polardarstellung grafisch</a:t>
            </a:r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6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10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399874" y="2457940"/>
                <a:ext cx="3308030" cy="280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Symbol" panose="05050102010706020507" pitchFamily="18" charset="2"/>
                  <a:buChar char="j"/>
                </a:pPr>
                <a:r>
                  <a:rPr lang="de-DE" sz="2400" dirty="0">
                    <a:sym typeface="Symbol" panose="05050102010706020507" pitchFamily="18" charset="2"/>
                  </a:rPr>
                  <a:t>i</a:t>
                </a:r>
                <a:r>
                  <a:rPr lang="de-DE" sz="2400" dirty="0" smtClean="0">
                    <a:sym typeface="Symbol" panose="05050102010706020507" pitchFamily="18" charset="2"/>
                  </a:rPr>
                  <a:t>st der Winkel </a:t>
                </a:r>
              </a:p>
              <a:p>
                <a:r>
                  <a:rPr lang="de-DE" sz="2400" dirty="0" smtClean="0">
                    <a:sym typeface="Symbol" panose="05050102010706020507" pitchFamily="18" charset="2"/>
                  </a:rPr>
                  <a:t>mit der positiven Realteilachse</a:t>
                </a:r>
              </a:p>
              <a:p>
                <a:endParaRPr lang="de-DE" sz="2400" dirty="0" smtClean="0"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2000" b="0" i="0" smtClean="0">
                          <a:latin typeface="Cambria Math" panose="02040503050406030204" pitchFamily="18" charset="0"/>
                        </a:rPr>
                        <m:t>z</m:t>
                      </m:r>
                      <m:r>
                        <a:rPr lang="de-DE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de-DE" sz="2000" b="0" i="0" smtClean="0"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de-DE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e>
                          </m:d>
                        </m:e>
                      </m:func>
                      <m:r>
                        <a:rPr lang="de-DE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de-DE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</m:t>
                      </m:r>
                      <m:r>
                        <a:rPr lang="de-DE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e>
                          </m:d>
                        </m:e>
                      </m:func>
                      <m:r>
                        <a:rPr lang="de-DE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de-DE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</m:t>
                      </m:r>
                    </m:oMath>
                  </m:oMathPara>
                </a14:m>
                <a:endParaRPr lang="de-DE" sz="2000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DE" sz="2000" b="0" i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000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de-DE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de-DE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de-DE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</m:fName>
                        <m:e>
                          <m:d>
                            <m:dPr>
                              <m:ctrlPr>
                                <a:rPr lang="de-DE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</m:func>
                      <m:r>
                        <a:rPr lang="de-DE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de-DE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𝑠𝑖𝑛</m:t>
                      </m:r>
                      <m:r>
                        <a:rPr lang="de-DE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r>
                        <a:rPr lang="de-DE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de-DE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)∙</m:t>
                      </m:r>
                      <m:r>
                        <a:rPr lang="de-DE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000" i="1" dirty="0"/>
              </a:p>
              <a:p>
                <a:endParaRPr lang="de-DE" sz="2000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874" y="2457940"/>
                <a:ext cx="3308030" cy="2800767"/>
              </a:xfrm>
              <a:prstGeom prst="rect">
                <a:avLst/>
              </a:prstGeom>
              <a:blipFill rotWithShape="0">
                <a:blip r:embed="rId5"/>
                <a:stretch>
                  <a:fillRect l="-2952" t="-19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82"/>
          <a:stretch/>
        </p:blipFill>
        <p:spPr>
          <a:xfrm>
            <a:off x="3678760" y="2535016"/>
            <a:ext cx="5169644" cy="264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b="1" dirty="0" smtClean="0"/>
                  <a:t> </a:t>
                </a:r>
                <a:r>
                  <a:rPr lang="de-DE" altLang="de-DE" sz="3200" b="1" dirty="0" err="1" smtClean="0"/>
                  <a:t>Eulersche</a:t>
                </a:r>
                <a:r>
                  <a:rPr lang="de-DE" altLang="de-DE" sz="3200" b="1" dirty="0" smtClean="0"/>
                  <a:t> Beziehung </a:t>
                </a:r>
              </a:p>
              <a:p>
                <a:pPr eaLnBrk="1" hangingPunct="1">
                  <a:spcAft>
                    <a:spcPts val="2400"/>
                  </a:spcAft>
                </a:pPr>
                <a:r>
                  <a:rPr lang="de-DE" altLang="de-DE" sz="3200" b="1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altLang="de-DE" sz="3200" b="0" i="0" smtClean="0">
                        <a:latin typeface="Cambria Math" panose="02040503050406030204" pitchFamily="18" charset="0"/>
                      </a:rPr>
                      <m:t>cos</m:t>
                    </m:r>
                    <m:d>
                      <m:dPr>
                        <m:ctrlPr>
                          <a:rPr lang="de-DE" altLang="de-DE" sz="3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 altLang="de-DE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e>
                    </m:d>
                    <m: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sin</m:t>
                    </m:r>
                    <m:d>
                      <m:dPr>
                        <m:ctrlPr>
                          <a:rPr lang="de-DE" altLang="de-DE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 altLang="de-DE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e>
                    </m:d>
                    <m: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m:rPr>
                        <m:sty m:val="p"/>
                      </m:rP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</m:t>
                    </m:r>
                    <m: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altLang="de-DE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altLang="de-DE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de-DE" altLang="de-DE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  <m:r>
                          <a:rPr lang="de-DE" altLang="de-DE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p>
                    </m:sSup>
                  </m:oMath>
                </a14:m>
                <a:endParaRPr lang="de-DE" altLang="de-DE" sz="3200" dirty="0" smtClean="0"/>
              </a:p>
              <a:p>
                <a:pPr eaLnBrk="1" hangingPunct="1">
                  <a:spcAft>
                    <a:spcPts val="1200"/>
                  </a:spcAft>
                </a:pPr>
                <a:r>
                  <a:rPr lang="de-DE" altLang="de-DE" sz="3200" dirty="0" smtClean="0"/>
                  <a:t> </a:t>
                </a:r>
                <a:r>
                  <a:rPr lang="de-DE" altLang="de-DE" sz="3200" b="1" dirty="0" smtClean="0"/>
                  <a:t>Polardarstellung (kompakte Schreibweise)</a:t>
                </a:r>
              </a:p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b="1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z</m:t>
                    </m:r>
                    <m:r>
                      <a:rPr lang="de-DE" altLang="de-DE" sz="32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</m:t>
                    </m:r>
                    <m: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DE" alt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altLang="de-DE" sz="32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de-DE" altLang="de-DE" sz="32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  <m:r>
                          <a:rPr lang="de-DE" altLang="de-DE" sz="32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32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p>
                    </m:sSup>
                  </m:oMath>
                </a14:m>
                <a:endParaRPr lang="de-DE" altLang="de-DE" sz="3200" dirty="0" smtClean="0"/>
              </a:p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b="1" dirty="0" smtClean="0"/>
                  <a:t> Sonderfall: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alt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  <m: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p>
                    </m:sSup>
                    <m:r>
                      <a:rPr lang="de-DE" altLang="de-DE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=−1</m:t>
                    </m:r>
                  </m:oMath>
                </a14:m>
                <a:endParaRPr lang="de-DE" altLang="de-DE" sz="3200" b="1" dirty="0" smtClean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0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3000"/>
                  </a:spcAft>
                </a:pPr>
                <a:r>
                  <a:rPr lang="de-DE" altLang="de-DE" sz="3200" b="1" dirty="0" smtClean="0"/>
                  <a:t>Umrechnung: Normalform in Polarform</a:t>
                </a:r>
              </a:p>
              <a:p>
                <a:pPr eaLnBrk="1" hangingPunct="1">
                  <a:spcAft>
                    <a:spcPts val="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3600"/>
                  </a:spcAft>
                </a:pPr>
                <a:r>
                  <a:rPr lang="de-DE" altLang="de-DE" sz="3200" b="1" dirty="0" smtClean="0"/>
                  <a:t>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altLang="de-DE" sz="3200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de-DE" altLang="de-DE" sz="3200" b="0" i="0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altLang="de-DE" sz="32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de-DE" altLang="de-DE" sz="3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de-DE" altLang="de-DE" sz="3200" b="0" i="0" smtClean="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p>
                            <m:r>
                              <a:rPr lang="de-DE" altLang="de-DE" sz="32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de-DE" altLang="de-DE" sz="3200" b="0" i="0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de-DE" altLang="de-DE" sz="3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de-DE" altLang="de-DE" sz="3200" b="0" i="0" smtClea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p>
                            <m:r>
                              <a:rPr lang="de-DE" altLang="de-DE" sz="32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de-DE" altLang="de-DE" sz="3200" dirty="0" smtClean="0"/>
              </a:p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b="1" dirty="0" smtClean="0"/>
                  <a:t>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arctan</m:t>
                    </m:r>
                    <m:d>
                      <m:dPr>
                        <m:ctrlPr>
                          <a:rPr lang="de-DE" altLang="de-DE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de-DE" altLang="de-DE" sz="3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de-DE" altLang="de-DE" sz="32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b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de-DE" altLang="de-DE" sz="32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a</m:t>
                            </m:r>
                          </m:den>
                        </m:f>
                      </m:e>
                    </m:d>
                  </m:oMath>
                </a14:m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dirty="0" smtClean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2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0"/>
                  </a:spcAft>
                </a:pPr>
                <a:r>
                  <a:rPr lang="de-DE" altLang="de-DE" sz="3200" b="1" dirty="0" smtClean="0"/>
                  <a:t>Umrechnung: Polarform in Normalform</a:t>
                </a:r>
              </a:p>
              <a:p>
                <a:pPr eaLnBrk="1" hangingPunct="1">
                  <a:spcAft>
                    <a:spcPts val="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3600"/>
                  </a:spcAft>
                </a:pPr>
                <a:r>
                  <a:rPr lang="de-DE" altLang="de-DE" sz="3200" b="0" dirty="0" smtClean="0"/>
                  <a:t>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altLang="de-DE" sz="3200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de-DE" altLang="de-DE" sz="3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de-DE" altLang="de-DE" sz="3200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de-DE" altLang="de-DE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m:rPr>
                        <m:sty m:val="p"/>
                      </m:rP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cos</m:t>
                    </m:r>
                    <m:r>
                      <a:rPr lang="de-DE" altLang="de-DE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de-DE" altLang="de-DE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de-DE" altLang="de-DE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de-DE" altLang="de-DE" sz="3200" dirty="0"/>
              </a:p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b="1" dirty="0"/>
                  <a:t>                     </a:t>
                </a:r>
                <a:r>
                  <a:rPr lang="de-DE" altLang="de-DE" sz="3200" b="1" dirty="0" smtClean="0"/>
                  <a:t>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altLang="de-DE" sz="320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de-DE" altLang="de-DE" sz="3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de-DE" altLang="de-DE" sz="3200">
                        <a:latin typeface="Cambria Math" panose="02040503050406030204" pitchFamily="18" charset="0"/>
                      </a:rPr>
                      <m:t>r</m:t>
                    </m:r>
                    <m:r>
                      <a:rPr lang="de-DE" altLang="de-DE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m:rPr>
                        <m:sty m:val="p"/>
                      </m:rP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sin</m:t>
                    </m:r>
                    <m:r>
                      <a:rPr lang="de-DE" altLang="de-DE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de-DE" altLang="de-DE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de-DE" altLang="de-DE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dirty="0" smtClean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2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Grafische Addition und Subtraktion</a:t>
            </a:r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8"/>
          <a:stretch/>
        </p:blipFill>
        <p:spPr>
          <a:xfrm>
            <a:off x="1501056" y="2380528"/>
            <a:ext cx="6429205" cy="3736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Grafische Multiplikation</a:t>
            </a:r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Textfeld 73"/>
          <p:cNvSpPr txBox="1"/>
          <p:nvPr/>
        </p:nvSpPr>
        <p:spPr>
          <a:xfrm>
            <a:off x="611560" y="3789040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Drehstreckung</a:t>
            </a:r>
            <a:endParaRPr lang="de-DE" sz="32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96"/>
          <a:stretch/>
        </p:blipFill>
        <p:spPr>
          <a:xfrm>
            <a:off x="3990193" y="2457145"/>
            <a:ext cx="4432310" cy="359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Grafische Division</a:t>
            </a:r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Textfeld 73"/>
          <p:cNvSpPr txBox="1"/>
          <p:nvPr/>
        </p:nvSpPr>
        <p:spPr>
          <a:xfrm>
            <a:off x="611560" y="3789040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Drehstreckung</a:t>
            </a:r>
            <a:endParaRPr lang="de-DE" sz="32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0"/>
          <a:stretch/>
        </p:blipFill>
        <p:spPr>
          <a:xfrm>
            <a:off x="3626936" y="2370295"/>
            <a:ext cx="4860032" cy="345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b="1" dirty="0" smtClean="0"/>
                  <a:t>Vorteile beim Rechnen nutzen!</a:t>
                </a:r>
              </a:p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dirty="0" smtClean="0"/>
                  <a:t>Addition und Subtraktion in Normalform</a:t>
                </a:r>
              </a:p>
              <a:p>
                <a:pPr eaLnBrk="1" hangingPunct="1">
                  <a:spcAft>
                    <a:spcPts val="2400"/>
                  </a:spcAft>
                </a:pPr>
                <a:r>
                  <a:rPr lang="de-DE" altLang="de-DE" sz="3200" dirty="0" smtClean="0"/>
                  <a:t>Multiplikation und Division in Polardarstellung</a:t>
                </a:r>
              </a:p>
              <a:p>
                <a:pPr eaLnBrk="1" hangingPunct="1">
                  <a:spcAft>
                    <a:spcPts val="24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alt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altLang="de-DE" sz="2800" b="0" i="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altLang="de-DE" sz="28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altLang="de-DE" sz="280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de-DE" altLang="de-DE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alt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alt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altLang="de-DE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alt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alt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de-DE" alt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altLang="de-DE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alt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alt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sSub>
                            <m:sSubPr>
                              <m:ctrlPr>
                                <a:rPr lang="de-DE" altLang="de-DE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e-DE" altLang="de-DE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de-DE" altLang="de-DE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alt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alt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altLang="de-DE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de-DE" alt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alt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de-DE" alt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altLang="de-DE" sz="28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alt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alt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sSub>
                            <m:sSubPr>
                              <m:ctrlPr>
                                <a:rPr lang="de-DE" altLang="de-DE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e-DE" altLang="de-DE" sz="28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de-DE" altLang="de-DE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alt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alt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altLang="de-DE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alt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altLang="de-DE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e-DE" altLang="de-DE" sz="2800" b="0" i="0" smtClean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de-DE" altLang="de-DE" sz="28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alt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de-DE" altLang="de-DE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e-DE" altLang="de-DE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de-DE" altLang="de-DE" sz="28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de-DE" altLang="de-DE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alt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alt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d>
                            <m:dPr>
                              <m:ctrlPr>
                                <a:rPr lang="de-DE" altLang="de-DE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altLang="de-DE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altLang="de-DE" sz="28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  <m:sub>
                                  <m:r>
                                    <a:rPr lang="de-DE" altLang="de-DE" sz="28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de-DE" altLang="de-DE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de-DE" altLang="de-DE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altLang="de-DE" sz="28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  <m:sub>
                                  <m:r>
                                    <a:rPr lang="de-DE" altLang="de-DE" sz="28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de-DE" alt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alt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altLang="de-DE" sz="2800" dirty="0" smtClean="0"/>
              </a:p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b="1" dirty="0" smtClean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altLang="de-DE" sz="2800" b="0" i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a:rPr lang="de-DE" altLang="de-DE" sz="2800" b="0" i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altLang="de-DE" sz="2800" b="0" i="0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de-DE" altLang="de-DE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altLang="de-DE" sz="28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a:rPr lang="de-DE" altLang="de-DE" sz="28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altLang="de-DE" sz="28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altLang="de-DE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altLang="de-DE" sz="28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de-DE" altLang="de-DE" sz="28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altLang="de-DE" sz="28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DE" altLang="de-DE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altLang="de-DE" sz="28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altLang="de-DE" sz="2800" b="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φ</m:t>
                            </m:r>
                          </m:e>
                          <m:sub>
                            <m:r>
                              <a:rPr lang="de-DE" altLang="de-DE" sz="2800" b="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de-DE" altLang="de-DE" sz="28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28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p>
                    </m:sSup>
                    <m:r>
                      <a:rPr lang="de-DE" altLang="de-DE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  <m:d>
                      <m:dPr>
                        <m:ctrlPr>
                          <a:rPr lang="de-DE" altLang="de-DE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altLang="de-DE" sz="28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a:rPr lang="de-DE" altLang="de-DE" sz="28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altLang="de-DE" sz="2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p>
                          <m:sSup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de-DE" altLang="de-DE" sz="28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de-DE" altLang="de-DE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2800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de-DE" altLang="de-DE" sz="2800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de-DE" altLang="de-DE" sz="28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m:rPr>
                                <m:sty m:val="p"/>
                              </m:rPr>
                              <a:rPr lang="de-DE" altLang="de-DE" sz="28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</m:sup>
                        </m:sSup>
                      </m:e>
                    </m:d>
                    <m:r>
                      <a:rPr lang="de-DE" altLang="de-DE" sz="28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de-DE" altLang="de-DE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altLang="de-DE" sz="2800" b="0" i="0"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a:rPr lang="de-DE" altLang="de-DE" sz="2800" b="0" i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de-DE" altLang="de-DE" sz="2800" b="0" i="0" smtClean="0">
                            <a:latin typeface="Cambria Math" panose="02040503050406030204" pitchFamily="18" charset="0"/>
                          </a:rPr>
                          <m:t>:</m:t>
                        </m:r>
                        <m:sSub>
                          <m:sSub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altLang="de-DE" sz="2800" b="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a:rPr lang="de-DE" altLang="de-DE" sz="2800" b="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de-DE" altLang="de-DE" sz="28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DE" altLang="de-DE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altLang="de-DE" sz="28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d>
                          <m:d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altLang="de-DE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2800" b="0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de-DE" altLang="de-DE" sz="2800" b="0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de-DE" altLang="de-DE" sz="2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de-DE" altLang="de-DE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2800" b="0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de-DE" altLang="de-DE" sz="2800" b="0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de-DE" altLang="de-DE" sz="28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28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p>
                    </m:sSup>
                  </m:oMath>
                </a14:m>
                <a:endParaRPr lang="de-DE" altLang="de-DE" sz="2800" dirty="0" smtClean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2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Grafisches Potenzieren am Einheitskreis</a:t>
            </a:r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18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feld 73"/>
              <p:cNvSpPr txBox="1"/>
              <p:nvPr/>
            </p:nvSpPr>
            <p:spPr>
              <a:xfrm>
                <a:off x="720846" y="3852647"/>
                <a:ext cx="3275090" cy="744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3200" dirty="0" smtClean="0"/>
                  <a:t>Beispiel: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3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3200" b="0" i="0" smtClean="0">
                            <a:latin typeface="Cambria Math" panose="02040503050406030204" pitchFamily="18" charset="0"/>
                          </a:rPr>
                          <m:t>z</m:t>
                        </m:r>
                        <m:r>
                          <a:rPr lang="de-DE" sz="3200" b="0" i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de-DE" sz="32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de-DE" sz="3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de-DE" sz="320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π</m:t>
                            </m:r>
                          </m:num>
                          <m:den>
                            <m:r>
                              <a:rPr lang="de-DE" sz="3200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de-DE" sz="32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p>
                    </m:sSup>
                  </m:oMath>
                </a14:m>
                <a:endParaRPr lang="de-DE" sz="3200" dirty="0" smtClean="0"/>
              </a:p>
            </p:txBody>
          </p:sp>
        </mc:Choice>
        <mc:Fallback xmlns="">
          <p:sp>
            <p:nvSpPr>
              <p:cNvPr id="74" name="Textfeld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846" y="3852647"/>
                <a:ext cx="3275090" cy="744178"/>
              </a:xfrm>
              <a:prstGeom prst="rect">
                <a:avLst/>
              </a:prstGeom>
              <a:blipFill rotWithShape="0">
                <a:blip r:embed="rId4"/>
                <a:stretch>
                  <a:fillRect l="-4647" b="-2623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75"/>
          <a:stretch/>
        </p:blipFill>
        <p:spPr>
          <a:xfrm>
            <a:off x="4405792" y="2430198"/>
            <a:ext cx="4001145" cy="358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b="1" dirty="0" smtClean="0"/>
                  <a:t>Potenzieren in Polarform</a:t>
                </a:r>
              </a:p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b="1" dirty="0" smtClean="0"/>
                  <a:t>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altLang="de-DE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z</m:t>
                    </m:r>
                    <m:r>
                      <a:rPr lang="de-DE" altLang="de-DE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de-DE" altLang="de-DE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</m:t>
                    </m:r>
                    <m:r>
                      <a:rPr lang="de-DE" altLang="de-DE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DE" alt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  <m: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p>
                    </m:sSup>
                  </m:oMath>
                </a14:m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b="1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altLang="de-DE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de-DE" altLang="de-DE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de-DE" altLang="de-DE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altLang="de-DE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de-DE" altLang="de-DE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de-DE" altLang="de-DE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DE" alt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de-DE" altLang="de-DE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de-DE" altLang="de-DE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  <m: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p>
                    </m:sSup>
                  </m:oMath>
                </a14:m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b="1" dirty="0" smtClean="0"/>
                  <a:t>Sonderfall: r = 1</a:t>
                </a:r>
              </a:p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dirty="0" smtClean="0"/>
                  <a:t>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altLang="de-DE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z</m:t>
                    </m:r>
                    <m:r>
                      <a:rPr lang="de-DE" altLang="de-DE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alt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  <m: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p>
                    </m:sSup>
                  </m:oMath>
                </a14:m>
                <a:endParaRPr lang="de-DE" altLang="de-DE" sz="3200" dirty="0" smtClean="0"/>
              </a:p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b="1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alt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de-DE" alt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de-DE" altLang="de-DE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alt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de-DE" alt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de-DE" alt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  <m: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p>
                    </m:sSup>
                  </m:oMath>
                </a14:m>
                <a:endParaRPr lang="de-DE" altLang="de-DE" sz="3200" b="1" dirty="0" smtClean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2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19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600" b="1" dirty="0" smtClean="0"/>
              <a:t>Gliederung</a:t>
            </a:r>
            <a:endParaRPr lang="de-DE" altLang="de-DE" sz="3200" b="1" dirty="0" smtClean="0"/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600" dirty="0" smtClean="0">
                <a:sym typeface="Symbol" panose="05050102010706020507" pitchFamily="18" charset="2"/>
              </a:rPr>
              <a:t>Bildungsplan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600" dirty="0" smtClean="0">
                <a:sym typeface="Symbol" panose="05050102010706020507" pitchFamily="18" charset="2"/>
              </a:rPr>
              <a:t>Fachlicher Hintergrund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600" dirty="0" smtClean="0">
                <a:sym typeface="Symbol" panose="05050102010706020507" pitchFamily="18" charset="2"/>
              </a:rPr>
              <a:t>Unterrichtsgang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600" dirty="0" smtClean="0">
                <a:sym typeface="Symbol" panose="05050102010706020507" pitchFamily="18" charset="2"/>
              </a:rPr>
              <a:t>Fazit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484784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Einheitswurzel grafisch</a:t>
            </a:r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20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feld 73"/>
              <p:cNvSpPr txBox="1"/>
              <p:nvPr/>
            </p:nvSpPr>
            <p:spPr>
              <a:xfrm>
                <a:off x="467543" y="2492896"/>
                <a:ext cx="309634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3200" dirty="0" smtClean="0"/>
                  <a:t>Beispiel: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3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3200" b="0" i="0" smtClean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p>
                        <m:r>
                          <a:rPr lang="de-DE" sz="32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de-DE" sz="3200" b="0" i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de-DE" sz="3200" dirty="0" smtClean="0"/>
              </a:p>
            </p:txBody>
          </p:sp>
        </mc:Choice>
        <mc:Fallback xmlns="">
          <p:sp>
            <p:nvSpPr>
              <p:cNvPr id="74" name="Textfeld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3" y="2492896"/>
                <a:ext cx="3096345" cy="584775"/>
              </a:xfrm>
              <a:prstGeom prst="rect">
                <a:avLst/>
              </a:prstGeom>
              <a:blipFill rotWithShape="0">
                <a:blip r:embed="rId4"/>
                <a:stretch>
                  <a:fillRect l="-5118" t="-13542" b="-3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feld 78"/>
              <p:cNvSpPr txBox="1"/>
              <p:nvPr/>
            </p:nvSpPr>
            <p:spPr>
              <a:xfrm>
                <a:off x="395288" y="3270997"/>
                <a:ext cx="4104703" cy="2256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3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de-DE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e-DE" sz="3200" i="0"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e>
                            <m:sub>
                              <m:r>
                                <a:rPr lang="de-DE" sz="32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sz="3200" i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de-DE" sz="32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32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l-GR" sz="3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a:rPr lang="de-DE" sz="3200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de-DE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3200" i="0">
                              <a:latin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3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de-DE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e-DE" sz="3200" i="0"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e>
                            <m:sub>
                              <m:r>
                                <a:rPr lang="de-DE" sz="32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sz="3200" i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de-DE" sz="32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de-DE" sz="3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f>
                            <m:fPr>
                              <m:ctrlPr>
                                <a:rPr lang="de-DE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3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l-G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a:rPr lang="de-DE" sz="3200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de-DE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3200" i="0">
                              <a:latin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3200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32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3200" b="0" i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m:rPr>
                                  <m:sty m:val="p"/>
                                </m:rPr>
                                <a:rPr lang="el-G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a:rPr lang="de-DE" sz="32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de-DE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3200">
                              <a:latin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3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de-DE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e-DE" sz="3200"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e>
                            <m:sub>
                              <m:r>
                                <a:rPr lang="de-DE" sz="3200" b="0" i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de-DE" sz="320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de-DE" sz="32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de-DE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de-DE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f>
                            <m:fPr>
                              <m:ctrlPr>
                                <a:rPr lang="de-DE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32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l-G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a:rPr lang="de-DE" sz="32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de-DE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3200">
                              <a:latin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32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32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de-DE" sz="3200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de-DE" sz="3200" i="0">
                              <a:latin typeface="Cambria Math" panose="02040503050406030204" pitchFamily="18" charset="0"/>
                            </a:rPr>
                            <m:t>πi</m:t>
                          </m:r>
                        </m:sup>
                      </m:sSup>
                      <m:r>
                        <a:rPr lang="de-DE" sz="3200" i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de-DE" sz="3200" dirty="0" smtClean="0"/>
              </a:p>
            </p:txBody>
          </p:sp>
        </mc:Choice>
        <mc:Fallback xmlns="">
          <p:sp>
            <p:nvSpPr>
              <p:cNvPr id="79" name="Textfeld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288" y="3270997"/>
                <a:ext cx="4104703" cy="225619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2"/>
          <a:stretch/>
        </p:blipFill>
        <p:spPr>
          <a:xfrm>
            <a:off x="4383121" y="2125707"/>
            <a:ext cx="4334742" cy="358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23528" y="1484784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b="1" dirty="0" smtClean="0"/>
                  <a:t>Einheitswurzel allgemein (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altLang="de-DE" sz="3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3200" b="1" i="0" smtClean="0">
                            <a:latin typeface="Cambria Math" panose="02040503050406030204" pitchFamily="18" charset="0"/>
                          </a:rPr>
                          <m:t>𝐳</m:t>
                        </m:r>
                      </m:e>
                      <m:sup>
                        <m:r>
                          <a:rPr lang="de-DE" altLang="de-DE" sz="3200" b="1" i="0" smtClean="0">
                            <a:latin typeface="Cambria Math" panose="02040503050406030204" pitchFamily="18" charset="0"/>
                          </a:rPr>
                          <m:t>𝐧</m:t>
                        </m:r>
                      </m:sup>
                    </m:sSup>
                    <m:r>
                      <a:rPr lang="de-DE" altLang="de-DE" sz="32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altLang="de-DE" sz="3200" b="1" i="0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de-DE" altLang="de-DE" sz="3200" b="1" dirty="0" smtClean="0"/>
                  <a:t> )</a:t>
                </a:r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dirty="0" smtClean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1484784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2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602046" y="2524740"/>
                <a:ext cx="3969370" cy="323736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de-DE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800" b="0" i="0" smtClean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sz="28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f>
                            <m:f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8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b="0" i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80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de-DE" sz="28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f>
                            <m:f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8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b="0" i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de-DE" sz="28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  <m: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f>
                            <m:f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8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de-DE" sz="2800" b="0" i="0" smtClean="0">
                                  <a:latin typeface="Cambria Math" panose="02040503050406030204" pitchFamily="18" charset="0"/>
                                </a:rPr>
                                <m:t>kπ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80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sub>
                      </m:sSub>
                      <m:r>
                        <a:rPr lang="de-DE" sz="28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f>
                            <m:f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8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  <m:r>
                            <a:rPr 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de-DE" sz="2800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046" y="2524740"/>
                <a:ext cx="3969370" cy="323736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5007922" y="3133317"/>
                <a:ext cx="3592582" cy="15994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de-DE" sz="28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k</m:t>
                          </m:r>
                          <m: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f>
                            <m:f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8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</a:rPr>
                                <m:t>kπ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8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8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800" dirty="0" smtClean="0">
                  <a:ea typeface="Cambria Math" panose="02040503050406030204" pitchFamily="18" charset="0"/>
                </a:endParaRPr>
              </a:p>
              <a:p>
                <a:endParaRPr lang="de-DE" sz="2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2800" b="0" i="0" smtClean="0"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de-DE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∈{1;2;…;</m:t>
                      </m:r>
                      <m:r>
                        <m:rPr>
                          <m:sty m:val="p"/>
                        </m:rPr>
                        <a:rPr lang="de-DE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</m:t>
                      </m:r>
                      <m:r>
                        <a:rPr lang="de-DE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de-DE" sz="28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7922" y="3133317"/>
                <a:ext cx="3592582" cy="159947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251520" y="1412776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2800" b="1" dirty="0" smtClean="0"/>
                  <a:t>Grafische Lösungen der Gleichung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altLang="de-DE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2800" b="1">
                            <a:latin typeface="Cambria Math" panose="02040503050406030204" pitchFamily="18" charset="0"/>
                          </a:rPr>
                          <m:t>𝐳</m:t>
                        </m:r>
                      </m:e>
                      <m:sup>
                        <m:r>
                          <a:rPr lang="de-DE" altLang="de-DE" sz="2800" b="1">
                            <a:latin typeface="Cambria Math" panose="02040503050406030204" pitchFamily="18" charset="0"/>
                          </a:rPr>
                          <m:t>𝐧</m:t>
                        </m:r>
                      </m:sup>
                    </m:sSup>
                    <m:r>
                      <a:rPr lang="de-DE" altLang="de-DE" sz="2800" b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altLang="de-DE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sz="2800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  <m:sub>
                        <m:r>
                          <a:rPr lang="de-DE" altLang="de-DE" sz="28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de-DE" altLang="de-DE" sz="2800" b="1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altLang="de-DE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28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de-DE" altLang="de-DE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𝝋</m:t>
                        </m:r>
                        <m:r>
                          <a:rPr lang="de-DE" altLang="de-DE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altLang="de-DE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</m:sup>
                    </m:sSup>
                  </m:oMath>
                </a14:m>
                <a:r>
                  <a:rPr lang="de-DE" altLang="de-DE" sz="2800" b="1" dirty="0"/>
                  <a:t>  </a:t>
                </a:r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dirty="0" smtClean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1520" y="1412776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3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feld 75"/>
              <p:cNvSpPr txBox="1"/>
              <p:nvPr/>
            </p:nvSpPr>
            <p:spPr>
              <a:xfrm>
                <a:off x="251520" y="2079973"/>
                <a:ext cx="4536504" cy="768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3200" dirty="0" smtClean="0"/>
                  <a:t>Beispiel: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altLang="de-DE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altLang="de-DE" sz="3200" b="0" i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p>
                        <m:r>
                          <a:rPr lang="de-DE" altLang="de-DE" sz="3200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de-DE" altLang="de-DE" sz="3200" b="0" i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altLang="de-DE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altLang="de-DE" sz="3200" b="0" i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a:rPr lang="de-DE" altLang="de-DE" sz="3200" b="0" i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altLang="de-DE" sz="3200" b="0" i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altLang="de-DE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altLang="de-DE" sz="3200" b="0" i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de-DE" altLang="de-DE" sz="3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altLang="de-DE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de-DE" altLang="de-DE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de-DE" altLang="de-DE" sz="32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de-DE" altLang="de-DE" sz="32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32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p>
                    </m:sSup>
                  </m:oMath>
                </a14:m>
                <a:r>
                  <a:rPr lang="de-DE" sz="3200" dirty="0" smtClean="0"/>
                  <a:t> </a:t>
                </a:r>
              </a:p>
            </p:txBody>
          </p:sp>
        </mc:Choice>
        <mc:Fallback xmlns="">
          <p:sp>
            <p:nvSpPr>
              <p:cNvPr id="76" name="Textfeld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2079973"/>
                <a:ext cx="4536504" cy="768737"/>
              </a:xfrm>
              <a:prstGeom prst="rect">
                <a:avLst/>
              </a:prstGeom>
              <a:blipFill rotWithShape="0">
                <a:blip r:embed="rId6"/>
                <a:stretch>
                  <a:fillRect l="-3360" b="-2539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330683" y="2818056"/>
                <a:ext cx="3999929" cy="3259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DE" sz="2800" b="0" i="0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  <m:r>
                            <a:rPr 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f>
                            <m:fPr>
                              <m:ctrlPr>
                                <a:rPr lang="de-DE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de-DE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a:rPr lang="de-DE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15</m:t>
                              </m:r>
                            </m:den>
                          </m:f>
                          <m:r>
                            <a:rPr 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</m:oMath>
                  </m:oMathPara>
                </a14:m>
                <a:endParaRPr lang="de-DE" sz="28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80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sz="28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8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d>
                            <m:dPr>
                              <m:ctrlPr>
                                <a:rPr lang="de-DE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de-DE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de-DE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15</m:t>
                                  </m:r>
                                </m:den>
                              </m:f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de-DE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de-DE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den>
                              </m:f>
                            </m:e>
                          </m:d>
                          <m:r>
                            <a:rPr lang="de-DE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8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de-DE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15</m:t>
                              </m:r>
                            </m:den>
                          </m:f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</m:oMath>
                  </m:oMathPara>
                </a14:m>
                <a:endParaRPr lang="de-DE" sz="280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80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de-DE" sz="28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8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d>
                            <m:d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de-DE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15</m:t>
                                  </m:r>
                                </m:den>
                              </m:f>
                              <m:r>
                                <a:rPr lang="de-DE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2∙</m:t>
                              </m:r>
                              <m:f>
                                <m:fPr>
                                  <m:ctrlP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den>
                              </m:f>
                            </m:e>
                          </m:d>
                          <m:r>
                            <a:rPr lang="de-DE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8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14</m:t>
                              </m:r>
                              <m:r>
                                <a:rPr lang="de-DE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15</m:t>
                              </m:r>
                            </m:den>
                          </m:f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</m:oMath>
                  </m:oMathPara>
                </a14:m>
                <a:endParaRPr lang="de-DE" sz="280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80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de-DE" sz="28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8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d>
                            <m:d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de-DE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15</m:t>
                                  </m:r>
                                </m:den>
                              </m:f>
                              <m:r>
                                <a:rPr lang="de-DE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de-DE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den>
                              </m:f>
                            </m:e>
                          </m:d>
                          <m:r>
                            <a:rPr lang="de-DE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8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20</m:t>
                              </m:r>
                              <m:r>
                                <a:rPr lang="de-DE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15</m:t>
                              </m:r>
                            </m:den>
                          </m:f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</m:oMath>
                  </m:oMathPara>
                </a14:m>
                <a:endParaRPr lang="de-DE" sz="280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80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de-DE" sz="28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8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d>
                            <m:d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de-DE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15</m:t>
                                  </m:r>
                                </m:den>
                              </m:f>
                              <m:r>
                                <a:rPr lang="de-DE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de-DE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de-DE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den>
                              </m:f>
                            </m:e>
                          </m:d>
                          <m:r>
                            <a:rPr lang="de-DE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8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26</m:t>
                              </m:r>
                              <m:r>
                                <a:rPr lang="de-DE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15</m:t>
                              </m:r>
                            </m:den>
                          </m:f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</m:oMath>
                  </m:oMathPara>
                </a14:m>
                <a:endParaRPr lang="de-DE" sz="28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683" y="2818056"/>
                <a:ext cx="3999929" cy="32593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25"/>
          <a:stretch/>
        </p:blipFill>
        <p:spPr>
          <a:xfrm>
            <a:off x="4571053" y="2389407"/>
            <a:ext cx="4131874" cy="362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23528" y="1484784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b="1" dirty="0" smtClean="0"/>
                  <a:t>Allgemeine Lösung von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altLang="de-DE" sz="3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3200" b="1" i="0" smtClean="0">
                            <a:latin typeface="Cambria Math" panose="02040503050406030204" pitchFamily="18" charset="0"/>
                          </a:rPr>
                          <m:t>𝐳</m:t>
                        </m:r>
                      </m:e>
                      <m:sup>
                        <m:r>
                          <a:rPr lang="de-DE" altLang="de-DE" sz="3200" b="1" i="0" smtClean="0">
                            <a:latin typeface="Cambria Math" panose="02040503050406030204" pitchFamily="18" charset="0"/>
                          </a:rPr>
                          <m:t>𝐧</m:t>
                        </m:r>
                      </m:sup>
                    </m:sSup>
                    <m:r>
                      <a:rPr lang="de-DE" altLang="de-DE" sz="3200" b="1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altLang="de-DE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sz="3200" b="1" i="0" smtClean="0">
                            <a:latin typeface="Cambria Math" panose="02040503050406030204" pitchFamily="18" charset="0"/>
                          </a:rPr>
                          <m:t>𝐳</m:t>
                        </m:r>
                      </m:e>
                      <m:sub>
                        <m:r>
                          <a:rPr lang="de-DE" altLang="de-DE" sz="3200" b="1" i="0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de-DE" altLang="de-DE" sz="3200" b="1" i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altLang="de-DE" sz="3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3200" b="1" i="0" smtClean="0"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p>
                        <m:r>
                          <a:rPr lang="de-DE" altLang="de-DE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𝛗</m:t>
                        </m:r>
                        <m:r>
                          <a:rPr lang="de-DE" altLang="de-DE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altLang="de-DE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𝐢</m:t>
                        </m:r>
                      </m:sup>
                    </m:sSup>
                  </m:oMath>
                </a14:m>
                <a:r>
                  <a:rPr lang="de-DE" altLang="de-DE" sz="3200" b="1" dirty="0" smtClean="0"/>
                  <a:t> </a:t>
                </a:r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dirty="0" smtClean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1484784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2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feld 76"/>
              <p:cNvSpPr txBox="1"/>
              <p:nvPr/>
            </p:nvSpPr>
            <p:spPr>
              <a:xfrm>
                <a:off x="395287" y="2505760"/>
                <a:ext cx="5256834" cy="280384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4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400" b="0" i="0" smtClean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  <m:r>
                            <a:rPr lang="el-G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400" i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sz="24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4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d>
                            <m:dPr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de-DE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de-DE" sz="240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den>
                              </m:f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  <m:r>
                            <a:rPr lang="de-DE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4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4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40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40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de-DE" sz="24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de-DE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de-DE" sz="240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den>
                              </m:f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  <m: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4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4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40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+4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de-DE" sz="24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de-DE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de-DE" sz="240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den>
                              </m:f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de-DE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de-DE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  <m: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4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4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40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+2∙</m:t>
                              </m:r>
                              <m:d>
                                <m:dPr>
                                  <m:ctrlPr>
                                    <a:rPr lang="de-DE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40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de-DE" sz="24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de-DE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de-DE" sz="240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den>
                              </m:f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  <m: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4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4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40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+2∙</m:t>
                              </m:r>
                              <m:d>
                                <m:d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77" name="Textfeld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287" y="2505760"/>
                <a:ext cx="5256834" cy="280384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feld 77"/>
              <p:cNvSpPr txBox="1"/>
              <p:nvPr/>
            </p:nvSpPr>
            <p:spPr>
              <a:xfrm>
                <a:off x="5718617" y="2972352"/>
                <a:ext cx="3028572" cy="206152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500" b="0" i="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500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de-DE" sz="2500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5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5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d>
                            <m:dPr>
                              <m:ctrlPr>
                                <a:rPr lang="de-DE" sz="25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5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de-DE" sz="25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de-DE" sz="2500" i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den>
                              </m:f>
                              <m:r>
                                <a:rPr lang="de-DE" sz="25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de-DE" sz="25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sz="2500" i="0"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  <m:r>
                                    <a:rPr lang="de-DE" sz="2500" i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de-DE" sz="25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de-DE" sz="25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5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de-DE" sz="25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de-DE" sz="2500" i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den>
                              </m:f>
                            </m:e>
                          </m:d>
                          <m:r>
                            <a:rPr lang="de-DE" sz="25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5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50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5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500" i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500" i="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sSup>
                        <m:sSupPr>
                          <m:ctrlPr>
                            <a:rPr lang="de-DE" sz="25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500" b="0" i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de-DE" sz="25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5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5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5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5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de-DE" sz="2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5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  <m:r>
                                <a:rPr lang="de-DE" sz="25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+2∙</m:t>
                              </m:r>
                              <m:d>
                                <m:dPr>
                                  <m:ctrlPr>
                                    <a:rPr lang="de-DE" sz="2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sz="25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k</m:t>
                                  </m:r>
                                  <m:r>
                                    <a:rPr lang="de-DE" sz="25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de-DE" sz="25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</m:d>
                          <m:r>
                            <a:rPr lang="el-GR" sz="25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5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500" dirty="0" smtClean="0"/>
              </a:p>
              <a:p>
                <a:endParaRPr lang="de-DE" sz="25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2500" b="0" i="0" smtClean="0"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de-DE" sz="25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∈{1;2;…;</m:t>
                      </m:r>
                      <m:r>
                        <m:rPr>
                          <m:sty m:val="p"/>
                        </m:rPr>
                        <a:rPr lang="de-DE" sz="25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</m:t>
                      </m:r>
                      <m:r>
                        <a:rPr lang="de-DE" sz="25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de-DE" sz="2500" dirty="0"/>
              </a:p>
            </p:txBody>
          </p:sp>
        </mc:Choice>
        <mc:Fallback xmlns="">
          <p:sp>
            <p:nvSpPr>
              <p:cNvPr id="78" name="Textfeld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8617" y="2972352"/>
                <a:ext cx="3028572" cy="206152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23528" y="1484784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3200" b="1" dirty="0" smtClean="0"/>
                  <a:t>Allgemeine Lösung von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altLang="de-DE" sz="3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3200" b="1" i="0" smtClean="0">
                            <a:latin typeface="Cambria Math" panose="02040503050406030204" pitchFamily="18" charset="0"/>
                          </a:rPr>
                          <m:t>𝐳</m:t>
                        </m:r>
                      </m:e>
                      <m:sup>
                        <m:r>
                          <a:rPr lang="de-DE" altLang="de-DE" sz="3200" b="1" i="0" smtClean="0">
                            <a:latin typeface="Cambria Math" panose="02040503050406030204" pitchFamily="18" charset="0"/>
                          </a:rPr>
                          <m:t>𝐧</m:t>
                        </m:r>
                      </m:sup>
                    </m:sSup>
                    <m:r>
                      <a:rPr lang="de-DE" altLang="de-DE" sz="3200" b="1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altLang="de-DE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sz="3200" b="1" i="0" smtClean="0">
                            <a:latin typeface="Cambria Math" panose="02040503050406030204" pitchFamily="18" charset="0"/>
                          </a:rPr>
                          <m:t>𝐳</m:t>
                        </m:r>
                      </m:e>
                      <m:sub>
                        <m:r>
                          <a:rPr lang="de-DE" altLang="de-DE" sz="3200" b="1" i="0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de-DE" altLang="de-DE" sz="3200" b="1" i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altLang="de-DE" sz="3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3200" b="1" i="0" smtClean="0">
                            <a:latin typeface="Cambria Math" panose="02040503050406030204" pitchFamily="18" charset="0"/>
                          </a:rPr>
                          <m:t>𝐫</m:t>
                        </m:r>
                        <m:r>
                          <a:rPr lang="de-DE" altLang="de-DE" sz="3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altLang="de-DE" sz="3200" b="1" i="0" smtClean="0"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p>
                        <m:r>
                          <a:rPr lang="de-DE" altLang="de-DE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𝛗</m:t>
                        </m:r>
                        <m:r>
                          <a:rPr lang="de-DE" altLang="de-DE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altLang="de-DE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𝐢</m:t>
                        </m:r>
                      </m:sup>
                    </m:sSup>
                  </m:oMath>
                </a14:m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b="1" dirty="0" smtClean="0"/>
                  <a:t> </a:t>
                </a:r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b="1" dirty="0" smtClean="0"/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3200" dirty="0" smtClean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1484784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2" t="-510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feld 76"/>
              <p:cNvSpPr txBox="1"/>
              <p:nvPr/>
            </p:nvSpPr>
            <p:spPr>
              <a:xfrm>
                <a:off x="464756" y="2120350"/>
                <a:ext cx="6627524" cy="31116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ad>
                            <m:rad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g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rad>
                          <m: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4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400" b="0" i="0" smtClean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  <m:r>
                            <a:rPr lang="el-G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400" dirty="0" smtClean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400" i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sz="24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ad>
                            <m:rad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g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rad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d>
                            <m:dPr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de-DE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de-DE" sz="240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den>
                              </m:f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  <m:r>
                            <a:rPr lang="de-DE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4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ad>
                            <m:rad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g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rad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4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40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400" dirty="0" smtClean="0">
                  <a:ea typeface="Cambria Math" panose="02040503050406030204" pitchFamily="18" charset="0"/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de-DE" sz="240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de-DE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</m:deg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rad>
                      <m:r>
                        <a:rPr lang="de-DE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de-DE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de-DE" sz="240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den>
                              </m:f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  <m: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40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de-DE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</m:deg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rad>
                      <m:r>
                        <a:rPr lang="de-DE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4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40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+4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400" dirty="0" smtClean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de-DE" sz="24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ad>
                            <m:rad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g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rad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de-DE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de-DE" sz="240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den>
                              </m:f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de-DE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de-DE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  <m: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4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ad>
                            <m:rad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g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rad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4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40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+2∙</m:t>
                              </m:r>
                              <m:d>
                                <m:dPr>
                                  <m:ctrlPr>
                                    <a:rPr lang="de-DE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40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de-DE" sz="24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ad>
                            <m:rad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g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rad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de-DE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de-DE" sz="240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den>
                              </m:f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  <m: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4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ad>
                            <m:rad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g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rad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4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40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+2∙</m:t>
                              </m:r>
                              <m:d>
                                <m:d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77" name="Textfeld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756" y="2120350"/>
                <a:ext cx="6627524" cy="311162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feld 77"/>
              <p:cNvSpPr txBox="1"/>
              <p:nvPr/>
            </p:nvSpPr>
            <p:spPr>
              <a:xfrm>
                <a:off x="455822" y="5303305"/>
                <a:ext cx="8291367" cy="59157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200" b="0" i="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200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de-DE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ctrlPr>
                            <a:rPr lang="de-DE" sz="2200" i="1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de-DE" sz="2200" i="1">
                              <a:latin typeface="Cambria Math" panose="02040503050406030204" pitchFamily="18" charset="0"/>
                            </a:rPr>
                            <m:t>𝑛</m:t>
                          </m:r>
                        </m:deg>
                        <m:e>
                          <m:r>
                            <a:rPr lang="de-DE" sz="22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rad>
                      <m:r>
                        <a:rPr lang="de-DE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sz="22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d>
                            <m:dPr>
                              <m:ctrlPr>
                                <a:rPr lang="de-DE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de-DE" sz="22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de-DE" sz="2200" i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den>
                              </m:f>
                              <m:r>
                                <a:rPr lang="de-DE" sz="22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de-DE" sz="2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sz="2200" i="0"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  <m:r>
                                    <a:rPr lang="de-DE" sz="2200" i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de-DE" sz="22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de-DE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2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de-DE" sz="22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de-DE" sz="2200" i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den>
                              </m:f>
                            </m:e>
                          </m:d>
                          <m:r>
                            <a:rPr lang="de-DE" sz="22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2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sSup>
                        <m:sSupPr>
                          <m:ctrlPr>
                            <a:rPr lang="de-DE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200" b="0" i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ad>
                            <m:radPr>
                              <m:ctrlPr>
                                <a:rPr lang="de-DE" sz="22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de-DE" sz="2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g>
                            <m:e>
                              <m:r>
                                <a:rPr lang="de-DE" sz="22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rad>
                          <m:r>
                            <a:rPr lang="de-DE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2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sz="2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2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2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den>
                          </m:f>
                          <m:r>
                            <a:rPr lang="de-DE" sz="22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de-DE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2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  <m:r>
                                <a:rPr lang="de-DE" sz="22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+2∙</m:t>
                              </m:r>
                              <m:d>
                                <m:dPr>
                                  <m:ctrlPr>
                                    <a:rPr lang="de-DE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sz="22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k</m:t>
                                  </m:r>
                                  <m:r>
                                    <a:rPr lang="de-DE" sz="22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de-DE" sz="22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</m:d>
                          <m:r>
                            <a:rPr lang="el-GR" sz="22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de-DE" sz="22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</m:t>
                      </m:r>
                      <m:r>
                        <m:rPr>
                          <m:sty m:val="p"/>
                        </m:rPr>
                        <a:rPr lang="de-DE" sz="2200" b="0" i="0" smtClean="0"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de-DE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∈{1;2;…;</m:t>
                      </m:r>
                      <m:r>
                        <m:rPr>
                          <m:sty m:val="p"/>
                        </m:rPr>
                        <a:rPr lang="de-DE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</m:t>
                      </m:r>
                      <m:r>
                        <a:rPr lang="de-DE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de-DE" sz="2200" dirty="0"/>
              </a:p>
            </p:txBody>
          </p:sp>
        </mc:Choice>
        <mc:Fallback xmlns="">
          <p:sp>
            <p:nvSpPr>
              <p:cNvPr id="78" name="Textfeld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822" y="5303305"/>
                <a:ext cx="8291367" cy="59157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028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b="1" dirty="0" smtClean="0"/>
                  <a:t>Nullstellen von Polynomen mit reellen</a:t>
                </a:r>
              </a:p>
              <a:p>
                <a:pPr eaLnBrk="1" hangingPunct="1">
                  <a:spcAft>
                    <a:spcPts val="1200"/>
                  </a:spcAft>
                </a:pPr>
                <a:r>
                  <a:rPr lang="de-DE" altLang="de-DE" sz="2800" b="1" dirty="0" smtClean="0"/>
                  <a:t>Koeffizienten in C</a:t>
                </a:r>
              </a:p>
              <a:p>
                <a:pPr eaLnBrk="1" hangingPunct="1">
                  <a:spcAft>
                    <a:spcPts val="1800"/>
                  </a:spcAft>
                  <a:buFont typeface="Wingdings" pitchFamily="2" charset="2"/>
                  <a:buChar char="Ø"/>
                </a:pPr>
                <a:r>
                  <a:rPr lang="de-DE" altLang="de-DE" sz="32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altLang="de-DE" sz="32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altLang="de-DE" sz="32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  <m:d>
                      <m:dPr>
                        <m:ctrlPr>
                          <a:rPr lang="de-DE" altLang="de-DE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 altLang="de-DE" sz="3200" b="0" i="0" smtClean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</m:d>
                    <m:r>
                      <a:rPr lang="de-DE" altLang="de-DE" sz="3200" b="0" i="0" smtClean="0">
                        <a:latin typeface="Cambria Math" panose="02040503050406030204" pitchFamily="18" charset="0"/>
                      </a:rPr>
                      <m:t>=0 </m:t>
                    </m:r>
                    <m:r>
                      <a:rPr lang="de-DE" altLang="de-DE" sz="3200" b="0" i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 </m:t>
                    </m:r>
                    <m:sSub>
                      <m:sSubPr>
                        <m:ctrlPr>
                          <a:rPr lang="de-DE" altLang="de-DE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altLang="de-DE" sz="3200" i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altLang="de-DE" sz="3200" i="0"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  <m:d>
                      <m:dPr>
                        <m:ctrlPr>
                          <a:rPr lang="de-DE" altLang="de-DE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de-DE" altLang="de-DE" sz="320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sty m:val="p"/>
                              </m:rPr>
                              <a:rPr lang="de-DE" altLang="de-DE" sz="3200" b="0" i="0" smtClean="0">
                                <a:latin typeface="Cambria Math" panose="02040503050406030204" pitchFamily="18" charset="0"/>
                              </a:rPr>
                              <m:t>z</m:t>
                            </m:r>
                          </m:e>
                        </m:bar>
                      </m:e>
                    </m:d>
                    <m:r>
                      <a:rPr lang="de-DE" altLang="de-DE" sz="3200" i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de-DE" altLang="de-DE" sz="3200" dirty="0" smtClean="0"/>
              </a:p>
              <a:p>
                <a:pPr eaLnBrk="1" hangingPunct="1">
                  <a:spcAft>
                    <a:spcPts val="1800"/>
                  </a:spcAft>
                  <a:buFont typeface="Wingdings" pitchFamily="2" charset="2"/>
                  <a:buChar char="Ø"/>
                </a:pPr>
                <a:r>
                  <a:rPr lang="de-DE" altLang="de-DE" sz="2800" dirty="0" smtClean="0"/>
                  <a:t>  quadratische Gleichungen</a:t>
                </a:r>
              </a:p>
              <a:p>
                <a:pPr eaLnBrk="1" hangingPunct="1">
                  <a:spcAft>
                    <a:spcPts val="600"/>
                  </a:spcAft>
                  <a:buFont typeface="Wingdings" pitchFamily="2" charset="2"/>
                  <a:buChar char="Ø"/>
                </a:pPr>
                <a:r>
                  <a:rPr lang="de-DE" altLang="de-DE" sz="3200" dirty="0" smtClean="0"/>
                  <a:t>  </a:t>
                </a:r>
                <a:r>
                  <a:rPr lang="de-DE" altLang="de-DE" sz="2800" dirty="0" smtClean="0"/>
                  <a:t>kubische Gleichungen (</a:t>
                </a:r>
                <a:r>
                  <a:rPr lang="de-DE" altLang="de-DE" sz="2800" dirty="0" smtClean="0">
                    <a:sym typeface="Symbol"/>
                  </a:rPr>
                  <a:t>z</a:t>
                </a:r>
                <a:r>
                  <a:rPr lang="de-DE" altLang="de-DE" sz="2800" baseline="-25000" dirty="0" smtClean="0">
                    <a:sym typeface="Symbol"/>
                  </a:rPr>
                  <a:t>1</a:t>
                </a:r>
                <a:r>
                  <a:rPr lang="de-DE" altLang="de-DE" sz="2800" dirty="0" smtClean="0"/>
                  <a:t> bekannt)</a:t>
                </a:r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dirty="0" smtClean="0"/>
                  <a:t>      Polynomdivision durch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altLang="de-DE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de-DE" altLang="de-DE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DE" altLang="de-DE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sz="28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de-DE" altLang="de-DE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de-DE" altLang="de-DE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de-DE" altLang="de-DE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sz="2800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de-DE" altLang="de-DE" sz="2800" i="1">
                            <a:latin typeface="Cambria Math" panose="02040503050406030204" pitchFamily="18" charset="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de-DE" altLang="de-DE" sz="280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sSub>
                              <m:sSubPr>
                                <m:ctrlPr>
                                  <a:rPr lang="de-DE" altLang="de-DE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800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de-DE" altLang="de-DE" sz="28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bar>
                      </m:e>
                    </m:d>
                  </m:oMath>
                </a14:m>
                <a:endParaRPr lang="de-DE" altLang="de-DE" sz="2800" dirty="0" smtClean="0"/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dirty="0" smtClean="0"/>
                  <a:t>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altLang="de-DE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sz="2800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de-DE" altLang="de-DE" sz="2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sz="28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de-DE" altLang="de-DE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de-DE" altLang="de-DE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de-DE" altLang="de-DE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sz="2800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de-DE" altLang="de-DE" sz="2800" i="1">
                            <a:latin typeface="Cambria Math" panose="02040503050406030204" pitchFamily="18" charset="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sSub>
                              <m:sSubPr>
                                <m:ctrlPr>
                                  <a:rPr lang="de-DE" altLang="de-DE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8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de-DE" altLang="de-DE" sz="28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bar>
                      </m:e>
                    </m:d>
                    <m:r>
                      <a:rPr lang="de-DE" altLang="de-DE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altLang="de-DE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de-DE" altLang="de-DE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altLang="de-DE" sz="2800" b="0" i="1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de-DE" altLang="de-DE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altLang="de-DE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𝑅𝑒</m:t>
                    </m:r>
                    <m:d>
                      <m:dPr>
                        <m:ctrlPr>
                          <a:rPr lang="de-DE" altLang="de-DE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de-DE" altLang="de-DE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de-DE" altLang="de-DE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altLang="de-DE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de-DE" altLang="de-DE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de-DE" altLang="de-DE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de-DE" altLang="de-DE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altLang="de-DE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de-DE" altLang="de-DE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de-DE" altLang="de-DE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de-DE" altLang="de-DE" sz="2800" dirty="0" smtClean="0"/>
              </a:p>
              <a:p>
                <a:pPr eaLnBrk="1" hangingPunct="1">
                  <a:spcAft>
                    <a:spcPts val="1800"/>
                  </a:spcAft>
                  <a:buFont typeface="Wingdings" pitchFamily="2" charset="2"/>
                  <a:buChar char="Ø"/>
                </a:pPr>
                <a:r>
                  <a:rPr lang="de-DE" altLang="de-DE" sz="2800" dirty="0" smtClean="0"/>
                  <a:t>  analog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altLang="de-DE" sz="2800" i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de-DE" altLang="de-DE" sz="2800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de-DE" altLang="de-DE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 altLang="de-DE" sz="2800" i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</m:d>
                    <m:r>
                      <a:rPr lang="de-DE" altLang="de-DE" sz="2800" i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de-DE" altLang="de-DE" sz="2800" dirty="0" smtClean="0"/>
                  <a:t>  </a:t>
                </a:r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2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5" name="Textfeld 74"/>
          <p:cNvSpPr txBox="1"/>
          <p:nvPr/>
        </p:nvSpPr>
        <p:spPr>
          <a:xfrm>
            <a:off x="5075652" y="2780928"/>
            <a:ext cx="3814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Beweis falls Zeit übrig!</a:t>
            </a:r>
            <a:endParaRPr lang="de-DE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de-DE" altLang="de-DE" sz="2800" b="1" dirty="0" smtClean="0"/>
              <a:t>Überblick über die Anzahl der Nullstellen von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/>
              <a:t>Polynomen mit reellen Koeffizienten in C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/>
              <a:t>Welche Fälle können auftreten?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 n = 2</a:t>
            </a:r>
            <a:endParaRPr lang="de-DE" altLang="de-DE" sz="2800" dirty="0" smtClean="0">
              <a:solidFill>
                <a:srgbClr val="FF0000"/>
              </a:solidFill>
            </a:endParaRP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 n = 3</a:t>
            </a:r>
            <a:endParaRPr lang="de-DE" altLang="de-DE" sz="2800" dirty="0" smtClean="0">
              <a:solidFill>
                <a:srgbClr val="FF0000"/>
              </a:solidFill>
            </a:endParaRP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 n = 4 </a:t>
            </a:r>
          </a:p>
          <a:p>
            <a:pPr eaLnBrk="1" hangingPunct="1">
              <a:spcAft>
                <a:spcPts val="1800"/>
              </a:spcAft>
            </a:pPr>
            <a:endParaRPr lang="de-DE" altLang="de-DE" sz="32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1" name="Textfeld 70"/>
          <p:cNvSpPr txBox="1"/>
          <p:nvPr/>
        </p:nvSpPr>
        <p:spPr>
          <a:xfrm>
            <a:off x="2160000" y="3492000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2800" dirty="0" smtClean="0">
                <a:solidFill>
                  <a:srgbClr val="FF0000"/>
                </a:solidFill>
              </a:rPr>
              <a:t>( 3 verschiedene Fälle )</a:t>
            </a:r>
            <a:endParaRPr lang="de-DE" sz="2800" dirty="0"/>
          </a:p>
        </p:txBody>
      </p:sp>
      <p:sp>
        <p:nvSpPr>
          <p:cNvPr id="72" name="Textfeld 71"/>
          <p:cNvSpPr txBox="1"/>
          <p:nvPr/>
        </p:nvSpPr>
        <p:spPr>
          <a:xfrm>
            <a:off x="2160000" y="4140000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2800" dirty="0" smtClean="0">
                <a:solidFill>
                  <a:srgbClr val="FF0000"/>
                </a:solidFill>
              </a:rPr>
              <a:t>( 4 verschiedene Fälle )</a:t>
            </a:r>
            <a:endParaRPr lang="de-DE" sz="2800" dirty="0"/>
          </a:p>
        </p:txBody>
      </p:sp>
      <p:sp>
        <p:nvSpPr>
          <p:cNvPr id="73" name="Textfeld 72"/>
          <p:cNvSpPr txBox="1"/>
          <p:nvPr/>
        </p:nvSpPr>
        <p:spPr>
          <a:xfrm>
            <a:off x="2160000" y="4788000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2800" dirty="0" smtClean="0">
                <a:solidFill>
                  <a:srgbClr val="FF0000"/>
                </a:solidFill>
              </a:rPr>
              <a:t>( 9 verschiedene Fälle )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7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340768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800" b="1" dirty="0" smtClean="0"/>
              <a:t>Möglicher Unterrichtsgang</a:t>
            </a:r>
          </a:p>
          <a:p>
            <a:pPr eaLnBrk="1" hangingPunct="1">
              <a:spcAft>
                <a:spcPts val="1800"/>
              </a:spcAft>
            </a:pPr>
            <a:endParaRPr lang="de-DE" altLang="de-DE" sz="28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28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28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2800" dirty="0" smtClean="0"/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smtClean="0"/>
              <a:t>      </a:t>
            </a:r>
          </a:p>
          <a:p>
            <a:pPr eaLnBrk="1" hangingPunct="1">
              <a:spcAft>
                <a:spcPts val="1800"/>
              </a:spcAft>
            </a:pPr>
            <a:endParaRPr lang="de-DE" altLang="de-DE" sz="28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75" name="Tabelle 3">
            <a:extLst>
              <a:ext uri="{FF2B5EF4-FFF2-40B4-BE49-F238E27FC236}">
                <a16:creationId xmlns="" xmlns:a16="http://schemas.microsoft.com/office/drawing/2014/main" id="{AF304012-6BD9-4781-9E88-836072F846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88618"/>
              </p:ext>
            </p:extLst>
          </p:nvPr>
        </p:nvGraphicFramePr>
        <p:xfrm>
          <a:off x="755576" y="2492896"/>
          <a:ext cx="7632848" cy="228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825528">
                  <a:extLst>
                    <a:ext uri="{9D8B030D-6E8A-4147-A177-3AD203B41FA5}">
                      <a16:colId xmlns="" xmlns:a16="http://schemas.microsoft.com/office/drawing/2014/main" val="2922009884"/>
                    </a:ext>
                  </a:extLst>
                </a:gridCol>
                <a:gridCol w="807320">
                  <a:extLst>
                    <a:ext uri="{9D8B030D-6E8A-4147-A177-3AD203B41FA5}">
                      <a16:colId xmlns="" xmlns:a16="http://schemas.microsoft.com/office/drawing/2014/main" val="14362936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baseline="0" dirty="0" smtClean="0">
                          <a:solidFill>
                            <a:schemeClr val="tx1"/>
                          </a:solidFill>
                        </a:rPr>
                        <a:t>Definition; Grundrechenarten (Normdarstellung)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3 h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4613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Zahlenebene; Grundrechenarten (grafisch) 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3 h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86609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Polarform;</a:t>
                      </a:r>
                      <a:r>
                        <a:rPr lang="de-DE" sz="2400" b="0" baseline="0" dirty="0" smtClean="0">
                          <a:solidFill>
                            <a:schemeClr val="tx1"/>
                          </a:solidFill>
                        </a:rPr>
                        <a:t> Euler; Umrechnungen; Potenzen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4 h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0956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Komplexe Wurzeln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4 h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74576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Nullstellen</a:t>
                      </a:r>
                      <a:r>
                        <a:rPr lang="de-DE" sz="2400" b="0" baseline="0" dirty="0" smtClean="0">
                          <a:solidFill>
                            <a:schemeClr val="tx1"/>
                          </a:solidFill>
                        </a:rPr>
                        <a:t> von Polynomen; vermischte Aufgaben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4 h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85354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/>
              <a:t>Einführung der Grundrechenarten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2800" b="1" dirty="0" smtClean="0"/>
              <a:t> Addition und Subtraktion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/>
              <a:t>    </a:t>
            </a:r>
            <a:r>
              <a:rPr lang="de-DE" altLang="de-DE" sz="2800" b="1" dirty="0" smtClean="0">
                <a:solidFill>
                  <a:srgbClr val="FF0000"/>
                </a:solidFill>
              </a:rPr>
              <a:t>Vergleich: Rechnen mit Vektoren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2800" b="1" dirty="0" smtClean="0"/>
              <a:t> Multiplikation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/>
              <a:t>    </a:t>
            </a:r>
            <a:r>
              <a:rPr lang="de-DE" altLang="de-DE" sz="2800" b="1" dirty="0" smtClean="0">
                <a:solidFill>
                  <a:srgbClr val="FF0000"/>
                </a:solidFill>
              </a:rPr>
              <a:t>Ausmultiplizieren von Klammern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2800" b="1" dirty="0" smtClean="0"/>
              <a:t> Division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b="1" smtClean="0"/>
              <a:t>    </a:t>
            </a:r>
            <a:r>
              <a:rPr lang="de-DE" altLang="de-DE" sz="2800" b="1" smtClean="0">
                <a:solidFill>
                  <a:srgbClr val="FF0000"/>
                </a:solidFill>
              </a:rPr>
              <a:t>Vergleich</a:t>
            </a:r>
            <a:r>
              <a:rPr lang="de-DE" altLang="de-DE" sz="2800" b="1" dirty="0" smtClean="0">
                <a:solidFill>
                  <a:srgbClr val="FF0000"/>
                </a:solidFill>
              </a:rPr>
              <a:t>: </a:t>
            </a:r>
            <a:r>
              <a:rPr lang="de-DE" altLang="de-DE" sz="2800" b="1" dirty="0" err="1" smtClean="0">
                <a:solidFill>
                  <a:srgbClr val="FF0000"/>
                </a:solidFill>
              </a:rPr>
              <a:t>Rationalmachen</a:t>
            </a:r>
            <a:r>
              <a:rPr lang="de-DE" altLang="de-DE" sz="2800" b="1" dirty="0" smtClean="0">
                <a:solidFill>
                  <a:srgbClr val="FF0000"/>
                </a:solidFill>
              </a:rPr>
              <a:t> des Nenners</a:t>
            </a:r>
            <a:endParaRPr lang="de-DE" altLang="de-DE" sz="2800" dirty="0" smtClean="0"/>
          </a:p>
          <a:p>
            <a:pPr eaLnBrk="1" hangingPunct="1">
              <a:spcAft>
                <a:spcPts val="1800"/>
              </a:spcAft>
            </a:pPr>
            <a:endParaRPr lang="de-DE" altLang="de-DE" sz="28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28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85354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 err="1" smtClean="0"/>
              <a:t>Gaußsche</a:t>
            </a:r>
            <a:r>
              <a:rPr lang="de-DE" altLang="de-DE" sz="2800" b="1" dirty="0" smtClean="0"/>
              <a:t> Zahlenebene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b="1" dirty="0" smtClean="0"/>
              <a:t> </a:t>
            </a:r>
            <a:r>
              <a:rPr lang="de-DE" altLang="de-DE" sz="2800" dirty="0" smtClean="0"/>
              <a:t>Veranschaulichung hilft den </a:t>
            </a:r>
            <a:r>
              <a:rPr lang="de-DE" altLang="de-DE" sz="2800" dirty="0" err="1" smtClean="0"/>
              <a:t>SuS</a:t>
            </a:r>
            <a:r>
              <a:rPr lang="de-DE" altLang="de-DE" sz="2800" dirty="0" smtClean="0"/>
              <a:t> 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Interpretation als Punkt und als Zeiger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smtClean="0"/>
              <a:t>    </a:t>
            </a:r>
            <a:r>
              <a:rPr lang="de-DE" altLang="de-DE" sz="2800" dirty="0" smtClean="0">
                <a:solidFill>
                  <a:srgbClr val="FF0000"/>
                </a:solidFill>
              </a:rPr>
              <a:t>analytische Geometrie: Punkt ; Ortsvektor 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grafische Addition und Subtraktion 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smtClean="0"/>
              <a:t>    </a:t>
            </a:r>
            <a:r>
              <a:rPr lang="de-DE" altLang="de-DE" sz="2800" dirty="0" smtClean="0">
                <a:solidFill>
                  <a:srgbClr val="FF0000"/>
                </a:solidFill>
              </a:rPr>
              <a:t>analytische Geometrie: Vektoraddition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Multiplikation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smtClean="0"/>
              <a:t>    </a:t>
            </a:r>
            <a:r>
              <a:rPr lang="de-DE" altLang="de-DE" sz="2800" dirty="0" smtClean="0">
                <a:solidFill>
                  <a:srgbClr val="FF0000"/>
                </a:solidFill>
              </a:rPr>
              <a:t>Drehstreckung ist den </a:t>
            </a:r>
            <a:r>
              <a:rPr lang="de-DE" altLang="de-DE" sz="2800" dirty="0" err="1" smtClean="0">
                <a:solidFill>
                  <a:srgbClr val="FF0000"/>
                </a:solidFill>
              </a:rPr>
              <a:t>SuS</a:t>
            </a:r>
            <a:r>
              <a:rPr lang="de-DE" altLang="de-DE" sz="2800" dirty="0" smtClean="0">
                <a:solidFill>
                  <a:srgbClr val="FF0000"/>
                </a:solidFill>
              </a:rPr>
              <a:t> unbekannt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29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3282" y="1336762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endParaRPr lang="de-DE" altLang="de-DE" sz="3600" dirty="0" smtClean="0">
              <a:sym typeface="Symbol" panose="05050102010706020507" pitchFamily="18" charset="2"/>
            </a:endParaRP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796" y="1359400"/>
            <a:ext cx="7024348" cy="316630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9792" y="4489180"/>
            <a:ext cx="6415805" cy="1385785"/>
          </a:xfrm>
          <a:prstGeom prst="rect">
            <a:avLst/>
          </a:prstGeom>
        </p:spPr>
      </p:pic>
      <p:sp>
        <p:nvSpPr>
          <p:cNvPr id="76" name="Rechteck 75"/>
          <p:cNvSpPr/>
          <p:nvPr/>
        </p:nvSpPr>
        <p:spPr>
          <a:xfrm>
            <a:off x="1652646" y="4380845"/>
            <a:ext cx="6428498" cy="14467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85354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/>
              <a:t>Umrechnung: Normdarstellung </a:t>
            </a:r>
            <a:r>
              <a:rPr lang="de-DE" altLang="de-DE" sz="2800" b="1" dirty="0" smtClean="0">
                <a:sym typeface="Symbol"/>
              </a:rPr>
              <a:t> Polarform</a:t>
            </a:r>
            <a:endParaRPr lang="de-DE" altLang="de-DE" sz="2800" b="1" dirty="0" smtClean="0"/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b="1" dirty="0" smtClean="0"/>
              <a:t> </a:t>
            </a:r>
            <a:r>
              <a:rPr lang="de-DE" altLang="de-DE" sz="2800" dirty="0" smtClean="0"/>
              <a:t>Schreibweise der Umkehrfunktionen </a:t>
            </a:r>
            <a:r>
              <a:rPr lang="de-DE" altLang="de-DE" sz="2800" dirty="0" err="1" smtClean="0"/>
              <a:t>trigono</a:t>
            </a:r>
            <a:r>
              <a:rPr lang="de-DE" altLang="de-DE" sz="2800" dirty="0" smtClean="0"/>
              <a:t>-</a:t>
            </a:r>
          </a:p>
          <a:p>
            <a:pPr eaLnBrk="1" hangingPunct="1">
              <a:spcAft>
                <a:spcPts val="1200"/>
              </a:spcAft>
            </a:pPr>
            <a:r>
              <a:rPr lang="de-DE" altLang="de-DE" sz="2800" dirty="0" smtClean="0"/>
              <a:t>    metrischer Funktionen (</a:t>
            </a:r>
            <a:r>
              <a:rPr lang="de-DE" altLang="de-DE" sz="2800" dirty="0" err="1" smtClean="0"/>
              <a:t>arctan</a:t>
            </a:r>
            <a:r>
              <a:rPr lang="de-DE" altLang="de-DE" sz="2800" dirty="0" smtClean="0"/>
              <a:t>(x))  </a:t>
            </a:r>
            <a:endParaRPr lang="de-DE" altLang="de-DE" sz="2800" dirty="0" smtClean="0">
              <a:solidFill>
                <a:srgbClr val="FF0000"/>
              </a:solidFill>
            </a:endParaRP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WTR- Einsatz teilweise notwendig</a:t>
            </a:r>
          </a:p>
          <a:p>
            <a:pPr marL="457200" indent="-457200" eaLnBrk="1" hangingPunct="1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DE" altLang="de-DE" sz="2800" dirty="0" smtClean="0"/>
              <a:t>In welchem Quadrant liegt die Zahl?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Wann ist eine Umrechnung sinnvoll?</a:t>
            </a:r>
          </a:p>
          <a:p>
            <a:pPr eaLnBrk="1" hangingPunct="1">
              <a:spcAft>
                <a:spcPts val="1800"/>
              </a:spcAft>
            </a:pPr>
            <a:endParaRPr lang="de-DE" altLang="de-DE" sz="28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30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85354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2800" b="1" dirty="0" err="1" smtClean="0"/>
                  <a:t>Eulersche</a:t>
                </a:r>
                <a:r>
                  <a:rPr lang="de-DE" altLang="de-DE" sz="2800" b="1" dirty="0" smtClean="0"/>
                  <a:t> Beziehung: </a:t>
                </a:r>
                <a14:m>
                  <m:oMath xmlns:m="http://schemas.openxmlformats.org/officeDocument/2006/math">
                    <m:r>
                      <a:rPr lang="de-DE" altLang="de-DE" sz="2800" b="1" i="1">
                        <a:latin typeface="Cambria Math" panose="02040503050406030204" pitchFamily="18" charset="0"/>
                      </a:rPr>
                      <m:t>𝐜𝐨𝐬</m:t>
                    </m:r>
                    <m:d>
                      <m:dPr>
                        <m:ctrlPr>
                          <a:rPr lang="de-DE" altLang="de-DE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𝝋</m:t>
                        </m:r>
                      </m:e>
                    </m:d>
                    <m:r>
                      <a:rPr lang="de-DE" altLang="de-DE" sz="2800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de-DE" altLang="de-DE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𝐬𝐢𝐧</m:t>
                    </m:r>
                    <m:d>
                      <m:dPr>
                        <m:ctrlPr>
                          <a:rPr lang="de-DE" altLang="de-DE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𝝋</m:t>
                        </m:r>
                      </m:e>
                    </m:d>
                    <m:r>
                      <a:rPr lang="de-DE" altLang="de-DE" sz="2800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altLang="de-DE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𝐢</m:t>
                    </m:r>
                    <m:r>
                      <a:rPr lang="de-DE" altLang="de-DE" sz="2800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altLang="de-DE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de-DE" altLang="de-DE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𝛗</m:t>
                        </m:r>
                        <m:r>
                          <a:rPr lang="de-DE" altLang="de-DE" sz="28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altLang="de-DE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</m:sup>
                    </m:sSup>
                  </m:oMath>
                </a14:m>
                <a:r>
                  <a:rPr lang="de-DE" altLang="de-DE" sz="2800" b="1" dirty="0" smtClean="0"/>
                  <a:t>  </a:t>
                </a:r>
              </a:p>
              <a:p>
                <a:pPr eaLnBrk="1" hangingPunct="1"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de-DE" altLang="de-DE" sz="2800" b="1" dirty="0" smtClean="0"/>
                  <a:t> </a:t>
                </a:r>
                <a:r>
                  <a:rPr lang="de-DE" altLang="de-DE" sz="2800" dirty="0" smtClean="0"/>
                  <a:t>Sehr elegante Schreibweise</a:t>
                </a:r>
              </a:p>
              <a:p>
                <a:pPr eaLnBrk="1" hangingPunct="1">
                  <a:spcAft>
                    <a:spcPts val="600"/>
                  </a:spcAft>
                  <a:buFont typeface="Wingdings" pitchFamily="2" charset="2"/>
                  <a:buChar char="Ø"/>
                </a:pPr>
                <a:r>
                  <a:rPr lang="de-DE" altLang="de-DE" sz="2800" dirty="0" smtClean="0"/>
                  <a:t> In der Regel nur Mitteilung ohne Beweis </a:t>
                </a:r>
              </a:p>
              <a:p>
                <a:pPr eaLnBrk="1" hangingPunct="1">
                  <a:spcAft>
                    <a:spcPts val="0"/>
                  </a:spcAft>
                </a:pPr>
                <a:r>
                  <a:rPr lang="de-DE" altLang="de-DE" sz="2800" dirty="0" smtClean="0"/>
                  <a:t>    </a:t>
                </a:r>
                <a:r>
                  <a:rPr lang="de-DE" altLang="de-DE" sz="2800" dirty="0" smtClean="0">
                    <a:solidFill>
                      <a:srgbClr val="FF0000"/>
                    </a:solidFill>
                  </a:rPr>
                  <a:t>Beweis möglich, falls man zuvor Taylorreihen</a:t>
                </a:r>
              </a:p>
              <a:p>
                <a:pPr eaLnBrk="1" hangingPunct="1">
                  <a:spcAft>
                    <a:spcPts val="1200"/>
                  </a:spcAft>
                </a:pPr>
                <a:r>
                  <a:rPr lang="de-DE" altLang="de-DE" sz="2800" dirty="0" smtClean="0">
                    <a:solidFill>
                      <a:srgbClr val="FF0000"/>
                    </a:solidFill>
                  </a:rPr>
                  <a:t>    behandelt hat</a:t>
                </a:r>
              </a:p>
              <a:p>
                <a:pPr eaLnBrk="1" hangingPunct="1">
                  <a:spcAft>
                    <a:spcPts val="1800"/>
                  </a:spcAft>
                  <a:buFont typeface="Wingdings" pitchFamily="2" charset="2"/>
                  <a:buChar char="Ø"/>
                </a:pPr>
                <a:r>
                  <a:rPr lang="de-DE" altLang="de-DE" sz="2800" dirty="0" smtClean="0"/>
                  <a:t> Die e- Funktion ist plötzlich periodisch</a:t>
                </a:r>
              </a:p>
              <a:p>
                <a:pPr eaLnBrk="1" hangingPunct="1">
                  <a:spcAft>
                    <a:spcPts val="0"/>
                  </a:spcAft>
                  <a:buFont typeface="Wingdings" pitchFamily="2" charset="2"/>
                  <a:buChar char="Ø"/>
                </a:pPr>
                <a:r>
                  <a:rPr lang="de-DE" altLang="de-DE" sz="2800" dirty="0" smtClean="0"/>
                  <a:t> Sonderfall: e</a:t>
                </a:r>
                <a:r>
                  <a:rPr lang="de-DE" altLang="de-DE" sz="2800" baseline="30000" dirty="0" smtClean="0">
                    <a:sym typeface="Symbol"/>
                  </a:rPr>
                  <a:t>i</a:t>
                </a:r>
                <a:r>
                  <a:rPr lang="de-DE" altLang="de-DE" sz="2800" dirty="0" smtClean="0">
                    <a:sym typeface="Symbol"/>
                  </a:rPr>
                  <a:t> = – 1 </a:t>
                </a:r>
                <a:r>
                  <a:rPr lang="de-DE" altLang="de-DE" sz="2800" dirty="0" smtClean="0"/>
                  <a:t>  </a:t>
                </a:r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85354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3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85354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/>
              <a:t>Rechnen in </a:t>
            </a:r>
            <a:r>
              <a:rPr lang="de-DE" altLang="de-DE" sz="2800" b="1" dirty="0" smtClean="0">
                <a:solidFill>
                  <a:srgbClr val="FFC000"/>
                </a:solidFill>
              </a:rPr>
              <a:t>Normdarstellung</a:t>
            </a:r>
            <a:r>
              <a:rPr lang="de-DE" altLang="de-DE" sz="2800" b="1" dirty="0" smtClean="0"/>
              <a:t> oder in </a:t>
            </a:r>
            <a:r>
              <a:rPr lang="de-DE" altLang="de-DE" sz="2800" b="1" dirty="0" smtClean="0">
                <a:solidFill>
                  <a:srgbClr val="00B0F0"/>
                </a:solidFill>
                <a:sym typeface="Symbol"/>
              </a:rPr>
              <a:t>Polarform</a:t>
            </a:r>
            <a:r>
              <a:rPr lang="de-DE" altLang="de-DE" sz="2800" b="1" dirty="0" smtClean="0">
                <a:sym typeface="Symbol"/>
              </a:rPr>
              <a:t>?</a:t>
            </a:r>
            <a:endParaRPr lang="de-DE" altLang="de-DE" sz="2800" b="1" dirty="0" smtClean="0"/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b="1" dirty="0" smtClean="0"/>
              <a:t> </a:t>
            </a:r>
            <a:r>
              <a:rPr lang="de-DE" altLang="de-DE" sz="2800" dirty="0" smtClean="0"/>
              <a:t>Addition und Subtraktion in </a:t>
            </a:r>
            <a:r>
              <a:rPr lang="de-DE" altLang="de-DE" sz="2800" dirty="0" smtClean="0">
                <a:solidFill>
                  <a:srgbClr val="FFC000"/>
                </a:solidFill>
              </a:rPr>
              <a:t>Normdarstellung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Multiplikation in beiden Darstellungen   </a:t>
            </a:r>
            <a:endParaRPr lang="de-DE" altLang="de-DE" sz="2800" dirty="0" smtClean="0">
              <a:solidFill>
                <a:srgbClr val="FF0000"/>
              </a:solidFill>
            </a:endParaRP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Potenzieren in </a:t>
            </a:r>
            <a:r>
              <a:rPr lang="de-DE" altLang="de-DE" sz="2800" dirty="0" smtClean="0">
                <a:solidFill>
                  <a:srgbClr val="00B0F0"/>
                </a:solidFill>
              </a:rPr>
              <a:t>Polarform</a:t>
            </a:r>
            <a:endParaRPr lang="de-DE" altLang="de-DE" sz="2800" dirty="0" smtClean="0">
              <a:solidFill>
                <a:srgbClr val="FF0000"/>
              </a:solidFill>
            </a:endParaRP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Division in </a:t>
            </a:r>
            <a:r>
              <a:rPr lang="de-DE" altLang="de-DE" sz="2800" dirty="0" smtClean="0">
                <a:solidFill>
                  <a:srgbClr val="00B0F0"/>
                </a:solidFill>
              </a:rPr>
              <a:t>Polarform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Wurzelziehen in </a:t>
            </a:r>
            <a:r>
              <a:rPr lang="de-DE" altLang="de-DE" sz="2800" dirty="0" smtClean="0">
                <a:solidFill>
                  <a:srgbClr val="00B0F0"/>
                </a:solidFill>
              </a:rPr>
              <a:t>Polarform</a:t>
            </a:r>
          </a:p>
          <a:p>
            <a:pPr eaLnBrk="1" hangingPunct="1">
              <a:spcAft>
                <a:spcPts val="1800"/>
              </a:spcAft>
            </a:pPr>
            <a:endParaRPr lang="de-DE" altLang="de-DE" sz="28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1" name="Textfeld 70"/>
          <p:cNvSpPr txBox="1"/>
          <p:nvPr/>
        </p:nvSpPr>
        <p:spPr>
          <a:xfrm>
            <a:off x="6012160" y="3645024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2800" dirty="0" smtClean="0">
                <a:solidFill>
                  <a:srgbClr val="FF0000"/>
                </a:solidFill>
              </a:rPr>
              <a:t>(Potenzgesetze)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85354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3000"/>
                  </a:spcAft>
                </a:pPr>
                <a:r>
                  <a:rPr lang="de-DE" altLang="de-DE" sz="2800" b="1" dirty="0" smtClean="0"/>
                  <a:t>Nett am Rande</a:t>
                </a:r>
              </a:p>
              <a:p>
                <a:pPr eaLnBrk="1" hangingPunct="1">
                  <a:spcAft>
                    <a:spcPts val="0"/>
                  </a:spcAft>
                </a:pPr>
                <a:endParaRPr lang="de-DE" altLang="de-DE" sz="2800" b="1" dirty="0" smtClean="0"/>
              </a:p>
              <a:p>
                <a:pPr eaLnBrk="1" hangingPunct="1">
                  <a:spcAft>
                    <a:spcPts val="0"/>
                  </a:spcAft>
                  <a:buFont typeface="Wingdings" pitchFamily="2" charset="2"/>
                  <a:buChar char="Ø"/>
                </a:pPr>
                <a:r>
                  <a:rPr lang="de-DE" altLang="de-DE" sz="2800" b="1" dirty="0" smtClean="0"/>
                  <a:t> </a:t>
                </a:r>
                <a:r>
                  <a:rPr lang="de-DE" altLang="de-DE" sz="2800" dirty="0" smtClean="0"/>
                  <a:t>Was ist i</a:t>
                </a:r>
                <a:r>
                  <a:rPr lang="de-DE" altLang="de-DE" sz="2800" baseline="30000" dirty="0" smtClean="0"/>
                  <a:t>i</a:t>
                </a:r>
                <a:r>
                  <a:rPr lang="de-DE" altLang="de-DE" sz="2800" dirty="0" smtClean="0"/>
                  <a:t> ?   </a:t>
                </a:r>
              </a:p>
              <a:p>
                <a:pPr eaLnBrk="1" hangingPunct="1">
                  <a:spcAft>
                    <a:spcPts val="0"/>
                  </a:spcAft>
                </a:pPr>
                <a:endParaRPr lang="de-DE" altLang="de-DE" sz="2800" dirty="0" smtClean="0"/>
              </a:p>
              <a:p>
                <a:pPr eaLnBrk="1" hangingPunct="1">
                  <a:spcAft>
                    <a:spcPts val="0"/>
                  </a:spcAft>
                </a:pPr>
                <a:r>
                  <a:rPr lang="de-DE" altLang="de-DE" sz="2800" dirty="0" smtClean="0"/>
                  <a:t>   </a:t>
                </a:r>
                <a:endParaRPr lang="de-DE" altLang="de-DE" sz="2800" dirty="0" smtClean="0">
                  <a:solidFill>
                    <a:srgbClr val="FF0000"/>
                  </a:solidFill>
                </a:endParaRPr>
              </a:p>
              <a:p>
                <a:pPr eaLnBrk="1" hangingPunct="1">
                  <a:spcAft>
                    <a:spcPts val="1800"/>
                  </a:spcAft>
                  <a:buFont typeface="Wingdings" pitchFamily="2" charset="2"/>
                  <a:buChar char="Ø"/>
                </a:pPr>
                <a:r>
                  <a:rPr lang="de-DE" altLang="de-DE" sz="2800" dirty="0" smtClean="0"/>
                  <a:t> Was ist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de-DE" altLang="de-DE" sz="2800" i="1" smtClean="0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de-DE" altLang="de-DE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deg>
                      <m:e>
                        <m:r>
                          <a:rPr lang="de-DE" altLang="de-DE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rad>
                  </m:oMath>
                </a14:m>
                <a:r>
                  <a:rPr lang="de-DE" altLang="de-DE" sz="2800" dirty="0" smtClean="0"/>
                  <a:t> ?  </a:t>
                </a:r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85354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3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2728943" y="3269974"/>
                <a:ext cx="5518501" cy="1112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altLang="de-DE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altLang="de-DE" sz="28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de-DE" altLang="de-DE" sz="28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altLang="de-DE" sz="28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altLang="de-DE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altLang="de-DE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de-DE" altLang="de-DE" sz="2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altLang="de-DE" sz="28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de-DE" altLang="de-DE" sz="28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de-DE" altLang="de-DE" sz="280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π</m:t>
                                      </m:r>
                                    </m:num>
                                    <m:den>
                                      <m:r>
                                        <a:rPr lang="de-DE" altLang="de-DE" sz="280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de-DE" altLang="de-DE" sz="28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de-DE" altLang="de-DE" sz="28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i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m:rPr>
                              <m:sty m:val="p"/>
                            </m:rPr>
                            <a:rPr lang="de-DE" altLang="de-DE" sz="28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altLang="de-DE" sz="28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altLang="de-DE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altLang="de-DE" sz="28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de-DE" altLang="de-DE" sz="28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de-DE" altLang="de-DE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de-DE" altLang="de-DE" sz="28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a:rPr lang="de-DE" altLang="de-DE" sz="28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de-DE" altLang="de-DE" sz="28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altLang="de-DE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altLang="de-DE" sz="28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de-DE" altLang="de-DE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de-DE" altLang="de-DE" sz="28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de-DE" altLang="de-DE" sz="2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de-DE" altLang="de-DE" sz="28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de-DE" altLang="de-DE" sz="28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den>
                      </m:f>
                      <m:r>
                        <a:rPr lang="de-DE" altLang="de-DE" sz="28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≈0,2079</m:t>
                      </m:r>
                    </m:oMath>
                  </m:oMathPara>
                </a14:m>
                <a:endParaRPr lang="de-DE" sz="2800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8943" y="3269974"/>
                <a:ext cx="5518501" cy="11122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2800637" y="4609720"/>
                <a:ext cx="5985251" cy="1133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hangingPunct="1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de-DE" altLang="de-DE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sty m:val="p"/>
                              <m:brk m:alnAt="7"/>
                            </m:rPr>
                            <a:rPr lang="de-DE" altLang="de-DE" sz="28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deg>
                        <m:e>
                          <m:r>
                            <m:rPr>
                              <m:sty m:val="p"/>
                            </m:rPr>
                            <a:rPr lang="de-DE" altLang="de-DE" sz="28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</m:rad>
                      <m:r>
                        <a:rPr lang="de-DE" altLang="de-DE" sz="28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altLang="de-DE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altLang="de-DE" sz="28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p>
                          <m:f>
                            <m:fPr>
                              <m:ctrlPr>
                                <a:rPr lang="de-DE" altLang="de-DE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altLang="de-DE" sz="28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altLang="de-DE" sz="28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den>
                          </m:f>
                        </m:sup>
                      </m:sSup>
                      <m:r>
                        <a:rPr lang="de-DE" altLang="de-DE" sz="28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altLang="de-DE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altLang="de-DE" sz="28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p>
                          <m:f>
                            <m:fPr>
                              <m:ctrlPr>
                                <a:rPr lang="de-DE" altLang="de-DE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de-DE" altLang="de-DE" sz="28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altLang="de-DE" sz="28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  <m:r>
                                <a:rPr lang="de-DE" altLang="de-DE" sz="28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m:rPr>
                                  <m:sty m:val="p"/>
                                </m:rPr>
                                <a:rPr lang="de-DE" altLang="de-DE" sz="28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den>
                          </m:f>
                        </m:sup>
                      </m:sSup>
                      <m:r>
                        <a:rPr lang="de-DE" altLang="de-DE" sz="28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altLang="de-DE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altLang="de-DE" sz="28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p>
                          <m:r>
                            <a:rPr lang="de-DE" altLang="de-DE" sz="28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de-DE" altLang="de-DE" sz="28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p>
                      </m:sSup>
                      <m:r>
                        <a:rPr lang="de-DE" altLang="de-DE" sz="28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altLang="de-DE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altLang="de-DE" sz="28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de-DE" altLang="de-DE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de-DE" altLang="de-DE" sz="28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de-DE" altLang="de-DE" sz="28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p>
                          </m:sSup>
                        </m:den>
                      </m:f>
                      <m:r>
                        <a:rPr lang="de-DE" altLang="de-DE" sz="28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altLang="de-DE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altLang="de-DE" sz="28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de-DE" altLang="de-DE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de-DE" altLang="de-DE" sz="28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a:rPr lang="de-DE" altLang="de-DE" sz="28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de-DE" altLang="de-DE" sz="28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≈4,8105</m:t>
                      </m:r>
                    </m:oMath>
                  </m:oMathPara>
                </a14:m>
                <a:endParaRPr lang="de-DE" altLang="de-DE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0637" y="4609720"/>
                <a:ext cx="5985251" cy="113306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85354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2800" b="1" dirty="0" smtClean="0"/>
                  <a:t>Komplexe Wurzeln in drei Schritten</a:t>
                </a:r>
              </a:p>
              <a:p>
                <a:pPr marL="514350" indent="-514350" eaLnBrk="1" hangingPunct="1">
                  <a:spcAft>
                    <a:spcPts val="1800"/>
                  </a:spcAft>
                  <a:buAutoNum type="arabicParenR"/>
                </a:pPr>
                <a:r>
                  <a:rPr lang="de-DE" altLang="de-DE" sz="2800" dirty="0" smtClean="0"/>
                  <a:t>Einheitswurzeln: Lösungen von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2800" i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de-DE" sz="28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sup>
                    </m:sSup>
                    <m:r>
                      <a:rPr lang="de-DE" sz="2800" i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de-DE" altLang="de-DE" sz="2800" dirty="0" smtClean="0"/>
                  <a:t> </a:t>
                </a:r>
              </a:p>
              <a:p>
                <a:pPr marL="514350" indent="-514350" eaLnBrk="1" hangingPunct="1">
                  <a:spcAft>
                    <a:spcPts val="1800"/>
                  </a:spcAft>
                  <a:buAutoNum type="arabicParenR"/>
                </a:pPr>
                <a:r>
                  <a:rPr lang="de-DE" altLang="de-DE" sz="2800" dirty="0" smtClean="0"/>
                  <a:t>Lösungen von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280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de-DE" sz="2800">
                            <a:latin typeface="Cambria Math" panose="02040503050406030204" pitchFamily="18" charset="0"/>
                          </a:rPr>
                          <m:t>n</m:t>
                        </m:r>
                      </m:sup>
                    </m:sSup>
                    <m:r>
                      <a:rPr lang="de-DE" sz="28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  <m:r>
                          <a:rPr lang="de-DE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endParaRPr lang="de-DE" altLang="de-DE" sz="2800" dirty="0" smtClean="0">
                  <a:solidFill>
                    <a:srgbClr val="FF0000"/>
                  </a:solidFill>
                </a:endParaRPr>
              </a:p>
              <a:p>
                <a:pPr marL="514350" indent="-514350" eaLnBrk="1" hangingPunct="1">
                  <a:spcAft>
                    <a:spcPts val="1800"/>
                  </a:spcAft>
                  <a:buAutoNum type="arabicParenR" startAt="3"/>
                </a:pPr>
                <a:r>
                  <a:rPr lang="de-DE" altLang="de-DE" sz="2800" dirty="0" smtClean="0"/>
                  <a:t>Lösungen von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2800" i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de-DE" sz="2800" i="0">
                            <a:latin typeface="Cambria Math" panose="02040503050406030204" pitchFamily="18" charset="0"/>
                          </a:rPr>
                          <m:t>n</m:t>
                        </m:r>
                      </m:sup>
                    </m:sSup>
                    <m:r>
                      <a:rPr lang="de-DE" sz="2800" i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2800" i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a:rPr lang="de-DE" sz="2800" i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sz="2800" i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2800" b="0" i="0" smtClean="0">
                            <a:latin typeface="Cambria Math" panose="02040503050406030204" pitchFamily="18" charset="0"/>
                          </a:rPr>
                          <m:t>r</m:t>
                        </m:r>
                        <m:r>
                          <a:rPr lang="de-DE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sz="2800" i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de-DE" sz="2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  <m:r>
                          <a:rPr lang="de-DE" sz="2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sz="2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p>
                    </m:sSup>
                  </m:oMath>
                </a14:m>
                <a:endParaRPr lang="de-DE" altLang="de-DE" sz="2800" dirty="0" smtClean="0"/>
              </a:p>
              <a:p>
                <a:pPr marL="514350" indent="-514350" eaLnBrk="1" hangingPunct="1">
                  <a:spcAft>
                    <a:spcPts val="1800"/>
                  </a:spcAft>
                </a:pPr>
                <a:r>
                  <a:rPr lang="de-DE" altLang="de-DE" sz="2800" dirty="0" smtClean="0">
                    <a:solidFill>
                      <a:srgbClr val="FF0000"/>
                    </a:solidFill>
                  </a:rPr>
                  <a:t>Unbedingt grafisch in </a:t>
                </a:r>
                <a:r>
                  <a:rPr lang="de-DE" altLang="de-DE" sz="2800" dirty="0" err="1" smtClean="0">
                    <a:solidFill>
                      <a:srgbClr val="FF0000"/>
                    </a:solidFill>
                  </a:rPr>
                  <a:t>Gaußschen</a:t>
                </a:r>
                <a:r>
                  <a:rPr lang="de-DE" altLang="de-DE" sz="2800" dirty="0" smtClean="0">
                    <a:solidFill>
                      <a:srgbClr val="FF0000"/>
                    </a:solidFill>
                  </a:rPr>
                  <a:t> Zahlenebene!</a:t>
                </a:r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2800" dirty="0" smtClean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85354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3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85354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2800" b="1" dirty="0" smtClean="0"/>
                  <a:t>Beweis von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sz="2800" b="1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de-DE" altLang="de-DE" sz="2800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d>
                      <m:dPr>
                        <m:ctrlPr>
                          <a:rPr lang="de-DE" altLang="de-DE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sz="2800" b="1" i="1"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</m:d>
                    <m:r>
                      <a:rPr lang="de-DE" altLang="de-DE" sz="2800" b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altLang="de-DE" sz="2800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de-DE" altLang="de-DE" sz="2800" b="1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altLang="de-DE" sz="2800" b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 </m:t>
                    </m:r>
                    <m:sSub>
                      <m:sSubPr>
                        <m:ctrlPr>
                          <a:rPr lang="de-DE" altLang="de-DE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sz="2800" b="1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de-DE" altLang="de-DE" sz="2800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d>
                      <m:dPr>
                        <m:ctrlPr>
                          <a:rPr lang="de-DE" altLang="de-DE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de-DE" altLang="de-DE" sz="2800" b="1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de-DE" altLang="de-DE" sz="2800" b="1" i="1">
                                <a:latin typeface="Cambria Math" panose="02040503050406030204" pitchFamily="18" charset="0"/>
                              </a:rPr>
                              <m:t>𝒛</m:t>
                            </m:r>
                          </m:e>
                        </m:bar>
                      </m:e>
                    </m:d>
                    <m:r>
                      <a:rPr lang="de-DE" altLang="de-DE" sz="2800" b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altLang="de-DE" sz="2800" b="1" i="1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de-DE" altLang="de-DE" sz="2800" b="1" dirty="0" smtClean="0"/>
              </a:p>
              <a:p>
                <a:pPr eaLnBrk="1" hangingPunct="1">
                  <a:spcAft>
                    <a:spcPts val="600"/>
                  </a:spcAft>
                  <a:buFont typeface="Wingdings" pitchFamily="2" charset="2"/>
                  <a:buChar char="Ø"/>
                </a:pPr>
                <a:r>
                  <a:rPr lang="de-DE" altLang="de-DE" sz="2800" b="1" dirty="0" smtClean="0"/>
                  <a:t> </a:t>
                </a:r>
                <a:r>
                  <a:rPr lang="de-DE" altLang="de-DE" sz="2800" dirty="0" smtClean="0"/>
                  <a:t>Vorher:</a:t>
                </a:r>
                <a:r>
                  <a:rPr lang="de-DE" altLang="de-DE" sz="2800" b="1" dirty="0" smtClean="0"/>
                  <a:t> </a:t>
                </a:r>
                <a:r>
                  <a:rPr lang="de-DE" altLang="de-DE" sz="2800" dirty="0" smtClean="0"/>
                  <a:t>Beweis von vier Hilfssätzen</a:t>
                </a:r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dirty="0" smtClean="0"/>
                  <a:t>    Satz 1 und Satz 2 beweisen die </a:t>
                </a:r>
                <a:r>
                  <a:rPr lang="de-DE" altLang="de-DE" sz="2800" dirty="0" err="1" smtClean="0"/>
                  <a:t>SuS</a:t>
                </a:r>
                <a:r>
                  <a:rPr lang="de-DE" altLang="de-DE" sz="2800" dirty="0" smtClean="0"/>
                  <a:t> eigenständig</a:t>
                </a:r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dirty="0" smtClean="0"/>
                  <a:t>    Satz 3 und Satz 4 werden im Plenum bewiesen</a:t>
                </a:r>
              </a:p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2800" dirty="0" smtClean="0"/>
                  <a:t>    (Dabei Wiederholung der vollständigen Induktion)      </a:t>
                </a:r>
              </a:p>
              <a:p>
                <a:pPr eaLnBrk="1" hangingPunct="1">
                  <a:spcAft>
                    <a:spcPts val="1800"/>
                  </a:spcAft>
                  <a:buFont typeface="Wingdings" pitchFamily="2" charset="2"/>
                  <a:buChar char="Ø"/>
                </a:pPr>
                <a:r>
                  <a:rPr lang="de-DE" altLang="de-DE" sz="2800" dirty="0" smtClean="0"/>
                  <a:t> Der Hauptsatz (Satz A) wird im Plenum bewiesen</a:t>
                </a:r>
              </a:p>
              <a:p>
                <a:pPr eaLnBrk="1" hangingPunct="1">
                  <a:spcAft>
                    <a:spcPts val="1800"/>
                  </a:spcAft>
                </a:pPr>
                <a:endParaRPr lang="de-DE" altLang="de-DE" sz="2800" dirty="0" smtClean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85354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64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72" name="Objek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3155430"/>
              </p:ext>
            </p:extLst>
          </p:nvPr>
        </p:nvGraphicFramePr>
        <p:xfrm>
          <a:off x="2099166" y="1262214"/>
          <a:ext cx="4850089" cy="5314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name="Dokument" r:id="rId6" imgW="5762038" imgH="6649072" progId="Word.Document.12">
                  <p:embed/>
                </p:oleObj>
              </mc:Choice>
              <mc:Fallback>
                <p:oleObj name="Dokument" r:id="rId6" imgW="5762038" imgH="6649072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9166" y="1262214"/>
                        <a:ext cx="4850089" cy="531446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85354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de-DE" altLang="de-DE" sz="2800" b="1" dirty="0" smtClean="0"/>
              <a:t>Überblick über die Anzahl der Nullstellen von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/>
              <a:t>Polynomen mit reellen Koeffizienten in C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b="1" dirty="0" smtClean="0"/>
              <a:t> </a:t>
            </a:r>
            <a:r>
              <a:rPr lang="de-DE" altLang="de-DE" sz="2800" dirty="0" smtClean="0"/>
              <a:t>Unterschied reelle und komplexe (nicht reelle)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smtClean="0"/>
              <a:t>    Nullstellen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Mehrfache Nullstellen beachten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Komplexe Nullstellen treten nur paarweise auf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Es gibt auch mehrfache komplexe Nullstellen</a:t>
            </a:r>
          </a:p>
          <a:p>
            <a:pPr eaLnBrk="1" hangingPunct="1">
              <a:spcAft>
                <a:spcPts val="1800"/>
              </a:spcAft>
            </a:pPr>
            <a:endParaRPr lang="de-DE" altLang="de-DE" sz="28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85354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de-DE" altLang="de-DE" sz="2800" b="1" dirty="0" smtClean="0"/>
              <a:t>Überblick über die Anzahl der Nullstellen von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/>
              <a:t>Polynomen mit reellen Koeffizienten in C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b="1" dirty="0" smtClean="0"/>
              <a:t> </a:t>
            </a:r>
            <a:r>
              <a:rPr lang="de-DE" altLang="de-DE" sz="2800" dirty="0" smtClean="0"/>
              <a:t>n = 2 Mitternachtsformel (Plenum)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n = 3 Mindestens eine reelle Nullstelle (Plenum) 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n = 4 </a:t>
            </a:r>
            <a:r>
              <a:rPr lang="de-DE" altLang="de-DE" sz="2800" dirty="0" err="1" smtClean="0"/>
              <a:t>SuS</a:t>
            </a:r>
            <a:r>
              <a:rPr lang="de-DE" altLang="de-DE" sz="2800" dirty="0" smtClean="0"/>
              <a:t> in Partnerarbeit selbst machen lassen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smtClean="0">
                <a:solidFill>
                  <a:srgbClr val="FF0000"/>
                </a:solidFill>
              </a:rPr>
              <a:t>Dabei jeweils ein konkretes Beispiel angeben!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smtClean="0">
                <a:solidFill>
                  <a:srgbClr val="FF0000"/>
                </a:solidFill>
              </a:rPr>
              <a:t>Beispiele auch grafisch veranschaulichen (GTR)!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38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484784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/>
              <a:t>Zeit für Übungsphasen einplanen 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b="1" dirty="0" smtClean="0"/>
              <a:t> </a:t>
            </a:r>
            <a:r>
              <a:rPr lang="de-DE" altLang="de-DE" sz="2800" dirty="0" smtClean="0"/>
              <a:t>Grundrechenarten in Normdarstellung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Umrechnung Normdarstellung </a:t>
            </a:r>
            <a:r>
              <a:rPr lang="de-DE" altLang="de-DE" sz="2800" dirty="0" smtClean="0">
                <a:sym typeface="Symbol"/>
              </a:rPr>
              <a:t></a:t>
            </a:r>
            <a:r>
              <a:rPr lang="de-DE" altLang="de-DE" sz="2800" dirty="0" smtClean="0"/>
              <a:t> Polarform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Potenzen und Wurzeln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Nullstellen von Polynomen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Vermischte Aufgaben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39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600" b="1" dirty="0" smtClean="0"/>
              <a:t>Zahlbereichserweiterungen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3600" dirty="0" smtClean="0"/>
              <a:t> von N zu Z (Klasse 5)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3600" dirty="0" smtClean="0"/>
              <a:t> von Z zu Q (Klasse 6)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3600" dirty="0" smtClean="0"/>
              <a:t> von Q zu R (Klasse 8)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3600" dirty="0" smtClean="0"/>
              <a:t> </a:t>
            </a:r>
            <a:r>
              <a:rPr lang="de-DE" altLang="de-DE" sz="3600" dirty="0" smtClean="0">
                <a:solidFill>
                  <a:srgbClr val="FF0000"/>
                </a:solidFill>
              </a:rPr>
              <a:t>von R zu C (Vertiefungskurs 12)</a:t>
            </a:r>
            <a:endParaRPr lang="de-DE" altLang="de-DE" sz="3200" dirty="0" smtClean="0">
              <a:solidFill>
                <a:srgbClr val="FF0000"/>
              </a:solidFill>
            </a:endParaRP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85354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Fazit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b="1" dirty="0" smtClean="0"/>
              <a:t> Wichtig für das Studium</a:t>
            </a:r>
            <a:endParaRPr lang="de-DE" altLang="de-DE" sz="2800" dirty="0" smtClean="0"/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</a:t>
            </a:r>
            <a:r>
              <a:rPr lang="de-DE" altLang="de-DE" sz="2800" b="1" dirty="0" smtClean="0"/>
              <a:t>Thema nicht zu schwer für die </a:t>
            </a:r>
            <a:r>
              <a:rPr lang="de-DE" altLang="de-DE" sz="2800" b="1" dirty="0" err="1" smtClean="0"/>
              <a:t>SuS</a:t>
            </a:r>
            <a:endParaRPr lang="de-DE" altLang="de-DE" sz="2800" b="1" dirty="0" smtClean="0"/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</a:t>
            </a:r>
            <a:r>
              <a:rPr lang="de-DE" altLang="de-DE" sz="2800" b="1" dirty="0" smtClean="0"/>
              <a:t>Überraschungen für die </a:t>
            </a:r>
            <a:r>
              <a:rPr lang="de-DE" altLang="de-DE" sz="2800" b="1" dirty="0" err="1" smtClean="0"/>
              <a:t>SuS</a:t>
            </a:r>
            <a:endParaRPr lang="de-DE" altLang="de-DE" sz="2800" b="1" dirty="0" smtClean="0"/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</a:t>
            </a:r>
            <a:r>
              <a:rPr lang="de-DE" altLang="de-DE" sz="2800" b="1" dirty="0" smtClean="0"/>
              <a:t>erste „bewusste“ Zahlbereichserweiterung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</a:t>
            </a:r>
            <a:r>
              <a:rPr lang="de-DE" altLang="de-DE" sz="2800" b="1" dirty="0" smtClean="0"/>
              <a:t>Zeit für Übungsphasen nehmen 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40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Zahlbereichserweiterungen von R zu C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3200" dirty="0" smtClean="0"/>
              <a:t> imaginäre Einheit i mit i² = – 1 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3200" dirty="0" smtClean="0"/>
              <a:t> C = { z | z = a + </a:t>
            </a:r>
            <a:r>
              <a:rPr lang="de-DE" altLang="de-DE" sz="3200" dirty="0" err="1" smtClean="0"/>
              <a:t>b</a:t>
            </a:r>
            <a:r>
              <a:rPr lang="de-DE" altLang="de-DE" sz="3200" dirty="0" err="1" smtClean="0">
                <a:sym typeface="Symbol"/>
              </a:rPr>
              <a:t>i</a:t>
            </a:r>
            <a:r>
              <a:rPr lang="de-DE" altLang="de-DE" sz="3200" dirty="0" smtClean="0">
                <a:sym typeface="Symbol"/>
              </a:rPr>
              <a:t> ; a, b R und </a:t>
            </a:r>
            <a:r>
              <a:rPr lang="de-DE" altLang="de-DE" sz="3200" dirty="0" smtClean="0"/>
              <a:t>i² = – 1 }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3200" dirty="0" smtClean="0"/>
              <a:t> R </a:t>
            </a:r>
            <a:r>
              <a:rPr lang="de-DE" altLang="de-DE" sz="3200" dirty="0" smtClean="0">
                <a:sym typeface="Symbol"/>
              </a:rPr>
              <a:t> C</a:t>
            </a:r>
            <a:endParaRPr lang="de-DE" altLang="de-DE" sz="3200" dirty="0" smtClean="0"/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3200" dirty="0" smtClean="0"/>
              <a:t> </a:t>
            </a:r>
            <a:r>
              <a:rPr lang="de-DE" altLang="de-DE" sz="3200" dirty="0" err="1" smtClean="0"/>
              <a:t>Permanenzprinzip</a:t>
            </a:r>
            <a:endParaRPr lang="de-DE" altLang="de-DE" sz="32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200" b="1" dirty="0" smtClean="0"/>
                  <a:t>Bezeichnungen und Sonderfälle</a:t>
                </a:r>
              </a:p>
              <a:p>
                <a:pPr eaLnBrk="1" hangingPunct="1">
                  <a:spcAft>
                    <a:spcPts val="1800"/>
                  </a:spcAft>
                  <a:buFont typeface="Wingdings" pitchFamily="2" charset="2"/>
                  <a:buChar char="Ø"/>
                </a:pPr>
                <a:r>
                  <a:rPr lang="de-DE" altLang="de-DE" sz="3200" dirty="0" smtClean="0"/>
                  <a:t> a heißt Realteil von z ; Re(z) </a:t>
                </a:r>
              </a:p>
              <a:p>
                <a:pPr eaLnBrk="1" hangingPunct="1">
                  <a:spcAft>
                    <a:spcPts val="1800"/>
                  </a:spcAft>
                  <a:buFont typeface="Wingdings" pitchFamily="2" charset="2"/>
                  <a:buChar char="Ø"/>
                </a:pPr>
                <a:r>
                  <a:rPr lang="de-DE" altLang="de-DE" sz="3200" dirty="0" smtClean="0"/>
                  <a:t> b heißt </a:t>
                </a:r>
                <a:r>
                  <a:rPr lang="de-DE" altLang="de-DE" sz="3200" dirty="0" err="1" smtClean="0"/>
                  <a:t>Imaginärteil</a:t>
                </a:r>
                <a:r>
                  <a:rPr lang="de-DE" altLang="de-DE" sz="3200" dirty="0" smtClean="0"/>
                  <a:t> von z ; Im(z)</a:t>
                </a:r>
              </a:p>
              <a:p>
                <a:pPr eaLnBrk="1" hangingPunct="1">
                  <a:spcAft>
                    <a:spcPts val="1800"/>
                  </a:spcAft>
                  <a:buFont typeface="Wingdings" pitchFamily="2" charset="2"/>
                  <a:buChar char="Ø"/>
                </a:pPr>
                <a:r>
                  <a:rPr lang="de-DE" altLang="de-DE" sz="3200" dirty="0" smtClean="0"/>
                  <a:t> b = 0 </a:t>
                </a:r>
                <a:r>
                  <a:rPr lang="de-DE" altLang="de-DE" sz="3200" dirty="0" smtClean="0">
                    <a:sym typeface="Symbol"/>
                  </a:rPr>
                  <a:t> z ist eine reelle Zahl</a:t>
                </a:r>
                <a:endParaRPr lang="de-DE" altLang="de-DE" sz="3200" dirty="0" smtClean="0"/>
              </a:p>
              <a:p>
                <a:pPr eaLnBrk="1" hangingPunct="1">
                  <a:spcAft>
                    <a:spcPts val="1800"/>
                  </a:spcAft>
                  <a:buFont typeface="Wingdings" pitchFamily="2" charset="2"/>
                  <a:buChar char="Ø"/>
                </a:pPr>
                <a:r>
                  <a:rPr lang="de-DE" altLang="de-DE" sz="3200" dirty="0" smtClean="0"/>
                  <a:t> a = 0 </a:t>
                </a:r>
                <a:r>
                  <a:rPr lang="de-DE" altLang="de-DE" sz="3200" dirty="0" smtClean="0">
                    <a:sym typeface="Symbol"/>
                  </a:rPr>
                  <a:t> z ist eine rein imaginäre Zahl</a:t>
                </a:r>
              </a:p>
              <a:p>
                <a:pPr eaLnBrk="1" hangingPunct="1">
                  <a:spcAft>
                    <a:spcPts val="1800"/>
                  </a:spcAft>
                  <a:buFont typeface="Wingdings" pitchFamily="2" charset="2"/>
                  <a:buChar char="Ø"/>
                </a:pPr>
                <a:r>
                  <a:rPr lang="de-DE" altLang="de-DE" sz="3200" dirty="0" smtClean="0">
                    <a:sym typeface="Symbol"/>
                  </a:rPr>
                  <a:t> </a:t>
                </a:r>
                <a:r>
                  <a:rPr lang="de-DE" altLang="de-DE" sz="3200" dirty="0" smtClean="0"/>
                  <a:t>z = a + </a:t>
                </a:r>
                <a:r>
                  <a:rPr lang="de-DE" altLang="de-DE" sz="3200" dirty="0" err="1" smtClean="0"/>
                  <a:t>b</a:t>
                </a:r>
                <a:r>
                  <a:rPr lang="de-DE" altLang="de-DE" sz="3200" dirty="0" err="1" smtClean="0">
                    <a:sym typeface="Symbol"/>
                  </a:rPr>
                  <a:t>i</a:t>
                </a:r>
                <a:r>
                  <a:rPr lang="de-DE" altLang="de-DE" sz="3200" dirty="0" smtClean="0">
                    <a:sym typeface="Symbol"/>
                  </a:rPr>
                  <a:t> ;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de-DE" altLang="de-DE" sz="320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de-DE" altLang="de-DE" sz="3200" b="0" i="0" smtClean="0">
                            <a:latin typeface="Cambria Math" panose="02040503050406030204" pitchFamily="18" charset="0"/>
                            <a:sym typeface="Symbol"/>
                          </a:rPr>
                          <m:t>z</m:t>
                        </m:r>
                      </m:e>
                    </m:bar>
                  </m:oMath>
                </a14:m>
                <a:r>
                  <a:rPr lang="de-DE" altLang="de-DE" sz="3200" dirty="0" smtClean="0"/>
                  <a:t> = a – </a:t>
                </a:r>
                <a:r>
                  <a:rPr lang="de-DE" altLang="de-DE" sz="3200" dirty="0" err="1" smtClean="0"/>
                  <a:t>b</a:t>
                </a:r>
                <a:r>
                  <a:rPr lang="de-DE" altLang="de-DE" sz="3200" dirty="0" err="1" smtClean="0">
                    <a:sym typeface="Symbol"/>
                  </a:rPr>
                  <a:t>i</a:t>
                </a:r>
                <a:r>
                  <a:rPr lang="de-DE" altLang="de-DE" sz="3200" dirty="0" smtClean="0">
                    <a:sym typeface="Symbol"/>
                  </a:rPr>
                  <a:t> (konjugiert komplex)</a:t>
                </a:r>
                <a:endParaRPr lang="de-DE" altLang="de-DE" sz="3200" dirty="0" smtClean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2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b="1" dirty="0" smtClean="0"/>
                  <a:t>Grundrechenarten in Normalform</a:t>
                </a:r>
              </a:p>
              <a:p>
                <a:pPr eaLnBrk="1" hangingPunct="1">
                  <a:spcAft>
                    <a:spcPts val="1200"/>
                  </a:spcAft>
                </a:pPr>
                <a:r>
                  <a:rPr lang="de-DE" sz="2600" dirty="0" smtClean="0"/>
                  <a:t>z</a:t>
                </a:r>
                <a:r>
                  <a:rPr lang="de-DE" sz="2600" baseline="-25000" dirty="0" smtClean="0"/>
                  <a:t>1</a:t>
                </a:r>
                <a:r>
                  <a:rPr lang="de-DE" sz="2600" dirty="0" smtClean="0"/>
                  <a:t> = </a:t>
                </a:r>
                <a:r>
                  <a:rPr lang="de-DE" altLang="de-DE" sz="2600" dirty="0" smtClean="0"/>
                  <a:t>a</a:t>
                </a:r>
                <a:r>
                  <a:rPr lang="de-DE" sz="2600" baseline="-25000" dirty="0" smtClean="0"/>
                  <a:t>1</a:t>
                </a:r>
                <a:r>
                  <a:rPr lang="de-DE" altLang="de-DE" sz="2600" dirty="0" smtClean="0"/>
                  <a:t> + b</a:t>
                </a:r>
                <a:r>
                  <a:rPr lang="de-DE" sz="2600" baseline="-25000" dirty="0" smtClean="0"/>
                  <a:t>1</a:t>
                </a:r>
                <a:r>
                  <a:rPr lang="de-DE" altLang="de-DE" sz="2600" dirty="0" smtClean="0">
                    <a:sym typeface="Symbol"/>
                  </a:rPr>
                  <a:t>i  ; </a:t>
                </a:r>
                <a:r>
                  <a:rPr lang="de-DE" sz="2600" dirty="0" smtClean="0"/>
                  <a:t>z</a:t>
                </a:r>
                <a:r>
                  <a:rPr lang="de-DE" sz="2600" baseline="-25000" dirty="0" smtClean="0"/>
                  <a:t>2</a:t>
                </a:r>
                <a:r>
                  <a:rPr lang="de-DE" sz="2600" dirty="0" smtClean="0"/>
                  <a:t> = </a:t>
                </a:r>
                <a:r>
                  <a:rPr lang="de-DE" altLang="de-DE" sz="2600" dirty="0" smtClean="0"/>
                  <a:t>a</a:t>
                </a:r>
                <a:r>
                  <a:rPr lang="de-DE" sz="2600" baseline="-25000" dirty="0" smtClean="0"/>
                  <a:t>2</a:t>
                </a:r>
                <a:r>
                  <a:rPr lang="de-DE" altLang="de-DE" sz="2600" dirty="0" smtClean="0"/>
                  <a:t> + b</a:t>
                </a:r>
                <a:r>
                  <a:rPr lang="de-DE" sz="2600" baseline="-25000" dirty="0" smtClean="0"/>
                  <a:t>2</a:t>
                </a:r>
                <a:r>
                  <a:rPr lang="de-DE" altLang="de-DE" sz="2600" dirty="0" smtClean="0">
                    <a:sym typeface="Symbol"/>
                  </a:rPr>
                  <a:t>i </a:t>
                </a:r>
                <a:endParaRPr lang="de-DE" sz="2600" dirty="0" smtClean="0"/>
              </a:p>
              <a:p>
                <a:pPr eaLnBrk="1" hangingPunct="1"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de-DE" altLang="de-DE" sz="2600" dirty="0" smtClean="0"/>
                  <a:t> Addition: </a:t>
                </a:r>
                <a:r>
                  <a:rPr lang="de-DE" sz="2600" dirty="0" smtClean="0"/>
                  <a:t>z</a:t>
                </a:r>
                <a:r>
                  <a:rPr lang="de-DE" sz="2600" baseline="-25000" dirty="0" smtClean="0"/>
                  <a:t>1</a:t>
                </a:r>
                <a:r>
                  <a:rPr lang="de-DE" sz="2600" dirty="0" smtClean="0"/>
                  <a:t> + z</a:t>
                </a:r>
                <a:r>
                  <a:rPr lang="de-DE" sz="2600" baseline="-25000" dirty="0" smtClean="0"/>
                  <a:t>2 </a:t>
                </a:r>
                <a:r>
                  <a:rPr lang="de-DE" sz="2600" dirty="0" smtClean="0"/>
                  <a:t>= (</a:t>
                </a:r>
                <a:r>
                  <a:rPr lang="de-DE" altLang="de-DE" sz="2600" dirty="0" smtClean="0"/>
                  <a:t>a</a:t>
                </a:r>
                <a:r>
                  <a:rPr lang="de-DE" sz="2600" baseline="-25000" dirty="0" smtClean="0"/>
                  <a:t>1</a:t>
                </a:r>
                <a:r>
                  <a:rPr lang="de-DE" altLang="de-DE" sz="2600" dirty="0" smtClean="0"/>
                  <a:t> + a</a:t>
                </a:r>
                <a:r>
                  <a:rPr lang="de-DE" sz="2600" baseline="-25000" dirty="0" smtClean="0"/>
                  <a:t>2</a:t>
                </a:r>
                <a:r>
                  <a:rPr lang="de-DE" sz="2600" dirty="0" smtClean="0"/>
                  <a:t>) + (b</a:t>
                </a:r>
                <a:r>
                  <a:rPr lang="de-DE" sz="2600" baseline="-25000" dirty="0" smtClean="0"/>
                  <a:t>1</a:t>
                </a:r>
                <a:r>
                  <a:rPr lang="de-DE" altLang="de-DE" sz="2600" dirty="0" smtClean="0"/>
                  <a:t> + b</a:t>
                </a:r>
                <a:r>
                  <a:rPr lang="de-DE" sz="2600" baseline="-25000" dirty="0" smtClean="0"/>
                  <a:t>2</a:t>
                </a:r>
                <a:r>
                  <a:rPr lang="de-DE" sz="2600" dirty="0" smtClean="0"/>
                  <a:t>)</a:t>
                </a:r>
                <a:r>
                  <a:rPr lang="de-DE" altLang="de-DE" sz="2600" dirty="0" smtClean="0">
                    <a:sym typeface="Symbol"/>
                  </a:rPr>
                  <a:t>i</a:t>
                </a:r>
                <a:r>
                  <a:rPr lang="de-DE" sz="2600" dirty="0" smtClean="0"/>
                  <a:t> </a:t>
                </a:r>
                <a:endParaRPr lang="de-DE" altLang="de-DE" sz="2600" dirty="0" smtClean="0"/>
              </a:p>
              <a:p>
                <a:pPr eaLnBrk="1" hangingPunct="1"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de-DE" altLang="de-DE" sz="2600" dirty="0" smtClean="0"/>
                  <a:t> Subtraktion: </a:t>
                </a:r>
                <a:r>
                  <a:rPr lang="de-DE" sz="2600" dirty="0" smtClean="0"/>
                  <a:t>z</a:t>
                </a:r>
                <a:r>
                  <a:rPr lang="de-DE" sz="2600" baseline="-25000" dirty="0" smtClean="0"/>
                  <a:t>1</a:t>
                </a:r>
                <a:r>
                  <a:rPr lang="de-DE" sz="2600" dirty="0" smtClean="0"/>
                  <a:t> – z</a:t>
                </a:r>
                <a:r>
                  <a:rPr lang="de-DE" sz="2600" baseline="-25000" dirty="0" smtClean="0"/>
                  <a:t>2 </a:t>
                </a:r>
                <a:r>
                  <a:rPr lang="de-DE" sz="2600" dirty="0" smtClean="0"/>
                  <a:t>= (</a:t>
                </a:r>
                <a:r>
                  <a:rPr lang="de-DE" altLang="de-DE" sz="2600" dirty="0" smtClean="0"/>
                  <a:t>a</a:t>
                </a:r>
                <a:r>
                  <a:rPr lang="de-DE" sz="2600" baseline="-25000" dirty="0" smtClean="0"/>
                  <a:t>1</a:t>
                </a:r>
                <a:r>
                  <a:rPr lang="de-DE" altLang="de-DE" sz="2600" dirty="0" smtClean="0"/>
                  <a:t> – a</a:t>
                </a:r>
                <a:r>
                  <a:rPr lang="de-DE" sz="2600" baseline="-25000" dirty="0" smtClean="0"/>
                  <a:t>2</a:t>
                </a:r>
                <a:r>
                  <a:rPr lang="de-DE" sz="2600" dirty="0" smtClean="0"/>
                  <a:t>) + (b</a:t>
                </a:r>
                <a:r>
                  <a:rPr lang="de-DE" sz="2600" baseline="-25000" dirty="0" smtClean="0"/>
                  <a:t>1</a:t>
                </a:r>
                <a:r>
                  <a:rPr lang="de-DE" altLang="de-DE" sz="2600" dirty="0" smtClean="0"/>
                  <a:t> – b</a:t>
                </a:r>
                <a:r>
                  <a:rPr lang="de-DE" sz="2600" baseline="-25000" dirty="0" smtClean="0"/>
                  <a:t>2</a:t>
                </a:r>
                <a:r>
                  <a:rPr lang="de-DE" sz="2600" dirty="0" smtClean="0"/>
                  <a:t>)</a:t>
                </a:r>
                <a:r>
                  <a:rPr lang="de-DE" altLang="de-DE" sz="2600" dirty="0" smtClean="0">
                    <a:sym typeface="Symbol"/>
                  </a:rPr>
                  <a:t>i</a:t>
                </a:r>
                <a:r>
                  <a:rPr lang="de-DE" sz="2600" dirty="0" smtClean="0"/>
                  <a:t> </a:t>
                </a:r>
                <a:endParaRPr lang="de-DE" altLang="de-DE" sz="2600" dirty="0" smtClean="0"/>
              </a:p>
              <a:p>
                <a:pPr eaLnBrk="1" hangingPunct="1"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de-DE" altLang="de-DE" sz="2600" dirty="0" smtClean="0"/>
                  <a:t> Multiplikation: </a:t>
                </a:r>
                <a:r>
                  <a:rPr lang="de-DE" sz="2600" dirty="0" smtClean="0"/>
                  <a:t>z</a:t>
                </a:r>
                <a:r>
                  <a:rPr lang="de-DE" sz="2600" baseline="-25000" dirty="0" smtClean="0"/>
                  <a:t>1</a:t>
                </a:r>
                <a:r>
                  <a:rPr lang="de-DE" sz="2600" dirty="0" smtClean="0">
                    <a:sym typeface="Symbol"/>
                  </a:rPr>
                  <a:t></a:t>
                </a:r>
                <a:r>
                  <a:rPr lang="de-DE" sz="2600" dirty="0" smtClean="0"/>
                  <a:t>z</a:t>
                </a:r>
                <a:r>
                  <a:rPr lang="de-DE" sz="2600" baseline="-25000" dirty="0" smtClean="0"/>
                  <a:t>2 </a:t>
                </a:r>
                <a:r>
                  <a:rPr lang="de-DE" sz="2600" dirty="0" smtClean="0"/>
                  <a:t>= (</a:t>
                </a:r>
                <a:r>
                  <a:rPr lang="de-DE" altLang="de-DE" sz="2600" dirty="0" smtClean="0"/>
                  <a:t>a</a:t>
                </a:r>
                <a:r>
                  <a:rPr lang="de-DE" sz="2600" baseline="-25000" dirty="0" smtClean="0"/>
                  <a:t>1</a:t>
                </a:r>
                <a:r>
                  <a:rPr lang="de-DE" sz="2600" dirty="0" smtClean="0">
                    <a:sym typeface="Symbol"/>
                  </a:rPr>
                  <a:t></a:t>
                </a:r>
                <a:r>
                  <a:rPr lang="de-DE" altLang="de-DE" sz="2600" dirty="0" smtClean="0"/>
                  <a:t>a</a:t>
                </a:r>
                <a:r>
                  <a:rPr lang="de-DE" sz="2600" baseline="-25000" dirty="0" smtClean="0"/>
                  <a:t>2</a:t>
                </a:r>
                <a:r>
                  <a:rPr lang="de-DE" sz="2600" dirty="0" smtClean="0"/>
                  <a:t> – b</a:t>
                </a:r>
                <a:r>
                  <a:rPr lang="de-DE" sz="2600" baseline="-25000" dirty="0" smtClean="0"/>
                  <a:t>1</a:t>
                </a:r>
                <a:r>
                  <a:rPr lang="de-DE" sz="2600" dirty="0" smtClean="0">
                    <a:sym typeface="Symbol"/>
                  </a:rPr>
                  <a:t></a:t>
                </a:r>
                <a:r>
                  <a:rPr lang="de-DE" altLang="de-DE" sz="2600" dirty="0" smtClean="0"/>
                  <a:t>b</a:t>
                </a:r>
                <a:r>
                  <a:rPr lang="de-DE" sz="2600" baseline="-25000" dirty="0" smtClean="0"/>
                  <a:t>2</a:t>
                </a:r>
                <a:r>
                  <a:rPr lang="de-DE" sz="2600" dirty="0" smtClean="0"/>
                  <a:t>) + (</a:t>
                </a:r>
                <a:r>
                  <a:rPr lang="de-DE" altLang="de-DE" sz="2600" dirty="0" smtClean="0"/>
                  <a:t>a</a:t>
                </a:r>
                <a:r>
                  <a:rPr lang="de-DE" sz="2600" baseline="-25000" dirty="0" smtClean="0"/>
                  <a:t>1</a:t>
                </a:r>
                <a:r>
                  <a:rPr lang="de-DE" sz="2600" dirty="0" smtClean="0">
                    <a:sym typeface="Symbol"/>
                  </a:rPr>
                  <a:t>b</a:t>
                </a:r>
                <a:r>
                  <a:rPr lang="de-DE" sz="2600" baseline="-25000" dirty="0" smtClean="0"/>
                  <a:t>2</a:t>
                </a:r>
                <a:r>
                  <a:rPr lang="de-DE" sz="2600" dirty="0" smtClean="0"/>
                  <a:t> + a</a:t>
                </a:r>
                <a:r>
                  <a:rPr lang="de-DE" sz="2600" baseline="-25000" dirty="0" smtClean="0"/>
                  <a:t>2</a:t>
                </a:r>
                <a:r>
                  <a:rPr lang="de-DE" sz="2600" dirty="0" smtClean="0">
                    <a:sym typeface="Symbol"/>
                  </a:rPr>
                  <a:t></a:t>
                </a:r>
                <a:r>
                  <a:rPr lang="de-DE" altLang="de-DE" sz="2600" dirty="0" smtClean="0"/>
                  <a:t>b</a:t>
                </a:r>
                <a:r>
                  <a:rPr lang="de-DE" sz="2600" baseline="-25000" dirty="0" smtClean="0"/>
                  <a:t>1</a:t>
                </a:r>
                <a:r>
                  <a:rPr lang="de-DE" sz="2600" dirty="0" smtClean="0"/>
                  <a:t>)</a:t>
                </a:r>
                <a:r>
                  <a:rPr lang="de-DE" altLang="de-DE" sz="2600" dirty="0" smtClean="0">
                    <a:sym typeface="Symbol"/>
                  </a:rPr>
                  <a:t>i</a:t>
                </a:r>
                <a:r>
                  <a:rPr lang="de-DE" sz="2600" dirty="0" smtClean="0"/>
                  <a:t> </a:t>
                </a:r>
              </a:p>
              <a:p>
                <a:pPr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de-DE" altLang="de-DE" sz="2600" dirty="0" smtClean="0"/>
                  <a:t> Division: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altLang="de-DE" sz="2800" b="0" i="0" smtClean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a:rPr lang="de-DE" altLang="de-DE" sz="28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altLang="de-DE" sz="2800" b="0" i="0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de-DE" altLang="de-DE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altLang="de-DE" sz="2800" b="0" i="0" smtClean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a:rPr lang="de-DE" altLang="de-DE" sz="28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altLang="de-DE" sz="28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altLang="de-DE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altLang="de-DE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altLang="de-DE" sz="2800" b="0" i="0" smtClean="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a:rPr lang="de-DE" altLang="de-DE" sz="28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de-DE" altLang="de-DE" sz="2800" b="0" i="0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DE" altLang="de-DE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altLang="de-DE" sz="2800" b="0" i="0" smtClea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a:rPr lang="de-DE" altLang="de-DE" sz="28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de-DE" altLang="de-DE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num>
                      <m:den>
                        <m:sSub>
                          <m:sSub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a:rPr lang="de-DE" altLang="de-DE" sz="28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altLang="de-DE" sz="2800" i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a:rPr lang="de-DE" altLang="de-DE" sz="28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altLang="de-DE" sz="2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2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den>
                    </m:f>
                    <m:r>
                      <a:rPr lang="de-DE" altLang="de-DE" sz="28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altLang="de-DE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sz="2800" b="0" i="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de-DE" altLang="de-DE" sz="2800" i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de-DE" altLang="de-DE" sz="2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2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de-DE" altLang="de-DE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)∙(</m:t>
                        </m:r>
                        <m:sSub>
                          <m:sSub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altLang="de-DE" sz="28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altLang="de-DE" sz="2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2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de-DE" altLang="de-DE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de-DE" altLang="de-DE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altLang="de-DE" sz="2800" i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altLang="de-DE" sz="2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2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de-DE" altLang="de-DE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)∙</m:t>
                        </m:r>
                        <m:r>
                          <a:rPr lang="de-DE" altLang="de-DE" sz="2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altLang="de-DE" sz="2800" i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a:rPr lang="de-DE" altLang="de-DE" sz="28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altLang="de-DE" sz="2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2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de-DE" altLang="de-DE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de-DE" sz="2800" dirty="0" smtClean="0"/>
              </a:p>
              <a:p>
                <a:r>
                  <a:rPr lang="de-DE" altLang="de-DE" sz="2000" dirty="0" smtClean="0"/>
                  <a:t>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altLang="de-DE" sz="2800" i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a:rPr lang="de-DE" altLang="de-DE" sz="2800" i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altLang="de-DE" sz="2800" i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de-DE" alt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altLang="de-DE" sz="2800" i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a:rPr lang="de-DE" altLang="de-DE" sz="28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altLang="de-DE" sz="2800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altLang="de-DE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de-DE" altLang="de-DE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altLang="de-DE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2800" b="0" i="0" smtClean="0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e>
                              <m:sub>
                                <m:r>
                                  <a:rPr lang="de-DE" altLang="de-DE" sz="2800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de-DE" altLang="de-DE" sz="280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de-DE" altLang="de-DE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28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a</m:t>
                                </m:r>
                              </m:e>
                              <m:sub>
                                <m:r>
                                  <a:rPr lang="de-DE" altLang="de-DE" sz="28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de-DE" altLang="de-DE" sz="2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de-DE" altLang="de-DE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2800" b="0" i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  <m:sub>
                                <m:r>
                                  <a:rPr lang="de-DE" altLang="de-DE" sz="2800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de-DE" altLang="de-DE" sz="28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de-DE" altLang="de-DE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28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  <m:sub>
                                <m:r>
                                  <a:rPr lang="de-DE" altLang="de-DE" sz="2800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de-DE" altLang="de-DE" sz="2800" b="0" i="0" smtClean="0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altLang="de-DE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2800" b="0" i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  <m:sub>
                                <m:r>
                                  <a:rPr lang="de-DE" altLang="de-DE" sz="2800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de-DE" altLang="de-DE" sz="28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de-DE" altLang="de-DE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2800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a</m:t>
                                </m:r>
                              </m:e>
                              <m:sub>
                                <m:r>
                                  <a:rPr lang="de-DE" altLang="de-DE" sz="2800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de-DE" altLang="de-DE" sz="2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de-DE" altLang="de-DE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2800" b="0" i="0" smtClean="0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e>
                              <m:sub>
                                <m:r>
                                  <a:rPr lang="de-DE" altLang="de-DE" sz="2800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de-DE" altLang="de-DE" sz="28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de-DE" altLang="de-DE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2800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  <m:sub>
                                <m:r>
                                  <a:rPr lang="de-DE" altLang="de-DE" sz="2800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de-DE" altLang="de-DE" sz="28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de-DE" altLang="de-DE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num>
                      <m:den>
                        <m:sSup>
                          <m:sSupPr>
                            <m:ctrlPr>
                              <a:rPr lang="de-DE" altLang="de-DE" sz="2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de-DE" altLang="de-DE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2800" b="0" i="0" smtClean="0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e>
                              <m:sub>
                                <m:r>
                                  <a:rPr lang="de-DE" altLang="de-DE" sz="2800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  <m:sup>
                            <m:r>
                              <a:rPr lang="de-DE" altLang="de-DE" sz="28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de-DE" altLang="de-DE" sz="2800" b="0" i="0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de-DE" altLang="de-DE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de-DE" altLang="de-DE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2800" b="0" i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  <m:sub>
                                <m:r>
                                  <a:rPr lang="de-DE" altLang="de-DE" sz="2800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  <m:sup>
                            <m:r>
                              <a:rPr lang="de-DE" altLang="de-DE" sz="28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de-DE" sz="2800" dirty="0" smtClean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3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2800" b="1" dirty="0" smtClean="0"/>
                  <a:t>Zusammenhänge zwischen z und</a:t>
                </a:r>
                <a:r>
                  <a:rPr lang="de-DE" altLang="de-DE" sz="2800" dirty="0" smtClean="0"/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de-DE" altLang="de-DE" sz="2800" b="1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de-DE" altLang="de-DE" sz="2800" b="1" i="0" smtClean="0">
                            <a:latin typeface="Cambria Math" panose="02040503050406030204" pitchFamily="18" charset="0"/>
                          </a:rPr>
                          <m:t>𝐳</m:t>
                        </m:r>
                      </m:e>
                    </m:bar>
                  </m:oMath>
                </a14:m>
                <a:r>
                  <a:rPr lang="de-DE" altLang="de-DE" sz="2800" dirty="0" smtClean="0"/>
                  <a:t> :</a:t>
                </a:r>
              </a:p>
              <a:p>
                <a:pPr eaLnBrk="1" hangingPunct="1">
                  <a:spcAft>
                    <a:spcPts val="1800"/>
                  </a:spcAft>
                  <a:buFont typeface="Wingdings" pitchFamily="2" charset="2"/>
                  <a:buChar char="Ø"/>
                </a:pPr>
                <a:r>
                  <a:rPr lang="de-DE" altLang="de-DE" sz="36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altLang="de-DE" sz="3200" b="0" i="0" smtClean="0">
                        <a:latin typeface="Cambria Math" panose="02040503050406030204" pitchFamily="18" charset="0"/>
                      </a:rPr>
                      <m:t>z</m:t>
                    </m:r>
                    <m:r>
                      <a:rPr lang="de-DE" altLang="de-DE" sz="3200" b="0" i="0" smtClean="0">
                        <a:latin typeface="Cambria Math" panose="02040503050406030204" pitchFamily="18" charset="0"/>
                      </a:rPr>
                      <m:t>+</m:t>
                    </m:r>
                    <m:bar>
                      <m:barPr>
                        <m:pos m:val="top"/>
                        <m:ctrlPr>
                          <a:rPr lang="de-DE" altLang="de-DE" sz="32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de-DE" altLang="de-DE" sz="3200" b="0" i="0" smtClean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</m:bar>
                    <m:r>
                      <a:rPr lang="de-DE" altLang="de-DE" sz="3200" b="0" i="0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m:rPr>
                        <m:sty m:val="p"/>
                      </m:rP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Re</m:t>
                    </m:r>
                    <m: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z</m:t>
                    </m:r>
                    <m: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de-DE" altLang="de-DE" sz="3200" dirty="0" smtClean="0"/>
              </a:p>
              <a:p>
                <a:pPr eaLnBrk="1" hangingPunct="1">
                  <a:spcAft>
                    <a:spcPts val="1800"/>
                  </a:spcAft>
                  <a:buFont typeface="Wingdings" pitchFamily="2" charset="2"/>
                  <a:buChar char="Ø"/>
                </a:pPr>
                <a:r>
                  <a:rPr lang="de-DE" altLang="de-DE" sz="32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altLang="de-DE" sz="3200">
                        <a:latin typeface="Cambria Math" panose="02040503050406030204" pitchFamily="18" charset="0"/>
                      </a:rPr>
                      <m:t>z</m:t>
                    </m:r>
                    <m:r>
                      <a:rPr lang="de-DE" altLang="de-DE" sz="3200" b="0" i="1" smtClean="0">
                        <a:latin typeface="Cambria Math" panose="02040503050406030204" pitchFamily="18" charset="0"/>
                      </a:rPr>
                      <m:t>−</m:t>
                    </m:r>
                    <m:bar>
                      <m:barPr>
                        <m:pos m:val="top"/>
                        <m:ctrlPr>
                          <a:rPr lang="de-DE" altLang="de-DE" sz="32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</m:bar>
                    <m:r>
                      <a:rPr lang="de-DE" altLang="de-DE" sz="3200">
                        <a:latin typeface="Cambria Math" panose="02040503050406030204" pitchFamily="18" charset="0"/>
                      </a:rPr>
                      <m:t>=2</m:t>
                    </m:r>
                    <m:r>
                      <a:rPr lang="de-DE" altLang="de-DE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m:rPr>
                        <m:sty m:val="p"/>
                      </m:rPr>
                      <a:rPr lang="de-DE" altLang="de-DE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Im</m:t>
                    </m:r>
                    <m:r>
                      <a:rPr lang="de-DE" altLang="de-DE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de-DE" altLang="de-DE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z</m:t>
                    </m:r>
                    <m:r>
                      <a:rPr lang="de-DE" altLang="de-DE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de-DE" altLang="de-DE" sz="3200" dirty="0" smtClean="0"/>
              </a:p>
              <a:p>
                <a:pPr eaLnBrk="1" hangingPunct="1">
                  <a:spcAft>
                    <a:spcPts val="1800"/>
                  </a:spcAft>
                  <a:buFont typeface="Wingdings" pitchFamily="2" charset="2"/>
                  <a:buChar char="Ø"/>
                </a:pPr>
                <a:r>
                  <a:rPr lang="de-DE" altLang="de-DE" sz="32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altLang="de-DE" sz="3200">
                        <a:latin typeface="Cambria Math" panose="02040503050406030204" pitchFamily="18" charset="0"/>
                      </a:rPr>
                      <m:t>z</m:t>
                    </m:r>
                    <m:r>
                      <a:rPr lang="de-DE" altLang="de-DE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bar>
                      <m:barPr>
                        <m:pos m:val="top"/>
                        <m:ctrlPr>
                          <a:rPr lang="de-DE" altLang="de-DE" sz="32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de-DE" altLang="de-DE" sz="320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</m:bar>
                    <m:r>
                      <a:rPr lang="de-DE" altLang="de-DE" sz="320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altLang="de-DE" sz="3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3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de-DE" altLang="de-DE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altLang="de-DE" sz="32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de-DE" altLang="de-DE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32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de-DE" altLang="de-DE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altLang="de-DE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altLang="de-DE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de-DE" altLang="de-DE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altLang="de-DE" sz="32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e>
                      <m:sup>
                        <m:r>
                          <a:rPr lang="de-DE" altLang="de-DE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de-DE" altLang="de-DE" sz="3200" dirty="0" smtClean="0"/>
              </a:p>
              <a:p>
                <a:pPr eaLnBrk="1" hangingPunct="1">
                  <a:spcAft>
                    <a:spcPts val="1800"/>
                  </a:spcAft>
                  <a:buFont typeface="Wingdings" pitchFamily="2" charset="2"/>
                  <a:buChar char="Ø"/>
                </a:pPr>
                <a:r>
                  <a:rPr lang="de-DE" altLang="de-DE" sz="32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de-DE" altLang="de-DE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sz="32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de-DE" altLang="de-DE" sz="32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altLang="de-DE" sz="32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de-DE" altLang="de-DE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altLang="de-DE" sz="3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de-DE" altLang="de-DE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de-DE" altLang="de-DE" sz="3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de-DE" altLang="de-DE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altLang="de-DE" sz="32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de-DE" altLang="de-DE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de-DE" altLang="de-DE" sz="32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de-DE" altLang="de-DE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de-DE" altLang="de-DE" sz="32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de-DE" altLang="de-DE" sz="32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bar>
                      </m:e>
                    </m:d>
                  </m:oMath>
                </a14:m>
                <a:endParaRPr lang="de-DE" altLang="de-DE" sz="3200" dirty="0" smtClean="0"/>
              </a:p>
              <a:p>
                <a:pPr eaLnBrk="1" hangingPunct="1">
                  <a:spcAft>
                    <a:spcPts val="1800"/>
                  </a:spcAft>
                  <a:buFont typeface="Wingdings" pitchFamily="2" charset="2"/>
                  <a:buChar char="Ø"/>
                </a:pPr>
                <a:r>
                  <a:rPr lang="de-DE" altLang="de-DE" sz="32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altLang="de-DE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altLang="de-DE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altLang="de-DE" sz="32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den>
                    </m:f>
                    <m:r>
                      <a:rPr lang="de-DE" altLang="de-DE" sz="3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altLang="de-DE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pos m:val="top"/>
                            <m:ctrlPr>
                              <a:rPr lang="de-DE" altLang="de-DE" sz="32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de-DE" altLang="de-DE" sz="32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bar>
                      </m:num>
                      <m:den>
                        <m:sSup>
                          <m:sSupPr>
                            <m:ctrlPr>
                              <a:rPr lang="de-DE" altLang="de-DE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de-DE" altLang="de-DE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altLang="de-DE" sz="3200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</m:d>
                          </m:e>
                          <m:sup>
                            <m:r>
                              <a:rPr lang="de-DE" altLang="de-DE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de-DE" altLang="de-DE" sz="3200" dirty="0" smtClean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1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8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Die </a:t>
            </a:r>
            <a:r>
              <a:rPr lang="de-DE" altLang="de-DE" sz="3200" b="1" dirty="0" err="1" smtClean="0"/>
              <a:t>Gaußsche</a:t>
            </a:r>
            <a:r>
              <a:rPr lang="de-DE" altLang="de-DE" sz="3200" b="1" dirty="0" smtClean="0"/>
              <a:t> Zahlenebene</a:t>
            </a:r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9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Komplexe Zahlen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680330" y="2665363"/>
                <a:ext cx="2808312" cy="2923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de-DE" sz="28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sz="2800" b="0" i="0" smtClean="0">
                          <a:latin typeface="Cambria Math" panose="02040503050406030204" pitchFamily="18" charset="0"/>
                        </a:rPr>
                        <m:t>=4+3</m:t>
                      </m:r>
                      <m:r>
                        <m:rPr>
                          <m:sty m:val="p"/>
                        </m:rPr>
                        <a:rPr lang="de-DE" sz="2800" b="0" i="0" smtClean="0">
                          <a:latin typeface="Cambria Math" panose="02040503050406030204" pitchFamily="18" charset="0"/>
                        </a:rPr>
                        <m:t>i</m:t>
                      </m:r>
                    </m:oMath>
                  </m:oMathPara>
                </a14:m>
                <a:endParaRPr lang="de-DE" sz="2800" b="0" dirty="0" smtClean="0"/>
              </a:p>
              <a:p>
                <a:endParaRPr lang="de-DE" b="0" dirty="0" smtClean="0"/>
              </a:p>
              <a:p>
                <a:r>
                  <a:rPr lang="de-DE" dirty="0" smtClean="0"/>
                  <a:t>      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de-DE" sz="280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de-DE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sz="2800" b="0" i="0" smtClean="0">
                                <a:latin typeface="Cambria Math" panose="02040503050406030204" pitchFamily="18" charset="0"/>
                              </a:rPr>
                              <m:t>z</m:t>
                            </m:r>
                          </m:e>
                          <m:sub>
                            <m:r>
                              <a:rPr lang="de-DE" sz="28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bar>
                    <m:r>
                      <a:rPr lang="de-DE" sz="2800" b="0" i="0" smtClean="0">
                        <a:latin typeface="Cambria Math" panose="02040503050406030204" pitchFamily="18" charset="0"/>
                      </a:rPr>
                      <m:t>=4−3</m:t>
                    </m:r>
                    <m:r>
                      <m:rPr>
                        <m:sty m:val="p"/>
                      </m:rPr>
                      <a:rPr lang="de-DE" sz="2800" b="0" i="0" smtClean="0">
                        <a:latin typeface="Cambria Math" panose="02040503050406030204" pitchFamily="18" charset="0"/>
                      </a:rPr>
                      <m:t>i</m:t>
                    </m:r>
                  </m:oMath>
                </a14:m>
                <a:endParaRPr lang="de-DE" sz="2800" dirty="0" smtClean="0"/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−5</m:t>
                      </m:r>
                      <m:r>
                        <a:rPr lang="de-DE" sz="28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2800" i="1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de-DE" sz="2800" dirty="0" smtClean="0"/>
              </a:p>
              <a:p>
                <a:endParaRPr lang="de-DE" dirty="0"/>
              </a:p>
              <a:p>
                <a:r>
                  <a:rPr lang="de-DE" sz="2800" dirty="0" smtClean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de-DE" sz="2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800" b="0" i="1" smtClean="0">
                        <a:latin typeface="Cambria Math" panose="02040503050406030204" pitchFamily="18" charset="0"/>
                      </a:rPr>
                      <m:t>−1−2</m:t>
                    </m:r>
                    <m:r>
                      <a:rPr lang="de-DE" sz="2800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de-DE" sz="2800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30" y="2665363"/>
                <a:ext cx="2808312" cy="292387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0"/>
          <a:stretch/>
        </p:blipFill>
        <p:spPr>
          <a:xfrm>
            <a:off x="3553174" y="2352749"/>
            <a:ext cx="5155057" cy="3648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2065</Words>
  <Application>Microsoft Office PowerPoint</Application>
  <PresentationFormat>Bildschirmpräsentation (4:3)</PresentationFormat>
  <Paragraphs>1461</Paragraphs>
  <Slides>40</Slides>
  <Notes>40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40</vt:i4>
      </vt:variant>
    </vt:vector>
  </HeadingPairs>
  <TitlesOfParts>
    <vt:vector size="49" baseType="lpstr">
      <vt:lpstr>Arial</vt:lpstr>
      <vt:lpstr>Calibri</vt:lpstr>
      <vt:lpstr>Cambria Math</vt:lpstr>
      <vt:lpstr>Segoe Script</vt:lpstr>
      <vt:lpstr>Symbol</vt:lpstr>
      <vt:lpstr>Times New Roman</vt:lpstr>
      <vt:lpstr>Wingdings</vt:lpstr>
      <vt:lpstr>Standarddesign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Brain-Club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Jürgen Appel</dc:creator>
  <cp:lastModifiedBy>sg</cp:lastModifiedBy>
  <cp:revision>609</cp:revision>
  <cp:lastPrinted>2018-03-03T10:37:02Z</cp:lastPrinted>
  <dcterms:created xsi:type="dcterms:W3CDTF">2014-11-14T21:49:37Z</dcterms:created>
  <dcterms:modified xsi:type="dcterms:W3CDTF">2021-06-09T13:21:22Z</dcterms:modified>
</cp:coreProperties>
</file>