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318" r:id="rId3"/>
    <p:sldId id="317" r:id="rId4"/>
    <p:sldId id="256" r:id="rId5"/>
    <p:sldId id="262" r:id="rId6"/>
    <p:sldId id="263" r:id="rId7"/>
    <p:sldId id="290" r:id="rId8"/>
    <p:sldId id="291" r:id="rId9"/>
    <p:sldId id="306" r:id="rId10"/>
    <p:sldId id="311" r:id="rId11"/>
    <p:sldId id="312" r:id="rId12"/>
    <p:sldId id="292" r:id="rId13"/>
    <p:sldId id="282" r:id="rId14"/>
    <p:sldId id="300" r:id="rId15"/>
    <p:sldId id="301" r:id="rId16"/>
    <p:sldId id="302" r:id="rId17"/>
    <p:sldId id="313" r:id="rId18"/>
    <p:sldId id="303" r:id="rId19"/>
    <p:sldId id="304" r:id="rId20"/>
    <p:sldId id="305" r:id="rId21"/>
    <p:sldId id="314" r:id="rId22"/>
    <p:sldId id="272" r:id="rId23"/>
    <p:sldId id="286" r:id="rId24"/>
    <p:sldId id="283" r:id="rId25"/>
    <p:sldId id="284" r:id="rId26"/>
    <p:sldId id="298" r:id="rId27"/>
    <p:sldId id="299" r:id="rId28"/>
    <p:sldId id="280" r:id="rId29"/>
    <p:sldId id="279" r:id="rId30"/>
    <p:sldId id="315" r:id="rId31"/>
    <p:sldId id="281" r:id="rId32"/>
    <p:sldId id="295" r:id="rId33"/>
    <p:sldId id="296" r:id="rId34"/>
    <p:sldId id="275" r:id="rId35"/>
    <p:sldId id="276" r:id="rId36"/>
    <p:sldId id="288" r:id="rId37"/>
    <p:sldId id="308" r:id="rId38"/>
    <p:sldId id="289" r:id="rId39"/>
    <p:sldId id="309" r:id="rId40"/>
    <p:sldId id="310" r:id="rId41"/>
    <p:sldId id="294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'm=const'!$E$2:$E$17</c:f>
              <c:numCache>
                <c:formatCode>General</c:formatCode>
                <c:ptCount val="1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</c:numCache>
            </c:numRef>
          </c:xVal>
          <c:yVal>
            <c:numRef>
              <c:f>'m=const'!$F$2:$F$17</c:f>
              <c:numCache>
                <c:formatCode>General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'm=const'!$E$2:$E$17</c:f>
              <c:numCache>
                <c:formatCode>General</c:formatCode>
                <c:ptCount val="1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</c:numCache>
            </c:numRef>
          </c:xVal>
          <c:yVal>
            <c:numRef>
              <c:f>'m=const'!$G$2:$G$17</c:f>
              <c:numCache>
                <c:formatCode>General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0.4</c:v>
                </c:pt>
                <c:pt idx="7">
                  <c:v>0.45</c:v>
                </c:pt>
                <c:pt idx="8">
                  <c:v>0.5</c:v>
                </c:pt>
                <c:pt idx="9">
                  <c:v>0.6</c:v>
                </c:pt>
                <c:pt idx="10">
                  <c:v>0.65</c:v>
                </c:pt>
                <c:pt idx="11">
                  <c:v>0.7</c:v>
                </c:pt>
                <c:pt idx="12">
                  <c:v>0.75</c:v>
                </c:pt>
                <c:pt idx="13">
                  <c:v>0.8</c:v>
                </c:pt>
                <c:pt idx="14">
                  <c:v>0.85</c:v>
                </c:pt>
                <c:pt idx="15">
                  <c:v>0.8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18016"/>
        <c:axId val="40519936"/>
      </c:scatterChart>
      <c:valAx>
        <c:axId val="4051801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t in 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519936"/>
        <c:crosses val="autoZero"/>
        <c:crossBetween val="midCat"/>
      </c:valAx>
      <c:valAx>
        <c:axId val="4051993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v in m/s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5180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'F=const'!$F$2:$F$14</c:f>
              <c:numCache>
                <c:formatCode>General</c:formatCode>
                <c:ptCount val="1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</c:numCache>
            </c:numRef>
          </c:xVal>
          <c:yVal>
            <c:numRef>
              <c:f>'F=const'!$G$2:$G$16</c:f>
              <c:numCache>
                <c:formatCode>General</c:formatCode>
                <c:ptCount val="15"/>
                <c:pt idx="0">
                  <c:v>0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1.1000000000000001</c:v>
                </c:pt>
                <c:pt idx="11">
                  <c:v>1.3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'F=const'!$F$2:$F$14</c:f>
              <c:numCache>
                <c:formatCode>General</c:formatCode>
                <c:ptCount val="1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</c:numCache>
            </c:numRef>
          </c:xVal>
          <c:yVal>
            <c:numRef>
              <c:f>'F=const'!$H$2:$H$14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0.7</c:v>
                </c:pt>
                <c:pt idx="5">
                  <c:v>1</c:v>
                </c:pt>
                <c:pt idx="6">
                  <c:v>1.2</c:v>
                </c:pt>
                <c:pt idx="7">
                  <c:v>1.5</c:v>
                </c:pt>
                <c:pt idx="8">
                  <c:v>1.7</c:v>
                </c:pt>
                <c:pt idx="9">
                  <c:v>1.9</c:v>
                </c:pt>
                <c:pt idx="10">
                  <c:v>2</c:v>
                </c:pt>
                <c:pt idx="11">
                  <c:v>2.2000000000000002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9040"/>
        <c:axId val="41329408"/>
      </c:scatterChart>
      <c:valAx>
        <c:axId val="4131904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i="1"/>
                  <a:t>t</a:t>
                </a:r>
                <a:r>
                  <a:rPr lang="en-US"/>
                  <a:t> in 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329408"/>
        <c:crosses val="autoZero"/>
        <c:crossBetween val="midCat"/>
      </c:valAx>
      <c:valAx>
        <c:axId val="4132940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i="1"/>
                  <a:t>v</a:t>
                </a:r>
                <a:r>
                  <a:rPr lang="de-DE" baseline="0"/>
                  <a:t> in m/s</a:t>
                </a:r>
                <a:endParaRPr lang="de-DE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31904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8341C-3DD0-49B6-A7A8-F1E575C8DB2A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10BAE-7ED6-4729-A318-C3FC833FE8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68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956D-FE21-4510-AE33-D8F66AC53C2D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88E07-05F8-4DE5-B97C-4EC9DE01CF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54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88E07-05F8-4DE5-B97C-4EC9DE01CFB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50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88E07-05F8-4DE5-B97C-4EC9DE01CFB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7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1762-0161-488A-83DA-5B1E59B810A0}" type="datetime1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55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A98F-DF15-4D04-A51C-D99FFADBB9C4}" type="datetime1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74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36DF-5388-435C-9B88-2FBD9CA8DB17}" type="datetime1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2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3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07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69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55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65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0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58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78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D6B4-5F1B-4CC1-B503-C875FC6EF353}" type="datetime1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42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03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53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96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A32-1DD0-466A-8275-906EE5DBC1A3}" type="datetime1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51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21F-028A-448E-989C-F8FF510EBA8B}" type="datetime1">
              <a:rPr lang="de-DE" smtClean="0"/>
              <a:t>10.01.2013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67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F0FB-E492-43F5-A67A-04310EB055E2}" type="datetime1">
              <a:rPr lang="de-DE" smtClean="0"/>
              <a:t>10.01.2013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8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96552" y="6492875"/>
            <a:ext cx="2895600" cy="365125"/>
          </a:xfrm>
        </p:spPr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52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A67-45C9-40F0-A011-9D6002ECE7D9}" type="datetime1">
              <a:rPr lang="de-DE" smtClean="0"/>
              <a:t>10.01.2013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0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A049-4FF8-4DD9-AE54-5627090F38B5}" type="datetime1">
              <a:rPr lang="de-DE" smtClean="0"/>
              <a:t>10.01.2013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73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AA98-1183-4C60-8985-572D731381C5}" type="datetime1">
              <a:rPr lang="de-DE" smtClean="0"/>
              <a:t>10.01.2013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41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7FF4-9B75-43FA-A719-A368C234655A}" type="datetime1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E241-D8AC-4E19-8F63-E94ADC3F33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75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28D0-C20C-4827-9A7C-6447D07F046E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EEFC-A8AE-4DA5-AF1A-41572C9D5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9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terial_fall_wurf/material_fallen_luft/modell-sprung-baumg/gesamtmodell.xlsx" TargetMode="External"/><Relationship Id="rId2" Type="http://schemas.openxmlformats.org/officeDocument/2006/relationships/hyperlink" Target="material_fall_wurf/material_fallen_luft/arbeitslaetter/fallen_luft_4.doc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terial_dynamik/arbeitsblaetter/f_gg.docx" TargetMode="External"/><Relationship Id="rId2" Type="http://schemas.openxmlformats.org/officeDocument/2006/relationships/hyperlink" Target="material_fall_wurf/freier_fall/lernzirkel_freier_fall/station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terial_dynamik/diagnose/faltblatt_a.doc" TargetMode="External"/><Relationship Id="rId4" Type="http://schemas.openxmlformats.org/officeDocument/2006/relationships/hyperlink" Target="material_dynamik/begriffskarten/folie_begriffskarten.doc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a5kCbrVTSTY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terial_geschw/arbeitsblaetter/v_Vektor_1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terial_geschw/film_kugelsto&#223;.avi" TargetMode="External"/><Relationship Id="rId5" Type="http://schemas.openxmlformats.org/officeDocument/2006/relationships/hyperlink" Target="material_geschw/v_vektor_vortrag.pptx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hyperlink" Target="material_geschw/arbeitsblaetter/v_vektor_2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terial_dynamik/filme/tor_luftkissenball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terial_geschw/arbeitsblaetter/v_vektor_3.doc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Kjd7OUabQ4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terial_geschw/arbeitsblaetter/v_vektor_4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3.0/d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terial_fall_wurf/senkr_wurf_oben/wurf_oben_2.docx" TargetMode="External"/><Relationship Id="rId2" Type="http://schemas.openxmlformats.org/officeDocument/2006/relationships/hyperlink" Target="material_fall_wurf/senkr_wurf_oben/wurf_oben_1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terial_fall_wurf/senkr_wurf_oben/calc_dateien_modell/wurf_oben.od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terial_dynamik/arbeitsblaetter/p_vektor_1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terial_dynamik/filme/kraftstoss_2_dim.MP4" TargetMode="External"/><Relationship Id="rId2" Type="http://schemas.openxmlformats.org/officeDocument/2006/relationships/hyperlink" Target="material_dynamik/arbeitsblaetter/p_vektor_2.doc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terial_dynamik/arbeitsblaetter/f_aenderung_v.docx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terial_dynamik/arbeitsblaetter/fahrbahn.docx" TargetMode="Externa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hyperlink" Target="material_dynamik/arbeitsblaetter/dp_f_Uebung.docx" TargetMode="External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hyperlink" Target="material_dynamik/arbeitsblaetter/f_m_a.docx" TargetMode="Externa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hyperlink" Target="material_dynamik/arbeitsblaetter/ww_newton_3.doc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terial_dynamik/filme/vollmer-videos/Vollmer_Video2_Tischtennisball.avi" TargetMode="External"/><Relationship Id="rId2" Type="http://schemas.openxmlformats.org/officeDocument/2006/relationships/hyperlink" Target="http://www.pro-physik.de/details/phiuznews/1305309/Von_Baellen_und_Schlaegern.html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terial_dynamik/arbeitsblaetter/kraft_beschl_2.docx" TargetMode="External"/><Relationship Id="rId2" Type="http://schemas.openxmlformats.org/officeDocument/2006/relationships/hyperlink" Target="material_dynamik/arbeitsblaetter/f_schiefe_Ebene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terial_dynamik/arbeitsblaetter/vektor_skalar.docx" TargetMode="External"/><Relationship Id="rId5" Type="http://schemas.openxmlformats.org/officeDocument/2006/relationships/hyperlink" Target="material_dynamik/arbeitsblaetter/gg_ww_gegenueber.docx" TargetMode="External"/><Relationship Id="rId4" Type="http://schemas.openxmlformats.org/officeDocument/2006/relationships/hyperlink" Target="material_dynamik/arbeitsblaetter/f_gg.docx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terial_fall_wurf/material_fallen_luft/infokarten/info_1.docx" TargetMode="External"/><Relationship Id="rId2" Type="http://schemas.openxmlformats.org/officeDocument/2006/relationships/hyperlink" Target="material_fall_wurf/material_fallen_luft/arbeitslaetter/fallen_luft_1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terial_fall_wurf/material_fallen_luft/u_gang_fallen_luft.docx" TargetMode="External"/><Relationship Id="rId5" Type="http://schemas.openxmlformats.org/officeDocument/2006/relationships/hyperlink" Target="material_fall_wurf/material_fallen_luft/infokarten/info_3.docx" TargetMode="External"/><Relationship Id="rId4" Type="http://schemas.openxmlformats.org/officeDocument/2006/relationships/hyperlink" Target="material_fall_wurf/material_fallen_luft/infokarten/info_2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terial_fall_wurf/material_fallen_luft/fallen_luft_l_vortrag.pptx" TargetMode="External"/><Relationship Id="rId2" Type="http://schemas.openxmlformats.org/officeDocument/2006/relationships/hyperlink" Target="material_fall_wurf/material_fallen_luft/arbeitslaetter/fallen_luft_2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terial_fall_wurf/material_fallen_luft/arbeitslaetter/fallen_luft_3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Vektorgrößen in der Mechanik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3501008"/>
            <a:ext cx="446449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ZPG III Bad Wildbad</a:t>
            </a:r>
          </a:p>
          <a:p>
            <a:pPr marL="0" indent="0">
              <a:buNone/>
            </a:pPr>
            <a:r>
              <a:rPr lang="de-DE" sz="2800" dirty="0" smtClean="0"/>
              <a:t>10. Januar </a:t>
            </a:r>
            <a:r>
              <a:rPr lang="de-DE" sz="2800" dirty="0" smtClean="0"/>
              <a:t>201</a:t>
            </a:r>
            <a:r>
              <a:rPr lang="de-DE" sz="2800" dirty="0" smtClean="0">
                <a:solidFill>
                  <a:srgbClr val="FF0000"/>
                </a:solidFill>
              </a:rPr>
              <a:t>3</a:t>
            </a:r>
            <a:endParaRPr lang="de-DE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800" dirty="0" err="1" smtClean="0"/>
              <a:t>StD</a:t>
            </a:r>
            <a:r>
              <a:rPr lang="de-DE" sz="2800" dirty="0" smtClean="0"/>
              <a:t> Volker </a:t>
            </a:r>
            <a:r>
              <a:rPr lang="de-DE" sz="2800" dirty="0" err="1" smtClean="0"/>
              <a:t>Nürk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499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11459"/>
              </p:ext>
            </p:extLst>
          </p:nvPr>
        </p:nvGraphicFramePr>
        <p:xfrm>
          <a:off x="827584" y="1126952"/>
          <a:ext cx="7560840" cy="4534296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872208"/>
                <a:gridCol w="2592288"/>
                <a:gridCol w="1584176"/>
              </a:tblGrid>
              <a:tr h="7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nhalt </a:t>
                      </a: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(Dauer)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Kompetenzen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Bemerkungen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Modellbildung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 h)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Fachmethode des Modellierens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Fachwissen im Sinne von Kenntnisse transferieren und verknüpfen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AB4  „Fallen in Luft-</a:t>
                      </a:r>
                      <a:r>
                        <a:rPr lang="de-DE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Modellbidung</a:t>
                      </a: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(Datei: </a:t>
                      </a:r>
                      <a:r>
                        <a:rPr lang="de-DE" sz="18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file"/>
                        </a:rPr>
                        <a:t>fallen_luft_4</a:t>
                      </a: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Modellierung des gesamten Sprungs von Baumgartner als Tabellenkalkulation</a:t>
                      </a: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(Datei: </a:t>
                      </a:r>
                      <a:r>
                        <a:rPr lang="de-DE" sz="18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fallen_luft_modell_2</a:t>
                      </a: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Evtl. Computerraum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Aufgaben mit gestuften Hilfen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2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4544" y="490662"/>
            <a:ext cx="9567452" cy="1426170"/>
          </a:xfrm>
        </p:spPr>
        <p:txBody>
          <a:bodyPr>
            <a:noAutofit/>
          </a:bodyPr>
          <a:lstStyle/>
          <a:p>
            <a:r>
              <a:rPr lang="de-DE" sz="4000" dirty="0" smtClean="0"/>
              <a:t>Eingesetzte Methoden bzw. Methoden-</a:t>
            </a:r>
            <a:br>
              <a:rPr lang="de-DE" sz="4000" dirty="0" smtClean="0"/>
            </a:br>
            <a:r>
              <a:rPr lang="de-DE" sz="4000" dirty="0" err="1" smtClean="0"/>
              <a:t>werkzeuge</a:t>
            </a:r>
            <a:r>
              <a:rPr lang="de-DE" sz="4000" dirty="0" smtClean="0"/>
              <a:t> zur Individualisierung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76872"/>
            <a:ext cx="3672408" cy="3528392"/>
          </a:xfrm>
        </p:spPr>
        <p:txBody>
          <a:bodyPr>
            <a:normAutofit/>
          </a:bodyPr>
          <a:lstStyle/>
          <a:p>
            <a:r>
              <a:rPr lang="de-DE" dirty="0" smtClean="0">
                <a:hlinkClick r:id="rId2" action="ppaction://hlinkfile"/>
              </a:rPr>
              <a:t>Lernzirkel</a:t>
            </a:r>
            <a:endParaRPr lang="de-DE" dirty="0"/>
          </a:p>
          <a:p>
            <a:r>
              <a:rPr lang="de-DE" dirty="0" err="1" smtClean="0">
                <a:hlinkClick r:id="rId3" action="ppaction://hlinkfile"/>
              </a:rPr>
              <a:t>Concept</a:t>
            </a:r>
            <a:r>
              <a:rPr lang="de-DE" dirty="0" smtClean="0">
                <a:hlinkClick r:id="rId3" action="ppaction://hlinkfile"/>
              </a:rPr>
              <a:t> </a:t>
            </a:r>
            <a:r>
              <a:rPr lang="de-DE" dirty="0">
                <a:hlinkClick r:id="rId3" action="ppaction://hlinkfile"/>
              </a:rPr>
              <a:t>Cartoon</a:t>
            </a:r>
            <a:endParaRPr lang="de-DE" dirty="0"/>
          </a:p>
          <a:p>
            <a:r>
              <a:rPr lang="de-DE" dirty="0" smtClean="0"/>
              <a:t>Gestufte Hilfen</a:t>
            </a:r>
          </a:p>
          <a:p>
            <a:r>
              <a:rPr lang="de-DE" dirty="0" smtClean="0"/>
              <a:t>Infokarten </a:t>
            </a:r>
          </a:p>
          <a:p>
            <a:r>
              <a:rPr lang="de-DE" dirty="0" err="1" smtClean="0">
                <a:hlinkClick r:id="rId4" action="ppaction://hlinkfile"/>
              </a:rPr>
              <a:t>Kärtchentisch</a:t>
            </a:r>
            <a:r>
              <a:rPr lang="de-DE" dirty="0" smtClean="0">
                <a:hlinkClick r:id="rId4" action="ppaction://hlinkfile"/>
              </a:rPr>
              <a:t> </a:t>
            </a:r>
            <a:endParaRPr lang="de-DE" dirty="0" smtClean="0"/>
          </a:p>
          <a:p>
            <a:r>
              <a:rPr lang="de-DE" dirty="0" smtClean="0">
                <a:hlinkClick r:id="rId5" action="ppaction://hlinkfile"/>
              </a:rPr>
              <a:t>Faltblatt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108520" y="6492875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11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r="6435"/>
          <a:stretch/>
        </p:blipFill>
        <p:spPr>
          <a:xfrm>
            <a:off x="4427984" y="2376264"/>
            <a:ext cx="419946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900" dirty="0" smtClean="0"/>
              <a:t>Lernvoraussetzungen</a:t>
            </a:r>
            <a:br>
              <a:rPr lang="de-DE" sz="4900" dirty="0" smtClean="0"/>
            </a:br>
            <a:r>
              <a:rPr lang="de-DE" sz="2700" dirty="0" smtClean="0"/>
              <a:t>(bzw. „was lief vorher“)</a:t>
            </a:r>
            <a:endParaRPr lang="de-DE" sz="27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1560" y="2002797"/>
            <a:ext cx="8229600" cy="482453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Gleichförmige Bewegung</a:t>
            </a:r>
          </a:p>
          <a:p>
            <a:r>
              <a:rPr lang="de-DE" sz="2800" dirty="0" smtClean="0"/>
              <a:t>Gleichmäßig beschleunigte Bewegung </a:t>
            </a:r>
          </a:p>
          <a:p>
            <a:r>
              <a:rPr lang="de-DE" sz="2800" dirty="0" smtClean="0"/>
              <a:t>Nachgehen vorgegebener Diagramme (gleichzeitige MES-Aufnahme)</a:t>
            </a:r>
          </a:p>
          <a:p>
            <a:r>
              <a:rPr lang="de-DE" sz="2800" dirty="0" smtClean="0"/>
              <a:t>Erstes Kennenlernen der Geschwindigkeit als Vektor (als dem bewegten Körper anhaftender Pfeil)</a:t>
            </a:r>
          </a:p>
          <a:p>
            <a:r>
              <a:rPr lang="de-DE" sz="2800" dirty="0" smtClean="0"/>
              <a:t>Freier Fall (auch Modellbildung)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-324544" y="6492875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4248" y="6457839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Geschwindigkeit als Vektor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179909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Flanke – Kopfball – Tor! </a:t>
            </a:r>
          </a:p>
          <a:p>
            <a:r>
              <a:rPr lang="de-DE" sz="2000" dirty="0" smtClean="0"/>
              <a:t>Einstieg </a:t>
            </a:r>
            <a:r>
              <a:rPr lang="de-DE" sz="2000" dirty="0"/>
              <a:t>mit Filmsequenz aus </a:t>
            </a:r>
            <a:r>
              <a:rPr lang="de-DE" sz="2000" dirty="0" err="1"/>
              <a:t>youtube</a:t>
            </a:r>
            <a:r>
              <a:rPr lang="de-DE" sz="2000" dirty="0"/>
              <a:t>:  </a:t>
            </a:r>
            <a:r>
              <a:rPr lang="de-DE" sz="2000" u="sng" dirty="0">
                <a:hlinkClick r:id="rId2"/>
              </a:rPr>
              <a:t>http://</a:t>
            </a:r>
            <a:r>
              <a:rPr lang="de-DE" sz="2000" u="sng" dirty="0" smtClean="0">
                <a:hlinkClick r:id="rId2"/>
              </a:rPr>
              <a:t>www.youtube.com/watch?v=a5kCbrVTSTY</a:t>
            </a:r>
            <a:endParaRPr lang="de-DE" sz="2000" dirty="0"/>
          </a:p>
          <a:p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2896"/>
            <a:ext cx="4752528" cy="33843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7584" y="2413337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Stark vereinfachtes Nachstellen der Situation: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60119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4" action="ppaction://hlinkfile"/>
              </a:rPr>
              <a:t>Geschwindigkeit als Vektor I </a:t>
            </a:r>
            <a:r>
              <a:rPr lang="de-DE" dirty="0" smtClean="0"/>
              <a:t>- </a:t>
            </a:r>
            <a:r>
              <a:rPr lang="de-DE" dirty="0" err="1" smtClean="0"/>
              <a:t>Lehrtext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0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419872" y="1124744"/>
            <a:ext cx="5724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 Anschluss </a:t>
            </a:r>
            <a:r>
              <a:rPr lang="de-DE" sz="2400" dirty="0" smtClean="0"/>
              <a:t>folgt das Experiment</a:t>
            </a:r>
            <a:r>
              <a:rPr lang="de-DE" sz="2400" dirty="0"/>
              <a:t>, welches zeigt, dass die </a:t>
            </a:r>
            <a:r>
              <a:rPr lang="de-DE" sz="2400" dirty="0" smtClean="0"/>
              <a:t>Anfangsgeschwindigkeit </a:t>
            </a:r>
            <a:r>
              <a:rPr lang="de-DE" sz="2400" dirty="0"/>
              <a:t>trotz der Vermittlung der Zusatzgeschwindigkeit erhalten bleibt. 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Hinweis: </a:t>
            </a:r>
            <a:r>
              <a:rPr lang="de-DE" sz="2400" dirty="0"/>
              <a:t>Der Kraftstoß muss genau orthogonal erfolgen und die Kugeln müssen sich absolut parallel und mit gleicher Geschwindigkeit bewegen</a:t>
            </a:r>
            <a:endParaRPr lang="de-DE" sz="2400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16956" y="152612"/>
            <a:ext cx="6336704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Geschwindigkeit als Vektor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3419872" y="4645025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Papppfeile sorgen für mehr Anschauung.</a:t>
            </a:r>
            <a:endParaRPr lang="de-DE" sz="24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139238" y="4645025"/>
            <a:ext cx="1619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3" y="476672"/>
            <a:ext cx="29051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51163" y="4530725"/>
            <a:ext cx="1619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0" y="2587215"/>
            <a:ext cx="28717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992813" y="4524375"/>
            <a:ext cx="1619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0" y="4645025"/>
            <a:ext cx="29098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045575" y="4519613"/>
            <a:ext cx="1619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19871" y="6156012"/>
            <a:ext cx="562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Lehrervortrag: </a:t>
            </a:r>
            <a:r>
              <a:rPr lang="de-DE" dirty="0" smtClean="0">
                <a:hlinkClick r:id="rId5" action="ppaction://hlinkpres?slideindex=1&amp;slidetitle="/>
              </a:rPr>
              <a:t>Vektorielle Addition von Geschwindigkeiten 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419872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Film: </a:t>
            </a:r>
            <a:r>
              <a:rPr lang="de-DE" dirty="0" smtClean="0">
                <a:hlinkClick r:id="rId6" action="ppaction://hlinkfile"/>
              </a:rPr>
              <a:t>Kugelstoß </a:t>
            </a:r>
            <a:r>
              <a:rPr lang="de-DE" dirty="0" smtClean="0"/>
              <a:t>(</a:t>
            </a:r>
            <a:r>
              <a:rPr lang="de-DE" dirty="0" err="1" smtClean="0"/>
              <a:t>Th</a:t>
            </a:r>
            <a:r>
              <a:rPr lang="de-DE" dirty="0" smtClean="0"/>
              <a:t>. Wilhelm)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1358" y="6492875"/>
            <a:ext cx="2895600" cy="365125"/>
          </a:xfrm>
        </p:spPr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6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259"/>
            <a:ext cx="3456384" cy="601709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3275856" y="260648"/>
            <a:ext cx="6336704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Geschwindigkeit als Vektor</a:t>
            </a:r>
            <a:endParaRPr lang="de-DE" sz="3600" dirty="0"/>
          </a:p>
        </p:txBody>
      </p:sp>
      <p:sp>
        <p:nvSpPr>
          <p:cNvPr id="12" name="Textfeld 11"/>
          <p:cNvSpPr txBox="1"/>
          <p:nvPr/>
        </p:nvSpPr>
        <p:spPr>
          <a:xfrm>
            <a:off x="3923928" y="12554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Mit Stroboskopaufnahmen der Einzelbewegungen und schließlich der überlagerten soll die Gültigkeit der Vektoraddition </a:t>
            </a:r>
            <a:endParaRPr lang="de-DE" sz="2400" dirty="0"/>
          </a:p>
          <a:p>
            <a:r>
              <a:rPr lang="de-DE" sz="2400" dirty="0" smtClean="0"/>
              <a:t>der Einzelgeschwindigkeiten 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überprüft werden.</a:t>
            </a:r>
          </a:p>
          <a:p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995936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4" action="ppaction://hlinkfile"/>
              </a:rPr>
              <a:t>Geschwindigkeit als Vektor II </a:t>
            </a:r>
            <a:endParaRPr lang="de-DE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227569"/>
              </p:ext>
            </p:extLst>
          </p:nvPr>
        </p:nvGraphicFramePr>
        <p:xfrm>
          <a:off x="4916519" y="3284984"/>
          <a:ext cx="1759233" cy="43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Formel" r:id="rId5" imgW="901309" imgH="215806" progId="Equation.3">
                  <p:embed/>
                </p:oleObj>
              </mc:Choice>
              <mc:Fallback>
                <p:oleObj name="Formel" r:id="rId5" imgW="901309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519" y="3284984"/>
                        <a:ext cx="1759233" cy="435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540568" y="6520259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Kontextnahe Umsetzung mit Luftkissenbällen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38598"/>
            <a:ext cx="9593609" cy="355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60212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Von Firma „</a:t>
            </a:r>
            <a:r>
              <a:rPr lang="de-DE" dirty="0" err="1" smtClean="0"/>
              <a:t>playtastic</a:t>
            </a:r>
            <a:r>
              <a:rPr lang="de-DE" dirty="0" smtClean="0"/>
              <a:t>“ erhältlich  www.pearl.de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16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83568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file"/>
              </a:rPr>
              <a:t>Film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9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Im Anschluss folgen Vektoradditionen, in welchen die Zusatzgeschwindigkeit nicht orthogonal zur Anfangsgeschwindigkeit gerichtet ist.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Eventuell Wiederholen des Tore-Schießens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Thematisieren der Zusatzgeschwindigkeit für </a:t>
            </a:r>
          </a:p>
          <a:p>
            <a:pPr marL="914400" lvl="1" indent="-457200">
              <a:buFont typeface="Symbol" pitchFamily="18" charset="2"/>
              <a:buChar char="-"/>
            </a:pPr>
            <a:r>
              <a:rPr lang="de-DE" sz="2800" dirty="0" smtClean="0"/>
              <a:t>Ablenken</a:t>
            </a:r>
          </a:p>
          <a:p>
            <a:pPr marL="914400" lvl="1" indent="-457200">
              <a:buFont typeface="Symbol" pitchFamily="18" charset="2"/>
              <a:buChar char="-"/>
            </a:pPr>
            <a:r>
              <a:rPr lang="de-DE" sz="2800" dirty="0" smtClean="0"/>
              <a:t>Zurückkicken</a:t>
            </a:r>
          </a:p>
          <a:p>
            <a:pPr marL="914400" lvl="1" indent="-457200">
              <a:buFont typeface="Symbol" pitchFamily="18" charset="2"/>
              <a:buChar char="-"/>
            </a:pPr>
            <a:r>
              <a:rPr lang="de-DE" sz="2800" dirty="0" smtClean="0"/>
              <a:t>Stoppen des Balls.</a:t>
            </a:r>
          </a:p>
          <a:p>
            <a:endParaRPr lang="de-DE" sz="28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331640" y="485800"/>
            <a:ext cx="6336704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Geschwindigkeit als Vektor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2" action="ppaction://hlinkfile"/>
              </a:rPr>
              <a:t>Geschwindigkeit als Vektor III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324544" y="6492875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61749" y="6457839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8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499992" y="116632"/>
            <a:ext cx="5256584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Geschwindigkeit als Vektor</a:t>
            </a:r>
            <a:endParaRPr lang="de-DE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8465"/>
            <a:ext cx="5380142" cy="627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127606" y="970850"/>
            <a:ext cx="33328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Optional: Klassische Variante des Schwimmers im Fluss. </a:t>
            </a:r>
          </a:p>
          <a:p>
            <a:endParaRPr lang="de-DE" dirty="0" smtClean="0"/>
          </a:p>
          <a:p>
            <a:r>
              <a:rPr lang="de-DE" dirty="0" smtClean="0"/>
              <a:t>Eigengeschwindigkeit des Schwimmers als Zusatzgeschwindigkeit.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Kontextbezogener Zugang über Triathlon </a:t>
            </a:r>
            <a:r>
              <a:rPr lang="de-DE" i="1" dirty="0" err="1" smtClean="0"/>
              <a:t>HeidelbergMan</a:t>
            </a:r>
            <a:r>
              <a:rPr lang="de-DE" dirty="0" smtClean="0"/>
              <a:t>.</a:t>
            </a:r>
          </a:p>
          <a:p>
            <a:r>
              <a:rPr lang="de-DE" dirty="0" smtClean="0"/>
              <a:t>Video hierzu auf:</a:t>
            </a:r>
          </a:p>
          <a:p>
            <a:r>
              <a:rPr lang="de-DE" u="sng" dirty="0">
                <a:hlinkClick r:id="rId3"/>
              </a:rPr>
              <a:t>http://</a:t>
            </a:r>
            <a:r>
              <a:rPr lang="de-DE" u="sng" dirty="0" smtClean="0">
                <a:hlinkClick r:id="rId3"/>
              </a:rPr>
              <a:t>www.youtube.com/watch?feature=player_detailpage&amp;v=Kjd7OUabQ4M#t=29s</a:t>
            </a:r>
            <a:endParaRPr lang="de-DE" u="sng" dirty="0" smtClean="0"/>
          </a:p>
          <a:p>
            <a:endParaRPr lang="de-DE" u="sng" dirty="0"/>
          </a:p>
          <a:p>
            <a:r>
              <a:rPr lang="de-DE" dirty="0" smtClean="0"/>
              <a:t>Ggf. Begleitexperimente wie nebenstehend abgebildet.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220072" y="62280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4" action="ppaction://hlinkfile"/>
              </a:rPr>
              <a:t>Geschwindigkeit als Vektor IV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-396552" y="6542671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Senkrechter Wurf nach oben</a:t>
            </a:r>
            <a:br>
              <a:rPr lang="de-DE" dirty="0" smtClean="0"/>
            </a:br>
            <a:r>
              <a:rPr lang="de-DE" sz="2700" dirty="0" smtClean="0"/>
              <a:t>„Einschub“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r="39394"/>
          <a:stretch/>
        </p:blipFill>
        <p:spPr bwMode="auto">
          <a:xfrm>
            <a:off x="35496" y="72008"/>
            <a:ext cx="187220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8417" r="16185" b="21040"/>
          <a:stretch/>
        </p:blipFill>
        <p:spPr>
          <a:xfrm>
            <a:off x="2172769" y="1551696"/>
            <a:ext cx="6575695" cy="497364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4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Impressum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0912" y="1340768"/>
            <a:ext cx="82296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lnSpc>
                <a:spcPct val="80000"/>
              </a:lnSpc>
            </a:pPr>
            <a:endParaRPr lang="de-DE" sz="2000" dirty="0" smtClean="0"/>
          </a:p>
          <a:p>
            <a:pPr marL="274638" indent="-274638">
              <a:lnSpc>
                <a:spcPct val="80000"/>
              </a:lnSpc>
            </a:pPr>
            <a:r>
              <a:rPr lang="de-DE" sz="2000" dirty="0" smtClean="0"/>
              <a:t> Mitglieder der zentralen Projektgruppe Physik: </a:t>
            </a:r>
          </a:p>
          <a:p>
            <a:pPr marL="900113" lvl="1" indent="-92075">
              <a:lnSpc>
                <a:spcPct val="80000"/>
              </a:lnSpc>
            </a:pPr>
            <a:r>
              <a:rPr lang="de-DE" sz="1800" dirty="0" smtClean="0"/>
              <a:t>     </a:t>
            </a:r>
            <a:r>
              <a:rPr lang="de-DE" sz="1800" dirty="0" err="1" smtClean="0"/>
              <a:t>StD</a:t>
            </a:r>
            <a:r>
              <a:rPr lang="de-DE" sz="1800" dirty="0" smtClean="0"/>
              <a:t> Florian Karsten, Seminar Stuttgart </a:t>
            </a:r>
          </a:p>
          <a:p>
            <a:pPr marL="900113" lvl="1" indent="-92075">
              <a:lnSpc>
                <a:spcPct val="80000"/>
              </a:lnSpc>
            </a:pPr>
            <a:r>
              <a:rPr lang="de-DE" sz="1800" dirty="0" smtClean="0"/>
              <a:t>     </a:t>
            </a:r>
            <a:r>
              <a:rPr lang="de-DE" sz="1800" dirty="0" err="1" smtClean="0"/>
              <a:t>StD</a:t>
            </a:r>
            <a:r>
              <a:rPr lang="de-DE" sz="1800" dirty="0" smtClean="0"/>
              <a:t> Volker </a:t>
            </a:r>
            <a:r>
              <a:rPr lang="de-DE" sz="1800" dirty="0" err="1" smtClean="0"/>
              <a:t>Nürk</a:t>
            </a:r>
            <a:r>
              <a:rPr lang="de-DE" sz="1800" dirty="0" smtClean="0"/>
              <a:t>, Gymnasium Walldorf </a:t>
            </a:r>
          </a:p>
          <a:p>
            <a:pPr marL="900113" lvl="1" indent="-92075">
              <a:lnSpc>
                <a:spcPct val="80000"/>
              </a:lnSpc>
            </a:pPr>
            <a:r>
              <a:rPr lang="de-DE" sz="1800" dirty="0" smtClean="0"/>
              <a:t>     </a:t>
            </a:r>
            <a:r>
              <a:rPr lang="de-DE" sz="1800" dirty="0" err="1" smtClean="0"/>
              <a:t>StD</a:t>
            </a:r>
            <a:r>
              <a:rPr lang="de-DE" sz="1800" dirty="0" smtClean="0"/>
              <a:t> Michael Renner, Seminar Tübingen </a:t>
            </a:r>
          </a:p>
          <a:p>
            <a:pPr marL="900113" lvl="1" indent="-92075">
              <a:lnSpc>
                <a:spcPct val="80000"/>
              </a:lnSpc>
            </a:pPr>
            <a:r>
              <a:rPr lang="de-DE" sz="1800" dirty="0" smtClean="0"/>
              <a:t>     </a:t>
            </a:r>
            <a:r>
              <a:rPr lang="de-DE" sz="1800" dirty="0" err="1" smtClean="0"/>
              <a:t>RSD‘in</a:t>
            </a:r>
            <a:r>
              <a:rPr lang="de-DE" sz="1800" dirty="0" smtClean="0"/>
              <a:t> Dr. Petra </a:t>
            </a:r>
            <a:r>
              <a:rPr lang="de-DE" sz="1800" dirty="0" err="1" smtClean="0"/>
              <a:t>Zachmann</a:t>
            </a:r>
            <a:r>
              <a:rPr lang="de-DE" sz="1800" dirty="0" smtClean="0"/>
              <a:t>, Regierungspräsidium Karlsruhe </a:t>
            </a:r>
          </a:p>
          <a:p>
            <a:pPr marL="900113" lvl="1" indent="-92075">
              <a:lnSpc>
                <a:spcPct val="80000"/>
              </a:lnSpc>
            </a:pPr>
            <a:r>
              <a:rPr lang="de-DE" sz="1800" dirty="0" smtClean="0"/>
              <a:t>     </a:t>
            </a:r>
            <a:r>
              <a:rPr lang="de-DE" sz="1800" dirty="0" err="1" smtClean="0"/>
              <a:t>StD</a:t>
            </a:r>
            <a:r>
              <a:rPr lang="de-DE" sz="1800" dirty="0" smtClean="0"/>
              <a:t> Dr. Markus Ziegler, Regierungspräsidium Freiburg </a:t>
            </a:r>
          </a:p>
          <a:p>
            <a:pPr marL="274638" indent="-274638">
              <a:lnSpc>
                <a:spcPct val="80000"/>
              </a:lnSpc>
            </a:pPr>
            <a:endParaRPr lang="de-DE" sz="2000" dirty="0" smtClean="0"/>
          </a:p>
          <a:p>
            <a:pPr marL="274638" indent="-274638">
              <a:lnSpc>
                <a:spcPct val="80000"/>
              </a:lnSpc>
            </a:pPr>
            <a:r>
              <a:rPr lang="de-DE" sz="2000" dirty="0" smtClean="0"/>
              <a:t> Die Materialien dürfen im Rahmen der Fortbildungsmaßnahme </a:t>
            </a:r>
          </a:p>
          <a:p>
            <a:pPr marL="274638" indent="-274638">
              <a:lnSpc>
                <a:spcPct val="80000"/>
              </a:lnSpc>
              <a:buFontTx/>
              <a:buNone/>
            </a:pPr>
            <a:r>
              <a:rPr lang="de-DE" sz="2000" dirty="0" smtClean="0"/>
              <a:t>     eingesetzt und von den Multiplikatoren für ihren eigenen </a:t>
            </a:r>
          </a:p>
          <a:p>
            <a:pPr marL="274638" indent="-274638">
              <a:lnSpc>
                <a:spcPct val="80000"/>
              </a:lnSpc>
              <a:buFontTx/>
              <a:buNone/>
            </a:pPr>
            <a:r>
              <a:rPr lang="de-DE" sz="2000" dirty="0" smtClean="0"/>
              <a:t>     Einsatz angepasst werden. </a:t>
            </a:r>
          </a:p>
          <a:p>
            <a:pPr marL="274638" indent="-274638">
              <a:lnSpc>
                <a:spcPct val="80000"/>
              </a:lnSpc>
            </a:pPr>
            <a:endParaRPr lang="de-DE" sz="2000" dirty="0" smtClean="0"/>
          </a:p>
          <a:p>
            <a:pPr marL="274638" indent="-274638">
              <a:lnSpc>
                <a:spcPct val="80000"/>
              </a:lnSpc>
            </a:pPr>
            <a:r>
              <a:rPr lang="de-DE" sz="2000" dirty="0" smtClean="0"/>
              <a:t>  Die Materialien stehen unter der Lizenz </a:t>
            </a:r>
          </a:p>
          <a:p>
            <a:pPr marL="274638" indent="-274638">
              <a:lnSpc>
                <a:spcPct val="80000"/>
              </a:lnSpc>
              <a:buFontTx/>
              <a:buNone/>
            </a:pPr>
            <a:r>
              <a:rPr lang="de-DE" sz="2000" dirty="0" smtClean="0"/>
              <a:t>      </a:t>
            </a:r>
            <a:r>
              <a:rPr lang="de-DE" sz="2000" dirty="0" smtClean="0">
                <a:hlinkClick r:id="rId2"/>
              </a:rPr>
              <a:t>http://creativecommons.org/licenses/by-nc-sa/3.0/de/</a:t>
            </a:r>
            <a:endParaRPr lang="de-DE" sz="2000" dirty="0" smtClean="0"/>
          </a:p>
          <a:p>
            <a:pPr marL="274638" indent="-274638">
              <a:lnSpc>
                <a:spcPct val="80000"/>
              </a:lnSpc>
              <a:buFontTx/>
              <a:buNone/>
            </a:pPr>
            <a:r>
              <a:rPr lang="de-DE" sz="2000" dirty="0" smtClean="0"/>
              <a:t> </a:t>
            </a:r>
          </a:p>
          <a:p>
            <a:pPr marL="274638" indent="-274638">
              <a:lnSpc>
                <a:spcPct val="80000"/>
              </a:lnSpc>
            </a:pPr>
            <a:endParaRPr lang="de-DE" sz="200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-180528" y="6457839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Senkrechter Wurf nach oben</a:t>
            </a:r>
            <a:endParaRPr lang="de-DE" sz="4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23926"/>
              </p:ext>
            </p:extLst>
          </p:nvPr>
        </p:nvGraphicFramePr>
        <p:xfrm>
          <a:off x="755578" y="1628800"/>
          <a:ext cx="7704855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1615208"/>
                <a:gridCol w="2016682"/>
                <a:gridCol w="2092005"/>
                <a:gridCol w="198096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nhalt </a:t>
                      </a: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(Dauer)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Kompetenzen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Bemerkungen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Senkrechter </a:t>
                      </a:r>
                      <a:r>
                        <a:rPr lang="de-DE" sz="16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Wurf 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nach oben.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(2 -3 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Fachwissen im Sinne von Kenntnisse transferieren und verknüpfen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Modellieren einer Bewegung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AB2 „Senkrechter Wurf nach oben“  (Datei: </a:t>
                      </a:r>
                      <a:r>
                        <a:rPr lang="de-DE" sz="16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file"/>
                        </a:rPr>
                        <a:t>wurf_oben_1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AB3 „Übungen-Wurf nach oben“ Datei: </a:t>
                      </a:r>
                      <a:r>
                        <a:rPr lang="de-DE" sz="16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wurf_oben_2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Tabellenkalkulationsdatei (Datei: </a:t>
                      </a:r>
                      <a:r>
                        <a:rPr lang="de-DE" sz="1600" dirty="0" err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action="ppaction://hlinkfile"/>
                        </a:rPr>
                        <a:t>wurf_oben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Hypothese t-v-Diagramm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Messwertaufnahme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Ermitteln des t-v-Gesetzes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Festigen durch Übung und modellieren der Bewegung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0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>
            <a:normAutofit/>
          </a:bodyPr>
          <a:lstStyle/>
          <a:p>
            <a:r>
              <a:rPr lang="de-DE" sz="3600" dirty="0" smtClean="0"/>
              <a:t>Fachdidaktischer Gang zur NBG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4525963"/>
          </a:xfrm>
        </p:spPr>
        <p:txBody>
          <a:bodyPr>
            <a:noAutofit/>
          </a:bodyPr>
          <a:lstStyle/>
          <a:p>
            <a:r>
              <a:rPr lang="de-DE" sz="2400" dirty="0" smtClean="0">
                <a:sym typeface="Symbol"/>
              </a:rPr>
              <a:t>Einwirkung einer Kraft verursacht eine Zusatzgeschwindigkeit v. </a:t>
            </a:r>
            <a:r>
              <a:rPr lang="de-DE" sz="2400" dirty="0" smtClean="0"/>
              <a:t>(„beobachtbare“ Größe)</a:t>
            </a:r>
          </a:p>
          <a:p>
            <a:r>
              <a:rPr lang="de-DE" sz="2400" dirty="0" smtClean="0"/>
              <a:t>Einwirkung einer Kraft bewirkt einen Zusatzimpuls </a:t>
            </a:r>
            <a:r>
              <a:rPr lang="de-DE" sz="2400" dirty="0" smtClean="0">
                <a:sym typeface="Symbol"/>
              </a:rPr>
              <a:t>p („körpereigene Größe“)</a:t>
            </a:r>
            <a:endParaRPr lang="de-DE" sz="2400" dirty="0" smtClean="0"/>
          </a:p>
          <a:p>
            <a:r>
              <a:rPr lang="de-DE" sz="2400" dirty="0" smtClean="0"/>
              <a:t>Einwirkung kann über direkten Kontakt der Körper (Stoßen) oder indirekten Kontakt (ziehen über Seil, Luftstrom, die Körper umgebende Felder) geschehen. </a:t>
            </a:r>
          </a:p>
          <a:p>
            <a:r>
              <a:rPr lang="de-DE" sz="2400" dirty="0" smtClean="0">
                <a:sym typeface="Symbol"/>
              </a:rPr>
              <a:t>Maß von v ist abhängig von </a:t>
            </a:r>
          </a:p>
          <a:p>
            <a:pPr lvl="1"/>
            <a:r>
              <a:rPr lang="de-DE" sz="1800" dirty="0" smtClean="0">
                <a:sym typeface="Symbol"/>
              </a:rPr>
              <a:t>Einwirkdauer </a:t>
            </a:r>
            <a:r>
              <a:rPr lang="de-DE" sz="1800" i="1" dirty="0" smtClean="0">
                <a:sym typeface="Symbol"/>
              </a:rPr>
              <a:t>t</a:t>
            </a:r>
          </a:p>
          <a:p>
            <a:pPr lvl="1"/>
            <a:r>
              <a:rPr lang="de-DE" sz="1800" dirty="0" smtClean="0">
                <a:sym typeface="Symbol"/>
              </a:rPr>
              <a:t>Masse </a:t>
            </a:r>
            <a:r>
              <a:rPr lang="de-DE" sz="1800" i="1" dirty="0" smtClean="0">
                <a:sym typeface="Symbol"/>
              </a:rPr>
              <a:t>m</a:t>
            </a:r>
          </a:p>
          <a:p>
            <a:pPr lvl="1"/>
            <a:r>
              <a:rPr lang="de-DE" sz="1800" dirty="0" smtClean="0">
                <a:sym typeface="Symbol"/>
              </a:rPr>
              <a:t>Größe der einwirkenden Kraft </a:t>
            </a:r>
            <a:r>
              <a:rPr lang="de-DE" sz="1800" i="1" dirty="0" smtClean="0">
                <a:sym typeface="Symbol"/>
              </a:rPr>
              <a:t>F</a:t>
            </a:r>
          </a:p>
          <a:p>
            <a:r>
              <a:rPr lang="de-DE" sz="2400" dirty="0" smtClean="0">
                <a:sym typeface="Symbol"/>
              </a:rPr>
              <a:t>Die Richtung von v und die Richtung der einwirkenden Kraft F sind gleich</a:t>
            </a:r>
          </a:p>
          <a:p>
            <a:r>
              <a:rPr lang="de-DE" sz="2400" dirty="0" smtClean="0">
                <a:sym typeface="Symbol"/>
              </a:rPr>
              <a:t>Entwicklung der NBG (Fahrbahnversuch,  oder mit Luftkissenbällen)</a:t>
            </a:r>
          </a:p>
          <a:p>
            <a:endParaRPr lang="de-DE" sz="2400" dirty="0" smtClean="0">
              <a:sym typeface="Symbo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9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de-DE" dirty="0" smtClean="0"/>
              <a:t>Schwierigkeiten des physikalischen Kraftbegriffs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056784" cy="288032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Abgrenzung zur Umgangssprache (wird oftmals als Synonym für Energie verwendet)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Kraft als </a:t>
            </a:r>
            <a:r>
              <a:rPr lang="de-DE" sz="2400" b="1" dirty="0" smtClean="0">
                <a:solidFill>
                  <a:schemeClr val="tx1"/>
                </a:solidFill>
              </a:rPr>
              <a:t>Eigenschaft</a:t>
            </a:r>
            <a:r>
              <a:rPr lang="de-DE" sz="2400" dirty="0" smtClean="0">
                <a:solidFill>
                  <a:schemeClr val="tx1"/>
                </a:solidFill>
              </a:rPr>
              <a:t> eines Körpers („…hat Kraft“)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Kraft als Kennzeichen von Aktivität (wird Lebewesen, oder lediglich bewegten Körpern zugeschrieben)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de-DE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96552" y="6477678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2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Kraft durch „Einwirkung“ eines anderen Körpers oder eines Feldes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1403648" y="4571836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Kraft F</a:t>
            </a:r>
            <a:endParaRPr lang="de-DE" sz="24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555776" y="3717032"/>
            <a:ext cx="5544616" cy="928731"/>
            <a:chOff x="2555776" y="3717032"/>
            <a:chExt cx="5544616" cy="928731"/>
          </a:xfrm>
        </p:grpSpPr>
        <p:cxnSp>
          <p:nvCxnSpPr>
            <p:cNvPr id="7" name="Gerade Verbindung 6"/>
            <p:cNvCxnSpPr/>
            <p:nvPr/>
          </p:nvCxnSpPr>
          <p:spPr>
            <a:xfrm flipV="1">
              <a:off x="2555776" y="3997691"/>
              <a:ext cx="1296144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3995936" y="3717032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Stärke der Einwirkung (Betrag)</a:t>
              </a:r>
              <a:endParaRPr lang="de-DE" sz="2400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555776" y="4949589"/>
            <a:ext cx="5256584" cy="838255"/>
            <a:chOff x="2555776" y="4949589"/>
            <a:chExt cx="5256584" cy="838255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2555776" y="4949589"/>
              <a:ext cx="1296144" cy="607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4031940" y="5326179"/>
              <a:ext cx="3780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Einwirkungsrichtung</a:t>
              </a:r>
              <a:endParaRPr lang="de-DE" sz="2400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755576" y="129643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Begriff der „Einwirkung“ zunächst intuitiv. Präzisere Beschreibung legt folgende drei Aspekte nahe: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Eine Einwirkung erfolgt immer in eine bestimmte Richtung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Einwirkungen unterscheiden sich in ihrer Stärke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Einwirkungen werden während einer bestimmten Zeit </a:t>
            </a:r>
            <a:r>
              <a:rPr lang="de-DE" sz="2000" dirty="0" smtClean="0">
                <a:sym typeface="Symbol"/>
              </a:rPr>
              <a:t>t</a:t>
            </a:r>
            <a:r>
              <a:rPr lang="de-DE" sz="2000" dirty="0" smtClean="0"/>
              <a:t> ausgeübt.</a:t>
            </a: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-32662" y="6457839"/>
            <a:ext cx="2895600" cy="365125"/>
          </a:xfrm>
        </p:spPr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745560" y="6469128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5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Autofit/>
          </a:bodyPr>
          <a:lstStyle/>
          <a:p>
            <a:r>
              <a:rPr lang="de-DE" sz="3600" dirty="0" smtClean="0"/>
              <a:t>Zusatzgeschwindigkeit nur durch </a:t>
            </a:r>
            <a:r>
              <a:rPr lang="de-DE" sz="3600" b="1" dirty="0" smtClean="0"/>
              <a:t>Wechselwirkung </a:t>
            </a:r>
            <a:r>
              <a:rPr lang="de-DE" sz="3600" dirty="0" smtClean="0"/>
              <a:t>mit einem Körper oder Feld!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2193826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Wechselwirkung kann stattfinden durch: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Luft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Stoß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Felder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Zugband</a:t>
            </a:r>
          </a:p>
          <a:p>
            <a:r>
              <a:rPr lang="de-DE" sz="2800" dirty="0" smtClean="0"/>
              <a:t>…</a:t>
            </a:r>
          </a:p>
          <a:p>
            <a:endParaRPr lang="de-DE" sz="2800" dirty="0"/>
          </a:p>
          <a:p>
            <a:r>
              <a:rPr lang="de-DE" sz="2800" dirty="0" smtClean="0"/>
              <a:t>Wechselwirkung bedeutet Kraft</a:t>
            </a:r>
            <a:r>
              <a:rPr lang="de-DE" sz="2800" b="1" dirty="0" smtClean="0"/>
              <a:t>einwirkung</a:t>
            </a:r>
            <a:r>
              <a:rPr lang="de-DE" sz="2800" dirty="0" smtClean="0"/>
              <a:t> !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5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Geschwindigkeitsänderung - Impulsänderung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1259632" y="57332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AB: </a:t>
            </a:r>
            <a:r>
              <a:rPr lang="de-DE" dirty="0" smtClean="0">
                <a:hlinkClick r:id="rId3" action="ppaction://hlinkfile"/>
              </a:rPr>
              <a:t>Geschwindigkeitsänderung </a:t>
            </a:r>
            <a:r>
              <a:rPr lang="de-DE" dirty="0">
                <a:hlinkClick r:id="rId3" action="ppaction://hlinkfile"/>
              </a:rPr>
              <a:t>bedeutet </a:t>
            </a:r>
            <a:r>
              <a:rPr lang="de-DE" dirty="0" smtClean="0">
                <a:hlinkClick r:id="rId3" action="ppaction://hlinkfile"/>
              </a:rPr>
              <a:t>Impulsänderung </a:t>
            </a:r>
            <a:r>
              <a:rPr lang="de-DE" dirty="0" smtClean="0"/>
              <a:t>- </a:t>
            </a:r>
            <a:r>
              <a:rPr lang="de-DE" dirty="0" err="1" smtClean="0"/>
              <a:t>Lehrtext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46375" y="4581128"/>
            <a:ext cx="68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Übertragung der Geschwindigkeitsvektordiagramme auf Impulsvektordiagramme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77913"/>
            <a:ext cx="8400997" cy="262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Impuls als Vektor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5004048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2" action="ppaction://hlinkfile"/>
              </a:rPr>
              <a:t>Impuls als Vektor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04048" y="19168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Film: </a:t>
            </a:r>
            <a:r>
              <a:rPr lang="de-DE" dirty="0" smtClean="0">
                <a:hlinkClick r:id="rId3" action="ppaction://hlinkfile"/>
              </a:rPr>
              <a:t>Kraftstoß 2-dim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97453"/>
            <a:ext cx="3384376" cy="46085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97" y="3760270"/>
            <a:ext cx="374985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0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" y="620688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smtClean="0"/>
              <a:t>Einflussfaktoren auf die Zusatzgeschwindigkeit</a:t>
            </a:r>
            <a:br>
              <a:rPr lang="de-DE" sz="3600" dirty="0" smtClean="0"/>
            </a:br>
            <a:r>
              <a:rPr lang="de-DE" sz="3600" dirty="0" smtClean="0"/>
              <a:t>(qualitative Betrachtung)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618516" y="3284984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Je größer </a:t>
            </a:r>
            <a:r>
              <a:rPr lang="de-DE" dirty="0" smtClean="0"/>
              <a:t>die Kraft </a:t>
            </a:r>
            <a:r>
              <a:rPr lang="de-DE" dirty="0"/>
              <a:t>ist, die auf einen Körper ausgeübt wird, desto größer ist </a:t>
            </a:r>
            <a:r>
              <a:rPr lang="de-DE" dirty="0" smtClean="0"/>
              <a:t>die Zusatzgeschwindigkeit, </a:t>
            </a:r>
            <a:r>
              <a:rPr lang="de-DE" dirty="0"/>
              <a:t>die der Körper erhält</a:t>
            </a:r>
            <a:r>
              <a:rPr lang="de-DE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Je länger die Einwirkungsdauer einer Kraft ist, die auf einen </a:t>
            </a:r>
            <a:r>
              <a:rPr lang="de-DE" dirty="0" smtClean="0"/>
              <a:t>Körper ausgeübt </a:t>
            </a:r>
            <a:r>
              <a:rPr lang="de-DE" dirty="0"/>
              <a:t>wird, desto größer ist </a:t>
            </a:r>
            <a:r>
              <a:rPr lang="de-DE" dirty="0" smtClean="0"/>
              <a:t>die Zusatzgeschwindigkeit, </a:t>
            </a:r>
            <a:r>
              <a:rPr lang="de-DE" dirty="0"/>
              <a:t>die der Körper erhält</a:t>
            </a:r>
            <a:r>
              <a:rPr lang="de-DE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Je größer die Masse eines </a:t>
            </a:r>
            <a:r>
              <a:rPr lang="de-DE" dirty="0" smtClean="0"/>
              <a:t>Körpers </a:t>
            </a:r>
            <a:r>
              <a:rPr lang="de-DE" dirty="0"/>
              <a:t>ist, auf den eine Kraft ausgeübt wird, desto kleiner </a:t>
            </a:r>
            <a:r>
              <a:rPr lang="de-DE" dirty="0" smtClean="0"/>
              <a:t>ist die Zusatzgeschwindigkeit, </a:t>
            </a:r>
            <a:r>
              <a:rPr lang="de-DE" dirty="0"/>
              <a:t>die der Körper erhält.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22768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Intuitive Überlegungen mit entsprechenden Freihandexperimenten liefern propädeutisch folgende „je-desto“-Beziehungen: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57332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2" action="ppaction://hlinkfile"/>
              </a:rPr>
              <a:t>Kraft und Geschwindigkeitsänderung 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Fahrbahnversuche</a:t>
            </a:r>
            <a:br>
              <a:rPr lang="de-DE" sz="4000" dirty="0" smtClean="0"/>
            </a:br>
            <a:r>
              <a:rPr lang="de-DE" sz="2700" dirty="0" smtClean="0"/>
              <a:t>(zur quantitativen Überprüfung )</a:t>
            </a:r>
            <a:endParaRPr lang="de-DE" sz="2700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1556792"/>
            <a:ext cx="620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Aufnahme von </a:t>
            </a:r>
            <a:r>
              <a:rPr lang="de-DE" i="1" dirty="0" smtClean="0"/>
              <a:t>t-v</a:t>
            </a:r>
            <a:r>
              <a:rPr lang="de-DE" dirty="0" smtClean="0"/>
              <a:t>-Diagrammen (mit MES):</a:t>
            </a:r>
            <a:endParaRPr lang="de-DE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899592" y="3479013"/>
            <a:ext cx="3600400" cy="2405546"/>
            <a:chOff x="899592" y="3479013"/>
            <a:chExt cx="3600400" cy="2405546"/>
          </a:xfrm>
        </p:grpSpPr>
        <p:sp>
          <p:nvSpPr>
            <p:cNvPr id="10" name="Textfeld 9"/>
            <p:cNvSpPr txBox="1"/>
            <p:nvPr/>
          </p:nvSpPr>
          <p:spPr>
            <a:xfrm>
              <a:off x="3779912" y="551522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/>
                <a:t>t</a:t>
              </a:r>
              <a:endParaRPr lang="de-DE" i="1" dirty="0"/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>
              <a:off x="1259632" y="5445224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1259632" y="3645024"/>
              <a:ext cx="0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899592" y="3479013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/>
                <a:t>v</a:t>
              </a:r>
              <a:endParaRPr lang="de-DE" i="1" dirty="0"/>
            </a:p>
          </p:txBody>
        </p:sp>
        <p:cxnSp>
          <p:nvCxnSpPr>
            <p:cNvPr id="13" name="Gerade Verbindung 12"/>
            <p:cNvCxnSpPr/>
            <p:nvPr/>
          </p:nvCxnSpPr>
          <p:spPr>
            <a:xfrm flipV="1">
              <a:off x="1259632" y="4646784"/>
              <a:ext cx="2088232" cy="798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1259632" y="3630282"/>
            <a:ext cx="2882508" cy="2246990"/>
            <a:chOff x="1259632" y="3630282"/>
            <a:chExt cx="2882508" cy="2246990"/>
          </a:xfrm>
        </p:grpSpPr>
        <p:sp>
          <p:nvSpPr>
            <p:cNvPr id="19" name="Textfeld 18"/>
            <p:cNvSpPr txBox="1"/>
            <p:nvPr/>
          </p:nvSpPr>
          <p:spPr>
            <a:xfrm>
              <a:off x="3416322" y="4390110"/>
              <a:ext cx="72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/>
                <a:t>F</a:t>
              </a:r>
              <a:endParaRPr lang="de-DE" i="1" dirty="0"/>
            </a:p>
          </p:txBody>
        </p:sp>
        <p:cxnSp>
          <p:nvCxnSpPr>
            <p:cNvPr id="16" name="Gerade Verbindung 15"/>
            <p:cNvCxnSpPr/>
            <p:nvPr/>
          </p:nvCxnSpPr>
          <p:spPr>
            <a:xfrm flipV="1">
              <a:off x="1259632" y="3848345"/>
              <a:ext cx="2088232" cy="159687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3410584" y="3630282"/>
              <a:ext cx="72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</a:t>
              </a:r>
              <a:r>
                <a:rPr lang="de-DE" dirty="0" smtClean="0">
                  <a:sym typeface="Symbol"/>
                </a:rPr>
                <a:t> </a:t>
              </a:r>
              <a:r>
                <a:rPr lang="de-DE" i="1" dirty="0" smtClean="0"/>
                <a:t>F</a:t>
              </a:r>
              <a:endParaRPr lang="de-DE" i="1" dirty="0"/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2411760" y="4545124"/>
              <a:ext cx="0" cy="900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1907704" y="550794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 = </a:t>
              </a:r>
              <a:r>
                <a:rPr lang="de-DE" dirty="0" err="1" smtClean="0"/>
                <a:t>const</a:t>
              </a:r>
              <a:r>
                <a:rPr lang="de-DE" dirty="0" smtClean="0"/>
                <a:t>.</a:t>
              </a:r>
              <a:endParaRPr lang="de-DE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638270" y="3429000"/>
            <a:ext cx="3678146" cy="2477554"/>
            <a:chOff x="4422246" y="3429000"/>
            <a:chExt cx="3678146" cy="2477554"/>
          </a:xfrm>
        </p:grpSpPr>
        <p:cxnSp>
          <p:nvCxnSpPr>
            <p:cNvPr id="24" name="Gerade Verbindung mit Pfeil 23"/>
            <p:cNvCxnSpPr/>
            <p:nvPr/>
          </p:nvCxnSpPr>
          <p:spPr>
            <a:xfrm>
              <a:off x="4782286" y="5395211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4782286" y="3595011"/>
              <a:ext cx="0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7380312" y="553722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/>
                <a:t>t</a:t>
              </a:r>
              <a:endParaRPr lang="de-DE" i="1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422246" y="342900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/>
                <a:t>v</a:t>
              </a:r>
              <a:endParaRPr lang="de-DE" i="1" dirty="0"/>
            </a:p>
          </p:txBody>
        </p:sp>
        <p:cxnSp>
          <p:nvCxnSpPr>
            <p:cNvPr id="28" name="Gerade Verbindung 27"/>
            <p:cNvCxnSpPr/>
            <p:nvPr/>
          </p:nvCxnSpPr>
          <p:spPr>
            <a:xfrm flipV="1">
              <a:off x="4782286" y="4596771"/>
              <a:ext cx="2088232" cy="798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V="1">
              <a:off x="4782286" y="3798332"/>
              <a:ext cx="2088232" cy="159687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7014534" y="4412105"/>
              <a:ext cx="72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/>
                <a:t>2</a:t>
              </a:r>
              <a:r>
                <a:rPr lang="de-DE" dirty="0" smtClean="0">
                  <a:sym typeface="Symbol"/>
                </a:rPr>
                <a:t></a:t>
              </a:r>
              <a:r>
                <a:rPr lang="de-DE" i="1" dirty="0" smtClean="0"/>
                <a:t>m</a:t>
              </a:r>
              <a:endParaRPr lang="de-DE" i="1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933238" y="3580269"/>
              <a:ext cx="72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</a:t>
              </a:r>
              <a:endParaRPr lang="de-DE" i="1" dirty="0"/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5940152" y="4495111"/>
              <a:ext cx="0" cy="900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5430358" y="545792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 = </a:t>
              </a:r>
              <a:r>
                <a:rPr lang="de-DE" dirty="0" err="1" smtClean="0"/>
                <a:t>const</a:t>
              </a:r>
              <a:r>
                <a:rPr lang="de-DE" dirty="0" smtClean="0"/>
                <a:t>.</a:t>
              </a:r>
              <a:endParaRPr lang="de-DE" dirty="0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1187624" y="1926124"/>
            <a:ext cx="47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/>
              <a:t>Konstante Kraft und Masse: </a:t>
            </a:r>
            <a:r>
              <a:rPr lang="de-DE" i="1" dirty="0">
                <a:sym typeface="Symbol"/>
              </a:rPr>
              <a:t></a:t>
            </a:r>
            <a:r>
              <a:rPr lang="de-DE" i="1" dirty="0"/>
              <a:t>v </a:t>
            </a:r>
            <a:r>
              <a:rPr lang="de-DE" i="1" dirty="0" smtClean="0">
                <a:sym typeface="Symbol"/>
              </a:rPr>
              <a:t> </a:t>
            </a:r>
            <a:r>
              <a:rPr lang="de-DE" i="1" dirty="0"/>
              <a:t>t  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187624" y="2276872"/>
            <a:ext cx="60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(2)  Messung </a:t>
            </a:r>
            <a:r>
              <a:rPr lang="de-DE" dirty="0"/>
              <a:t>(1) wiederholen mit doppelter Kraft: </a:t>
            </a:r>
            <a:r>
              <a:rPr lang="de-DE" i="1" dirty="0">
                <a:sym typeface="Symbol"/>
              </a:rPr>
              <a:t></a:t>
            </a:r>
            <a:r>
              <a:rPr lang="de-DE" i="1" dirty="0"/>
              <a:t>v </a:t>
            </a:r>
            <a:r>
              <a:rPr lang="de-DE" i="1" dirty="0">
                <a:sym typeface="Symbol"/>
              </a:rPr>
              <a:t> </a:t>
            </a:r>
            <a:r>
              <a:rPr lang="de-DE" i="1" dirty="0" smtClean="0">
                <a:sym typeface="Symbol"/>
              </a:rPr>
              <a:t>F</a:t>
            </a:r>
            <a:endParaRPr lang="de-DE" i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187624" y="2638653"/>
            <a:ext cx="695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Symbol"/>
              </a:rPr>
              <a:t>(3)  Messung </a:t>
            </a:r>
            <a:r>
              <a:rPr lang="de-DE" dirty="0"/>
              <a:t>(1) wiederholen mit doppelter Masse: </a:t>
            </a:r>
            <a:r>
              <a:rPr lang="de-DE" i="1" dirty="0">
                <a:sym typeface="Symbol"/>
              </a:rPr>
              <a:t></a:t>
            </a:r>
            <a:r>
              <a:rPr lang="de-DE" i="1" dirty="0"/>
              <a:t>v </a:t>
            </a:r>
            <a:r>
              <a:rPr lang="de-DE" i="1" dirty="0">
                <a:sym typeface="Symbol"/>
              </a:rPr>
              <a:t>  m</a:t>
            </a:r>
            <a:r>
              <a:rPr lang="de-DE" i="1" baseline="30000" dirty="0">
                <a:sym typeface="Symbol"/>
              </a:rPr>
              <a:t>-1</a:t>
            </a:r>
            <a:endParaRPr lang="de-DE" i="1" baseline="30000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9"/>
          <a:stretch/>
        </p:blipFill>
        <p:spPr bwMode="auto">
          <a:xfrm>
            <a:off x="539552" y="1468214"/>
            <a:ext cx="4032448" cy="3854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3272539"/>
              </p:ext>
            </p:extLst>
          </p:nvPr>
        </p:nvGraphicFramePr>
        <p:xfrm>
          <a:off x="5004048" y="1337829"/>
          <a:ext cx="3649345" cy="232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288680382"/>
              </p:ext>
            </p:extLst>
          </p:nvPr>
        </p:nvGraphicFramePr>
        <p:xfrm>
          <a:off x="5004048" y="3492723"/>
          <a:ext cx="3721735" cy="216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67544" y="61197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Kontextnahe Prüfung mit Luftkissenbällen </a:t>
            </a:r>
            <a:endParaRPr lang="de-DE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539552" y="59399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5" action="ppaction://hlinkfile"/>
              </a:rPr>
              <a:t>Kraft und Geschwindigkeitsänderung II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1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6" y="374799"/>
            <a:ext cx="7772400" cy="1470025"/>
          </a:xfrm>
        </p:spPr>
        <p:txBody>
          <a:bodyPr/>
          <a:lstStyle/>
          <a:p>
            <a:r>
              <a:rPr lang="de-DE" dirty="0" smtClean="0"/>
              <a:t>Vektorgrößen in der Mechanik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39752" y="2276872"/>
            <a:ext cx="4136504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3600" dirty="0" smtClean="0">
                <a:solidFill>
                  <a:schemeClr val="tx1"/>
                </a:solidFill>
              </a:rPr>
              <a:t>Geschwindigkeit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600" dirty="0">
                <a:solidFill>
                  <a:schemeClr val="tx1"/>
                </a:solidFill>
              </a:rPr>
              <a:t>Beschleunigung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600" dirty="0" smtClean="0">
                <a:solidFill>
                  <a:schemeClr val="tx1"/>
                </a:solidFill>
              </a:rPr>
              <a:t>Impuls</a:t>
            </a:r>
            <a:endParaRPr lang="de-DE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600" dirty="0" smtClean="0">
                <a:solidFill>
                  <a:schemeClr val="tx1"/>
                </a:solidFill>
              </a:rPr>
              <a:t>Kraft</a:t>
            </a:r>
          </a:p>
          <a:p>
            <a:pPr algn="l"/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96552" y="6492875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66389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4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Auswertung 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1118349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Messungen bestätigen:  </a:t>
            </a:r>
          </a:p>
          <a:p>
            <a:endParaRPr lang="de-DE" sz="2800" dirty="0" smtClean="0"/>
          </a:p>
          <a:p>
            <a:pPr algn="ctr"/>
            <a:r>
              <a:rPr lang="de-DE" sz="2800" i="1" dirty="0" smtClean="0">
                <a:sym typeface="Symbol"/>
              </a:rPr>
              <a:t></a:t>
            </a:r>
            <a:r>
              <a:rPr lang="de-DE" sz="2800" i="1" dirty="0" smtClean="0"/>
              <a:t>v </a:t>
            </a:r>
            <a:r>
              <a:rPr lang="de-DE" sz="2800" i="1" dirty="0">
                <a:sym typeface="Symbol"/>
              </a:rPr>
              <a:t></a:t>
            </a:r>
            <a:r>
              <a:rPr lang="de-DE" sz="2800" i="1" dirty="0" smtClean="0">
                <a:sym typeface="Symbol"/>
              </a:rPr>
              <a:t> F t  m</a:t>
            </a:r>
            <a:r>
              <a:rPr lang="de-DE" sz="2800" i="1" baseline="30000" dirty="0" smtClean="0">
                <a:sym typeface="Symbol"/>
              </a:rPr>
              <a:t>-1</a:t>
            </a:r>
            <a:r>
              <a:rPr lang="de-DE" sz="2800" i="1" dirty="0" smtClean="0">
                <a:sym typeface="Symbol"/>
              </a:rPr>
              <a:t> </a:t>
            </a:r>
          </a:p>
          <a:p>
            <a:endParaRPr lang="de-DE" sz="2800" i="1" dirty="0" smtClean="0">
              <a:sym typeface="Symbol"/>
            </a:endParaRPr>
          </a:p>
          <a:p>
            <a:r>
              <a:rPr lang="de-DE" sz="2800" dirty="0" smtClean="0">
                <a:sym typeface="Symbol"/>
              </a:rPr>
              <a:t>Einsetzen von Messwerten zeigt, dass für die </a:t>
            </a:r>
            <a:r>
              <a:rPr lang="de-DE" sz="2800" dirty="0" smtClean="0">
                <a:solidFill>
                  <a:schemeClr val="accent2"/>
                </a:solidFill>
                <a:sym typeface="Symbol"/>
              </a:rPr>
              <a:t>beobachtbare</a:t>
            </a:r>
            <a:r>
              <a:rPr lang="de-DE" sz="2800" dirty="0" smtClean="0">
                <a:sym typeface="Symbol"/>
              </a:rPr>
              <a:t> Größe gilt:</a:t>
            </a:r>
          </a:p>
          <a:p>
            <a:r>
              <a:rPr lang="de-DE" sz="2800" dirty="0" smtClean="0">
                <a:sym typeface="Symbol"/>
              </a:rPr>
              <a:t> </a:t>
            </a:r>
          </a:p>
          <a:p>
            <a:pPr algn="ctr"/>
            <a:r>
              <a:rPr lang="de-DE" sz="2800" dirty="0" smtClean="0">
                <a:sym typeface="Symbol"/>
              </a:rPr>
              <a:t> </a:t>
            </a:r>
            <a:r>
              <a:rPr lang="de-DE" sz="2800" i="1" dirty="0" smtClean="0">
                <a:solidFill>
                  <a:schemeClr val="accent2"/>
                </a:solidFill>
                <a:sym typeface="Symbol"/>
              </a:rPr>
              <a:t></a:t>
            </a:r>
            <a:r>
              <a:rPr lang="de-DE" sz="2800" i="1" dirty="0">
                <a:solidFill>
                  <a:schemeClr val="accent2"/>
                </a:solidFill>
              </a:rPr>
              <a:t>v</a:t>
            </a:r>
            <a:r>
              <a:rPr lang="de-DE" sz="2800" i="1" dirty="0"/>
              <a:t> </a:t>
            </a:r>
            <a:r>
              <a:rPr lang="de-DE" sz="2800" i="1" dirty="0" smtClean="0">
                <a:sym typeface="Symbol"/>
              </a:rPr>
              <a:t>= </a:t>
            </a:r>
            <a:r>
              <a:rPr lang="de-DE" sz="2800" i="1" dirty="0">
                <a:sym typeface="Symbol"/>
              </a:rPr>
              <a:t>F t  m</a:t>
            </a:r>
            <a:r>
              <a:rPr lang="de-DE" sz="2800" i="1" baseline="30000" dirty="0">
                <a:sym typeface="Symbol"/>
              </a:rPr>
              <a:t>-1</a:t>
            </a:r>
            <a:r>
              <a:rPr lang="de-DE" sz="2800" dirty="0" smtClean="0">
                <a:sym typeface="Symbol"/>
              </a:rPr>
              <a:t> </a:t>
            </a:r>
          </a:p>
          <a:p>
            <a:endParaRPr lang="de-DE" sz="2800" dirty="0">
              <a:sym typeface="Symbol"/>
            </a:endParaRPr>
          </a:p>
          <a:p>
            <a:r>
              <a:rPr lang="de-DE" sz="2800" dirty="0" smtClean="0">
                <a:sym typeface="Symbol"/>
              </a:rPr>
              <a:t>Umformen nach „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körpereigenen</a:t>
            </a:r>
            <a:r>
              <a:rPr lang="de-DE" sz="2800" dirty="0" smtClean="0">
                <a:sym typeface="Symbol"/>
              </a:rPr>
              <a:t>“ Größen: </a:t>
            </a:r>
          </a:p>
          <a:p>
            <a:r>
              <a:rPr lang="de-DE" sz="2800" dirty="0" smtClean="0">
                <a:sym typeface="Symbol"/>
              </a:rPr>
              <a:t> </a:t>
            </a:r>
          </a:p>
          <a:p>
            <a:pPr algn="ctr"/>
            <a:r>
              <a:rPr lang="de-DE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m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  </a:t>
            </a:r>
            <a:r>
              <a:rPr lang="de-DE" sz="2800" i="1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de-DE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</a:t>
            </a:r>
            <a:r>
              <a:rPr lang="de-DE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800" i="1" dirty="0" smtClean="0">
                <a:sym typeface="Symbol"/>
              </a:rPr>
              <a:t>=  F</a:t>
            </a:r>
            <a:r>
              <a:rPr lang="de-DE" sz="2800" i="1" dirty="0">
                <a:sym typeface="Symbol"/>
              </a:rPr>
              <a:t> </a:t>
            </a:r>
            <a:r>
              <a:rPr lang="de-DE" sz="2800" i="1" dirty="0" smtClean="0">
                <a:sym typeface="Symbol"/>
              </a:rPr>
              <a:t>t</a:t>
            </a:r>
            <a:endParaRPr lang="de-DE" sz="2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5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23079"/>
            <a:ext cx="8229600" cy="1143000"/>
          </a:xfrm>
        </p:spPr>
        <p:txBody>
          <a:bodyPr/>
          <a:lstStyle/>
          <a:p>
            <a:r>
              <a:rPr lang="de-DE" dirty="0" smtClean="0"/>
              <a:t>Tafelbild I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9302" r="3775" b="13178"/>
          <a:stretch/>
        </p:blipFill>
        <p:spPr bwMode="auto">
          <a:xfrm>
            <a:off x="179512" y="980728"/>
            <a:ext cx="878497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13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DE" dirty="0" smtClean="0"/>
              <a:t>Tafelbild II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15857" r="3398" b="15857"/>
          <a:stretch/>
        </p:blipFill>
        <p:spPr bwMode="auto">
          <a:xfrm>
            <a:off x="107504" y="1124744"/>
            <a:ext cx="885698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93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ym typeface="Symbol"/>
              </a:rPr>
              <a:t>NBG </a:t>
            </a:r>
            <a:r>
              <a:rPr lang="de-DE" dirty="0">
                <a:sym typeface="Symbol"/>
              </a:rPr>
              <a:t>mit </a:t>
            </a:r>
            <a:r>
              <a:rPr lang="de-DE" dirty="0" smtClean="0">
                <a:sym typeface="Symbol"/>
              </a:rPr>
              <a:t>„Impulsbrille“</a:t>
            </a:r>
            <a:r>
              <a:rPr lang="de-DE" dirty="0">
                <a:sym typeface="Symbol"/>
              </a:rPr>
              <a:t/>
            </a:r>
            <a:br>
              <a:rPr lang="de-DE" dirty="0">
                <a:sym typeface="Symbol"/>
              </a:rPr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9807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000" i="1" dirty="0">
                <a:sym typeface="Symbol"/>
              </a:rPr>
              <a:t></a:t>
            </a:r>
            <a:r>
              <a:rPr lang="de-DE" sz="2000" i="1" dirty="0"/>
              <a:t>v</a:t>
            </a:r>
            <a:r>
              <a:rPr lang="de-DE" sz="2000" dirty="0"/>
              <a:t> bedeutet </a:t>
            </a:r>
            <a:r>
              <a:rPr lang="de-DE" sz="2000" dirty="0" smtClean="0"/>
              <a:t>Änderung </a:t>
            </a:r>
            <a:r>
              <a:rPr lang="de-DE" sz="2000" dirty="0"/>
              <a:t>des </a:t>
            </a:r>
            <a:r>
              <a:rPr lang="de-DE" sz="2000" dirty="0" smtClean="0"/>
              <a:t>Impulses; bzw. Impulsänderung </a:t>
            </a:r>
            <a:r>
              <a:rPr lang="de-DE" sz="2000" dirty="0"/>
              <a:t>bedeutet, dass eine Kraft eingewirkt hat (Richtungsgleichheit)</a:t>
            </a:r>
          </a:p>
          <a:p>
            <a:endParaRPr lang="de-DE" sz="2400" dirty="0"/>
          </a:p>
        </p:txBody>
      </p:sp>
      <p:sp>
        <p:nvSpPr>
          <p:cNvPr id="4" name="Ellipse 3"/>
          <p:cNvSpPr/>
          <p:nvPr/>
        </p:nvSpPr>
        <p:spPr>
          <a:xfrm>
            <a:off x="2987824" y="3789040"/>
            <a:ext cx="360040" cy="3600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67844" y="3954312"/>
            <a:ext cx="15481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12731"/>
              </p:ext>
            </p:extLst>
          </p:nvPr>
        </p:nvGraphicFramePr>
        <p:xfrm>
          <a:off x="3683000" y="2978149"/>
          <a:ext cx="528960" cy="39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Formel" r:id="rId3" imgW="304560" imgH="228600" progId="Equation.3">
                  <p:embed/>
                </p:oleObj>
              </mc:Choice>
              <mc:Fallback>
                <p:oleObj name="Formel" r:id="rId3" imgW="304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00" y="2978149"/>
                        <a:ext cx="528960" cy="395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73495"/>
              </p:ext>
            </p:extLst>
          </p:nvPr>
        </p:nvGraphicFramePr>
        <p:xfrm>
          <a:off x="3761910" y="3969060"/>
          <a:ext cx="360040" cy="41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Formel" r:id="rId5" imgW="139680" imgH="215640" progId="Equation.3">
                  <p:embed/>
                </p:oleObj>
              </mc:Choice>
              <mc:Fallback>
                <p:oleObj name="Formel" r:id="rId5" imgW="139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1910" y="3969060"/>
                        <a:ext cx="360040" cy="41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255248"/>
              </p:ext>
            </p:extLst>
          </p:nvPr>
        </p:nvGraphicFramePr>
        <p:xfrm>
          <a:off x="2558035" y="3341265"/>
          <a:ext cx="5889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Formel" r:id="rId7" imgW="228600" imgH="215640" progId="Equation.3">
                  <p:embed/>
                </p:oleObj>
              </mc:Choice>
              <mc:Fallback>
                <p:oleObj name="Formel" r:id="rId7" imgW="228600" imgH="21564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035" y="3341265"/>
                        <a:ext cx="5889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Gerade Verbindung mit Pfeil 12"/>
          <p:cNvCxnSpPr/>
          <p:nvPr/>
        </p:nvCxnSpPr>
        <p:spPr>
          <a:xfrm flipV="1">
            <a:off x="3187260" y="3140968"/>
            <a:ext cx="0" cy="8133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3167844" y="3140968"/>
            <a:ext cx="1548000" cy="805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3169980" y="4155174"/>
            <a:ext cx="1" cy="12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62627"/>
              </p:ext>
            </p:extLst>
          </p:nvPr>
        </p:nvGraphicFramePr>
        <p:xfrm>
          <a:off x="2771800" y="4553818"/>
          <a:ext cx="560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Formel" r:id="rId9" imgW="152280" imgH="203040" progId="Equation.3">
                  <p:embed/>
                </p:oleObj>
              </mc:Choice>
              <mc:Fallback>
                <p:oleObj name="Formel" r:id="rId9" imgW="152280" imgH="20304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553818"/>
                        <a:ext cx="5603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899592" y="584897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 </a:t>
            </a:r>
            <a:r>
              <a:rPr lang="de-DE" dirty="0" smtClean="0">
                <a:hlinkClick r:id="rId11" action="ppaction://hlinkfile"/>
              </a:rPr>
              <a:t>Kraft und Impulsänderung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1763688" y="1877923"/>
                <a:ext cx="5976664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  <a:sym typeface="Symbol"/>
                      </a:rPr>
                      <m:t>𝑚</m:t>
                    </m:r>
                    <m:r>
                      <a:rPr lang="de-DE" sz="2800" b="0" i="1" smtClean="0">
                        <a:latin typeface="Cambria Math"/>
                        <a:ea typeface="Cambria Math"/>
                        <a:sym typeface="Symbol"/>
                      </a:rPr>
                      <m:t>∙ ∆</m:t>
                    </m:r>
                    <m:acc>
                      <m:accPr>
                        <m:chr m:val="⃗"/>
                        <m:ctrlPr>
                          <a:rPr lang="de-DE" sz="2800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/>
                            <a:ea typeface="Cambria Math"/>
                            <a:sym typeface="Symbol"/>
                          </a:rPr>
                          <m:t>𝑣</m:t>
                        </m:r>
                      </m:e>
                    </m:acc>
                  </m:oMath>
                </a14:m>
                <a:r>
                  <a:rPr lang="de-DE" sz="2800" dirty="0" smtClean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800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acc>
                    <m:r>
                      <a:rPr lang="de-DE" sz="28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de-DE" sz="2800" b="0" i="1" smtClean="0">
                        <a:latin typeface="Cambria Math"/>
                        <a:ea typeface="Cambria Math"/>
                        <a:sym typeface="Symbol"/>
                      </a:rPr>
                      <m:t>∙ ∆</m:t>
                    </m:r>
                    <m:r>
                      <a:rPr lang="de-DE" sz="2800" b="0" i="1" smtClean="0">
                        <a:latin typeface="Cambria Math"/>
                        <a:ea typeface="Cambria Math"/>
                        <a:sym typeface="Symbol"/>
                      </a:rPr>
                      <m:t>𝑡</m:t>
                    </m:r>
                  </m:oMath>
                </a14:m>
                <a:r>
                  <a:rPr lang="de-DE" sz="2800" dirty="0" smtClean="0">
                    <a:sym typeface="Symbol"/>
                  </a:rPr>
                  <a:t>  bzw</a:t>
                </a:r>
                <a:r>
                  <a:rPr lang="de-DE" sz="2800" i="1" dirty="0" smtClean="0">
                    <a:sym typeface="Symbol"/>
                  </a:rPr>
                  <a:t>.     </a:t>
                </a:r>
                <a14:m>
                  <m:oMath xmlns:m="http://schemas.openxmlformats.org/officeDocument/2006/math">
                    <m:r>
                      <a:rPr lang="de-DE" sz="2800" i="1" smtClean="0">
                        <a:latin typeface="Cambria Math"/>
                        <a:ea typeface="Cambria Math"/>
                        <a:sym typeface="Symbol"/>
                      </a:rPr>
                      <m:t>∆</m:t>
                    </m:r>
                    <m:acc>
                      <m:accPr>
                        <m:chr m:val="⃗"/>
                        <m:ctrlPr>
                          <a:rPr lang="de-DE" sz="28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sz="2800" dirty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800" i="1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acc>
                    <m:r>
                      <a:rPr lang="de-DE" sz="2800" i="1">
                        <a:latin typeface="Cambria Math"/>
                        <a:sym typeface="Symbol"/>
                      </a:rPr>
                      <m:t> </m:t>
                    </m:r>
                    <m:r>
                      <a:rPr lang="de-DE" sz="2800" i="1">
                        <a:latin typeface="Cambria Math"/>
                        <a:ea typeface="Cambria Math"/>
                        <a:sym typeface="Symbol"/>
                      </a:rPr>
                      <m:t>∙ ∆</m:t>
                    </m:r>
                    <m:r>
                      <a:rPr lang="de-DE" sz="2800" i="1">
                        <a:latin typeface="Cambria Math"/>
                        <a:ea typeface="Cambria Math"/>
                        <a:sym typeface="Symbol"/>
                      </a:rPr>
                      <m:t>𝑡</m:t>
                    </m:r>
                  </m:oMath>
                </a14:m>
                <a:r>
                  <a:rPr lang="de-DE" sz="2800" dirty="0">
                    <a:sym typeface="Symbol"/>
                  </a:rPr>
                  <a:t> </a:t>
                </a:r>
                <a:endParaRPr lang="de-DE" sz="28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877923"/>
                <a:ext cx="5976664" cy="575479"/>
              </a:xfrm>
              <a:prstGeom prst="rect">
                <a:avLst/>
              </a:prstGeom>
              <a:blipFill rotWithShape="1">
                <a:blip r:embed="rId12"/>
                <a:stretch>
                  <a:fillRect b="-308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16148"/>
              </p:ext>
            </p:extLst>
          </p:nvPr>
        </p:nvGraphicFramePr>
        <p:xfrm>
          <a:off x="5959053" y="3346450"/>
          <a:ext cx="15652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Formel" r:id="rId13" imgW="901440" imgH="228600" progId="Equation.3">
                  <p:embed/>
                </p:oleObj>
              </mc:Choice>
              <mc:Fallback>
                <p:oleObj name="Formel" r:id="rId13" imgW="901440" imgH="22860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053" y="3346450"/>
                        <a:ext cx="15652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3288872" y="45825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Einwirkdauer</a:t>
            </a:r>
            <a:r>
              <a:rPr lang="de-DE" i="1" dirty="0" err="1" smtClean="0">
                <a:sym typeface="Symbol"/>
              </a:rPr>
              <a:t></a:t>
            </a:r>
            <a:r>
              <a:rPr lang="de-DE" i="1" dirty="0" err="1" smtClean="0"/>
              <a:t>t</a:t>
            </a:r>
            <a:endParaRPr lang="de-DE" i="1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722541" y="3132728"/>
            <a:ext cx="615828" cy="813344"/>
            <a:chOff x="4722541" y="3132728"/>
            <a:chExt cx="615828" cy="813344"/>
          </a:xfrm>
        </p:grpSpPr>
        <p:cxnSp>
          <p:nvCxnSpPr>
            <p:cNvPr id="18" name="Gerade Verbindung mit Pfeil 17"/>
            <p:cNvCxnSpPr/>
            <p:nvPr/>
          </p:nvCxnSpPr>
          <p:spPr>
            <a:xfrm flipV="1">
              <a:off x="4722541" y="3132728"/>
              <a:ext cx="0" cy="813344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5" name="Obj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622871"/>
                </p:ext>
              </p:extLst>
            </p:nvPr>
          </p:nvGraphicFramePr>
          <p:xfrm>
            <a:off x="4749407" y="3384543"/>
            <a:ext cx="588962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8" name="Formel" r:id="rId15" imgW="228600" imgH="215640" progId="Equation.3">
                    <p:embed/>
                  </p:oleObj>
                </mc:Choice>
                <mc:Fallback>
                  <p:oleObj name="Formel" r:id="rId15" imgW="228600" imgH="215640" progId="Equation.3">
                    <p:embed/>
                    <p:pic>
                      <p:nvPicPr>
                        <p:cNvPr id="0" name="Objek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407" y="3384543"/>
                          <a:ext cx="588962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0" grpId="0"/>
      <p:bldP spid="31" grpId="0" build="p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9552" y="490662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ym typeface="Symbol"/>
              </a:rPr>
              <a:t>NBG mit „Beschleunigungsbrille“</a:t>
            </a:r>
            <a:br>
              <a:rPr lang="de-DE" dirty="0" smtClean="0">
                <a:sym typeface="Symbol"/>
              </a:rPr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1304181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000" i="1" dirty="0">
                <a:sym typeface="Symbol"/>
              </a:rPr>
              <a:t></a:t>
            </a:r>
            <a:r>
              <a:rPr lang="de-DE" sz="2000" i="1" dirty="0"/>
              <a:t>v</a:t>
            </a:r>
            <a:r>
              <a:rPr lang="de-DE" sz="2000" dirty="0"/>
              <a:t> </a:t>
            </a:r>
            <a:r>
              <a:rPr lang="de-DE" sz="2000" dirty="0" smtClean="0"/>
              <a:t>während der Einwirkzeit </a:t>
            </a:r>
            <a:r>
              <a:rPr lang="de-DE" sz="2000" i="1" dirty="0">
                <a:sym typeface="Symbol"/>
              </a:rPr>
              <a:t> </a:t>
            </a:r>
            <a:r>
              <a:rPr lang="de-DE" sz="2000" i="1" dirty="0" smtClean="0">
                <a:sym typeface="Symbol"/>
              </a:rPr>
              <a:t>t </a:t>
            </a:r>
            <a:r>
              <a:rPr lang="de-DE" sz="2000" dirty="0" smtClean="0"/>
              <a:t>bedeutet, dass der Körper eine Beschleunigung erfahren hat.</a:t>
            </a:r>
          </a:p>
          <a:p>
            <a:pPr lvl="1"/>
            <a:r>
              <a:rPr lang="de-DE" sz="2000" dirty="0" smtClean="0"/>
              <a:t>Richtung der Beschleunigung ist gleich der Richtung der einwirkenden Kraft. </a:t>
            </a:r>
            <a:endParaRPr lang="de-DE" sz="2000" dirty="0"/>
          </a:p>
          <a:p>
            <a:endParaRPr lang="de-DE" sz="24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20086"/>
              </p:ext>
            </p:extLst>
          </p:nvPr>
        </p:nvGraphicFramePr>
        <p:xfrm>
          <a:off x="1331640" y="2758680"/>
          <a:ext cx="6624736" cy="81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Formel" r:id="rId3" imgW="2895480" imgH="355320" progId="Equation.3">
                  <p:embed/>
                </p:oleObj>
              </mc:Choice>
              <mc:Fallback>
                <p:oleObj name="Formel" r:id="rId3" imgW="289548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758680"/>
                        <a:ext cx="6624736" cy="81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187624" y="394525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Wirkt auf einen Körper der Masse </a:t>
            </a:r>
            <a:r>
              <a:rPr lang="de-DE" sz="2000" i="1" dirty="0" smtClean="0"/>
              <a:t>m</a:t>
            </a:r>
            <a:r>
              <a:rPr lang="de-DE" sz="2000" dirty="0" smtClean="0"/>
              <a:t> während der Zeitspanne  </a:t>
            </a:r>
            <a:r>
              <a:rPr lang="de-DE" sz="2000" i="1" dirty="0" smtClean="0">
                <a:sym typeface="Symbol"/>
              </a:rPr>
              <a:t></a:t>
            </a:r>
            <a:r>
              <a:rPr lang="de-DE" sz="2000" i="1" dirty="0" smtClean="0"/>
              <a:t>t</a:t>
            </a:r>
            <a:r>
              <a:rPr lang="de-DE" sz="2000" dirty="0" smtClean="0"/>
              <a:t> die Kraft </a:t>
            </a:r>
            <a:r>
              <a:rPr lang="de-DE" sz="2000" i="1" dirty="0" smtClean="0"/>
              <a:t>F</a:t>
            </a:r>
            <a:r>
              <a:rPr lang="de-DE" sz="2000" dirty="0" smtClean="0"/>
              <a:t> ein, so wird er in dieser Zeit mit </a:t>
            </a:r>
            <a:r>
              <a:rPr lang="de-DE" sz="2000" i="1" dirty="0" smtClean="0"/>
              <a:t>a = F/m </a:t>
            </a:r>
            <a:r>
              <a:rPr lang="de-DE" sz="2000" dirty="0" smtClean="0"/>
              <a:t>beschleunigt.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187624" y="529191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5" action="ppaction://hlinkfile"/>
              </a:rPr>
              <a:t>Kraft und Beschleunigung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396552" y="6492875"/>
            <a:ext cx="2895600" cy="365125"/>
          </a:xfrm>
        </p:spPr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10400" y="6480417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8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05337" y="908720"/>
            <a:ext cx="8229600" cy="1143000"/>
          </a:xfrm>
        </p:spPr>
        <p:txBody>
          <a:bodyPr/>
          <a:lstStyle/>
          <a:p>
            <a:r>
              <a:rPr lang="de-DE" dirty="0" smtClean="0"/>
              <a:t>Wechselwirkung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5" b="34551"/>
          <a:stretch/>
        </p:blipFill>
        <p:spPr bwMode="auto">
          <a:xfrm>
            <a:off x="755576" y="3501008"/>
            <a:ext cx="7920880" cy="1724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8224" r="8943" b="11484"/>
          <a:stretch/>
        </p:blipFill>
        <p:spPr bwMode="auto">
          <a:xfrm>
            <a:off x="5372070" y="692696"/>
            <a:ext cx="3304386" cy="238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AB: </a:t>
            </a:r>
            <a:r>
              <a:rPr lang="de-DE" dirty="0" smtClean="0">
                <a:hlinkClick r:id="rId4" action="ppaction://hlinkfile"/>
              </a:rPr>
              <a:t>Das Wechselwirkungsgesetz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6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„Von Schlägern und Bällen“</a:t>
            </a:r>
            <a:br>
              <a:rPr lang="de-DE" dirty="0" smtClean="0"/>
            </a:br>
            <a:r>
              <a:rPr lang="de-DE" sz="2700" dirty="0" smtClean="0"/>
              <a:t>(Videos von Prof. Vollmer)</a:t>
            </a:r>
            <a:endParaRPr lang="de-DE" sz="2700" dirty="0"/>
          </a:p>
        </p:txBody>
      </p:sp>
      <p:sp>
        <p:nvSpPr>
          <p:cNvPr id="3" name="Textfeld 2"/>
          <p:cNvSpPr txBox="1"/>
          <p:nvPr/>
        </p:nvSpPr>
        <p:spPr>
          <a:xfrm>
            <a:off x="804345" y="19784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Hochgeschwindigkeitsaufnahmen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88120" y="2492896"/>
            <a:ext cx="80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>
                <a:hlinkClick r:id="rId2"/>
              </a:rPr>
              <a:t>http://www.pro-physik.de/details/phiuznews/1305309/Von_Baellen_und_Schlaegern.html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04345" y="3573016"/>
            <a:ext cx="254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file"/>
              </a:rPr>
              <a:t>Filme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8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59302"/>
              </p:ext>
            </p:extLst>
          </p:nvPr>
        </p:nvGraphicFramePr>
        <p:xfrm>
          <a:off x="323529" y="620688"/>
          <a:ext cx="8568951" cy="5903968"/>
        </p:xfrm>
        <a:graphic>
          <a:graphicData uri="http://schemas.openxmlformats.org/drawingml/2006/table">
            <a:tbl>
              <a:tblPr firstRow="1" firstCol="1" bandRow="1"/>
              <a:tblGrid>
                <a:gridCol w="1699016"/>
                <a:gridCol w="2117407"/>
                <a:gridCol w="2520280"/>
                <a:gridCol w="2232248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Inhalt (Dauer)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Kompetenzen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Bemerkungen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Anwendung der NBG Schwerpunkt Beschleunigung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(8 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Erweiterung von Bewegungsprozessen unter Einbezug mehrerer Kräfte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Strukturen und Analogien erkennen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AB5  </a:t>
                      </a:r>
                      <a:r>
                        <a:rPr lang="de-DE" sz="1600" dirty="0" err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f_m_a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„Kraft und Beschleunigung“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AB6 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ww_newton_3 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„Wechselwirkungsgesetz“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AB7 </a:t>
                      </a:r>
                      <a:r>
                        <a:rPr lang="de-DE" sz="1600" dirty="0" err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file"/>
                        </a:rPr>
                        <a:t>f_schiefe_ebene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„Kräfte an der schiefen Ebene“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AB8 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kraft_beschl_2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„Resultierende Kraft und Beschleunigung“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AB9 </a:t>
                      </a:r>
                      <a:r>
                        <a:rPr lang="de-DE" sz="1600" dirty="0" err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action="ppaction://hlinkfile"/>
                        </a:rPr>
                        <a:t>f_gg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„Kräftegleichgewicht“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AB10 </a:t>
                      </a:r>
                      <a:r>
                        <a:rPr lang="de-DE" sz="1600" dirty="0" err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5" action="ppaction://hlinkfile"/>
                        </a:rPr>
                        <a:t>gg_ww_gegenueber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„Kräftegleichgewicht und Wechselwirkung“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AB11 </a:t>
                      </a:r>
                      <a:r>
                        <a:rPr lang="de-DE" sz="1600" dirty="0" err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6" action="ppaction://hlinkfile"/>
                        </a:rPr>
                        <a:t>vektor_skalar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„Vektor und Skalar“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Reduzierung auf 1-dim Prozesse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Alltagsbezug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Kraftkomponenten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Aufgaben mit gestuften Hilfen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Concept</a:t>
                      </a:r>
                      <a:r>
                        <a:rPr lang="de-D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-Cartoon, Begriffsnetz, Ich-Du-Wir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Gemeinsamkeiten</a:t>
                      </a:r>
                      <a:r>
                        <a:rPr lang="de-DE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-Unterschiede </a:t>
                      </a:r>
                      <a:r>
                        <a:rPr lang="de-DE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gg-ww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-324544" y="6492875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981588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7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Bewegungsabläufe mit Vektoren</a:t>
            </a:r>
            <a:br>
              <a:rPr lang="de-DE" dirty="0" smtClean="0"/>
            </a:br>
            <a:r>
              <a:rPr lang="de-DE" sz="3100" dirty="0" smtClean="0"/>
              <a:t>(Videos von Wiesner/Wilhelm)</a:t>
            </a:r>
            <a:endParaRPr lang="de-DE" sz="3100" dirty="0"/>
          </a:p>
        </p:txBody>
      </p:sp>
      <p:sp>
        <p:nvSpPr>
          <p:cNvPr id="3" name="Textfeld 2"/>
          <p:cNvSpPr txBox="1"/>
          <p:nvPr/>
        </p:nvSpPr>
        <p:spPr>
          <a:xfrm>
            <a:off x="2033960" y="220486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…oder: vom Nutzen der Zusatzgeschwindigkeit im 2-dim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9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Zentrale Inhalte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1692091"/>
            <a:ext cx="6768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Ein- </a:t>
            </a:r>
            <a:r>
              <a:rPr lang="de-DE" sz="2800" dirty="0"/>
              <a:t>und </a:t>
            </a:r>
            <a:r>
              <a:rPr lang="de-DE" sz="2800" dirty="0" smtClean="0"/>
              <a:t>zweidimensionale Addition (auch „Differenzbildung“) vektorieller Größen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err="1" smtClean="0"/>
              <a:t>Newtonsche</a:t>
            </a:r>
            <a:r>
              <a:rPr lang="de-DE" sz="2800" dirty="0" smtClean="0"/>
              <a:t> Bewegungsgleichung (NBG) und Anwendungen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Komponentenzerlegung von Vektoren (insbesondere Kräfte)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Verknüpfung von Vektorgröße mit Skalar zu neuer Vektorgröße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Modellbildung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0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de-DE" dirty="0" smtClean="0"/>
              <a:t>Ziel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6912768" cy="2448272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Sichere Verwendung dieser Größen, um Bewegungen und Bewegungsänderungen qualitativ und quantitativ beschreiben zu können.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96552" y="6492875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1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Stationen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40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87624" y="1268760"/>
            <a:ext cx="7272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dirty="0" err="1" smtClean="0"/>
              <a:t>Kärtchentisch</a:t>
            </a:r>
            <a:r>
              <a:rPr lang="de-DE" sz="2000" dirty="0" smtClean="0"/>
              <a:t> (Strukturlegen)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Diagnosebogen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Messwertaufnahme Fallen in Luft (U-Schall)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Stationen zum Lernzirkel „Freier Fall“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Experiment zum senkrechten Wurf nach oben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Fallkegel mit BMW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i="1" dirty="0" smtClean="0"/>
              <a:t>F-A</a:t>
            </a:r>
            <a:r>
              <a:rPr lang="de-DE" sz="2000" dirty="0" smtClean="0"/>
              <a:t>-Abhängigkeit mit sensiblem Kraftsensor und Haartrockner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Ausformulierung der Unterrichtsgänge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Alle Arbeitsblätter in ausgedruckter und </a:t>
            </a:r>
            <a:r>
              <a:rPr lang="de-DE" sz="2000" dirty="0" err="1" smtClean="0"/>
              <a:t>folierter</a:t>
            </a:r>
            <a:r>
              <a:rPr lang="de-DE" sz="2000" dirty="0" smtClean="0"/>
              <a:t> Form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Notebook mit allen Modellbildungsdateien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Versuche zur propädeutischen Betrachtung des Zusammenhangs von Zusatzgeschwindigkeit, Masse, einwirkender Kraft und Einwirkdauer.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Luftkissenbälle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Stoßpendel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Kugelrinnen mit </a:t>
            </a:r>
            <a:r>
              <a:rPr lang="de-DE" sz="2000" dirty="0" err="1" smtClean="0"/>
              <a:t>Querstoß</a:t>
            </a:r>
            <a:r>
              <a:rPr lang="de-DE" sz="2000" dirty="0" smtClean="0"/>
              <a:t> durch Kantholz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489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Kraft als zentrale Größe der Dynamik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5696" y="2132856"/>
            <a:ext cx="6048672" cy="324036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Krafteinwirkung als </a:t>
            </a:r>
            <a:r>
              <a:rPr lang="de-DE" dirty="0" smtClean="0">
                <a:solidFill>
                  <a:schemeClr val="accent2"/>
                </a:solidFill>
              </a:rPr>
              <a:t>Ursache</a:t>
            </a:r>
            <a:r>
              <a:rPr lang="de-DE" dirty="0" smtClean="0"/>
              <a:t> für</a:t>
            </a:r>
            <a:endParaRPr lang="de-DE" dirty="0"/>
          </a:p>
          <a:p>
            <a:r>
              <a:rPr lang="de-DE" dirty="0" smtClean="0"/>
              <a:t>Geschwindigkeitsänderungen </a:t>
            </a:r>
          </a:p>
          <a:p>
            <a:r>
              <a:rPr lang="de-DE" dirty="0" smtClean="0"/>
              <a:t>Impulsänderungen</a:t>
            </a:r>
          </a:p>
          <a:p>
            <a:r>
              <a:rPr lang="de-DE" dirty="0" smtClean="0"/>
              <a:t>Beschleunigung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96552" y="6477678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 von „Lernaufgaben“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555776" y="1655247"/>
            <a:ext cx="3816424" cy="4389041"/>
            <a:chOff x="1187624" y="1992287"/>
            <a:chExt cx="2828925" cy="32369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992287"/>
              <a:ext cx="2828925" cy="3236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Gerade Verbindung mit Pfeil 6"/>
            <p:cNvCxnSpPr/>
            <p:nvPr/>
          </p:nvCxnSpPr>
          <p:spPr>
            <a:xfrm>
              <a:off x="2557508" y="2332400"/>
              <a:ext cx="0" cy="216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2547680" y="2910220"/>
              <a:ext cx="0" cy="216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2570524" y="3456788"/>
              <a:ext cx="0" cy="216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2555776" y="4019836"/>
              <a:ext cx="0" cy="216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>
              <a:off x="2547680" y="4581152"/>
              <a:ext cx="0" cy="216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2555776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Josef Leisen: Modell des Lern-Prozesses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Merkmale guter Lernaufgaben</a:t>
            </a:r>
            <a:br>
              <a:rPr lang="de-DE" dirty="0" smtClean="0"/>
            </a:br>
            <a:r>
              <a:rPr lang="de-DE" sz="1800" dirty="0" smtClean="0"/>
              <a:t>(nach J. Leisen: Unterricht Physik, 2010, Nr. 117/118)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9297" y="1268760"/>
            <a:ext cx="8856984" cy="4525963"/>
          </a:xfrm>
        </p:spPr>
        <p:txBody>
          <a:bodyPr>
            <a:noAutofit/>
          </a:bodyPr>
          <a:lstStyle/>
          <a:p>
            <a:r>
              <a:rPr lang="de-DE" sz="2400" dirty="0" smtClean="0"/>
              <a:t>Einbettung in eine Atmosphäre des Lernens</a:t>
            </a:r>
          </a:p>
          <a:p>
            <a:r>
              <a:rPr lang="de-DE" sz="2400" dirty="0" smtClean="0"/>
              <a:t>Orientierung am Kompetenzmodell der Bildungsstandards</a:t>
            </a:r>
          </a:p>
          <a:p>
            <a:r>
              <a:rPr lang="de-DE" sz="2400" dirty="0" smtClean="0"/>
              <a:t>Einbettung in Kontext</a:t>
            </a:r>
          </a:p>
          <a:p>
            <a:r>
              <a:rPr lang="de-DE" sz="2400" dirty="0" smtClean="0"/>
              <a:t>Anknüpfung an Vorwissen der Lernenden</a:t>
            </a:r>
          </a:p>
          <a:p>
            <a:r>
              <a:rPr lang="de-DE" sz="2400" dirty="0" smtClean="0"/>
              <a:t>Behandlung von Problemstellungen, die Lernende mittels Arbeitsaufträgen selbstständig bearbeiten können</a:t>
            </a:r>
          </a:p>
          <a:p>
            <a:r>
              <a:rPr lang="de-DE" sz="2400" dirty="0" smtClean="0"/>
              <a:t>Differenzierende Unterstützung eigenständiger Bearbeitung durch abgestufte Hilfen</a:t>
            </a:r>
          </a:p>
          <a:p>
            <a:r>
              <a:rPr lang="de-DE" sz="2400" dirty="0" smtClean="0"/>
              <a:t>Führen zu einem auswertbaren Lernprodukt</a:t>
            </a:r>
          </a:p>
          <a:p>
            <a:r>
              <a:rPr lang="de-DE" sz="2400" dirty="0" smtClean="0"/>
              <a:t>Fördern das </a:t>
            </a:r>
            <a:r>
              <a:rPr lang="de-DE" sz="2400" dirty="0" err="1" smtClean="0"/>
              <a:t>Könnenbewusstsein</a:t>
            </a:r>
            <a:r>
              <a:rPr lang="de-DE" sz="2400" dirty="0" smtClean="0"/>
              <a:t>, Zeigen Lernzuwachs auf</a:t>
            </a:r>
          </a:p>
          <a:p>
            <a:r>
              <a:rPr lang="de-DE" sz="2400" dirty="0" smtClean="0"/>
              <a:t>Verankern das neu Gelernte und </a:t>
            </a:r>
            <a:r>
              <a:rPr lang="de-DE" sz="2400" dirty="0" err="1" smtClean="0"/>
              <a:t>dekontextualisieren</a:t>
            </a:r>
            <a:r>
              <a:rPr lang="de-DE" sz="2400" dirty="0" smtClean="0"/>
              <a:t> es</a:t>
            </a:r>
          </a:p>
          <a:p>
            <a:r>
              <a:rPr lang="de-DE" sz="2400" dirty="0" smtClean="0"/>
              <a:t>Wenden das neu Gelernte auf andere Beispiele an</a:t>
            </a:r>
          </a:p>
          <a:p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252536" y="6479213"/>
            <a:ext cx="2895600" cy="365125"/>
          </a:xfrm>
        </p:spPr>
        <p:txBody>
          <a:bodyPr/>
          <a:lstStyle/>
          <a:p>
            <a:r>
              <a:rPr lang="de-DE" dirty="0" smtClean="0"/>
              <a:t>ZPG III, </a:t>
            </a:r>
            <a:r>
              <a:rPr lang="de-DE" dirty="0" err="1" smtClean="0"/>
              <a:t>StD</a:t>
            </a:r>
            <a:r>
              <a:rPr lang="de-DE" dirty="0" smtClean="0"/>
              <a:t> Volker </a:t>
            </a:r>
            <a:r>
              <a:rPr lang="de-DE" dirty="0" err="1" smtClean="0"/>
              <a:t>Nürk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00221" y="6492875"/>
            <a:ext cx="2133600" cy="365125"/>
          </a:xfrm>
        </p:spPr>
        <p:txBody>
          <a:bodyPr/>
          <a:lstStyle/>
          <a:p>
            <a:fld id="{99C1E241-D8AC-4E19-8F63-E94ADC3F3331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de-DE" sz="3600" dirty="0" smtClean="0"/>
              <a:t>Exemplarisch: Fallen in Luft</a:t>
            </a:r>
            <a:endParaRPr lang="de-DE" sz="3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36550"/>
              </p:ext>
            </p:extLst>
          </p:nvPr>
        </p:nvGraphicFramePr>
        <p:xfrm>
          <a:off x="755576" y="1289268"/>
          <a:ext cx="7560840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2195851"/>
                <a:gridCol w="2052904"/>
                <a:gridCol w="1943933"/>
              </a:tblGrid>
              <a:tr h="15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Inhalt (Dauer)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Kompetenzen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Bemerkungen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Sprung des Felix Baumgartner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(1 h)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Fachwissen im Sinne von Kenntnisse transferieren und verknüpfen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Kommunikation im Sinne von Auswerten von Diagrammen bzw. Informationen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Kontext/Reflexion im Sinne von bewerten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AB1  „Der tiefe Fall des Felix Baumgartner“ (Datei: </a:t>
                      </a:r>
                      <a:r>
                        <a:rPr lang="de-DE" sz="18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file"/>
                        </a:rPr>
                        <a:t>fallen_luft_1</a:t>
                      </a: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Aktueller Kontextbezug,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ICH-DU-WIR-Methode,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Arbeit in Kleingruppen mit bereitgelegten </a:t>
                      </a: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Infokarten: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Infokarte1</a:t>
                      </a:r>
                      <a:endParaRPr lang="de-DE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4" action="ppaction://hlinkfile"/>
                        </a:rPr>
                        <a:t>Infokarte2</a:t>
                      </a:r>
                      <a:endParaRPr lang="de-DE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5" action="ppaction://hlinkfile"/>
                        </a:rPr>
                        <a:t>Infokarte3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915816" y="908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Aus Übersicht: </a:t>
            </a:r>
            <a:r>
              <a:rPr lang="de-DE" dirty="0" smtClean="0">
                <a:hlinkClick r:id="rId6" action="ppaction://hlinkfile"/>
              </a:rPr>
              <a:t>Unterrichtsgang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28537"/>
              </p:ext>
            </p:extLst>
          </p:nvPr>
        </p:nvGraphicFramePr>
        <p:xfrm>
          <a:off x="755576" y="612596"/>
          <a:ext cx="7560840" cy="5480700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907819"/>
                <a:gridCol w="2052904"/>
                <a:gridCol w="1943933"/>
              </a:tblGrid>
              <a:tr h="7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nhalt </a:t>
                      </a: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(Dauer)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Kompetenzen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Bemerkungen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Luftwiderstandskraft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 </a:t>
                      </a: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h)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Fachwissen im Sinne von Kenntnisse transferieren und verknüpfen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AB2 „Fallen in Luft“ (Datei: </a:t>
                      </a:r>
                      <a:r>
                        <a:rPr lang="de-DE" sz="18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file"/>
                        </a:rPr>
                        <a:t>fallen_luft_2</a:t>
                      </a: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file"/>
                        </a:rPr>
                        <a:t>)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Lehrervortrag zur Luftwiderstandskraft (</a:t>
                      </a:r>
                      <a:r>
                        <a:rPr lang="de-DE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ppt</a:t>
                      </a: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.) Datei: </a:t>
                      </a:r>
                      <a:r>
                        <a:rPr lang="de-DE" sz="1800" dirty="0" err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pres?slideindex=1&amp;slidetitle="/>
                        </a:rPr>
                        <a:t>fallen_luft_vortrag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AB3  „Luftwiderstandskraft-Übungen“ (Datei: </a:t>
                      </a:r>
                      <a:r>
                        <a:rPr lang="de-DE" sz="18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action="ppaction://hlinkfile"/>
                        </a:rPr>
                        <a:t>fallen_luft_3</a:t>
                      </a: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Erster Teil des AB2 als Hausaufgabe zur Vorbereitung </a:t>
                      </a:r>
                      <a:endParaRPr lang="de-DE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Verwendung von Fallkegeln und geeignetes MES 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ZPG III, StD Volker Nürk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E241-D8AC-4E19-8F63-E94ADC3F333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1840</Words>
  <Application>Microsoft Office PowerPoint</Application>
  <PresentationFormat>Bildschirmpräsentation (4:3)</PresentationFormat>
  <Paragraphs>413</Paragraphs>
  <Slides>40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Larissa</vt:lpstr>
      <vt:lpstr>Benutzerdefiniertes Design</vt:lpstr>
      <vt:lpstr>Formel</vt:lpstr>
      <vt:lpstr>Vektorgrößen in der Mechanik</vt:lpstr>
      <vt:lpstr>PowerPoint-Präsentation</vt:lpstr>
      <vt:lpstr>Vektorgrößen in der Mechanik</vt:lpstr>
      <vt:lpstr>Ziel</vt:lpstr>
      <vt:lpstr>Kraft als zentrale Größe der Dynamik</vt:lpstr>
      <vt:lpstr>Einsatz von „Lernaufgaben“</vt:lpstr>
      <vt:lpstr>Merkmale guter Lernaufgaben (nach J. Leisen: Unterricht Physik, 2010, Nr. 117/118)</vt:lpstr>
      <vt:lpstr>Exemplarisch: Fallen in Luft</vt:lpstr>
      <vt:lpstr>PowerPoint-Präsentation</vt:lpstr>
      <vt:lpstr>PowerPoint-Präsentation</vt:lpstr>
      <vt:lpstr>Eingesetzte Methoden bzw. Methoden- werkzeuge zur Individualisierung</vt:lpstr>
      <vt:lpstr>Lernvoraussetzungen (bzw. „was lief vorher“)</vt:lpstr>
      <vt:lpstr>Geschwindigkeit als Vektor</vt:lpstr>
      <vt:lpstr>Geschwindigkeit als Vektor</vt:lpstr>
      <vt:lpstr>PowerPoint-Präsentation</vt:lpstr>
      <vt:lpstr>Kontextnahe Umsetzung mit Luftkissenbällen</vt:lpstr>
      <vt:lpstr>PowerPoint-Präsentation</vt:lpstr>
      <vt:lpstr>PowerPoint-Präsentation</vt:lpstr>
      <vt:lpstr>Senkrechter Wurf nach oben „Einschub“</vt:lpstr>
      <vt:lpstr>Senkrechter Wurf nach oben</vt:lpstr>
      <vt:lpstr>Fachdidaktischer Gang zur NBG </vt:lpstr>
      <vt:lpstr>Schwierigkeiten des physikalischen Kraftbegriffs</vt:lpstr>
      <vt:lpstr>Kraft durch „Einwirkung“ eines anderen Körpers oder eines Feldes</vt:lpstr>
      <vt:lpstr>Zusatzgeschwindigkeit nur durch Wechselwirkung mit einem Körper oder Feld!</vt:lpstr>
      <vt:lpstr>Geschwindigkeitsänderung - Impulsänderung</vt:lpstr>
      <vt:lpstr>Impuls als Vektor</vt:lpstr>
      <vt:lpstr>Einflussfaktoren auf die Zusatzgeschwindigkeit (qualitative Betrachtung)</vt:lpstr>
      <vt:lpstr>Fahrbahnversuche (zur quantitativen Überprüfung )</vt:lpstr>
      <vt:lpstr>PowerPoint-Präsentation</vt:lpstr>
      <vt:lpstr>Auswertung </vt:lpstr>
      <vt:lpstr>Tafelbild I</vt:lpstr>
      <vt:lpstr>Tafelbild II</vt:lpstr>
      <vt:lpstr>NBG mit „Impulsbrille“ </vt:lpstr>
      <vt:lpstr>PowerPoint-Präsentation</vt:lpstr>
      <vt:lpstr>Wechselwirkung</vt:lpstr>
      <vt:lpstr>„Von Schlägern und Bällen“ (Videos von Prof. Vollmer)</vt:lpstr>
      <vt:lpstr>PowerPoint-Präsentation</vt:lpstr>
      <vt:lpstr>Bewegungsabläufe mit Vektoren (Videos von Wiesner/Wilhelm)</vt:lpstr>
      <vt:lpstr>Zentrale Inhalte</vt:lpstr>
      <vt:lpstr>Stationen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Vektorgrößen in Klasse 10</dc:title>
  <dc:creator>Volker</dc:creator>
  <cp:lastModifiedBy>mnuerk</cp:lastModifiedBy>
  <cp:revision>127</cp:revision>
  <cp:lastPrinted>2013-01-08T23:24:39Z</cp:lastPrinted>
  <dcterms:created xsi:type="dcterms:W3CDTF">2011-10-23T18:21:17Z</dcterms:created>
  <dcterms:modified xsi:type="dcterms:W3CDTF">2013-01-10T07:43:06Z</dcterms:modified>
</cp:coreProperties>
</file>