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10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9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31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31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46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50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7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28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01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09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44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71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BE16F-788E-4586-B19F-B4DFA76A093D}" type="datetimeFigureOut">
              <a:rPr lang="de-DE" smtClean="0"/>
              <a:t>04.02.2013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9F287-2935-43B4-B71A-DF8E593FF5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1401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4608512" cy="648072"/>
          </a:xfrm>
        </p:spPr>
        <p:txBody>
          <a:bodyPr>
            <a:normAutofit/>
          </a:bodyPr>
          <a:lstStyle/>
          <a:p>
            <a:r>
              <a:rPr lang="de-DE" sz="2400" dirty="0" smtClean="0"/>
              <a:t>Luftwiderstandskraft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2051720" y="1108482"/>
            <a:ext cx="31683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Beeinflussende Größen:</a:t>
            </a:r>
          </a:p>
          <a:p>
            <a:endParaRPr lang="de-DE" sz="1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smtClean="0"/>
              <a:t>Geschwindigkeit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smtClean="0">
                <a:solidFill>
                  <a:schemeClr val="accent3">
                    <a:lumMod val="75000"/>
                  </a:schemeClr>
                </a:solidFill>
              </a:rPr>
              <a:t>Form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smtClean="0">
                <a:solidFill>
                  <a:schemeClr val="accent6">
                    <a:lumMod val="75000"/>
                  </a:schemeClr>
                </a:solidFill>
              </a:rPr>
              <a:t>Querschnittsfläche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Dichte der Luft</a:t>
            </a:r>
            <a:endParaRPr 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4067944" y="1515175"/>
            <a:ext cx="2880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smtClean="0"/>
              <a:t>v</a:t>
            </a:r>
          </a:p>
          <a:p>
            <a:r>
              <a:rPr lang="de-DE" sz="1400" i="1" dirty="0" err="1" smtClean="0"/>
              <a:t>c</a:t>
            </a:r>
            <a:r>
              <a:rPr lang="de-DE" sz="1400" i="1" baseline="-25000" dirty="0" err="1" smtClean="0"/>
              <a:t>W</a:t>
            </a:r>
            <a:r>
              <a:rPr lang="de-DE" sz="1400" dirty="0" smtClean="0"/>
              <a:t>    Widerstandsbeiwert</a:t>
            </a:r>
          </a:p>
          <a:p>
            <a:r>
              <a:rPr lang="de-DE" sz="1400" i="1" dirty="0" smtClean="0"/>
              <a:t>A      </a:t>
            </a:r>
            <a:r>
              <a:rPr lang="de-DE" sz="1400" dirty="0" smtClean="0"/>
              <a:t>Stirnfläche</a:t>
            </a:r>
          </a:p>
          <a:p>
            <a:r>
              <a:rPr lang="de-DE" sz="1400" i="1" dirty="0" smtClean="0">
                <a:sym typeface="Symbol"/>
              </a:rPr>
              <a:t></a:t>
            </a:r>
            <a:r>
              <a:rPr lang="de-DE" sz="1400" i="1" baseline="-25000" dirty="0" smtClean="0">
                <a:sym typeface="Symbol"/>
              </a:rPr>
              <a:t>L</a:t>
            </a:r>
            <a:endParaRPr lang="de-DE" sz="1400" i="1" dirty="0"/>
          </a:p>
        </p:txBody>
      </p:sp>
      <p:sp>
        <p:nvSpPr>
          <p:cNvPr id="6" name="Geschweifte Klammer rechts 5"/>
          <p:cNvSpPr/>
          <p:nvPr/>
        </p:nvSpPr>
        <p:spPr>
          <a:xfrm>
            <a:off x="6156176" y="1502785"/>
            <a:ext cx="252028" cy="91810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539552" y="980728"/>
            <a:ext cx="1512168" cy="18722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3" name="Gruppieren 12"/>
          <p:cNvGrpSpPr/>
          <p:nvPr/>
        </p:nvGrpSpPr>
        <p:grpSpPr>
          <a:xfrm>
            <a:off x="827584" y="1668041"/>
            <a:ext cx="838200" cy="657225"/>
            <a:chOff x="0" y="0"/>
            <a:chExt cx="838200" cy="657225"/>
          </a:xfrm>
        </p:grpSpPr>
        <p:sp>
          <p:nvSpPr>
            <p:cNvPr id="15" name="Flussdiagramm: Zusammenführen 14"/>
            <p:cNvSpPr/>
            <p:nvPr/>
          </p:nvSpPr>
          <p:spPr>
            <a:xfrm>
              <a:off x="0" y="76200"/>
              <a:ext cx="838200" cy="581025"/>
            </a:xfrm>
            <a:prstGeom prst="flowChartMerge">
              <a:avLst/>
            </a:prstGeom>
            <a:solidFill>
              <a:schemeClr val="accent3">
                <a:lumMod val="75000"/>
              </a:schemeClr>
            </a:solidFill>
            <a:ln w="3175" cap="flat" cmpd="sng" algn="ctr">
              <a:solidFill>
                <a:schemeClr val="accent1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Ellipse 15"/>
            <p:cNvSpPr/>
            <p:nvPr/>
          </p:nvSpPr>
          <p:spPr>
            <a:xfrm>
              <a:off x="0" y="0"/>
              <a:ext cx="835200" cy="13796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6350" cap="flat" cmpd="sng" algn="ctr">
              <a:solidFill>
                <a:schemeClr val="accent3">
                  <a:lumMod val="75000"/>
                </a:scheme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4" name="Textfeld 2"/>
          <p:cNvSpPr txBox="1">
            <a:spLocks noChangeArrowheads="1"/>
          </p:cNvSpPr>
          <p:nvPr/>
        </p:nvSpPr>
        <p:spPr bwMode="auto">
          <a:xfrm>
            <a:off x="1007790" y="2348880"/>
            <a:ext cx="3238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v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1245184" y="2204864"/>
            <a:ext cx="0" cy="504056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V="1">
            <a:off x="1245184" y="1457782"/>
            <a:ext cx="1500" cy="675074"/>
          </a:xfrm>
          <a:prstGeom prst="straightConnector1">
            <a:avLst/>
          </a:prstGeom>
          <a:ln w="15875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feld 2"/>
          <p:cNvSpPr txBox="1">
            <a:spLocks noChangeArrowheads="1"/>
          </p:cNvSpPr>
          <p:nvPr/>
        </p:nvSpPr>
        <p:spPr bwMode="auto">
          <a:xfrm>
            <a:off x="1246684" y="1268760"/>
            <a:ext cx="3238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F</a:t>
            </a:r>
            <a:r>
              <a:rPr kumimoji="0" lang="de-DE" sz="1400" b="0" i="1" u="none" strike="noStrike" kern="0" cap="none" spc="0" normalizeH="0" baseline="-2500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L</a:t>
            </a:r>
            <a:endParaRPr kumimoji="0" lang="de-DE" sz="1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588224" y="1700808"/>
            <a:ext cx="1944216" cy="576064"/>
            <a:chOff x="6588224" y="1700808"/>
            <a:chExt cx="1944216" cy="576064"/>
          </a:xfrm>
        </p:grpSpPr>
        <p:graphicFrame>
          <p:nvGraphicFramePr>
            <p:cNvPr id="11" name="Objek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6917977"/>
                </p:ext>
              </p:extLst>
            </p:nvPr>
          </p:nvGraphicFramePr>
          <p:xfrm>
            <a:off x="6732240" y="1821210"/>
            <a:ext cx="1728192" cy="354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Formel" r:id="rId3" imgW="1434960" imgH="291960" progId="Equation.3">
                    <p:embed/>
                  </p:oleObj>
                </mc:Choice>
                <mc:Fallback>
                  <p:oleObj name="Formel" r:id="rId3" imgW="1434960" imgH="29196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32240" y="1821210"/>
                          <a:ext cx="1728192" cy="35479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chteck 26"/>
            <p:cNvSpPr/>
            <p:nvPr/>
          </p:nvSpPr>
          <p:spPr>
            <a:xfrm>
              <a:off x="6588224" y="1700808"/>
              <a:ext cx="1944216" cy="576064"/>
            </a:xfrm>
            <a:prstGeom prst="rect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0" name="Textfeld 29"/>
          <p:cNvSpPr txBox="1"/>
          <p:nvPr/>
        </p:nvSpPr>
        <p:spPr>
          <a:xfrm>
            <a:off x="3851920" y="3356992"/>
            <a:ext cx="237626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Zur Geschwindigkeit:</a:t>
            </a:r>
            <a:endParaRPr lang="de-DE" sz="1400" dirty="0"/>
          </a:p>
          <a:p>
            <a:endParaRPr lang="de-DE" sz="1400" dirty="0" smtClean="0"/>
          </a:p>
          <a:p>
            <a:r>
              <a:rPr lang="de-DE" sz="1400" dirty="0" smtClean="0"/>
              <a:t>Maßgeblich ist die </a:t>
            </a:r>
            <a:r>
              <a:rPr lang="de-DE" sz="1400" i="1" dirty="0" smtClean="0"/>
              <a:t>Relativgeschwindigkeit </a:t>
            </a:r>
            <a:r>
              <a:rPr lang="de-DE" sz="1400" dirty="0" smtClean="0"/>
              <a:t>zwischen Körper und Luft. </a:t>
            </a:r>
            <a:endParaRPr lang="de-DE" sz="1400" dirty="0"/>
          </a:p>
          <a:p>
            <a:r>
              <a:rPr lang="de-DE" sz="1400" dirty="0" smtClean="0"/>
              <a:t>Im nebenstehendem Bild „ruht“ die Person und die Luft bewegt sich an ihr vorbei. </a:t>
            </a:r>
          </a:p>
          <a:p>
            <a:r>
              <a:rPr lang="de-DE" sz="1400" dirty="0" smtClean="0"/>
              <a:t>Würde sich  die Person gegen den Wind bewegen, würde die Relativgeschwindigkeit zwischen Luft und der Person zunehmen.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1349549" y="3121223"/>
            <a:ext cx="1134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 err="1" smtClean="0"/>
              <a:t>c</a:t>
            </a:r>
            <a:r>
              <a:rPr lang="de-DE" sz="1400" i="1" baseline="-25000" dirty="0" err="1" smtClean="0"/>
              <a:t>W</a:t>
            </a:r>
            <a:r>
              <a:rPr lang="de-DE" sz="1400" dirty="0" smtClean="0"/>
              <a:t> – Werte </a:t>
            </a:r>
            <a:endParaRPr lang="de-DE" sz="1400" dirty="0"/>
          </a:p>
        </p:txBody>
      </p:sp>
      <p:graphicFrame>
        <p:nvGraphicFramePr>
          <p:cNvPr id="42" name="Tabel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588710"/>
              </p:ext>
            </p:extLst>
          </p:nvPr>
        </p:nvGraphicFramePr>
        <p:xfrm>
          <a:off x="508322" y="3472980"/>
          <a:ext cx="2983558" cy="2836340"/>
        </p:xfrm>
        <a:graphic>
          <a:graphicData uri="http://schemas.openxmlformats.org/drawingml/2006/table">
            <a:tbl>
              <a:tblPr>
                <a:tableStyleId>{1FECB4D8-DB02-4DC6-A0A2-4F2EBAE1DC90}</a:tableStyleId>
              </a:tblPr>
              <a:tblGrid>
                <a:gridCol w="823318"/>
                <a:gridCol w="2160240"/>
              </a:tblGrid>
              <a:tr h="190529">
                <a:tc>
                  <a:txBody>
                    <a:bodyPr/>
                    <a:lstStyle/>
                    <a:p>
                      <a:r>
                        <a:rPr lang="de-DE" sz="1200" dirty="0"/>
                        <a:t>1,33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 smtClean="0"/>
                        <a:t>Halbkugelschale, konkave Seite</a:t>
                      </a:r>
                      <a:r>
                        <a:rPr lang="de-DE" sz="1050" u="none" dirty="0"/>
                        <a:t>, Fallschirm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1,12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/>
                        <a:t>runde Scheibe, quadratische Platte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0,8 - 1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 smtClean="0"/>
                        <a:t>LKW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/>
                        <a:t>0,78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/>
                        <a:t>Mensch, stehend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/>
                        <a:t>0,45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/>
                        <a:t>Kugel (Re &lt; 1,7 10</a:t>
                      </a:r>
                      <a:r>
                        <a:rPr lang="de-DE" sz="1050" u="none" baseline="30000" dirty="0"/>
                        <a:t>5</a:t>
                      </a:r>
                      <a:r>
                        <a:rPr lang="de-DE" sz="1050" u="none" dirty="0"/>
                        <a:t>)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/>
                        <a:t>0,34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/>
                        <a:t>Halbkugelschale, </a:t>
                      </a:r>
                      <a:r>
                        <a:rPr lang="de-DE" sz="1050" u="none" dirty="0" smtClean="0"/>
                        <a:t>konvexe Seite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0,15 – 0,6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 smtClean="0"/>
                        <a:t>PKW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/>
                        <a:t>0,08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/>
                        <a:t>Flugzeug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/>
                        <a:t>0,05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/>
                        <a:t>Tropfen stromlinienförmig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  <a:tr h="190529">
                <a:tc>
                  <a:txBody>
                    <a:bodyPr/>
                    <a:lstStyle/>
                    <a:p>
                      <a:r>
                        <a:rPr lang="de-DE" sz="1200" dirty="0"/>
                        <a:t>0,03</a:t>
                      </a:r>
                      <a:endParaRPr lang="de-DE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  <a:tc>
                  <a:txBody>
                    <a:bodyPr/>
                    <a:lstStyle/>
                    <a:p>
                      <a:r>
                        <a:rPr lang="de-DE" sz="1050" u="none" dirty="0"/>
                        <a:t>Pinguin</a:t>
                      </a:r>
                      <a:endParaRPr lang="de-DE" sz="1050" u="none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7038" marR="87038" marT="43519" marB="43519" anchor="ctr"/>
                </a:tc>
              </a:tr>
            </a:tbl>
          </a:graphicData>
        </a:graphic>
      </p:graphicFrame>
      <p:pic>
        <p:nvPicPr>
          <p:cNvPr id="1042" name="Picture 18" descr="E:\IMG_0759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00" t="18500" r="10800" b="39355"/>
          <a:stretch/>
        </p:blipFill>
        <p:spPr bwMode="auto">
          <a:xfrm>
            <a:off x="6300192" y="3406347"/>
            <a:ext cx="2594133" cy="297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695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allAtOnce"/>
      <p:bldP spid="6" grpId="0" animBg="1"/>
      <p:bldP spid="30" grpId="0"/>
      <p:bldP spid="41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Bildschirmpräsentation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Larissa</vt:lpstr>
      <vt:lpstr>Formel</vt:lpstr>
      <vt:lpstr>Luftwiderstandskraft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Luftwiderstandskraft</dc:title>
  <dc:creator>Volker</dc:creator>
  <cp:lastModifiedBy>Volker</cp:lastModifiedBy>
  <cp:revision>15</cp:revision>
  <dcterms:created xsi:type="dcterms:W3CDTF">2012-11-15T11:37:07Z</dcterms:created>
  <dcterms:modified xsi:type="dcterms:W3CDTF">2013-02-04T15:51:25Z</dcterms:modified>
</cp:coreProperties>
</file>