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69F11"/>
    <a:srgbClr val="0E1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1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59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6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33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74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6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1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48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17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12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98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BB60-0FC8-46F2-9D61-A003EDE2792F}" type="datetimeFigureOut">
              <a:rPr lang="de-DE" smtClean="0"/>
              <a:t>01.12.2012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CFBE-9164-4CF5-A499-1147093CA4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73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Vektoraddition von Geschwindigkeiten</a:t>
            </a:r>
            <a:endParaRPr lang="de-DE" dirty="0"/>
          </a:p>
        </p:txBody>
      </p:sp>
      <p:grpSp>
        <p:nvGrpSpPr>
          <p:cNvPr id="95" name="Gruppieren 94"/>
          <p:cNvGrpSpPr/>
          <p:nvPr/>
        </p:nvGrpSpPr>
        <p:grpSpPr>
          <a:xfrm>
            <a:off x="1115616" y="2132856"/>
            <a:ext cx="1656184" cy="792088"/>
            <a:chOff x="1115616" y="2132856"/>
            <a:chExt cx="1656184" cy="792088"/>
          </a:xfrm>
        </p:grpSpPr>
        <p:sp>
          <p:nvSpPr>
            <p:cNvPr id="4" name="Ellipse 3"/>
            <p:cNvSpPr/>
            <p:nvPr/>
          </p:nvSpPr>
          <p:spPr>
            <a:xfrm>
              <a:off x="1115616" y="2132856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2" name="Gruppieren 71"/>
            <p:cNvGrpSpPr/>
            <p:nvPr/>
          </p:nvGrpSpPr>
          <p:grpSpPr>
            <a:xfrm>
              <a:off x="1295636" y="2312876"/>
              <a:ext cx="1476164" cy="612068"/>
              <a:chOff x="1295636" y="2168860"/>
              <a:chExt cx="1476164" cy="612068"/>
            </a:xfrm>
          </p:grpSpPr>
          <p:cxnSp>
            <p:nvCxnSpPr>
              <p:cNvPr id="6" name="Gerade Verbindung mit Pfeil 5"/>
              <p:cNvCxnSpPr/>
              <p:nvPr/>
            </p:nvCxnSpPr>
            <p:spPr>
              <a:xfrm>
                <a:off x="1295636" y="2168860"/>
                <a:ext cx="1404156" cy="0"/>
              </a:xfrm>
              <a:prstGeom prst="straightConnector1">
                <a:avLst/>
              </a:prstGeom>
              <a:ln w="38100">
                <a:solidFill>
                  <a:srgbClr val="0E19FA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" name="Gruppieren 15"/>
              <p:cNvGrpSpPr/>
              <p:nvPr/>
            </p:nvGrpSpPr>
            <p:grpSpPr>
              <a:xfrm>
                <a:off x="1907704" y="2196153"/>
                <a:ext cx="864096" cy="584775"/>
                <a:chOff x="1907704" y="2196153"/>
                <a:chExt cx="864096" cy="584775"/>
              </a:xfrm>
            </p:grpSpPr>
            <p:sp>
              <p:nvSpPr>
                <p:cNvPr id="10" name="Textfeld 9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0E19FA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0E19FA"/>
                      </a:solidFill>
                    </a:rPr>
                    <a:t>A</a:t>
                  </a:r>
                  <a:endParaRPr lang="de-DE" sz="3200" dirty="0">
                    <a:solidFill>
                      <a:srgbClr val="0E19FA"/>
                    </a:solidFill>
                  </a:endParaRPr>
                </a:p>
              </p:txBody>
            </p:sp>
            <p:cxnSp>
              <p:nvCxnSpPr>
                <p:cNvPr id="12" name="Gerade Verbindung mit Pfeil 11"/>
                <p:cNvCxnSpPr/>
                <p:nvPr/>
              </p:nvCxnSpPr>
              <p:spPr>
                <a:xfrm>
                  <a:off x="199771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0E19F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6" name="Gruppieren 95"/>
          <p:cNvGrpSpPr/>
          <p:nvPr/>
        </p:nvGrpSpPr>
        <p:grpSpPr>
          <a:xfrm>
            <a:off x="3131840" y="1412776"/>
            <a:ext cx="2160240" cy="1512168"/>
            <a:chOff x="3131840" y="1412776"/>
            <a:chExt cx="2160240" cy="1512168"/>
          </a:xfrm>
        </p:grpSpPr>
        <p:sp>
          <p:nvSpPr>
            <p:cNvPr id="17" name="Ellipse 16"/>
            <p:cNvSpPr/>
            <p:nvPr/>
          </p:nvSpPr>
          <p:spPr>
            <a:xfrm>
              <a:off x="3635896" y="2132856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>
              <a:off x="3815916" y="2312876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Gruppieren 18"/>
            <p:cNvGrpSpPr/>
            <p:nvPr/>
          </p:nvGrpSpPr>
          <p:grpSpPr>
            <a:xfrm>
              <a:off x="4427984" y="2340169"/>
              <a:ext cx="864096" cy="584775"/>
              <a:chOff x="1907704" y="2196153"/>
              <a:chExt cx="864096" cy="584775"/>
            </a:xfrm>
          </p:grpSpPr>
          <p:sp>
            <p:nvSpPr>
              <p:cNvPr id="20" name="Textfeld 19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21" name="Gerade Verbindung mit Pfeil 20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uppieren 72"/>
            <p:cNvGrpSpPr/>
            <p:nvPr/>
          </p:nvGrpSpPr>
          <p:grpSpPr>
            <a:xfrm>
              <a:off x="3131840" y="1412776"/>
              <a:ext cx="684076" cy="900100"/>
              <a:chOff x="3131840" y="1268760"/>
              <a:chExt cx="684076" cy="900100"/>
            </a:xfrm>
          </p:grpSpPr>
          <p:cxnSp>
            <p:nvCxnSpPr>
              <p:cNvPr id="22" name="Gerade Verbindung mit Pfeil 21"/>
              <p:cNvCxnSpPr/>
              <p:nvPr/>
            </p:nvCxnSpPr>
            <p:spPr>
              <a:xfrm flipV="1">
                <a:off x="3815916" y="1268760"/>
                <a:ext cx="0" cy="900100"/>
              </a:xfrm>
              <a:prstGeom prst="straightConnector1">
                <a:avLst/>
              </a:prstGeom>
              <a:ln w="38100">
                <a:solidFill>
                  <a:srgbClr val="369F11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Gruppieren 25"/>
              <p:cNvGrpSpPr/>
              <p:nvPr/>
            </p:nvGrpSpPr>
            <p:grpSpPr>
              <a:xfrm>
                <a:off x="3131840" y="1404065"/>
                <a:ext cx="684076" cy="584775"/>
                <a:chOff x="1907704" y="2196153"/>
                <a:chExt cx="864096" cy="584775"/>
              </a:xfrm>
            </p:grpSpPr>
            <p:sp>
              <p:nvSpPr>
                <p:cNvPr id="27" name="Textfeld 26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smtClean="0">
                      <a:solidFill>
                        <a:srgbClr val="369F11"/>
                      </a:solidFill>
                      <a:sym typeface="Symbol"/>
                    </a:rPr>
                    <a:t></a:t>
                  </a:r>
                  <a:r>
                    <a:rPr lang="de-DE" sz="3200" dirty="0" smtClean="0">
                      <a:solidFill>
                        <a:srgbClr val="369F11"/>
                      </a:solidFill>
                    </a:rPr>
                    <a:t>v</a:t>
                  </a:r>
                  <a:endParaRPr lang="de-DE" sz="3200" dirty="0">
                    <a:solidFill>
                      <a:srgbClr val="369F11"/>
                    </a:solidFill>
                  </a:endParaRPr>
                </a:p>
              </p:txBody>
            </p:sp>
            <p:cxnSp>
              <p:nvCxnSpPr>
                <p:cNvPr id="28" name="Gerade Verbindung mit Pfeil 27"/>
                <p:cNvCxnSpPr/>
                <p:nvPr/>
              </p:nvCxnSpPr>
              <p:spPr>
                <a:xfrm>
                  <a:off x="234736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369F1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7" name="Gruppieren 96"/>
          <p:cNvGrpSpPr/>
          <p:nvPr/>
        </p:nvGrpSpPr>
        <p:grpSpPr>
          <a:xfrm>
            <a:off x="5652120" y="1412776"/>
            <a:ext cx="2592288" cy="1512168"/>
            <a:chOff x="5652120" y="1412776"/>
            <a:chExt cx="2592288" cy="1512168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652120" y="1412776"/>
              <a:ext cx="2160240" cy="1512168"/>
              <a:chOff x="2987824" y="1268760"/>
              <a:chExt cx="2160240" cy="1512168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3491880" y="1988840"/>
                <a:ext cx="360040" cy="36004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2" name="Gerade Verbindung mit Pfeil 31"/>
              <p:cNvCxnSpPr/>
              <p:nvPr/>
            </p:nvCxnSpPr>
            <p:spPr>
              <a:xfrm>
                <a:off x="3671900" y="2168860"/>
                <a:ext cx="1404156" cy="0"/>
              </a:xfrm>
              <a:prstGeom prst="straightConnector1">
                <a:avLst/>
              </a:prstGeom>
              <a:ln w="38100">
                <a:solidFill>
                  <a:srgbClr val="0E19FA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Gruppieren 32"/>
              <p:cNvGrpSpPr/>
              <p:nvPr/>
            </p:nvGrpSpPr>
            <p:grpSpPr>
              <a:xfrm>
                <a:off x="4283968" y="2196153"/>
                <a:ext cx="864096" cy="584775"/>
                <a:chOff x="1907704" y="2196153"/>
                <a:chExt cx="864096" cy="584775"/>
              </a:xfrm>
            </p:grpSpPr>
            <p:sp>
              <p:nvSpPr>
                <p:cNvPr id="38" name="Textfeld 37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0E19FA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0E19FA"/>
                      </a:solidFill>
                    </a:rPr>
                    <a:t>A</a:t>
                  </a:r>
                  <a:endParaRPr lang="de-DE" sz="3200" dirty="0">
                    <a:solidFill>
                      <a:srgbClr val="0E19FA"/>
                    </a:solidFill>
                  </a:endParaRPr>
                </a:p>
              </p:txBody>
            </p:sp>
            <p:cxnSp>
              <p:nvCxnSpPr>
                <p:cNvPr id="39" name="Gerade Verbindung mit Pfeil 38"/>
                <p:cNvCxnSpPr/>
                <p:nvPr/>
              </p:nvCxnSpPr>
              <p:spPr>
                <a:xfrm>
                  <a:off x="199771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0E19F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 Verbindung mit Pfeil 33"/>
              <p:cNvCxnSpPr/>
              <p:nvPr/>
            </p:nvCxnSpPr>
            <p:spPr>
              <a:xfrm flipV="1">
                <a:off x="3671900" y="1268760"/>
                <a:ext cx="0" cy="900100"/>
              </a:xfrm>
              <a:prstGeom prst="straightConnector1">
                <a:avLst/>
              </a:prstGeom>
              <a:ln w="38100">
                <a:solidFill>
                  <a:srgbClr val="369F11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5" name="Gruppieren 34"/>
              <p:cNvGrpSpPr/>
              <p:nvPr/>
            </p:nvGrpSpPr>
            <p:grpSpPr>
              <a:xfrm>
                <a:off x="2987824" y="1404065"/>
                <a:ext cx="684076" cy="584775"/>
                <a:chOff x="1907704" y="2196153"/>
                <a:chExt cx="864096" cy="584775"/>
              </a:xfrm>
            </p:grpSpPr>
            <p:sp>
              <p:nvSpPr>
                <p:cNvPr id="36" name="Textfeld 35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smtClean="0">
                      <a:solidFill>
                        <a:srgbClr val="369F11"/>
                      </a:solidFill>
                      <a:sym typeface="Symbol"/>
                    </a:rPr>
                    <a:t></a:t>
                  </a:r>
                  <a:r>
                    <a:rPr lang="de-DE" sz="3200" dirty="0" smtClean="0">
                      <a:solidFill>
                        <a:srgbClr val="369F11"/>
                      </a:solidFill>
                    </a:rPr>
                    <a:t>v</a:t>
                  </a:r>
                  <a:endParaRPr lang="de-DE" sz="3200" dirty="0">
                    <a:solidFill>
                      <a:srgbClr val="369F11"/>
                    </a:solidFill>
                  </a:endParaRPr>
                </a:p>
              </p:txBody>
            </p:sp>
            <p:cxnSp>
              <p:nvCxnSpPr>
                <p:cNvPr id="37" name="Gerade Verbindung mit Pfeil 36"/>
                <p:cNvCxnSpPr/>
                <p:nvPr/>
              </p:nvCxnSpPr>
              <p:spPr>
                <a:xfrm>
                  <a:off x="234736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369F1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5" name="Gruppieren 74"/>
            <p:cNvGrpSpPr/>
            <p:nvPr/>
          </p:nvGrpSpPr>
          <p:grpSpPr>
            <a:xfrm>
              <a:off x="6336196" y="1412776"/>
              <a:ext cx="1908212" cy="900102"/>
              <a:chOff x="6336196" y="1268760"/>
              <a:chExt cx="1908212" cy="900102"/>
            </a:xfrm>
          </p:grpSpPr>
          <p:grpSp>
            <p:nvGrpSpPr>
              <p:cNvPr id="74" name="Gruppieren 73"/>
              <p:cNvGrpSpPr/>
              <p:nvPr/>
            </p:nvGrpSpPr>
            <p:grpSpPr>
              <a:xfrm>
                <a:off x="6336196" y="1268760"/>
                <a:ext cx="1908212" cy="900102"/>
                <a:chOff x="6336196" y="1268760"/>
                <a:chExt cx="1908212" cy="900102"/>
              </a:xfrm>
            </p:grpSpPr>
            <p:cxnSp>
              <p:nvCxnSpPr>
                <p:cNvPr id="41" name="Gerade Verbindung mit Pfeil 40"/>
                <p:cNvCxnSpPr/>
                <p:nvPr/>
              </p:nvCxnSpPr>
              <p:spPr>
                <a:xfrm flipV="1">
                  <a:off x="6336196" y="1268760"/>
                  <a:ext cx="1404156" cy="900102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feld 46"/>
                <p:cNvSpPr txBox="1"/>
                <p:nvPr/>
              </p:nvSpPr>
              <p:spPr>
                <a:xfrm>
                  <a:off x="7380312" y="1412776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FF6600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FF6600"/>
                      </a:solidFill>
                    </a:rPr>
                    <a:t>E</a:t>
                  </a:r>
                  <a:endParaRPr lang="de-DE" sz="3200" dirty="0">
                    <a:solidFill>
                      <a:srgbClr val="FF6600"/>
                    </a:solidFill>
                  </a:endParaRPr>
                </a:p>
              </p:txBody>
            </p:sp>
          </p:grpSp>
          <p:cxnSp>
            <p:nvCxnSpPr>
              <p:cNvPr id="48" name="Gerade Verbindung mit Pfeil 47"/>
              <p:cNvCxnSpPr/>
              <p:nvPr/>
            </p:nvCxnSpPr>
            <p:spPr>
              <a:xfrm>
                <a:off x="7478674" y="1569808"/>
                <a:ext cx="288000" cy="0"/>
              </a:xfrm>
              <a:prstGeom prst="straightConnector1">
                <a:avLst/>
              </a:prstGeom>
              <a:ln w="28575">
                <a:solidFill>
                  <a:srgbClr val="FF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uppieren 75"/>
          <p:cNvGrpSpPr/>
          <p:nvPr/>
        </p:nvGrpSpPr>
        <p:grpSpPr>
          <a:xfrm>
            <a:off x="1259632" y="4512025"/>
            <a:ext cx="1476164" cy="612068"/>
            <a:chOff x="1295636" y="2168860"/>
            <a:chExt cx="1476164" cy="612068"/>
          </a:xfrm>
        </p:grpSpPr>
        <p:cxnSp>
          <p:nvCxnSpPr>
            <p:cNvPr id="77" name="Gerade Verbindung mit Pfeil 76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8" name="Gruppieren 77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79" name="Textfeld 78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80" name="Gerade Verbindung mit Pfeil 79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xtfeld 80"/>
          <p:cNvSpPr txBox="1"/>
          <p:nvPr/>
        </p:nvSpPr>
        <p:spPr>
          <a:xfrm>
            <a:off x="3131840" y="414908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+</a:t>
            </a:r>
            <a:endParaRPr lang="de-DE" sz="4800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3815916" y="4151985"/>
            <a:ext cx="684076" cy="900100"/>
            <a:chOff x="3131840" y="1268760"/>
            <a:chExt cx="684076" cy="900100"/>
          </a:xfrm>
        </p:grpSpPr>
        <p:cxnSp>
          <p:nvCxnSpPr>
            <p:cNvPr id="83" name="Gerade Verbindung mit Pfeil 82"/>
            <p:cNvCxnSpPr/>
            <p:nvPr/>
          </p:nvCxnSpPr>
          <p:spPr>
            <a:xfrm flipV="1">
              <a:off x="3815916" y="1268760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4" name="Gruppieren 83"/>
            <p:cNvGrpSpPr/>
            <p:nvPr/>
          </p:nvGrpSpPr>
          <p:grpSpPr>
            <a:xfrm>
              <a:off x="3131840" y="1404065"/>
              <a:ext cx="684076" cy="584775"/>
              <a:chOff x="1907704" y="2196153"/>
              <a:chExt cx="864096" cy="584775"/>
            </a:xfrm>
          </p:grpSpPr>
          <p:sp>
            <p:nvSpPr>
              <p:cNvPr id="85" name="Textfeld 84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86" name="Gerade Verbindung mit Pfeil 85"/>
              <p:cNvCxnSpPr/>
              <p:nvPr/>
            </p:nvCxnSpPr>
            <p:spPr>
              <a:xfrm>
                <a:off x="234736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Textfeld 86"/>
          <p:cNvSpPr txBox="1"/>
          <p:nvPr/>
        </p:nvSpPr>
        <p:spPr>
          <a:xfrm>
            <a:off x="4860032" y="414908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=</a:t>
            </a:r>
            <a:endParaRPr lang="de-DE" sz="4800" dirty="0"/>
          </a:p>
        </p:txBody>
      </p:sp>
      <p:sp>
        <p:nvSpPr>
          <p:cNvPr id="88" name="Textfeld 87"/>
          <p:cNvSpPr txBox="1"/>
          <p:nvPr/>
        </p:nvSpPr>
        <p:spPr>
          <a:xfrm>
            <a:off x="4860032" y="364502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?</a:t>
            </a:r>
            <a:endParaRPr lang="de-DE" sz="4800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5868144" y="4151985"/>
            <a:ext cx="1908212" cy="900102"/>
            <a:chOff x="6336196" y="1268760"/>
            <a:chExt cx="1908212" cy="900102"/>
          </a:xfrm>
        </p:grpSpPr>
        <p:grpSp>
          <p:nvGrpSpPr>
            <p:cNvPr id="90" name="Gruppieren 89"/>
            <p:cNvGrpSpPr/>
            <p:nvPr/>
          </p:nvGrpSpPr>
          <p:grpSpPr>
            <a:xfrm>
              <a:off x="6336196" y="1268760"/>
              <a:ext cx="1908212" cy="900102"/>
              <a:chOff x="6336196" y="1268760"/>
              <a:chExt cx="1908212" cy="900102"/>
            </a:xfrm>
          </p:grpSpPr>
          <p:cxnSp>
            <p:nvCxnSpPr>
              <p:cNvPr id="92" name="Gerade Verbindung mit Pfeil 91"/>
              <p:cNvCxnSpPr/>
              <p:nvPr/>
            </p:nvCxnSpPr>
            <p:spPr>
              <a:xfrm flipV="1">
                <a:off x="6336196" y="1268760"/>
                <a:ext cx="1404156" cy="900102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feld 92"/>
              <p:cNvSpPr txBox="1"/>
              <p:nvPr/>
            </p:nvSpPr>
            <p:spPr>
              <a:xfrm>
                <a:off x="7380312" y="1412776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91" name="Gerade Verbindung mit Pfeil 90"/>
            <p:cNvCxnSpPr/>
            <p:nvPr/>
          </p:nvCxnSpPr>
          <p:spPr>
            <a:xfrm>
              <a:off x="7478674" y="1569808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itel 1"/>
          <p:cNvSpPr txBox="1">
            <a:spLocks/>
          </p:cNvSpPr>
          <p:nvPr/>
        </p:nvSpPr>
        <p:spPr>
          <a:xfrm>
            <a:off x="251520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 smtClean="0"/>
              <a:t>Eine neue Addition!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1819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7" grpId="0"/>
      <p:bldP spid="88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ieren 74"/>
          <p:cNvGrpSpPr/>
          <p:nvPr/>
        </p:nvGrpSpPr>
        <p:grpSpPr>
          <a:xfrm>
            <a:off x="4848057" y="620688"/>
            <a:ext cx="2160240" cy="1512168"/>
            <a:chOff x="4848057" y="908720"/>
            <a:chExt cx="2160240" cy="1512168"/>
          </a:xfrm>
        </p:grpSpPr>
        <p:sp>
          <p:nvSpPr>
            <p:cNvPr id="5" name="Ellipse 4"/>
            <p:cNvSpPr/>
            <p:nvPr/>
          </p:nvSpPr>
          <p:spPr>
            <a:xfrm>
              <a:off x="5352113" y="1628800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>
              <a:off x="5532133" y="180882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uppieren 6"/>
            <p:cNvGrpSpPr/>
            <p:nvPr/>
          </p:nvGrpSpPr>
          <p:grpSpPr>
            <a:xfrm>
              <a:off x="6144201" y="1836113"/>
              <a:ext cx="864096" cy="584775"/>
              <a:chOff x="1907704" y="2196153"/>
              <a:chExt cx="864096" cy="584775"/>
            </a:xfrm>
          </p:grpSpPr>
          <p:sp>
            <p:nvSpPr>
              <p:cNvPr id="12" name="Textfeld 11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13" name="Gerade Verbindung mit Pfeil 12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Gerade Verbindung mit Pfeil 7"/>
            <p:cNvCxnSpPr/>
            <p:nvPr/>
          </p:nvCxnSpPr>
          <p:spPr>
            <a:xfrm flipV="1">
              <a:off x="5532133" y="908720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Gruppieren 8"/>
            <p:cNvGrpSpPr/>
            <p:nvPr/>
          </p:nvGrpSpPr>
          <p:grpSpPr>
            <a:xfrm>
              <a:off x="4848057" y="1044025"/>
              <a:ext cx="684076" cy="584775"/>
              <a:chOff x="1907704" y="2196153"/>
              <a:chExt cx="864096" cy="584775"/>
            </a:xfrm>
          </p:grpSpPr>
          <p:sp>
            <p:nvSpPr>
              <p:cNvPr id="10" name="Textfeld 9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11" name="Gerade Verbindung mit Pfeil 10"/>
              <p:cNvCxnSpPr/>
              <p:nvPr/>
            </p:nvCxnSpPr>
            <p:spPr>
              <a:xfrm>
                <a:off x="234736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uppieren 75"/>
          <p:cNvGrpSpPr/>
          <p:nvPr/>
        </p:nvGrpSpPr>
        <p:grpSpPr>
          <a:xfrm>
            <a:off x="5352113" y="3068960"/>
            <a:ext cx="1656184" cy="792088"/>
            <a:chOff x="5352113" y="3429000"/>
            <a:chExt cx="1656184" cy="792088"/>
          </a:xfrm>
        </p:grpSpPr>
        <p:sp>
          <p:nvSpPr>
            <p:cNvPr id="20" name="Ellipse 19"/>
            <p:cNvSpPr/>
            <p:nvPr/>
          </p:nvSpPr>
          <p:spPr>
            <a:xfrm>
              <a:off x="5352113" y="3429000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5532133" y="360902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uppieren 21"/>
            <p:cNvGrpSpPr/>
            <p:nvPr/>
          </p:nvGrpSpPr>
          <p:grpSpPr>
            <a:xfrm>
              <a:off x="6144201" y="3636313"/>
              <a:ext cx="864096" cy="584775"/>
              <a:chOff x="1907704" y="2196153"/>
              <a:chExt cx="864096" cy="584775"/>
            </a:xfrm>
          </p:grpSpPr>
          <p:sp>
            <p:nvSpPr>
              <p:cNvPr id="27" name="Textfeld 26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28" name="Gerade Verbindung mit Pfeil 27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uppieren 28"/>
          <p:cNvGrpSpPr/>
          <p:nvPr/>
        </p:nvGrpSpPr>
        <p:grpSpPr>
          <a:xfrm>
            <a:off x="6936289" y="2348880"/>
            <a:ext cx="780112" cy="900100"/>
            <a:chOff x="4896036" y="2564904"/>
            <a:chExt cx="780112" cy="900100"/>
          </a:xfrm>
        </p:grpSpPr>
        <p:cxnSp>
          <p:nvCxnSpPr>
            <p:cNvPr id="23" name="Gerade Verbindung mit Pfeil 22"/>
            <p:cNvCxnSpPr/>
            <p:nvPr/>
          </p:nvCxnSpPr>
          <p:spPr>
            <a:xfrm flipV="1">
              <a:off x="4896036" y="2564904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" name="Gruppieren 23"/>
            <p:cNvGrpSpPr/>
            <p:nvPr/>
          </p:nvGrpSpPr>
          <p:grpSpPr>
            <a:xfrm>
              <a:off x="4992072" y="2722566"/>
              <a:ext cx="684076" cy="584775"/>
              <a:chOff x="2893109" y="2218510"/>
              <a:chExt cx="864096" cy="584775"/>
            </a:xfrm>
          </p:grpSpPr>
          <p:sp>
            <p:nvSpPr>
              <p:cNvPr id="25" name="Textfeld 24"/>
              <p:cNvSpPr txBox="1"/>
              <p:nvPr/>
            </p:nvSpPr>
            <p:spPr>
              <a:xfrm>
                <a:off x="2893109" y="2218510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26" name="Gerade Verbindung mit Pfeil 25"/>
              <p:cNvCxnSpPr/>
              <p:nvPr/>
            </p:nvCxnSpPr>
            <p:spPr>
              <a:xfrm>
                <a:off x="3325157" y="2366659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uppieren 76"/>
          <p:cNvGrpSpPr/>
          <p:nvPr/>
        </p:nvGrpSpPr>
        <p:grpSpPr>
          <a:xfrm>
            <a:off x="5352113" y="4593350"/>
            <a:ext cx="2295967" cy="1512168"/>
            <a:chOff x="5352113" y="4797152"/>
            <a:chExt cx="2295967" cy="1512168"/>
          </a:xfrm>
        </p:grpSpPr>
        <p:sp>
          <p:nvSpPr>
            <p:cNvPr id="30" name="Ellipse 29"/>
            <p:cNvSpPr/>
            <p:nvPr/>
          </p:nvSpPr>
          <p:spPr>
            <a:xfrm>
              <a:off x="5352113" y="5517232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>
              <a:off x="5532133" y="5697252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uppieren 31"/>
            <p:cNvGrpSpPr/>
            <p:nvPr/>
          </p:nvGrpSpPr>
          <p:grpSpPr>
            <a:xfrm>
              <a:off x="6144201" y="5724545"/>
              <a:ext cx="864096" cy="584775"/>
              <a:chOff x="1907704" y="2196153"/>
              <a:chExt cx="864096" cy="584775"/>
            </a:xfrm>
          </p:grpSpPr>
          <p:sp>
            <p:nvSpPr>
              <p:cNvPr id="33" name="Textfeld 32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34" name="Gerade Verbindung mit Pfeil 33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/>
            <p:cNvGrpSpPr/>
            <p:nvPr/>
          </p:nvGrpSpPr>
          <p:grpSpPr>
            <a:xfrm>
              <a:off x="6936289" y="4797152"/>
              <a:ext cx="711791" cy="900100"/>
              <a:chOff x="4896036" y="2564904"/>
              <a:chExt cx="711791" cy="900100"/>
            </a:xfrm>
          </p:grpSpPr>
          <p:cxnSp>
            <p:nvCxnSpPr>
              <p:cNvPr id="36" name="Gerade Verbindung mit Pfeil 35"/>
              <p:cNvCxnSpPr/>
              <p:nvPr/>
            </p:nvCxnSpPr>
            <p:spPr>
              <a:xfrm flipV="1">
                <a:off x="4896036" y="2564904"/>
                <a:ext cx="0" cy="900100"/>
              </a:xfrm>
              <a:prstGeom prst="straightConnector1">
                <a:avLst/>
              </a:prstGeom>
              <a:ln w="38100">
                <a:solidFill>
                  <a:srgbClr val="369F11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7" name="Gruppieren 36"/>
              <p:cNvGrpSpPr/>
              <p:nvPr/>
            </p:nvGrpSpPr>
            <p:grpSpPr>
              <a:xfrm>
                <a:off x="4923750" y="2727124"/>
                <a:ext cx="684077" cy="584775"/>
                <a:chOff x="2806802" y="2223068"/>
                <a:chExt cx="864096" cy="584775"/>
              </a:xfrm>
            </p:grpSpPr>
            <p:sp>
              <p:nvSpPr>
                <p:cNvPr id="38" name="Textfeld 37"/>
                <p:cNvSpPr txBox="1"/>
                <p:nvPr/>
              </p:nvSpPr>
              <p:spPr>
                <a:xfrm>
                  <a:off x="2806802" y="2223068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smtClean="0">
                      <a:solidFill>
                        <a:srgbClr val="369F11"/>
                      </a:solidFill>
                      <a:sym typeface="Symbol"/>
                    </a:rPr>
                    <a:t></a:t>
                  </a:r>
                  <a:r>
                    <a:rPr lang="de-DE" sz="3200" dirty="0" smtClean="0">
                      <a:solidFill>
                        <a:srgbClr val="369F11"/>
                      </a:solidFill>
                    </a:rPr>
                    <a:t>v</a:t>
                  </a:r>
                  <a:endParaRPr lang="de-DE" sz="3200" dirty="0">
                    <a:solidFill>
                      <a:srgbClr val="369F11"/>
                    </a:solidFill>
                  </a:endParaRPr>
                </a:p>
              </p:txBody>
            </p:sp>
            <p:cxnSp>
              <p:nvCxnSpPr>
                <p:cNvPr id="39" name="Gerade Verbindung mit Pfeil 38"/>
                <p:cNvCxnSpPr/>
                <p:nvPr/>
              </p:nvCxnSpPr>
              <p:spPr>
                <a:xfrm>
                  <a:off x="3241708" y="235403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369F1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" name="Gruppieren 13"/>
          <p:cNvGrpSpPr/>
          <p:nvPr/>
        </p:nvGrpSpPr>
        <p:grpSpPr>
          <a:xfrm>
            <a:off x="5532133" y="4293096"/>
            <a:ext cx="1404156" cy="1192490"/>
            <a:chOff x="6336196" y="976372"/>
            <a:chExt cx="1404156" cy="119249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6336196" y="976372"/>
              <a:ext cx="1404156" cy="1192490"/>
              <a:chOff x="6336196" y="976372"/>
              <a:chExt cx="1404156" cy="1192490"/>
            </a:xfrm>
          </p:grpSpPr>
          <p:cxnSp>
            <p:nvCxnSpPr>
              <p:cNvPr id="17" name="Gerade Verbindung mit Pfeil 16"/>
              <p:cNvCxnSpPr/>
              <p:nvPr/>
            </p:nvCxnSpPr>
            <p:spPr>
              <a:xfrm flipV="1">
                <a:off x="6336196" y="1268760"/>
                <a:ext cx="1404156" cy="900102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feld 17"/>
              <p:cNvSpPr txBox="1"/>
              <p:nvPr/>
            </p:nvSpPr>
            <p:spPr>
              <a:xfrm>
                <a:off x="6876256" y="976372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16" name="Gerade Verbindung mit Pfeil 15"/>
            <p:cNvCxnSpPr/>
            <p:nvPr/>
          </p:nvCxnSpPr>
          <p:spPr>
            <a:xfrm>
              <a:off x="6948264" y="1121758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ieren 66"/>
          <p:cNvGrpSpPr/>
          <p:nvPr/>
        </p:nvGrpSpPr>
        <p:grpSpPr>
          <a:xfrm>
            <a:off x="468588" y="2406720"/>
            <a:ext cx="3542783" cy="2308324"/>
            <a:chOff x="221084" y="1581860"/>
            <a:chExt cx="3542783" cy="2308324"/>
          </a:xfrm>
        </p:grpSpPr>
        <p:sp>
          <p:nvSpPr>
            <p:cNvPr id="3" name="Textfeld 2"/>
            <p:cNvSpPr txBox="1"/>
            <p:nvPr/>
          </p:nvSpPr>
          <p:spPr>
            <a:xfrm>
              <a:off x="221084" y="1581860"/>
              <a:ext cx="354278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Zur Addition der Vektoren</a:t>
              </a:r>
            </a:p>
            <a:p>
              <a:r>
                <a:rPr lang="de-DE" sz="2400" b="1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0E19FA"/>
                  </a:solidFill>
                </a:rPr>
                <a:t>A</a:t>
              </a:r>
              <a:r>
                <a:rPr lang="de-DE" sz="2400" dirty="0" smtClean="0"/>
                <a:t> und </a:t>
              </a:r>
              <a:r>
                <a:rPr lang="de-DE" sz="2400" b="1" dirty="0" smtClean="0">
                  <a:solidFill>
                    <a:srgbClr val="369F11"/>
                  </a:solidFill>
                  <a:sym typeface="Symbol"/>
                </a:rPr>
                <a:t></a:t>
              </a:r>
              <a:r>
                <a:rPr lang="de-DE" sz="2400" b="1" dirty="0" smtClean="0">
                  <a:solidFill>
                    <a:srgbClr val="369F11"/>
                  </a:solidFill>
                </a:rPr>
                <a:t>v</a:t>
              </a:r>
              <a:r>
                <a:rPr lang="de-DE" sz="2400" dirty="0" smtClean="0"/>
                <a:t> hängst du </a:t>
              </a:r>
              <a:r>
                <a:rPr lang="de-DE" sz="2400" b="1" dirty="0" smtClean="0">
                  <a:solidFill>
                    <a:srgbClr val="369F11"/>
                  </a:solidFill>
                  <a:sym typeface="Symbol"/>
                </a:rPr>
                <a:t></a:t>
              </a:r>
              <a:r>
                <a:rPr lang="de-DE" sz="2400" b="1" dirty="0" smtClean="0">
                  <a:solidFill>
                    <a:srgbClr val="369F11"/>
                  </a:solidFill>
                </a:rPr>
                <a:t>v</a:t>
              </a:r>
              <a:r>
                <a:rPr lang="de-DE" sz="2400" dirty="0" smtClean="0"/>
                <a:t> an die Pfeilspitze von </a:t>
              </a:r>
              <a:r>
                <a:rPr lang="de-DE" sz="2400" b="1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0E19FA"/>
                  </a:solidFill>
                </a:rPr>
                <a:t>A</a:t>
              </a:r>
              <a:r>
                <a:rPr lang="de-DE" sz="2400" dirty="0" smtClean="0"/>
                <a:t>.</a:t>
              </a:r>
            </a:p>
            <a:p>
              <a:endParaRPr lang="de-DE" sz="2400" dirty="0"/>
            </a:p>
            <a:p>
              <a:endParaRPr lang="de-DE" sz="2400" dirty="0" smtClean="0"/>
            </a:p>
            <a:p>
              <a:r>
                <a:rPr lang="de-DE" sz="2400" dirty="0" smtClean="0"/>
                <a:t> </a:t>
              </a:r>
              <a:endParaRPr lang="de-DE" sz="2400" dirty="0"/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307840" y="2046100"/>
              <a:ext cx="216025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>
              <a:off x="2613036" y="2400052"/>
              <a:ext cx="216025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mit Pfeil 63"/>
            <p:cNvCxnSpPr/>
            <p:nvPr/>
          </p:nvCxnSpPr>
          <p:spPr>
            <a:xfrm>
              <a:off x="1405380" y="2031352"/>
              <a:ext cx="216025" cy="0"/>
            </a:xfrm>
            <a:prstGeom prst="straightConnector1">
              <a:avLst/>
            </a:prstGeom>
            <a:ln w="28575">
              <a:solidFill>
                <a:srgbClr val="369F1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mit Pfeil 64"/>
            <p:cNvCxnSpPr/>
            <p:nvPr/>
          </p:nvCxnSpPr>
          <p:spPr>
            <a:xfrm>
              <a:off x="3074580" y="2046100"/>
              <a:ext cx="216025" cy="0"/>
            </a:xfrm>
            <a:prstGeom prst="straightConnector1">
              <a:avLst/>
            </a:prstGeom>
            <a:ln w="28575">
              <a:solidFill>
                <a:srgbClr val="369F1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523865" y="4154304"/>
            <a:ext cx="3558470" cy="1938992"/>
            <a:chOff x="523865" y="3924345"/>
            <a:chExt cx="3558470" cy="1938992"/>
          </a:xfrm>
        </p:grpSpPr>
        <p:sp>
          <p:nvSpPr>
            <p:cNvPr id="66" name="Textfeld 65"/>
            <p:cNvSpPr txBox="1"/>
            <p:nvPr/>
          </p:nvSpPr>
          <p:spPr>
            <a:xfrm>
              <a:off x="523865" y="3924345"/>
              <a:ext cx="355847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prstClr val="black"/>
                  </a:solidFill>
                </a:rPr>
                <a:t>Dann verbindest du den Anfang </a:t>
              </a:r>
              <a:r>
                <a:rPr lang="de-DE" sz="2400" b="1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0E19FA"/>
                  </a:solidFill>
                </a:rPr>
                <a:t>A</a:t>
              </a:r>
              <a:r>
                <a:rPr lang="de-DE" sz="2400" b="1" baseline="-25000" dirty="0" smtClean="0">
                  <a:solidFill>
                    <a:srgbClr val="0E19FA"/>
                  </a:solidFill>
                </a:rPr>
                <a:t> </a:t>
              </a:r>
              <a:r>
                <a:rPr lang="de-DE" sz="2400" dirty="0" smtClean="0">
                  <a:solidFill>
                    <a:prstClr val="black"/>
                  </a:solidFill>
                </a:rPr>
                <a:t>von </a:t>
              </a:r>
              <a:r>
                <a:rPr lang="de-DE" sz="2400" dirty="0">
                  <a:solidFill>
                    <a:prstClr val="black"/>
                  </a:solidFill>
                </a:rPr>
                <a:t>mit dem Ende </a:t>
              </a:r>
              <a:r>
                <a:rPr lang="de-DE" sz="2400" dirty="0" smtClean="0">
                  <a:solidFill>
                    <a:prstClr val="black"/>
                  </a:solidFill>
                </a:rPr>
                <a:t>von </a:t>
              </a:r>
              <a:r>
                <a:rPr lang="de-DE" sz="2400" b="1" dirty="0" smtClean="0">
                  <a:solidFill>
                    <a:srgbClr val="369F11"/>
                  </a:solidFill>
                  <a:sym typeface="Symbol"/>
                </a:rPr>
                <a:t></a:t>
              </a:r>
              <a:r>
                <a:rPr lang="de-DE" sz="2400" b="1" dirty="0" smtClean="0">
                  <a:solidFill>
                    <a:srgbClr val="369F11"/>
                  </a:solidFill>
                </a:rPr>
                <a:t>v</a:t>
              </a:r>
              <a:r>
                <a:rPr lang="de-DE" sz="2400" dirty="0" smtClean="0">
                  <a:solidFill>
                    <a:prstClr val="black"/>
                  </a:solidFill>
                </a:rPr>
                <a:t> </a:t>
              </a:r>
              <a:r>
                <a:rPr lang="de-DE" sz="2400" dirty="0">
                  <a:solidFill>
                    <a:prstClr val="black"/>
                  </a:solidFill>
                </a:rPr>
                <a:t>. So erhältst du den Pfeil </a:t>
              </a:r>
              <a:r>
                <a:rPr lang="de-DE" sz="2400" b="1" dirty="0" err="1" smtClean="0">
                  <a:solidFill>
                    <a:srgbClr val="FF6600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FF6600"/>
                  </a:solidFill>
                </a:rPr>
                <a:t>E</a:t>
              </a:r>
              <a:endParaRPr lang="de-DE" sz="2400" b="1" dirty="0" smtClean="0">
                <a:solidFill>
                  <a:srgbClr val="FF6600"/>
                </a:solidFill>
              </a:endParaRPr>
            </a:p>
            <a:p>
              <a:pPr lvl="0"/>
              <a:r>
                <a:rPr lang="de-DE" sz="2400" dirty="0" smtClean="0">
                  <a:solidFill>
                    <a:prstClr val="black"/>
                  </a:solidFill>
                </a:rPr>
                <a:t>der </a:t>
              </a:r>
              <a:r>
                <a:rPr lang="de-DE" sz="2400" dirty="0">
                  <a:solidFill>
                    <a:prstClr val="black"/>
                  </a:solidFill>
                </a:rPr>
                <a:t>Endgeschwindigkeit.</a:t>
              </a:r>
              <a:endParaRPr lang="de-DE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71" name="Gerade Verbindung mit Pfeil 70"/>
            <p:cNvCxnSpPr/>
            <p:nvPr/>
          </p:nvCxnSpPr>
          <p:spPr>
            <a:xfrm>
              <a:off x="1556843" y="4394600"/>
              <a:ext cx="216025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1"/>
            <p:cNvCxnSpPr/>
            <p:nvPr/>
          </p:nvCxnSpPr>
          <p:spPr>
            <a:xfrm>
              <a:off x="2023955" y="4759790"/>
              <a:ext cx="216025" cy="0"/>
            </a:xfrm>
            <a:prstGeom prst="straightConnector1">
              <a:avLst/>
            </a:prstGeom>
            <a:ln w="28575">
              <a:solidFill>
                <a:srgbClr val="369F1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/>
            <p:cNvCxnSpPr/>
            <p:nvPr/>
          </p:nvCxnSpPr>
          <p:spPr>
            <a:xfrm>
              <a:off x="2164667" y="5124327"/>
              <a:ext cx="216025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924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212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Ist bei der Konstruktion die Reihenfolge auch vertauschbar?</a:t>
            </a:r>
            <a:endParaRPr lang="de-DE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1199742" y="1046926"/>
            <a:ext cx="6516724" cy="1445970"/>
            <a:chOff x="1223628" y="1268760"/>
            <a:chExt cx="6516724" cy="1445970"/>
          </a:xfrm>
        </p:grpSpPr>
        <p:grpSp>
          <p:nvGrpSpPr>
            <p:cNvPr id="4" name="Gruppieren 3"/>
            <p:cNvGrpSpPr/>
            <p:nvPr/>
          </p:nvGrpSpPr>
          <p:grpSpPr>
            <a:xfrm>
              <a:off x="1223628" y="2102662"/>
              <a:ext cx="1476164" cy="612068"/>
              <a:chOff x="1295636" y="2168860"/>
              <a:chExt cx="1476164" cy="612068"/>
            </a:xfrm>
          </p:grpSpPr>
          <p:cxnSp>
            <p:nvCxnSpPr>
              <p:cNvPr id="5" name="Gerade Verbindung mit Pfeil 4"/>
              <p:cNvCxnSpPr/>
              <p:nvPr/>
            </p:nvCxnSpPr>
            <p:spPr>
              <a:xfrm>
                <a:off x="1295636" y="2168860"/>
                <a:ext cx="1404156" cy="0"/>
              </a:xfrm>
              <a:prstGeom prst="straightConnector1">
                <a:avLst/>
              </a:prstGeom>
              <a:ln w="38100">
                <a:solidFill>
                  <a:srgbClr val="0E19FA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" name="Gruppieren 5"/>
              <p:cNvGrpSpPr/>
              <p:nvPr/>
            </p:nvGrpSpPr>
            <p:grpSpPr>
              <a:xfrm>
                <a:off x="1907704" y="2196153"/>
                <a:ext cx="864096" cy="584775"/>
                <a:chOff x="1907704" y="2196153"/>
                <a:chExt cx="864096" cy="584775"/>
              </a:xfrm>
            </p:grpSpPr>
            <p:sp>
              <p:nvSpPr>
                <p:cNvPr id="7" name="Textfeld 6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0E19FA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0E19FA"/>
                      </a:solidFill>
                    </a:rPr>
                    <a:t>A</a:t>
                  </a:r>
                  <a:endParaRPr lang="de-DE" sz="3200" dirty="0">
                    <a:solidFill>
                      <a:srgbClr val="0E19FA"/>
                    </a:solidFill>
                  </a:endParaRPr>
                </a:p>
              </p:txBody>
            </p:sp>
            <p:cxnSp>
              <p:nvCxnSpPr>
                <p:cNvPr id="8" name="Gerade Verbindung mit Pfeil 7"/>
                <p:cNvCxnSpPr/>
                <p:nvPr/>
              </p:nvCxnSpPr>
              <p:spPr>
                <a:xfrm>
                  <a:off x="199771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0E19F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" name="Textfeld 8"/>
            <p:cNvSpPr txBox="1"/>
            <p:nvPr/>
          </p:nvSpPr>
          <p:spPr>
            <a:xfrm>
              <a:off x="3095836" y="1739717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 smtClean="0"/>
                <a:t>+</a:t>
              </a:r>
              <a:endParaRPr lang="de-DE" sz="4800" dirty="0"/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3779912" y="1742622"/>
              <a:ext cx="684076" cy="900100"/>
              <a:chOff x="3131840" y="1268760"/>
              <a:chExt cx="684076" cy="900100"/>
            </a:xfrm>
          </p:grpSpPr>
          <p:cxnSp>
            <p:nvCxnSpPr>
              <p:cNvPr id="11" name="Gerade Verbindung mit Pfeil 10"/>
              <p:cNvCxnSpPr/>
              <p:nvPr/>
            </p:nvCxnSpPr>
            <p:spPr>
              <a:xfrm flipV="1">
                <a:off x="3815916" y="1268760"/>
                <a:ext cx="0" cy="900100"/>
              </a:xfrm>
              <a:prstGeom prst="straightConnector1">
                <a:avLst/>
              </a:prstGeom>
              <a:ln w="38100">
                <a:solidFill>
                  <a:srgbClr val="369F11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" name="Gruppieren 11"/>
              <p:cNvGrpSpPr/>
              <p:nvPr/>
            </p:nvGrpSpPr>
            <p:grpSpPr>
              <a:xfrm>
                <a:off x="3131840" y="1404065"/>
                <a:ext cx="684076" cy="584775"/>
                <a:chOff x="1907704" y="2196153"/>
                <a:chExt cx="864096" cy="584775"/>
              </a:xfrm>
            </p:grpSpPr>
            <p:sp>
              <p:nvSpPr>
                <p:cNvPr id="13" name="Textfeld 12"/>
                <p:cNvSpPr txBox="1"/>
                <p:nvPr/>
              </p:nvSpPr>
              <p:spPr>
                <a:xfrm>
                  <a:off x="1907704" y="2196153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smtClean="0">
                      <a:solidFill>
                        <a:srgbClr val="369F11"/>
                      </a:solidFill>
                      <a:sym typeface="Symbol"/>
                    </a:rPr>
                    <a:t></a:t>
                  </a:r>
                  <a:r>
                    <a:rPr lang="de-DE" sz="3200" dirty="0" smtClean="0">
                      <a:solidFill>
                        <a:srgbClr val="369F11"/>
                      </a:solidFill>
                    </a:rPr>
                    <a:t>v</a:t>
                  </a:r>
                  <a:endParaRPr lang="de-DE" sz="3200" dirty="0">
                    <a:solidFill>
                      <a:srgbClr val="369F11"/>
                    </a:solidFill>
                  </a:endParaRPr>
                </a:p>
              </p:txBody>
            </p:sp>
            <p:cxnSp>
              <p:nvCxnSpPr>
                <p:cNvPr id="14" name="Gerade Verbindung mit Pfeil 13"/>
                <p:cNvCxnSpPr/>
                <p:nvPr/>
              </p:nvCxnSpPr>
              <p:spPr>
                <a:xfrm>
                  <a:off x="2347364" y="234888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369F1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Textfeld 14"/>
            <p:cNvSpPr txBox="1"/>
            <p:nvPr/>
          </p:nvSpPr>
          <p:spPr>
            <a:xfrm>
              <a:off x="4824028" y="1739717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 smtClean="0"/>
                <a:t>=</a:t>
              </a:r>
              <a:endParaRPr lang="de-DE" sz="48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866540" y="1268760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800" dirty="0" smtClean="0"/>
                <a:t>!</a:t>
              </a:r>
              <a:endParaRPr lang="de-DE" sz="4800" dirty="0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5832140" y="1742622"/>
              <a:ext cx="1908212" cy="900102"/>
              <a:chOff x="6336196" y="1268760"/>
              <a:chExt cx="1908212" cy="900102"/>
            </a:xfrm>
          </p:grpSpPr>
          <p:grpSp>
            <p:nvGrpSpPr>
              <p:cNvPr id="18" name="Gruppieren 17"/>
              <p:cNvGrpSpPr/>
              <p:nvPr/>
            </p:nvGrpSpPr>
            <p:grpSpPr>
              <a:xfrm>
                <a:off x="6336196" y="1268760"/>
                <a:ext cx="1908212" cy="900102"/>
                <a:chOff x="6336196" y="1268760"/>
                <a:chExt cx="1908212" cy="900102"/>
              </a:xfrm>
            </p:grpSpPr>
            <p:cxnSp>
              <p:nvCxnSpPr>
                <p:cNvPr id="20" name="Gerade Verbindung mit Pfeil 19"/>
                <p:cNvCxnSpPr/>
                <p:nvPr/>
              </p:nvCxnSpPr>
              <p:spPr>
                <a:xfrm flipV="1">
                  <a:off x="6336196" y="1268760"/>
                  <a:ext cx="1404156" cy="900102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feld 20"/>
                <p:cNvSpPr txBox="1"/>
                <p:nvPr/>
              </p:nvSpPr>
              <p:spPr>
                <a:xfrm>
                  <a:off x="7380312" y="1412776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FF6600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FF6600"/>
                      </a:solidFill>
                    </a:rPr>
                    <a:t>E</a:t>
                  </a:r>
                  <a:endParaRPr lang="de-DE" sz="3200" dirty="0">
                    <a:solidFill>
                      <a:srgbClr val="FF6600"/>
                    </a:solidFill>
                  </a:endParaRPr>
                </a:p>
              </p:txBody>
            </p:sp>
          </p:grpSp>
          <p:cxnSp>
            <p:nvCxnSpPr>
              <p:cNvPr id="19" name="Gerade Verbindung mit Pfeil 18"/>
              <p:cNvCxnSpPr/>
              <p:nvPr/>
            </p:nvCxnSpPr>
            <p:spPr>
              <a:xfrm>
                <a:off x="7478674" y="1569808"/>
                <a:ext cx="288000" cy="0"/>
              </a:xfrm>
              <a:prstGeom prst="straightConnector1">
                <a:avLst/>
              </a:prstGeom>
              <a:ln w="28575">
                <a:solidFill>
                  <a:srgbClr val="FF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uppieren 21"/>
          <p:cNvGrpSpPr/>
          <p:nvPr/>
        </p:nvGrpSpPr>
        <p:grpSpPr>
          <a:xfrm>
            <a:off x="3275856" y="5337212"/>
            <a:ext cx="1476164" cy="612068"/>
            <a:chOff x="1295636" y="2168860"/>
            <a:chExt cx="1476164" cy="612068"/>
          </a:xfrm>
        </p:grpSpPr>
        <p:cxnSp>
          <p:nvCxnSpPr>
            <p:cNvPr id="23" name="Gerade Verbindung mit Pfeil 22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" name="Gruppieren 23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25" name="Textfeld 24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26" name="Gerade Verbindung mit Pfeil 25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feld 26"/>
          <p:cNvSpPr txBox="1"/>
          <p:nvPr/>
        </p:nvSpPr>
        <p:spPr>
          <a:xfrm>
            <a:off x="2555776" y="493535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+</a:t>
            </a:r>
            <a:endParaRPr lang="de-DE" sz="480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1511660" y="4935358"/>
            <a:ext cx="684076" cy="900100"/>
            <a:chOff x="3131840" y="1268760"/>
            <a:chExt cx="684076" cy="900100"/>
          </a:xfrm>
        </p:grpSpPr>
        <p:cxnSp>
          <p:nvCxnSpPr>
            <p:cNvPr id="29" name="Gerade Verbindung mit Pfeil 28"/>
            <p:cNvCxnSpPr/>
            <p:nvPr/>
          </p:nvCxnSpPr>
          <p:spPr>
            <a:xfrm flipV="1">
              <a:off x="3815916" y="1268760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" name="Gruppieren 29"/>
            <p:cNvGrpSpPr/>
            <p:nvPr/>
          </p:nvGrpSpPr>
          <p:grpSpPr>
            <a:xfrm>
              <a:off x="3131840" y="1404065"/>
              <a:ext cx="684076" cy="584775"/>
              <a:chOff x="1907704" y="2196153"/>
              <a:chExt cx="864096" cy="584775"/>
            </a:xfrm>
          </p:grpSpPr>
          <p:sp>
            <p:nvSpPr>
              <p:cNvPr id="31" name="Textfeld 30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32" name="Gerade Verbindung mit Pfeil 31"/>
              <p:cNvCxnSpPr/>
              <p:nvPr/>
            </p:nvCxnSpPr>
            <p:spPr>
              <a:xfrm>
                <a:off x="234736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feld 32"/>
          <p:cNvSpPr txBox="1"/>
          <p:nvPr/>
        </p:nvSpPr>
        <p:spPr>
          <a:xfrm>
            <a:off x="4752020" y="4974267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=</a:t>
            </a:r>
            <a:endParaRPr lang="de-DE" sz="4800" dirty="0"/>
          </a:p>
        </p:txBody>
      </p:sp>
      <p:sp>
        <p:nvSpPr>
          <p:cNvPr id="34" name="Textfeld 33"/>
          <p:cNvSpPr txBox="1"/>
          <p:nvPr/>
        </p:nvSpPr>
        <p:spPr>
          <a:xfrm>
            <a:off x="4788024" y="4542219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?</a:t>
            </a:r>
            <a:endParaRPr lang="de-DE" sz="4800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5760132" y="4977172"/>
            <a:ext cx="1908212" cy="900102"/>
            <a:chOff x="6336196" y="1268760"/>
            <a:chExt cx="1908212" cy="900102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6336196" y="1268760"/>
              <a:ext cx="1908212" cy="900102"/>
              <a:chOff x="6336196" y="1268760"/>
              <a:chExt cx="1908212" cy="900102"/>
            </a:xfrm>
          </p:grpSpPr>
          <p:cxnSp>
            <p:nvCxnSpPr>
              <p:cNvPr id="38" name="Gerade Verbindung mit Pfeil 37"/>
              <p:cNvCxnSpPr/>
              <p:nvPr/>
            </p:nvCxnSpPr>
            <p:spPr>
              <a:xfrm flipV="1">
                <a:off x="6336196" y="1268760"/>
                <a:ext cx="1404156" cy="900102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feld 38"/>
              <p:cNvSpPr txBox="1"/>
              <p:nvPr/>
            </p:nvSpPr>
            <p:spPr>
              <a:xfrm>
                <a:off x="7380312" y="1412776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37" name="Gerade Verbindung mit Pfeil 36"/>
            <p:cNvCxnSpPr/>
            <p:nvPr/>
          </p:nvCxnSpPr>
          <p:spPr>
            <a:xfrm>
              <a:off x="7478674" y="1569808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feld 40"/>
          <p:cNvSpPr txBox="1"/>
          <p:nvPr/>
        </p:nvSpPr>
        <p:spPr>
          <a:xfrm>
            <a:off x="1199742" y="548680"/>
            <a:ext cx="1680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Also: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64299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5770" y="2276872"/>
            <a:ext cx="3206038" cy="1143000"/>
          </a:xfrm>
        </p:spPr>
        <p:txBody>
          <a:bodyPr/>
          <a:lstStyle/>
          <a:p>
            <a:r>
              <a:rPr lang="de-DE" dirty="0" smtClean="0"/>
              <a:t>Ja!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619672" y="620688"/>
            <a:ext cx="2295967" cy="1812422"/>
            <a:chOff x="5352113" y="4496898"/>
            <a:chExt cx="2295967" cy="1812422"/>
          </a:xfrm>
        </p:grpSpPr>
        <p:sp>
          <p:nvSpPr>
            <p:cNvPr id="4" name="Ellipse 3"/>
            <p:cNvSpPr/>
            <p:nvPr/>
          </p:nvSpPr>
          <p:spPr>
            <a:xfrm>
              <a:off x="5352113" y="5517232"/>
              <a:ext cx="360040" cy="36004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" name="Gerade Verbindung mit Pfeil 4"/>
            <p:cNvCxnSpPr/>
            <p:nvPr/>
          </p:nvCxnSpPr>
          <p:spPr>
            <a:xfrm>
              <a:off x="5532133" y="5697252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uppieren 5"/>
            <p:cNvGrpSpPr/>
            <p:nvPr/>
          </p:nvGrpSpPr>
          <p:grpSpPr>
            <a:xfrm>
              <a:off x="6144201" y="5724545"/>
              <a:ext cx="864096" cy="584775"/>
              <a:chOff x="1907704" y="2196153"/>
              <a:chExt cx="864096" cy="584775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18" name="Gerade Verbindung mit Pfeil 17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ieren 6"/>
            <p:cNvGrpSpPr/>
            <p:nvPr/>
          </p:nvGrpSpPr>
          <p:grpSpPr>
            <a:xfrm>
              <a:off x="6936289" y="4797152"/>
              <a:ext cx="711791" cy="900100"/>
              <a:chOff x="4896036" y="2564904"/>
              <a:chExt cx="711791" cy="900100"/>
            </a:xfrm>
          </p:grpSpPr>
          <p:cxnSp>
            <p:nvCxnSpPr>
              <p:cNvPr id="13" name="Gerade Verbindung mit Pfeil 12"/>
              <p:cNvCxnSpPr/>
              <p:nvPr/>
            </p:nvCxnSpPr>
            <p:spPr>
              <a:xfrm flipV="1">
                <a:off x="4896036" y="2564904"/>
                <a:ext cx="0" cy="900100"/>
              </a:xfrm>
              <a:prstGeom prst="straightConnector1">
                <a:avLst/>
              </a:prstGeom>
              <a:ln w="38100">
                <a:solidFill>
                  <a:srgbClr val="369F11"/>
                </a:solidFill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4" name="Gruppieren 13"/>
              <p:cNvGrpSpPr/>
              <p:nvPr/>
            </p:nvGrpSpPr>
            <p:grpSpPr>
              <a:xfrm>
                <a:off x="4923750" y="2727124"/>
                <a:ext cx="684077" cy="584775"/>
                <a:chOff x="2806802" y="2223068"/>
                <a:chExt cx="864096" cy="584775"/>
              </a:xfrm>
            </p:grpSpPr>
            <p:sp>
              <p:nvSpPr>
                <p:cNvPr id="15" name="Textfeld 14"/>
                <p:cNvSpPr txBox="1"/>
                <p:nvPr/>
              </p:nvSpPr>
              <p:spPr>
                <a:xfrm>
                  <a:off x="2806802" y="2223068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smtClean="0">
                      <a:solidFill>
                        <a:srgbClr val="369F11"/>
                      </a:solidFill>
                      <a:sym typeface="Symbol"/>
                    </a:rPr>
                    <a:t></a:t>
                  </a:r>
                  <a:r>
                    <a:rPr lang="de-DE" sz="3200" dirty="0" smtClean="0">
                      <a:solidFill>
                        <a:srgbClr val="369F11"/>
                      </a:solidFill>
                    </a:rPr>
                    <a:t>v</a:t>
                  </a:r>
                  <a:endParaRPr lang="de-DE" sz="3200" dirty="0">
                    <a:solidFill>
                      <a:srgbClr val="369F11"/>
                    </a:solidFill>
                  </a:endParaRPr>
                </a:p>
              </p:txBody>
            </p:sp>
            <p:cxnSp>
              <p:nvCxnSpPr>
                <p:cNvPr id="16" name="Gerade Verbindung mit Pfeil 15"/>
                <p:cNvCxnSpPr/>
                <p:nvPr/>
              </p:nvCxnSpPr>
              <p:spPr>
                <a:xfrm>
                  <a:off x="3241708" y="2354030"/>
                  <a:ext cx="288000" cy="0"/>
                </a:xfrm>
                <a:prstGeom prst="straightConnector1">
                  <a:avLst/>
                </a:prstGeom>
                <a:ln w="28575">
                  <a:solidFill>
                    <a:srgbClr val="369F1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uppieren 7"/>
            <p:cNvGrpSpPr/>
            <p:nvPr/>
          </p:nvGrpSpPr>
          <p:grpSpPr>
            <a:xfrm>
              <a:off x="5532133" y="4496898"/>
              <a:ext cx="1404156" cy="1192490"/>
              <a:chOff x="6336196" y="976372"/>
              <a:chExt cx="1404156" cy="1192490"/>
            </a:xfrm>
          </p:grpSpPr>
          <p:grpSp>
            <p:nvGrpSpPr>
              <p:cNvPr id="9" name="Gruppieren 8"/>
              <p:cNvGrpSpPr/>
              <p:nvPr/>
            </p:nvGrpSpPr>
            <p:grpSpPr>
              <a:xfrm>
                <a:off x="6336196" y="976372"/>
                <a:ext cx="1404156" cy="1192490"/>
                <a:chOff x="6336196" y="976372"/>
                <a:chExt cx="1404156" cy="1192490"/>
              </a:xfrm>
            </p:grpSpPr>
            <p:cxnSp>
              <p:nvCxnSpPr>
                <p:cNvPr id="11" name="Gerade Verbindung mit Pfeil 10"/>
                <p:cNvCxnSpPr/>
                <p:nvPr/>
              </p:nvCxnSpPr>
              <p:spPr>
                <a:xfrm flipV="1">
                  <a:off x="6336196" y="1268760"/>
                  <a:ext cx="1404156" cy="900102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feld 11"/>
                <p:cNvSpPr txBox="1"/>
                <p:nvPr/>
              </p:nvSpPr>
              <p:spPr>
                <a:xfrm>
                  <a:off x="6876256" y="976372"/>
                  <a:ext cx="86409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200" dirty="0" err="1" smtClean="0">
                      <a:solidFill>
                        <a:srgbClr val="FF6600"/>
                      </a:solidFill>
                    </a:rPr>
                    <a:t>v</a:t>
                  </a:r>
                  <a:r>
                    <a:rPr lang="de-DE" sz="3200" baseline="-25000" dirty="0" err="1" smtClean="0">
                      <a:solidFill>
                        <a:srgbClr val="FF6600"/>
                      </a:solidFill>
                    </a:rPr>
                    <a:t>E</a:t>
                  </a:r>
                  <a:endParaRPr lang="de-DE" sz="3200" dirty="0">
                    <a:solidFill>
                      <a:srgbClr val="FF6600"/>
                    </a:solidFill>
                  </a:endParaRPr>
                </a:p>
              </p:txBody>
            </p:sp>
          </p:grpSp>
          <p:cxnSp>
            <p:nvCxnSpPr>
              <p:cNvPr id="10" name="Gerade Verbindung mit Pfeil 9"/>
              <p:cNvCxnSpPr/>
              <p:nvPr/>
            </p:nvCxnSpPr>
            <p:spPr>
              <a:xfrm>
                <a:off x="6948264" y="1121758"/>
                <a:ext cx="288000" cy="0"/>
              </a:xfrm>
              <a:prstGeom prst="straightConnector1">
                <a:avLst/>
              </a:prstGeom>
              <a:ln w="28575">
                <a:solidFill>
                  <a:srgbClr val="FF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Ellipse 19"/>
          <p:cNvSpPr/>
          <p:nvPr/>
        </p:nvSpPr>
        <p:spPr>
          <a:xfrm>
            <a:off x="5079044" y="1623480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3" name="Gruppieren 72"/>
          <p:cNvGrpSpPr/>
          <p:nvPr/>
        </p:nvGrpSpPr>
        <p:grpSpPr>
          <a:xfrm>
            <a:off x="5282052" y="332656"/>
            <a:ext cx="1404156" cy="584775"/>
            <a:chOff x="5282052" y="332656"/>
            <a:chExt cx="1404156" cy="584775"/>
          </a:xfrm>
        </p:grpSpPr>
        <p:cxnSp>
          <p:nvCxnSpPr>
            <p:cNvPr id="21" name="Gerade Verbindung mit Pfeil 20"/>
            <p:cNvCxnSpPr/>
            <p:nvPr/>
          </p:nvCxnSpPr>
          <p:spPr>
            <a:xfrm>
              <a:off x="5282052" y="906001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uppieren 21"/>
            <p:cNvGrpSpPr/>
            <p:nvPr/>
          </p:nvGrpSpPr>
          <p:grpSpPr>
            <a:xfrm>
              <a:off x="5661846" y="332656"/>
              <a:ext cx="864096" cy="584775"/>
              <a:chOff x="1907704" y="2196153"/>
              <a:chExt cx="864096" cy="584775"/>
            </a:xfrm>
          </p:grpSpPr>
          <p:sp>
            <p:nvSpPr>
              <p:cNvPr id="33" name="Textfeld 32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34" name="Gerade Verbindung mit Pfeil 33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uppieren 22"/>
          <p:cNvGrpSpPr/>
          <p:nvPr/>
        </p:nvGrpSpPr>
        <p:grpSpPr>
          <a:xfrm>
            <a:off x="4717697" y="906001"/>
            <a:ext cx="684077" cy="900100"/>
            <a:chOff x="4310392" y="2579652"/>
            <a:chExt cx="684077" cy="900100"/>
          </a:xfrm>
        </p:grpSpPr>
        <p:cxnSp>
          <p:nvCxnSpPr>
            <p:cNvPr id="29" name="Gerade Verbindung mit Pfeil 28"/>
            <p:cNvCxnSpPr/>
            <p:nvPr/>
          </p:nvCxnSpPr>
          <p:spPr>
            <a:xfrm flipV="1">
              <a:off x="4874747" y="2579652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" name="Gruppieren 29"/>
            <p:cNvGrpSpPr/>
            <p:nvPr/>
          </p:nvGrpSpPr>
          <p:grpSpPr>
            <a:xfrm>
              <a:off x="4310392" y="2713630"/>
              <a:ext cx="684077" cy="584775"/>
              <a:chOff x="2032036" y="2209574"/>
              <a:chExt cx="864096" cy="584775"/>
            </a:xfrm>
          </p:grpSpPr>
          <p:sp>
            <p:nvSpPr>
              <p:cNvPr id="31" name="Textfeld 30"/>
              <p:cNvSpPr txBox="1"/>
              <p:nvPr/>
            </p:nvSpPr>
            <p:spPr>
              <a:xfrm>
                <a:off x="2032036" y="2209574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32" name="Gerade Verbindung mit Pfeil 31"/>
              <p:cNvCxnSpPr/>
              <p:nvPr/>
            </p:nvCxnSpPr>
            <p:spPr>
              <a:xfrm>
                <a:off x="2427867" y="2374865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uppieren 23"/>
          <p:cNvGrpSpPr/>
          <p:nvPr/>
        </p:nvGrpSpPr>
        <p:grpSpPr>
          <a:xfrm>
            <a:off x="5273812" y="910282"/>
            <a:ext cx="1810179" cy="900102"/>
            <a:chOff x="6350944" y="1283508"/>
            <a:chExt cx="1810179" cy="900102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6350944" y="1283508"/>
              <a:ext cx="1810179" cy="900102"/>
              <a:chOff x="6350944" y="1283508"/>
              <a:chExt cx="1810179" cy="900102"/>
            </a:xfrm>
          </p:grpSpPr>
          <p:cxnSp>
            <p:nvCxnSpPr>
              <p:cNvPr id="27" name="Gerade Verbindung mit Pfeil 26"/>
              <p:cNvCxnSpPr/>
              <p:nvPr/>
            </p:nvCxnSpPr>
            <p:spPr>
              <a:xfrm flipV="1">
                <a:off x="6350944" y="1283508"/>
                <a:ext cx="1404156" cy="900102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feld 27"/>
              <p:cNvSpPr txBox="1"/>
              <p:nvPr/>
            </p:nvSpPr>
            <p:spPr>
              <a:xfrm>
                <a:off x="7297027" y="146983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26" name="Gerade Verbindung mit Pfeil 25"/>
            <p:cNvCxnSpPr/>
            <p:nvPr/>
          </p:nvCxnSpPr>
          <p:spPr>
            <a:xfrm>
              <a:off x="7396831" y="1654514"/>
              <a:ext cx="216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pieren 40"/>
          <p:cNvGrpSpPr/>
          <p:nvPr/>
        </p:nvGrpSpPr>
        <p:grpSpPr>
          <a:xfrm>
            <a:off x="1820009" y="3501008"/>
            <a:ext cx="1815887" cy="461665"/>
            <a:chOff x="523865" y="3924345"/>
            <a:chExt cx="1815887" cy="461665"/>
          </a:xfrm>
        </p:grpSpPr>
        <p:sp>
          <p:nvSpPr>
            <p:cNvPr id="42" name="Textfeld 41"/>
            <p:cNvSpPr txBox="1"/>
            <p:nvPr/>
          </p:nvSpPr>
          <p:spPr>
            <a:xfrm>
              <a:off x="523865" y="3924345"/>
              <a:ext cx="1815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0E19FA"/>
                  </a:solidFill>
                </a:rPr>
                <a:t>A</a:t>
              </a:r>
              <a:r>
                <a:rPr lang="de-DE" sz="2400" b="1" baseline="-25000" dirty="0" smtClean="0">
                  <a:solidFill>
                    <a:srgbClr val="0E19FA"/>
                  </a:solidFill>
                </a:rPr>
                <a:t> </a:t>
              </a:r>
              <a:r>
                <a:rPr lang="de-DE" sz="2400" dirty="0" smtClean="0">
                  <a:solidFill>
                    <a:prstClr val="black"/>
                  </a:solidFill>
                </a:rPr>
                <a:t>+ </a:t>
              </a:r>
              <a:r>
                <a:rPr lang="de-DE" sz="2400" b="1" dirty="0" smtClean="0">
                  <a:solidFill>
                    <a:srgbClr val="369F11"/>
                  </a:solidFill>
                  <a:sym typeface="Symbol"/>
                </a:rPr>
                <a:t></a:t>
              </a:r>
              <a:r>
                <a:rPr lang="de-DE" sz="2400" b="1" dirty="0" smtClean="0">
                  <a:solidFill>
                    <a:srgbClr val="369F11"/>
                  </a:solidFill>
                </a:rPr>
                <a:t>v</a:t>
              </a:r>
              <a:r>
                <a:rPr lang="de-DE" sz="2400" dirty="0" smtClean="0">
                  <a:solidFill>
                    <a:prstClr val="black"/>
                  </a:solidFill>
                </a:rPr>
                <a:t>  = </a:t>
              </a:r>
              <a:r>
                <a:rPr lang="de-DE" sz="2400" b="1" dirty="0" err="1" smtClean="0">
                  <a:solidFill>
                    <a:srgbClr val="FF6600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FF6600"/>
                  </a:solidFill>
                </a:rPr>
                <a:t>E</a:t>
              </a:r>
              <a:endParaRPr lang="de-DE" sz="2400" b="1" dirty="0" smtClean="0">
                <a:solidFill>
                  <a:srgbClr val="FF6600"/>
                </a:solidFill>
              </a:endParaRPr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611560" y="4024117"/>
              <a:ext cx="216025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>
              <a:off x="1348120" y="4034091"/>
              <a:ext cx="216025" cy="0"/>
            </a:xfrm>
            <a:prstGeom prst="straightConnector1">
              <a:avLst/>
            </a:prstGeom>
            <a:ln w="28575">
              <a:solidFill>
                <a:srgbClr val="369F1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mit Pfeil 44"/>
            <p:cNvCxnSpPr/>
            <p:nvPr/>
          </p:nvCxnSpPr>
          <p:spPr>
            <a:xfrm>
              <a:off x="1842203" y="4029918"/>
              <a:ext cx="216025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/>
          <p:cNvGrpSpPr/>
          <p:nvPr/>
        </p:nvGrpSpPr>
        <p:grpSpPr>
          <a:xfrm>
            <a:off x="5060369" y="3471391"/>
            <a:ext cx="1815887" cy="461665"/>
            <a:chOff x="523865" y="3924345"/>
            <a:chExt cx="1815887" cy="461665"/>
          </a:xfrm>
        </p:grpSpPr>
        <p:sp>
          <p:nvSpPr>
            <p:cNvPr id="47" name="Textfeld 46"/>
            <p:cNvSpPr txBox="1"/>
            <p:nvPr/>
          </p:nvSpPr>
          <p:spPr>
            <a:xfrm>
              <a:off x="523865" y="3924345"/>
              <a:ext cx="1815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solidFill>
                    <a:srgbClr val="369F11"/>
                  </a:solidFill>
                  <a:sym typeface="Symbol"/>
                </a:rPr>
                <a:t></a:t>
              </a:r>
              <a:r>
                <a:rPr lang="de-DE" sz="2400" b="1" dirty="0" smtClean="0">
                  <a:solidFill>
                    <a:srgbClr val="369F11"/>
                  </a:solidFill>
                </a:rPr>
                <a:t>v</a:t>
              </a:r>
              <a:r>
                <a:rPr lang="de-DE" sz="2400" dirty="0" smtClean="0">
                  <a:solidFill>
                    <a:prstClr val="black"/>
                  </a:solidFill>
                </a:rPr>
                <a:t>  + </a:t>
              </a:r>
              <a:r>
                <a:rPr lang="de-DE" sz="2400" b="1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0E19FA"/>
                  </a:solidFill>
                </a:rPr>
                <a:t>A</a:t>
              </a:r>
              <a:r>
                <a:rPr lang="de-DE" sz="2400" dirty="0" smtClean="0">
                  <a:solidFill>
                    <a:prstClr val="black"/>
                  </a:solidFill>
                </a:rPr>
                <a:t> = </a:t>
              </a:r>
              <a:r>
                <a:rPr lang="de-DE" sz="2400" b="1" dirty="0" err="1" smtClean="0">
                  <a:solidFill>
                    <a:srgbClr val="FF6600"/>
                  </a:solidFill>
                </a:rPr>
                <a:t>v</a:t>
              </a:r>
              <a:r>
                <a:rPr lang="de-DE" sz="2400" b="1" baseline="-25000" dirty="0" err="1" smtClean="0">
                  <a:solidFill>
                    <a:srgbClr val="FF6600"/>
                  </a:solidFill>
                </a:rPr>
                <a:t>E</a:t>
              </a:r>
              <a:endParaRPr lang="de-DE" sz="2400" b="1" dirty="0" smtClean="0">
                <a:solidFill>
                  <a:srgbClr val="FF6600"/>
                </a:solidFill>
              </a:endParaRPr>
            </a:p>
          </p:txBody>
        </p:sp>
        <p:cxnSp>
          <p:nvCxnSpPr>
            <p:cNvPr id="48" name="Gerade Verbindung mit Pfeil 47"/>
            <p:cNvCxnSpPr/>
            <p:nvPr/>
          </p:nvCxnSpPr>
          <p:spPr>
            <a:xfrm>
              <a:off x="1317685" y="4027647"/>
              <a:ext cx="216025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>
              <a:off x="813180" y="4022086"/>
              <a:ext cx="216025" cy="0"/>
            </a:xfrm>
            <a:prstGeom prst="straightConnector1">
              <a:avLst/>
            </a:prstGeom>
            <a:ln w="28575">
              <a:solidFill>
                <a:srgbClr val="369F1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>
              <a:off x="1842203" y="4029918"/>
              <a:ext cx="216025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Ellipse 51"/>
          <p:cNvSpPr/>
          <p:nvPr/>
        </p:nvSpPr>
        <p:spPr>
          <a:xfrm>
            <a:off x="3428161" y="5805264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4" name="Gruppieren 73"/>
          <p:cNvGrpSpPr/>
          <p:nvPr/>
        </p:nvGrpSpPr>
        <p:grpSpPr>
          <a:xfrm>
            <a:off x="3608181" y="5985284"/>
            <a:ext cx="1476164" cy="612068"/>
            <a:chOff x="3608181" y="5985284"/>
            <a:chExt cx="1476164" cy="612068"/>
          </a:xfrm>
        </p:grpSpPr>
        <p:cxnSp>
          <p:nvCxnSpPr>
            <p:cNvPr id="53" name="Gerade Verbindung mit Pfeil 52"/>
            <p:cNvCxnSpPr/>
            <p:nvPr/>
          </p:nvCxnSpPr>
          <p:spPr>
            <a:xfrm>
              <a:off x="3608181" y="5985284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4" name="Gruppieren 53"/>
            <p:cNvGrpSpPr/>
            <p:nvPr/>
          </p:nvGrpSpPr>
          <p:grpSpPr>
            <a:xfrm>
              <a:off x="4220249" y="6012577"/>
              <a:ext cx="864096" cy="584775"/>
              <a:chOff x="1907704" y="2196153"/>
              <a:chExt cx="864096" cy="584775"/>
            </a:xfrm>
          </p:grpSpPr>
          <p:sp>
            <p:nvSpPr>
              <p:cNvPr id="65" name="Textfeld 64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66" name="Gerade Verbindung mit Pfeil 65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uppieren 54"/>
          <p:cNvGrpSpPr/>
          <p:nvPr/>
        </p:nvGrpSpPr>
        <p:grpSpPr>
          <a:xfrm>
            <a:off x="5012337" y="5085184"/>
            <a:ext cx="711791" cy="900100"/>
            <a:chOff x="4896036" y="2564904"/>
            <a:chExt cx="711791" cy="900100"/>
          </a:xfrm>
        </p:grpSpPr>
        <p:cxnSp>
          <p:nvCxnSpPr>
            <p:cNvPr id="61" name="Gerade Verbindung mit Pfeil 60"/>
            <p:cNvCxnSpPr/>
            <p:nvPr/>
          </p:nvCxnSpPr>
          <p:spPr>
            <a:xfrm flipV="1">
              <a:off x="4896036" y="2564904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uppieren 61"/>
            <p:cNvGrpSpPr/>
            <p:nvPr/>
          </p:nvGrpSpPr>
          <p:grpSpPr>
            <a:xfrm>
              <a:off x="4923750" y="2727124"/>
              <a:ext cx="684077" cy="584775"/>
              <a:chOff x="2806802" y="2223068"/>
              <a:chExt cx="864096" cy="584775"/>
            </a:xfrm>
          </p:grpSpPr>
          <p:sp>
            <p:nvSpPr>
              <p:cNvPr id="63" name="Textfeld 62"/>
              <p:cNvSpPr txBox="1"/>
              <p:nvPr/>
            </p:nvSpPr>
            <p:spPr>
              <a:xfrm>
                <a:off x="2806802" y="2223068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64" name="Gerade Verbindung mit Pfeil 63"/>
              <p:cNvCxnSpPr/>
              <p:nvPr/>
            </p:nvCxnSpPr>
            <p:spPr>
              <a:xfrm>
                <a:off x="3241708" y="2354030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uppieren 55"/>
          <p:cNvGrpSpPr/>
          <p:nvPr/>
        </p:nvGrpSpPr>
        <p:grpSpPr>
          <a:xfrm>
            <a:off x="3608181" y="5077318"/>
            <a:ext cx="1668403" cy="900102"/>
            <a:chOff x="6336196" y="1268760"/>
            <a:chExt cx="1668403" cy="900102"/>
          </a:xfrm>
        </p:grpSpPr>
        <p:grpSp>
          <p:nvGrpSpPr>
            <p:cNvPr id="57" name="Gruppieren 56"/>
            <p:cNvGrpSpPr/>
            <p:nvPr/>
          </p:nvGrpSpPr>
          <p:grpSpPr>
            <a:xfrm>
              <a:off x="6336196" y="1268760"/>
              <a:ext cx="1668403" cy="900102"/>
              <a:chOff x="6336196" y="1268760"/>
              <a:chExt cx="1668403" cy="900102"/>
            </a:xfrm>
          </p:grpSpPr>
          <p:cxnSp>
            <p:nvCxnSpPr>
              <p:cNvPr id="59" name="Gerade Verbindung mit Pfeil 58"/>
              <p:cNvCxnSpPr/>
              <p:nvPr/>
            </p:nvCxnSpPr>
            <p:spPr>
              <a:xfrm flipV="1">
                <a:off x="6336196" y="1268760"/>
                <a:ext cx="1404156" cy="900102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feld 59"/>
              <p:cNvSpPr txBox="1"/>
              <p:nvPr/>
            </p:nvSpPr>
            <p:spPr>
              <a:xfrm>
                <a:off x="7140503" y="1487407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58" name="Gerade Verbindung mit Pfeil 57"/>
            <p:cNvCxnSpPr/>
            <p:nvPr/>
          </p:nvCxnSpPr>
          <p:spPr>
            <a:xfrm>
              <a:off x="7251060" y="1650805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pieren 77"/>
          <p:cNvGrpSpPr/>
          <p:nvPr/>
        </p:nvGrpSpPr>
        <p:grpSpPr>
          <a:xfrm>
            <a:off x="2915816" y="5077317"/>
            <a:ext cx="692365" cy="900100"/>
            <a:chOff x="2915816" y="5077317"/>
            <a:chExt cx="692365" cy="900100"/>
          </a:xfrm>
        </p:grpSpPr>
        <p:grpSp>
          <p:nvGrpSpPr>
            <p:cNvPr id="77" name="Gruppieren 76"/>
            <p:cNvGrpSpPr/>
            <p:nvPr/>
          </p:nvGrpSpPr>
          <p:grpSpPr>
            <a:xfrm>
              <a:off x="2915816" y="5247404"/>
              <a:ext cx="684077" cy="584775"/>
              <a:chOff x="2086365" y="5092065"/>
              <a:chExt cx="684077" cy="584775"/>
            </a:xfrm>
          </p:grpSpPr>
          <p:cxnSp>
            <p:nvCxnSpPr>
              <p:cNvPr id="68" name="Gerade Verbindung mit Pfeil 67"/>
              <p:cNvCxnSpPr/>
              <p:nvPr/>
            </p:nvCxnSpPr>
            <p:spPr>
              <a:xfrm>
                <a:off x="2428403" y="5233948"/>
                <a:ext cx="22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feld 66"/>
              <p:cNvSpPr txBox="1"/>
              <p:nvPr/>
            </p:nvSpPr>
            <p:spPr>
              <a:xfrm>
                <a:off x="2086365" y="5092065"/>
                <a:ext cx="6840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</p:grpSp>
        <p:cxnSp>
          <p:nvCxnSpPr>
            <p:cNvPr id="69" name="Gerade Verbindung mit Pfeil 68"/>
            <p:cNvCxnSpPr/>
            <p:nvPr/>
          </p:nvCxnSpPr>
          <p:spPr>
            <a:xfrm flipV="1">
              <a:off x="3608181" y="5077317"/>
              <a:ext cx="0" cy="90010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Gruppieren 75"/>
          <p:cNvGrpSpPr/>
          <p:nvPr/>
        </p:nvGrpSpPr>
        <p:grpSpPr>
          <a:xfrm>
            <a:off x="3615060" y="4492542"/>
            <a:ext cx="1404156" cy="599523"/>
            <a:chOff x="3615060" y="4492542"/>
            <a:chExt cx="1404156" cy="599523"/>
          </a:xfrm>
        </p:grpSpPr>
        <p:cxnSp>
          <p:nvCxnSpPr>
            <p:cNvPr id="70" name="Gerade Verbindung mit Pfeil 69"/>
            <p:cNvCxnSpPr/>
            <p:nvPr/>
          </p:nvCxnSpPr>
          <p:spPr>
            <a:xfrm>
              <a:off x="3615060" y="5092065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/>
          </p:nvSpPr>
          <p:spPr>
            <a:xfrm>
              <a:off x="4041621" y="4492542"/>
              <a:ext cx="5303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 err="1" smtClean="0">
                  <a:solidFill>
                    <a:srgbClr val="0E19FA"/>
                  </a:solidFill>
                </a:rPr>
                <a:t>v</a:t>
              </a:r>
              <a:r>
                <a:rPr lang="de-DE" sz="3200" baseline="-25000" dirty="0" err="1" smtClean="0">
                  <a:solidFill>
                    <a:srgbClr val="0E19FA"/>
                  </a:solidFill>
                </a:rPr>
                <a:t>A</a:t>
              </a:r>
              <a:endParaRPr lang="de-DE" sz="3200" dirty="0">
                <a:solidFill>
                  <a:srgbClr val="0E19FA"/>
                </a:solidFill>
              </a:endParaRPr>
            </a:p>
          </p:txBody>
        </p:sp>
        <p:cxnSp>
          <p:nvCxnSpPr>
            <p:cNvPr id="72" name="Gerade Verbindung mit Pfeil 71"/>
            <p:cNvCxnSpPr/>
            <p:nvPr/>
          </p:nvCxnSpPr>
          <p:spPr>
            <a:xfrm>
              <a:off x="4131663" y="4648500"/>
              <a:ext cx="288000" cy="0"/>
            </a:xfrm>
            <a:prstGeom prst="straightConnector1">
              <a:avLst/>
            </a:prstGeom>
            <a:ln w="28575">
              <a:solidFill>
                <a:srgbClr val="0E19F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786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1143000"/>
          </a:xfrm>
        </p:spPr>
        <p:txBody>
          <a:bodyPr/>
          <a:lstStyle/>
          <a:p>
            <a:r>
              <a:rPr lang="de-DE" dirty="0" smtClean="0"/>
              <a:t>Beachte: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87624" y="1412776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/>
              <a:t>Bei der vektoriellen Addition kannst du die vorgegebenen Geschwindigkeitspfeile beliebig verschieben. Du darfst lediglich dabei die Richtung und die Länge der Pfeile nicht verändern.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/>
              <a:t>Die Endgeschwindigkeit ergibt sich nach folgender Merkregel:</a:t>
            </a:r>
          </a:p>
          <a:p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547664" y="4221088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C00000"/>
                </a:solidFill>
              </a:rPr>
              <a:t>Hänge den Anfang des ersten Pfeils an das Ende des zweiten. Der „Ergebnispfeil“ verläuft dann vom Anfang des ersten zum Ende des zweiten Pfeils. </a:t>
            </a:r>
            <a:endParaRPr lang="de-DE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Ellipse 100"/>
          <p:cNvSpPr/>
          <p:nvPr/>
        </p:nvSpPr>
        <p:spPr>
          <a:xfrm>
            <a:off x="4481037" y="5533692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Ellipse 99"/>
          <p:cNvSpPr/>
          <p:nvPr/>
        </p:nvSpPr>
        <p:spPr>
          <a:xfrm>
            <a:off x="1343600" y="5548460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/>
        </p:nvSpPr>
        <p:spPr>
          <a:xfrm>
            <a:off x="4470219" y="3772069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/>
        </p:nvSpPr>
        <p:spPr>
          <a:xfrm>
            <a:off x="1326638" y="3780331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/>
        </p:nvSpPr>
        <p:spPr>
          <a:xfrm>
            <a:off x="4469004" y="1819862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Ellipse 94"/>
          <p:cNvSpPr/>
          <p:nvPr/>
        </p:nvSpPr>
        <p:spPr>
          <a:xfrm>
            <a:off x="1338148" y="1901875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de-DE" dirty="0" smtClean="0"/>
              <a:t>Neue Situationen.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511660" y="3969060"/>
            <a:ext cx="1476164" cy="612068"/>
            <a:chOff x="1295636" y="2168860"/>
            <a:chExt cx="1476164" cy="612068"/>
          </a:xfrm>
        </p:grpSpPr>
        <p:cxnSp>
          <p:nvCxnSpPr>
            <p:cNvPr id="5" name="Gerade Verbindung mit Pfeil 4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uppieren 5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7" name="Textfeld 6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8" name="Gerade Verbindung mit Pfeil 7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uppieren 8"/>
          <p:cNvGrpSpPr/>
          <p:nvPr/>
        </p:nvGrpSpPr>
        <p:grpSpPr>
          <a:xfrm>
            <a:off x="1440638" y="3388641"/>
            <a:ext cx="858108" cy="584775"/>
            <a:chOff x="3131840" y="1404065"/>
            <a:chExt cx="858108" cy="584775"/>
          </a:xfrm>
        </p:grpSpPr>
        <p:cxnSp>
          <p:nvCxnSpPr>
            <p:cNvPr id="10" name="Gerade Verbindung mit Pfeil 9"/>
            <p:cNvCxnSpPr/>
            <p:nvPr/>
          </p:nvCxnSpPr>
          <p:spPr>
            <a:xfrm>
              <a:off x="3197860" y="1988840"/>
              <a:ext cx="792088" cy="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uppieren 10"/>
            <p:cNvGrpSpPr/>
            <p:nvPr/>
          </p:nvGrpSpPr>
          <p:grpSpPr>
            <a:xfrm>
              <a:off x="3131840" y="1404065"/>
              <a:ext cx="684076" cy="584775"/>
              <a:chOff x="1907704" y="2196153"/>
              <a:chExt cx="864096" cy="584775"/>
            </a:xfrm>
          </p:grpSpPr>
          <p:sp>
            <p:nvSpPr>
              <p:cNvPr id="12" name="Textfeld 11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13" name="Gerade Verbindung mit Pfeil 12"/>
              <p:cNvCxnSpPr/>
              <p:nvPr/>
            </p:nvCxnSpPr>
            <p:spPr>
              <a:xfrm>
                <a:off x="234736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uppieren 14"/>
          <p:cNvGrpSpPr/>
          <p:nvPr/>
        </p:nvGrpSpPr>
        <p:grpSpPr>
          <a:xfrm>
            <a:off x="4615724" y="3947806"/>
            <a:ext cx="1476164" cy="612068"/>
            <a:chOff x="1295636" y="2168860"/>
            <a:chExt cx="1476164" cy="612068"/>
          </a:xfrm>
        </p:grpSpPr>
        <p:cxnSp>
          <p:nvCxnSpPr>
            <p:cNvPr id="16" name="Gerade Verbindung mit Pfeil 15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uppieren 16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18" name="Textfeld 17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19" name="Gerade Verbindung mit Pfeil 18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uppieren 19"/>
          <p:cNvGrpSpPr/>
          <p:nvPr/>
        </p:nvGrpSpPr>
        <p:grpSpPr>
          <a:xfrm>
            <a:off x="5990694" y="3950850"/>
            <a:ext cx="811822" cy="599523"/>
            <a:chOff x="3178126" y="1988840"/>
            <a:chExt cx="811822" cy="599523"/>
          </a:xfrm>
        </p:grpSpPr>
        <p:cxnSp>
          <p:nvCxnSpPr>
            <p:cNvPr id="21" name="Gerade Verbindung mit Pfeil 20"/>
            <p:cNvCxnSpPr/>
            <p:nvPr/>
          </p:nvCxnSpPr>
          <p:spPr>
            <a:xfrm>
              <a:off x="3197860" y="1988840"/>
              <a:ext cx="792088" cy="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uppieren 21"/>
            <p:cNvGrpSpPr/>
            <p:nvPr/>
          </p:nvGrpSpPr>
          <p:grpSpPr>
            <a:xfrm>
              <a:off x="3178126" y="2003588"/>
              <a:ext cx="684076" cy="584775"/>
              <a:chOff x="1966171" y="2795676"/>
              <a:chExt cx="864096" cy="584775"/>
            </a:xfrm>
          </p:grpSpPr>
          <p:sp>
            <p:nvSpPr>
              <p:cNvPr id="23" name="Textfeld 22"/>
              <p:cNvSpPr txBox="1"/>
              <p:nvPr/>
            </p:nvSpPr>
            <p:spPr>
              <a:xfrm>
                <a:off x="1966171" y="2795676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24" name="Gerade Verbindung mit Pfeil 23"/>
              <p:cNvCxnSpPr/>
              <p:nvPr/>
            </p:nvCxnSpPr>
            <p:spPr>
              <a:xfrm>
                <a:off x="2347364" y="2955716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ieren 24"/>
          <p:cNvGrpSpPr/>
          <p:nvPr/>
        </p:nvGrpSpPr>
        <p:grpSpPr>
          <a:xfrm>
            <a:off x="4615724" y="3068960"/>
            <a:ext cx="2190256" cy="662824"/>
            <a:chOff x="6336196" y="1506038"/>
            <a:chExt cx="2190256" cy="66282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6336196" y="1506038"/>
              <a:ext cx="2190256" cy="662824"/>
              <a:chOff x="6336196" y="1506038"/>
              <a:chExt cx="2190256" cy="662824"/>
            </a:xfrm>
          </p:grpSpPr>
          <p:cxnSp>
            <p:nvCxnSpPr>
              <p:cNvPr id="28" name="Gerade Verbindung mit Pfeil 27"/>
              <p:cNvCxnSpPr/>
              <p:nvPr/>
            </p:nvCxnSpPr>
            <p:spPr>
              <a:xfrm>
                <a:off x="6336196" y="2168862"/>
                <a:ext cx="2190256" cy="0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feld 28"/>
              <p:cNvSpPr txBox="1"/>
              <p:nvPr/>
            </p:nvSpPr>
            <p:spPr>
              <a:xfrm>
                <a:off x="7517474" y="1506038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27" name="Gerade Verbindung mit Pfeil 26"/>
            <p:cNvCxnSpPr/>
            <p:nvPr/>
          </p:nvCxnSpPr>
          <p:spPr>
            <a:xfrm>
              <a:off x="7596352" y="1645699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30"/>
          <p:cNvGrpSpPr/>
          <p:nvPr/>
        </p:nvGrpSpPr>
        <p:grpSpPr>
          <a:xfrm>
            <a:off x="1485640" y="2077539"/>
            <a:ext cx="1223118" cy="719474"/>
            <a:chOff x="1342244" y="2260620"/>
            <a:chExt cx="1223118" cy="719474"/>
          </a:xfrm>
        </p:grpSpPr>
        <p:cxnSp>
          <p:nvCxnSpPr>
            <p:cNvPr id="32" name="Gerade Verbindung mit Pfeil 31"/>
            <p:cNvCxnSpPr/>
            <p:nvPr/>
          </p:nvCxnSpPr>
          <p:spPr>
            <a:xfrm>
              <a:off x="1342244" y="2260620"/>
              <a:ext cx="1223118" cy="427086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uppieren 32"/>
            <p:cNvGrpSpPr/>
            <p:nvPr/>
          </p:nvGrpSpPr>
          <p:grpSpPr>
            <a:xfrm>
              <a:off x="1490957" y="2395319"/>
              <a:ext cx="864096" cy="584775"/>
              <a:chOff x="1490957" y="2395319"/>
              <a:chExt cx="864096" cy="584775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1490957" y="2395319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35" name="Gerade Verbindung mit Pfeil 34"/>
              <p:cNvCxnSpPr/>
              <p:nvPr/>
            </p:nvCxnSpPr>
            <p:spPr>
              <a:xfrm>
                <a:off x="1563254" y="2550805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uppieren 37"/>
          <p:cNvGrpSpPr/>
          <p:nvPr/>
        </p:nvGrpSpPr>
        <p:grpSpPr>
          <a:xfrm>
            <a:off x="1493382" y="1340768"/>
            <a:ext cx="1941238" cy="724436"/>
            <a:chOff x="3197860" y="1264404"/>
            <a:chExt cx="1941238" cy="724436"/>
          </a:xfrm>
        </p:grpSpPr>
        <p:cxnSp>
          <p:nvCxnSpPr>
            <p:cNvPr id="39" name="Gerade Verbindung mit Pfeil 38"/>
            <p:cNvCxnSpPr/>
            <p:nvPr/>
          </p:nvCxnSpPr>
          <p:spPr>
            <a:xfrm flipV="1">
              <a:off x="3197860" y="1556792"/>
              <a:ext cx="1941238" cy="432048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0" name="Gruppieren 39"/>
            <p:cNvGrpSpPr/>
            <p:nvPr/>
          </p:nvGrpSpPr>
          <p:grpSpPr>
            <a:xfrm>
              <a:off x="3633162" y="1264404"/>
              <a:ext cx="684076" cy="584775"/>
              <a:chOff x="2540953" y="2056492"/>
              <a:chExt cx="864096" cy="584775"/>
            </a:xfrm>
          </p:grpSpPr>
          <p:sp>
            <p:nvSpPr>
              <p:cNvPr id="41" name="Textfeld 40"/>
              <p:cNvSpPr txBox="1"/>
              <p:nvPr/>
            </p:nvSpPr>
            <p:spPr>
              <a:xfrm>
                <a:off x="2540953" y="2056492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42" name="Gerade Verbindung mit Pfeil 41"/>
              <p:cNvCxnSpPr/>
              <p:nvPr/>
            </p:nvCxnSpPr>
            <p:spPr>
              <a:xfrm>
                <a:off x="2973001" y="2216593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uppieren 45"/>
          <p:cNvGrpSpPr/>
          <p:nvPr/>
        </p:nvGrpSpPr>
        <p:grpSpPr>
          <a:xfrm>
            <a:off x="4649024" y="2018876"/>
            <a:ext cx="1223118" cy="719474"/>
            <a:chOff x="1342244" y="2260620"/>
            <a:chExt cx="1223118" cy="719474"/>
          </a:xfrm>
        </p:grpSpPr>
        <p:cxnSp>
          <p:nvCxnSpPr>
            <p:cNvPr id="52" name="Gerade Verbindung mit Pfeil 51"/>
            <p:cNvCxnSpPr/>
            <p:nvPr/>
          </p:nvCxnSpPr>
          <p:spPr>
            <a:xfrm>
              <a:off x="1342244" y="2260620"/>
              <a:ext cx="1223118" cy="427086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3" name="Gruppieren 52"/>
            <p:cNvGrpSpPr/>
            <p:nvPr/>
          </p:nvGrpSpPr>
          <p:grpSpPr>
            <a:xfrm>
              <a:off x="1490957" y="2395319"/>
              <a:ext cx="864096" cy="584775"/>
              <a:chOff x="1490957" y="2395319"/>
              <a:chExt cx="864096" cy="584775"/>
            </a:xfrm>
          </p:grpSpPr>
          <p:sp>
            <p:nvSpPr>
              <p:cNvPr id="54" name="Textfeld 53"/>
              <p:cNvSpPr txBox="1"/>
              <p:nvPr/>
            </p:nvSpPr>
            <p:spPr>
              <a:xfrm>
                <a:off x="1490957" y="2395319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55" name="Gerade Verbindung mit Pfeil 54"/>
              <p:cNvCxnSpPr/>
              <p:nvPr/>
            </p:nvCxnSpPr>
            <p:spPr>
              <a:xfrm>
                <a:off x="1563254" y="2550805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uppieren 46"/>
          <p:cNvGrpSpPr/>
          <p:nvPr/>
        </p:nvGrpSpPr>
        <p:grpSpPr>
          <a:xfrm>
            <a:off x="5799114" y="1999882"/>
            <a:ext cx="1941238" cy="816307"/>
            <a:chOff x="4340208" y="1982181"/>
            <a:chExt cx="1941238" cy="816307"/>
          </a:xfrm>
        </p:grpSpPr>
        <p:cxnSp>
          <p:nvCxnSpPr>
            <p:cNvPr id="48" name="Gerade Verbindung mit Pfeil 47"/>
            <p:cNvCxnSpPr/>
            <p:nvPr/>
          </p:nvCxnSpPr>
          <p:spPr>
            <a:xfrm flipV="1">
              <a:off x="4340208" y="1982181"/>
              <a:ext cx="1941238" cy="432048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uppieren 48"/>
            <p:cNvGrpSpPr/>
            <p:nvPr/>
          </p:nvGrpSpPr>
          <p:grpSpPr>
            <a:xfrm>
              <a:off x="5311325" y="2213713"/>
              <a:ext cx="684076" cy="584775"/>
              <a:chOff x="4660738" y="3005801"/>
              <a:chExt cx="864096" cy="584775"/>
            </a:xfrm>
          </p:grpSpPr>
          <p:sp>
            <p:nvSpPr>
              <p:cNvPr id="50" name="Textfeld 49"/>
              <p:cNvSpPr txBox="1"/>
              <p:nvPr/>
            </p:nvSpPr>
            <p:spPr>
              <a:xfrm>
                <a:off x="4660738" y="3005801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51" name="Gerade Verbindung mit Pfeil 50"/>
              <p:cNvCxnSpPr/>
              <p:nvPr/>
            </p:nvCxnSpPr>
            <p:spPr>
              <a:xfrm>
                <a:off x="5092786" y="3142111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uppieren 55"/>
          <p:cNvGrpSpPr/>
          <p:nvPr/>
        </p:nvGrpSpPr>
        <p:grpSpPr>
          <a:xfrm>
            <a:off x="4649024" y="1337058"/>
            <a:ext cx="3091328" cy="662824"/>
            <a:chOff x="6293862" y="1506038"/>
            <a:chExt cx="3091328" cy="662824"/>
          </a:xfrm>
        </p:grpSpPr>
        <p:grpSp>
          <p:nvGrpSpPr>
            <p:cNvPr id="57" name="Gruppieren 56"/>
            <p:cNvGrpSpPr/>
            <p:nvPr/>
          </p:nvGrpSpPr>
          <p:grpSpPr>
            <a:xfrm>
              <a:off x="6293862" y="1506038"/>
              <a:ext cx="3091328" cy="662824"/>
              <a:chOff x="6293862" y="1506038"/>
              <a:chExt cx="3091328" cy="662824"/>
            </a:xfrm>
          </p:grpSpPr>
          <p:cxnSp>
            <p:nvCxnSpPr>
              <p:cNvPr id="59" name="Gerade Verbindung mit Pfeil 58"/>
              <p:cNvCxnSpPr/>
              <p:nvPr/>
            </p:nvCxnSpPr>
            <p:spPr>
              <a:xfrm>
                <a:off x="6293862" y="2168862"/>
                <a:ext cx="3091328" cy="0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feld 59"/>
              <p:cNvSpPr txBox="1"/>
              <p:nvPr/>
            </p:nvSpPr>
            <p:spPr>
              <a:xfrm>
                <a:off x="7517474" y="1506038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58" name="Gerade Verbindung mit Pfeil 57"/>
            <p:cNvCxnSpPr/>
            <p:nvPr/>
          </p:nvCxnSpPr>
          <p:spPr>
            <a:xfrm>
              <a:off x="7596352" y="1645699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en 62"/>
          <p:cNvGrpSpPr/>
          <p:nvPr/>
        </p:nvGrpSpPr>
        <p:grpSpPr>
          <a:xfrm>
            <a:off x="1539424" y="5728480"/>
            <a:ext cx="1476164" cy="612068"/>
            <a:chOff x="1295636" y="2168860"/>
            <a:chExt cx="1476164" cy="612068"/>
          </a:xfrm>
        </p:grpSpPr>
        <p:cxnSp>
          <p:nvCxnSpPr>
            <p:cNvPr id="64" name="Gerade Verbindung mit Pfeil 63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5" name="Gruppieren 64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66" name="Textfeld 65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67" name="Gerade Verbindung mit Pfeil 66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uppieren 67"/>
          <p:cNvGrpSpPr/>
          <p:nvPr/>
        </p:nvGrpSpPr>
        <p:grpSpPr>
          <a:xfrm>
            <a:off x="883112" y="5138104"/>
            <a:ext cx="684076" cy="589558"/>
            <a:chOff x="2546550" y="1552874"/>
            <a:chExt cx="684076" cy="589558"/>
          </a:xfrm>
        </p:grpSpPr>
        <p:cxnSp>
          <p:nvCxnSpPr>
            <p:cNvPr id="69" name="Gerade Verbindung mit Pfeil 68"/>
            <p:cNvCxnSpPr/>
            <p:nvPr/>
          </p:nvCxnSpPr>
          <p:spPr>
            <a:xfrm flipH="1">
              <a:off x="2611790" y="2142432"/>
              <a:ext cx="579042" cy="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0" name="Gruppieren 69"/>
            <p:cNvGrpSpPr/>
            <p:nvPr/>
          </p:nvGrpSpPr>
          <p:grpSpPr>
            <a:xfrm>
              <a:off x="2546550" y="1552874"/>
              <a:ext cx="684076" cy="584775"/>
              <a:chOff x="1168389" y="2344962"/>
              <a:chExt cx="864096" cy="584775"/>
            </a:xfrm>
          </p:grpSpPr>
          <p:sp>
            <p:nvSpPr>
              <p:cNvPr id="71" name="Textfeld 70"/>
              <p:cNvSpPr txBox="1"/>
              <p:nvPr/>
            </p:nvSpPr>
            <p:spPr>
              <a:xfrm>
                <a:off x="1168389" y="2344962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72" name="Gerade Verbindung mit Pfeil 71"/>
              <p:cNvCxnSpPr/>
              <p:nvPr/>
            </p:nvCxnSpPr>
            <p:spPr>
              <a:xfrm>
                <a:off x="1582728" y="2532453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uppieren 75"/>
          <p:cNvGrpSpPr/>
          <p:nvPr/>
        </p:nvGrpSpPr>
        <p:grpSpPr>
          <a:xfrm>
            <a:off x="4648699" y="5708131"/>
            <a:ext cx="1476164" cy="612068"/>
            <a:chOff x="1295636" y="2168860"/>
            <a:chExt cx="1476164" cy="612068"/>
          </a:xfrm>
        </p:grpSpPr>
        <p:cxnSp>
          <p:nvCxnSpPr>
            <p:cNvPr id="77" name="Gerade Verbindung mit Pfeil 76"/>
            <p:cNvCxnSpPr/>
            <p:nvPr/>
          </p:nvCxnSpPr>
          <p:spPr>
            <a:xfrm>
              <a:off x="1295636" y="2168860"/>
              <a:ext cx="1404156" cy="0"/>
            </a:xfrm>
            <a:prstGeom prst="straightConnector1">
              <a:avLst/>
            </a:prstGeom>
            <a:ln w="38100">
              <a:solidFill>
                <a:srgbClr val="0E19FA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8" name="Gruppieren 77"/>
            <p:cNvGrpSpPr/>
            <p:nvPr/>
          </p:nvGrpSpPr>
          <p:grpSpPr>
            <a:xfrm>
              <a:off x="1907704" y="2196153"/>
              <a:ext cx="864096" cy="584775"/>
              <a:chOff x="1907704" y="2196153"/>
              <a:chExt cx="864096" cy="584775"/>
            </a:xfrm>
          </p:grpSpPr>
          <p:sp>
            <p:nvSpPr>
              <p:cNvPr id="79" name="Textfeld 78"/>
              <p:cNvSpPr txBox="1"/>
              <p:nvPr/>
            </p:nvSpPr>
            <p:spPr>
              <a:xfrm>
                <a:off x="1907704" y="219615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0E19FA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0E19FA"/>
                    </a:solidFill>
                  </a:rPr>
                  <a:t>A</a:t>
                </a:r>
                <a:endParaRPr lang="de-DE" sz="3200" dirty="0">
                  <a:solidFill>
                    <a:srgbClr val="0E19FA"/>
                  </a:solidFill>
                </a:endParaRPr>
              </a:p>
            </p:txBody>
          </p:sp>
          <p:cxnSp>
            <p:nvCxnSpPr>
              <p:cNvPr id="80" name="Gerade Verbindung mit Pfeil 79"/>
              <p:cNvCxnSpPr/>
              <p:nvPr/>
            </p:nvCxnSpPr>
            <p:spPr>
              <a:xfrm>
                <a:off x="1997714" y="2348880"/>
                <a:ext cx="288000" cy="0"/>
              </a:xfrm>
              <a:prstGeom prst="straightConnector1">
                <a:avLst/>
              </a:prstGeom>
              <a:ln w="28575">
                <a:solidFill>
                  <a:srgbClr val="0E19F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uppieren 80"/>
          <p:cNvGrpSpPr/>
          <p:nvPr/>
        </p:nvGrpSpPr>
        <p:grpSpPr>
          <a:xfrm>
            <a:off x="5473813" y="4980691"/>
            <a:ext cx="785599" cy="584775"/>
            <a:chOff x="4027976" y="1415810"/>
            <a:chExt cx="785599" cy="584775"/>
          </a:xfrm>
        </p:grpSpPr>
        <p:cxnSp>
          <p:nvCxnSpPr>
            <p:cNvPr id="82" name="Gerade Verbindung mit Pfeil 81"/>
            <p:cNvCxnSpPr/>
            <p:nvPr/>
          </p:nvCxnSpPr>
          <p:spPr>
            <a:xfrm flipH="1">
              <a:off x="4027976" y="1980601"/>
              <a:ext cx="579042" cy="0"/>
            </a:xfrm>
            <a:prstGeom prst="straightConnector1">
              <a:avLst/>
            </a:prstGeom>
            <a:ln w="38100">
              <a:solidFill>
                <a:srgbClr val="369F1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3" name="Gruppieren 82"/>
            <p:cNvGrpSpPr/>
            <p:nvPr/>
          </p:nvGrpSpPr>
          <p:grpSpPr>
            <a:xfrm>
              <a:off x="4129499" y="1415810"/>
              <a:ext cx="684076" cy="584775"/>
              <a:chOff x="3167904" y="2207898"/>
              <a:chExt cx="864096" cy="584775"/>
            </a:xfrm>
          </p:grpSpPr>
          <p:sp>
            <p:nvSpPr>
              <p:cNvPr id="84" name="Textfeld 83"/>
              <p:cNvSpPr txBox="1"/>
              <p:nvPr/>
            </p:nvSpPr>
            <p:spPr>
              <a:xfrm>
                <a:off x="3167904" y="2207898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smtClean="0">
                    <a:solidFill>
                      <a:srgbClr val="369F11"/>
                    </a:solidFill>
                    <a:sym typeface="Symbol"/>
                  </a:rPr>
                  <a:t></a:t>
                </a:r>
                <a:r>
                  <a:rPr lang="de-DE" sz="3200" dirty="0" smtClean="0">
                    <a:solidFill>
                      <a:srgbClr val="369F11"/>
                    </a:solidFill>
                  </a:rPr>
                  <a:t>v</a:t>
                </a:r>
                <a:endParaRPr lang="de-DE" sz="3200" dirty="0">
                  <a:solidFill>
                    <a:srgbClr val="369F11"/>
                  </a:solidFill>
                </a:endParaRPr>
              </a:p>
            </p:txBody>
          </p:sp>
          <p:cxnSp>
            <p:nvCxnSpPr>
              <p:cNvPr id="85" name="Gerade Verbindung mit Pfeil 84"/>
              <p:cNvCxnSpPr/>
              <p:nvPr/>
            </p:nvCxnSpPr>
            <p:spPr>
              <a:xfrm>
                <a:off x="3618581" y="2357153"/>
                <a:ext cx="288000" cy="0"/>
              </a:xfrm>
              <a:prstGeom prst="straightConnector1">
                <a:avLst/>
              </a:prstGeom>
              <a:ln w="28575">
                <a:solidFill>
                  <a:srgbClr val="369F1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uppieren 85"/>
          <p:cNvGrpSpPr/>
          <p:nvPr/>
        </p:nvGrpSpPr>
        <p:grpSpPr>
          <a:xfrm>
            <a:off x="4668402" y="4938195"/>
            <a:ext cx="906934" cy="607287"/>
            <a:chOff x="7721298" y="1645699"/>
            <a:chExt cx="906934" cy="607287"/>
          </a:xfrm>
        </p:grpSpPr>
        <p:grpSp>
          <p:nvGrpSpPr>
            <p:cNvPr id="87" name="Gruppieren 86"/>
            <p:cNvGrpSpPr/>
            <p:nvPr/>
          </p:nvGrpSpPr>
          <p:grpSpPr>
            <a:xfrm>
              <a:off x="7721298" y="1645699"/>
              <a:ext cx="906934" cy="607287"/>
              <a:chOff x="7721298" y="1645699"/>
              <a:chExt cx="906934" cy="607287"/>
            </a:xfrm>
          </p:grpSpPr>
          <p:cxnSp>
            <p:nvCxnSpPr>
              <p:cNvPr id="89" name="Gerade Verbindung mit Pfeil 88"/>
              <p:cNvCxnSpPr/>
              <p:nvPr/>
            </p:nvCxnSpPr>
            <p:spPr>
              <a:xfrm flipV="1">
                <a:off x="7721298" y="2252986"/>
                <a:ext cx="828000" cy="0"/>
              </a:xfrm>
              <a:prstGeom prst="straightConnector1">
                <a:avLst/>
              </a:prstGeom>
              <a:ln w="38100">
                <a:solidFill>
                  <a:srgbClr val="FF66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feld 89"/>
              <p:cNvSpPr txBox="1"/>
              <p:nvPr/>
            </p:nvSpPr>
            <p:spPr>
              <a:xfrm>
                <a:off x="7764136" y="1645699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dirty="0" err="1" smtClean="0">
                    <a:solidFill>
                      <a:srgbClr val="FF6600"/>
                    </a:solidFill>
                  </a:rPr>
                  <a:t>v</a:t>
                </a:r>
                <a:r>
                  <a:rPr lang="de-DE" sz="3200" baseline="-25000" dirty="0" err="1" smtClean="0">
                    <a:solidFill>
                      <a:srgbClr val="FF6600"/>
                    </a:solidFill>
                  </a:rPr>
                  <a:t>E</a:t>
                </a:r>
                <a:endParaRPr lang="de-DE" sz="3200" dirty="0">
                  <a:solidFill>
                    <a:srgbClr val="FF6600"/>
                  </a:solidFill>
                </a:endParaRPr>
              </a:p>
            </p:txBody>
          </p:sp>
        </p:grpSp>
        <p:cxnSp>
          <p:nvCxnSpPr>
            <p:cNvPr id="88" name="Gerade Verbindung mit Pfeil 87"/>
            <p:cNvCxnSpPr/>
            <p:nvPr/>
          </p:nvCxnSpPr>
          <p:spPr>
            <a:xfrm>
              <a:off x="7847298" y="1788919"/>
              <a:ext cx="288000" cy="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91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0" grpId="0" animBg="1"/>
      <p:bldP spid="99" grpId="0" animBg="1"/>
      <p:bldP spid="98" grpId="0" animBg="1"/>
      <p:bldP spid="96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Bildschirmpräsentation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Vektoraddition von Geschwindigkeiten</vt:lpstr>
      <vt:lpstr>PowerPoint-Präsentation</vt:lpstr>
      <vt:lpstr>Ist bei der Konstruktion die Reihenfolge auch vertauschbar?</vt:lpstr>
      <vt:lpstr>Ja!</vt:lpstr>
      <vt:lpstr>Beachte:</vt:lpstr>
      <vt:lpstr>Neue Situationen.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Geschwindigkeit als Vektor</dc:title>
  <dc:creator>Volker</dc:creator>
  <cp:lastModifiedBy>Volker</cp:lastModifiedBy>
  <cp:revision>15</cp:revision>
  <dcterms:created xsi:type="dcterms:W3CDTF">2012-12-01T15:55:08Z</dcterms:created>
  <dcterms:modified xsi:type="dcterms:W3CDTF">2012-12-01T20:11:15Z</dcterms:modified>
</cp:coreProperties>
</file>