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bookmarkIdSeed="2">
  <p:sldMasterIdLst>
    <p:sldMasterId id="2147483741" r:id="rId1"/>
  </p:sldMasterIdLst>
  <p:notesMasterIdLst>
    <p:notesMasterId r:id="rId27"/>
  </p:notesMasterIdLst>
  <p:handoutMasterIdLst>
    <p:handoutMasterId r:id="rId28"/>
  </p:handoutMasterIdLst>
  <p:sldIdLst>
    <p:sldId id="265" r:id="rId2"/>
    <p:sldId id="267" r:id="rId3"/>
    <p:sldId id="268" r:id="rId4"/>
    <p:sldId id="397" r:id="rId5"/>
    <p:sldId id="398" r:id="rId6"/>
    <p:sldId id="399" r:id="rId7"/>
    <p:sldId id="396" r:id="rId8"/>
    <p:sldId id="328" r:id="rId9"/>
    <p:sldId id="406" r:id="rId10"/>
    <p:sldId id="407" r:id="rId11"/>
    <p:sldId id="408" r:id="rId12"/>
    <p:sldId id="298" r:id="rId13"/>
    <p:sldId id="402" r:id="rId14"/>
    <p:sldId id="409" r:id="rId15"/>
    <p:sldId id="410" r:id="rId16"/>
    <p:sldId id="411" r:id="rId17"/>
    <p:sldId id="382" r:id="rId18"/>
    <p:sldId id="383" r:id="rId19"/>
    <p:sldId id="404" r:id="rId20"/>
    <p:sldId id="405" r:id="rId21"/>
    <p:sldId id="414" r:id="rId22"/>
    <p:sldId id="373" r:id="rId23"/>
    <p:sldId id="412" r:id="rId24"/>
    <p:sldId id="413" r:id="rId25"/>
    <p:sldId id="376" r:id="rId26"/>
  </p:sldIdLst>
  <p:sldSz cx="9144000" cy="6858000" type="screen4x3"/>
  <p:notesSz cx="6797675" cy="9926638"/>
  <p:defaultTextStyle>
    <a:defPPr>
      <a:defRPr lang="de-DE"/>
    </a:defPPr>
    <a:lvl1pPr algn="l" rtl="0" eaLnBrk="0" fontAlgn="base" hangingPunct="0">
      <a:spcBef>
        <a:spcPct val="0"/>
      </a:spcBef>
      <a:spcAft>
        <a:spcPct val="0"/>
      </a:spcAft>
      <a:defRPr sz="2400" kern="1200">
        <a:solidFill>
          <a:schemeClr val="tx1"/>
        </a:solidFill>
        <a:latin typeface="Times"/>
        <a:ea typeface="+mn-ea"/>
        <a:cs typeface="+mn-cs"/>
      </a:defRPr>
    </a:lvl1pPr>
    <a:lvl2pPr marL="457200" algn="l" rtl="0" eaLnBrk="0" fontAlgn="base" hangingPunct="0">
      <a:spcBef>
        <a:spcPct val="0"/>
      </a:spcBef>
      <a:spcAft>
        <a:spcPct val="0"/>
      </a:spcAft>
      <a:defRPr sz="2400" kern="1200">
        <a:solidFill>
          <a:schemeClr val="tx1"/>
        </a:solidFill>
        <a:latin typeface="Times"/>
        <a:ea typeface="+mn-ea"/>
        <a:cs typeface="+mn-cs"/>
      </a:defRPr>
    </a:lvl2pPr>
    <a:lvl3pPr marL="914400" algn="l" rtl="0" eaLnBrk="0" fontAlgn="base" hangingPunct="0">
      <a:spcBef>
        <a:spcPct val="0"/>
      </a:spcBef>
      <a:spcAft>
        <a:spcPct val="0"/>
      </a:spcAft>
      <a:defRPr sz="2400" kern="1200">
        <a:solidFill>
          <a:schemeClr val="tx1"/>
        </a:solidFill>
        <a:latin typeface="Times"/>
        <a:ea typeface="+mn-ea"/>
        <a:cs typeface="+mn-cs"/>
      </a:defRPr>
    </a:lvl3pPr>
    <a:lvl4pPr marL="1371600" algn="l" rtl="0" eaLnBrk="0" fontAlgn="base" hangingPunct="0">
      <a:spcBef>
        <a:spcPct val="0"/>
      </a:spcBef>
      <a:spcAft>
        <a:spcPct val="0"/>
      </a:spcAft>
      <a:defRPr sz="2400" kern="1200">
        <a:solidFill>
          <a:schemeClr val="tx1"/>
        </a:solidFill>
        <a:latin typeface="Times"/>
        <a:ea typeface="+mn-ea"/>
        <a:cs typeface="+mn-cs"/>
      </a:defRPr>
    </a:lvl4pPr>
    <a:lvl5pPr marL="1828800" algn="l"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ollrath, Carmen (KM)" initials="Vo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99"/>
    <a:srgbClr val="FF2F2F"/>
    <a:srgbClr val="660066"/>
    <a:srgbClr val="6600FF"/>
    <a:srgbClr val="00FF99"/>
    <a:srgbClr val="008000"/>
    <a:srgbClr val="99CC00"/>
    <a:srgbClr val="33CC33"/>
    <a:srgbClr val="CCFF33"/>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ittlere Formatvorlage 1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8D230F3-CF80-4859-8CE7-A43EE81993B5}" styleName="Helle Formatvorlage 1 - Akz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38B1855-1B75-4FBE-930C-398BA8C253C6}" styleName="Designformatvorlage 2 - Akz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A488322-F2BA-4B5B-9748-0D474271808F}" styleName="Mittlere Formatvorlage 3 - Akz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12C8C85-51F0-491E-9774-3900AFEF0FD7}" styleName="Helle Formatvorlage 2 - Akz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6D9F66E-5EB9-4882-86FB-DCBF35E3C3E4}" styleName="Mittlere Formatvorlage 4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inimized">
    <p:restoredLeft sz="15173" autoAdjust="0"/>
    <p:restoredTop sz="91756" autoAdjust="0"/>
  </p:normalViewPr>
  <p:slideViewPr>
    <p:cSldViewPr>
      <p:cViewPr>
        <p:scale>
          <a:sx n="50" d="100"/>
          <a:sy n="50" d="100"/>
        </p:scale>
        <p:origin x="-2112" y="-1086"/>
      </p:cViewPr>
      <p:guideLst>
        <p:guide orient="horz" pos="1071"/>
        <p:guide orient="horz" pos="2069"/>
        <p:guide orient="horz" pos="1570"/>
        <p:guide orient="horz" pos="2568"/>
        <p:guide orient="horz" pos="3022"/>
        <p:guide orient="horz" pos="3566"/>
        <p:guide pos="2925"/>
      </p:guideLst>
    </p:cSldViewPr>
  </p:slideViewPr>
  <p:outlineViewPr>
    <p:cViewPr>
      <p:scale>
        <a:sx n="33" d="100"/>
        <a:sy n="33" d="100"/>
      </p:scale>
      <p:origin x="0" y="0"/>
    </p:cViewPr>
  </p:outlineViewPr>
  <p:notesTextViewPr>
    <p:cViewPr>
      <p:scale>
        <a:sx n="100" d="100"/>
        <a:sy n="100" d="100"/>
      </p:scale>
      <p:origin x="0" y="768"/>
    </p:cViewPr>
  </p:notesTextViewPr>
  <p:sorterViewPr>
    <p:cViewPr>
      <p:scale>
        <a:sx n="100" d="100"/>
        <a:sy n="100" d="100"/>
      </p:scale>
      <p:origin x="0" y="0"/>
    </p:cViewPr>
  </p:sorterViewPr>
  <p:notesViewPr>
    <p:cSldViewPr showGuides="1">
      <p:cViewPr>
        <p:scale>
          <a:sx n="150" d="100"/>
          <a:sy n="150" d="100"/>
        </p:scale>
        <p:origin x="-756" y="4296"/>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1132951" y="579062"/>
            <a:ext cx="1019560" cy="153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defRPr sz="1000" i="1">
                <a:latin typeface="Arial" charset="0"/>
              </a:defRPr>
            </a:lvl1pPr>
          </a:lstStyle>
          <a:p>
            <a:r>
              <a:rPr lang="de-DE" dirty="0"/>
              <a:t>Titel des Vortrags</a:t>
            </a:r>
          </a:p>
        </p:txBody>
      </p:sp>
      <p:sp>
        <p:nvSpPr>
          <p:cNvPr id="18436" name="Rectangle 4"/>
          <p:cNvSpPr>
            <a:spLocks noGrp="1" noChangeArrowheads="1"/>
          </p:cNvSpPr>
          <p:nvPr>
            <p:ph type="ftr" sz="quarter" idx="2"/>
          </p:nvPr>
        </p:nvSpPr>
        <p:spPr bwMode="auto">
          <a:xfrm>
            <a:off x="1132950" y="9264869"/>
            <a:ext cx="2361001" cy="153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defRPr sz="1000" i="1">
                <a:latin typeface="Arial" charset="0"/>
              </a:defRPr>
            </a:lvl1pPr>
          </a:lstStyle>
          <a:p>
            <a:r>
              <a:rPr lang="de-DE" dirty="0"/>
              <a:t>Vortragender, Anlass, 1. Dezember 2003</a:t>
            </a:r>
          </a:p>
        </p:txBody>
      </p:sp>
      <p:sp>
        <p:nvSpPr>
          <p:cNvPr id="18437" name="Rectangle 5"/>
          <p:cNvSpPr>
            <a:spLocks noGrp="1" noChangeArrowheads="1"/>
          </p:cNvSpPr>
          <p:nvPr>
            <p:ph type="sldNum" sz="quarter" idx="3"/>
          </p:nvPr>
        </p:nvSpPr>
        <p:spPr bwMode="auto">
          <a:xfrm>
            <a:off x="5032232" y="9264869"/>
            <a:ext cx="594743" cy="153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r">
              <a:defRPr sz="1000" i="1">
                <a:latin typeface="Arial" charset="0"/>
              </a:defRPr>
            </a:lvl1pPr>
          </a:lstStyle>
          <a:p>
            <a:r>
              <a:rPr lang="de-DE" dirty="0"/>
              <a:t>Seite </a:t>
            </a:r>
            <a:fld id="{0A490618-A23A-42F9-955E-4E131AB85C2F}" type="slidenum">
              <a:rPr lang="de-DE"/>
              <a:pPr/>
              <a:t>‹Nr.›</a:t>
            </a:fld>
            <a:endParaRPr lang="de-DE" dirty="0"/>
          </a:p>
        </p:txBody>
      </p:sp>
    </p:spTree>
    <p:extLst>
      <p:ext uri="{BB962C8B-B14F-4D97-AF65-F5344CB8AC3E}">
        <p14:creationId xmlns:p14="http://schemas.microsoft.com/office/powerpoint/2010/main" val="226134581"/>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8"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1132953" y="4715158"/>
            <a:ext cx="4531783" cy="446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DE" smtClean="0"/>
              <a:t>Klicken Sie, um die Textformatierung des Masters zu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7" name="Rectangle 7"/>
          <p:cNvSpPr>
            <a:spLocks noGrp="1" noChangeArrowheads="1"/>
          </p:cNvSpPr>
          <p:nvPr>
            <p:ph type="sldNum" sz="quarter" idx="5"/>
          </p:nvPr>
        </p:nvSpPr>
        <p:spPr bwMode="auto">
          <a:xfrm>
            <a:off x="460189" y="282806"/>
            <a:ext cx="594743" cy="153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lvl1pPr algn="r">
              <a:defRPr sz="1000" i="1">
                <a:latin typeface="Arial" charset="0"/>
              </a:defRPr>
            </a:lvl1pPr>
          </a:lstStyle>
          <a:p>
            <a:r>
              <a:rPr lang="de-DE" dirty="0"/>
              <a:t>Seite </a:t>
            </a:r>
            <a:fld id="{F8FF1768-1DF2-410F-ABF6-E09C1CB8A556}" type="slidenum">
              <a:rPr lang="de-DE"/>
              <a:pPr/>
              <a:t>‹Nr.›</a:t>
            </a:fld>
            <a:endParaRPr lang="de-DE" dirty="0"/>
          </a:p>
        </p:txBody>
      </p:sp>
      <p:sp>
        <p:nvSpPr>
          <p:cNvPr id="3" name="Kopfzeilenplatzhalter 2"/>
          <p:cNvSpPr>
            <a:spLocks noGrp="1"/>
          </p:cNvSpPr>
          <p:nvPr>
            <p:ph type="hdr" sz="quarter"/>
          </p:nvPr>
        </p:nvSpPr>
        <p:spPr>
          <a:xfrm>
            <a:off x="6" y="0"/>
            <a:ext cx="2946145" cy="496888"/>
          </a:xfrm>
          <a:prstGeom prst="rect">
            <a:avLst/>
          </a:prstGeom>
        </p:spPr>
        <p:txBody>
          <a:bodyPr vert="horz" lIns="91440" tIns="45720" rIns="91440" bIns="45720" rtlCol="0"/>
          <a:lstStyle>
            <a:lvl1pPr algn="l">
              <a:defRPr sz="1200"/>
            </a:lvl1pPr>
          </a:lstStyle>
          <a:p>
            <a:endParaRPr lang="de-DE" dirty="0"/>
          </a:p>
        </p:txBody>
      </p:sp>
    </p:spTree>
    <p:extLst>
      <p:ext uri="{BB962C8B-B14F-4D97-AF65-F5344CB8AC3E}">
        <p14:creationId xmlns:p14="http://schemas.microsoft.com/office/powerpoint/2010/main" val="1415042454"/>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Times"/>
        <a:ea typeface="+mn-ea"/>
        <a:cs typeface="+mn-cs"/>
      </a:defRPr>
    </a:lvl1pPr>
    <a:lvl2pPr marL="190500" algn="l" rtl="0" eaLnBrk="0" fontAlgn="base" hangingPunct="0">
      <a:spcBef>
        <a:spcPct val="30000"/>
      </a:spcBef>
      <a:spcAft>
        <a:spcPct val="0"/>
      </a:spcAft>
      <a:defRPr sz="1200" kern="1200">
        <a:solidFill>
          <a:schemeClr val="tx1"/>
        </a:solidFill>
        <a:latin typeface="Times"/>
        <a:ea typeface="+mn-ea"/>
        <a:cs typeface="+mn-cs"/>
      </a:defRPr>
    </a:lvl2pPr>
    <a:lvl3pPr marL="381000" algn="l" rtl="0" eaLnBrk="0" fontAlgn="base" hangingPunct="0">
      <a:spcBef>
        <a:spcPct val="30000"/>
      </a:spcBef>
      <a:spcAft>
        <a:spcPct val="0"/>
      </a:spcAft>
      <a:defRPr sz="1200" kern="1200">
        <a:solidFill>
          <a:schemeClr val="tx1"/>
        </a:solidFill>
        <a:latin typeface="Times"/>
        <a:ea typeface="+mn-ea"/>
        <a:cs typeface="+mn-cs"/>
      </a:defRPr>
    </a:lvl3pPr>
    <a:lvl4pPr marL="571500" algn="l" rtl="0" eaLnBrk="0" fontAlgn="base" hangingPunct="0">
      <a:spcBef>
        <a:spcPct val="30000"/>
      </a:spcBef>
      <a:spcAft>
        <a:spcPct val="0"/>
      </a:spcAft>
      <a:defRPr sz="1200" kern="1200">
        <a:solidFill>
          <a:schemeClr val="tx1"/>
        </a:solidFill>
        <a:latin typeface="Times"/>
        <a:ea typeface="+mn-ea"/>
        <a:cs typeface="+mn-cs"/>
      </a:defRPr>
    </a:lvl4pPr>
    <a:lvl5pPr marL="762000" algn="l" rtl="0" eaLnBrk="0" fontAlgn="base" hangingPunct="0">
      <a:spcBef>
        <a:spcPct val="30000"/>
      </a:spcBef>
      <a:spcAft>
        <a:spcPct val="0"/>
      </a:spcAft>
      <a:defRPr sz="1200" kern="1200">
        <a:solidFill>
          <a:schemeClr val="tx1"/>
        </a:solidFill>
        <a:latin typeface="Times"/>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8" name="Foliennummernplatzhalter 7"/>
          <p:cNvSpPr>
            <a:spLocks noGrp="1"/>
          </p:cNvSpPr>
          <p:nvPr>
            <p:ph type="sldNum" sz="quarter" idx="10"/>
          </p:nvPr>
        </p:nvSpPr>
        <p:spPr>
          <a:xfrm>
            <a:off x="650971" y="282775"/>
            <a:ext cx="403961" cy="153888"/>
          </a:xfrm>
        </p:spPr>
        <p:txBody>
          <a:bodyPr/>
          <a:lstStyle/>
          <a:p>
            <a:r>
              <a:rPr lang="de-DE" dirty="0" smtClean="0"/>
              <a:t>Seite </a:t>
            </a:r>
            <a:fld id="{F8FF1768-1DF2-410F-ABF6-E09C1CB8A556}" type="slidenum">
              <a:rPr lang="de-DE" smtClean="0"/>
              <a:pPr/>
              <a:t>1</a:t>
            </a:fld>
            <a:endParaRPr lang="de-DE" dirty="0"/>
          </a:p>
        </p:txBody>
      </p:sp>
      <p:sp>
        <p:nvSpPr>
          <p:cNvPr id="9" name="Kopfzeilenplatzhalter 8"/>
          <p:cNvSpPr>
            <a:spLocks noGrp="1"/>
          </p:cNvSpPr>
          <p:nvPr>
            <p:ph type="hdr" sz="quarter" idx="11"/>
          </p:nvPr>
        </p:nvSpPr>
        <p:spPr/>
        <p:txBody>
          <a:bodyPr/>
          <a:lstStyle/>
          <a:p>
            <a:endParaRPr lang="de-DE" dirty="0"/>
          </a:p>
        </p:txBody>
      </p:sp>
    </p:spTree>
    <p:extLst>
      <p:ext uri="{BB962C8B-B14F-4D97-AF65-F5344CB8AC3E}">
        <p14:creationId xmlns:p14="http://schemas.microsoft.com/office/powerpoint/2010/main" val="26108346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bwMode="auto">
          <a:xfrm>
            <a:off x="915988" y="735013"/>
            <a:ext cx="4965700" cy="3724275"/>
          </a:xfrm>
          <a:noFill/>
          <a:ln>
            <a:solidFill>
              <a:srgbClr val="000000"/>
            </a:solidFill>
            <a:miter lim="800000"/>
            <a:headEnd/>
            <a:tailEnd/>
          </a:ln>
        </p:spPr>
      </p:sp>
      <p:sp>
        <p:nvSpPr>
          <p:cNvPr id="4" name="Rectangle 3"/>
          <p:cNvSpPr>
            <a:spLocks noGrp="1" noChangeArrowheads="1"/>
          </p:cNvSpPr>
          <p:nvPr>
            <p:ph type="body" idx="1"/>
          </p:nvPr>
        </p:nvSpPr>
        <p:spPr bwMode="auto">
          <a:xfrm>
            <a:off x="460378" y="4603754"/>
            <a:ext cx="5876925" cy="4467225"/>
          </a:xfrm>
          <a:noFill/>
        </p:spPr>
        <p:txBody>
          <a:bodyPr wrap="square" numCol="1" anchor="t" anchorCtr="0" compatLnSpc="1">
            <a:prstTxWarp prst="textNoShape">
              <a:avLst/>
            </a:prstTxWarp>
          </a:bodyPr>
          <a:lstStyle/>
          <a:p>
            <a:pPr>
              <a:spcBef>
                <a:spcPct val="0"/>
              </a:spcBef>
            </a:pPr>
            <a:r>
              <a:rPr lang="de-DE" sz="1100" dirty="0" smtClean="0">
                <a:latin typeface="Arial" panose="020B0604020202020204" pitchFamily="34" charset="0"/>
                <a:cs typeface="Arial" panose="020B0604020202020204" pitchFamily="34" charset="0"/>
              </a:rPr>
              <a:t>Beispiele zur</a:t>
            </a:r>
            <a:r>
              <a:rPr lang="de-DE" sz="1100" baseline="0" dirty="0" smtClean="0">
                <a:latin typeface="Arial" panose="020B0604020202020204" pitchFamily="34" charset="0"/>
                <a:cs typeface="Arial" panose="020B0604020202020204" pitchFamily="34" charset="0"/>
              </a:rPr>
              <a:t> Umsetzung der Leitperspektiven in Fachplänen: Hinweis durch </a:t>
            </a:r>
            <a:r>
              <a:rPr lang="de-DE" sz="1100" baseline="0" dirty="0" err="1" smtClean="0">
                <a:latin typeface="Arial" panose="020B0604020202020204" pitchFamily="34" charset="0"/>
                <a:cs typeface="Arial" panose="020B0604020202020204" pitchFamily="34" charset="0"/>
              </a:rPr>
              <a:t>Punktuation</a:t>
            </a:r>
            <a:r>
              <a:rPr lang="de-DE" sz="1100" baseline="0" dirty="0" smtClean="0">
                <a:latin typeface="Arial" panose="020B0604020202020204" pitchFamily="34" charset="0"/>
                <a:cs typeface="Arial" panose="020B0604020202020204" pitchFamily="34" charset="0"/>
              </a:rPr>
              <a:t> / </a:t>
            </a:r>
            <a:r>
              <a:rPr lang="de-DE" sz="1100" baseline="0" dirty="0" err="1" smtClean="0">
                <a:latin typeface="Arial" panose="020B0604020202020204" pitchFamily="34" charset="0"/>
                <a:cs typeface="Arial" panose="020B0604020202020204" pitchFamily="34" charset="0"/>
              </a:rPr>
              <a:t>Verschlagwortung</a:t>
            </a:r>
            <a:r>
              <a:rPr lang="de-DE" sz="1100" baseline="0" dirty="0" smtClean="0">
                <a:latin typeface="Arial" panose="020B0604020202020204" pitchFamily="34" charset="0"/>
                <a:cs typeface="Arial" panose="020B0604020202020204" pitchFamily="34" charset="0"/>
              </a:rPr>
              <a:t> und Arbeitspapier Leitperspektiven</a:t>
            </a:r>
          </a:p>
          <a:p>
            <a:pPr lvl="0">
              <a:spcBef>
                <a:spcPct val="0"/>
              </a:spcBef>
              <a:buFont typeface="Arial" pitchFamily="34" charset="0"/>
              <a:buChar char="•"/>
            </a:pPr>
            <a:r>
              <a:rPr lang="de-DE" sz="1100" b="1" baseline="0" dirty="0" smtClean="0">
                <a:latin typeface="Arial" panose="020B0604020202020204" pitchFamily="34" charset="0"/>
                <a:cs typeface="Arial" panose="020B0604020202020204" pitchFamily="34" charset="0"/>
              </a:rPr>
              <a:t> Leitperspektive Bildung für nachhaltige Entwicklung (BNE):</a:t>
            </a:r>
            <a:r>
              <a:rPr lang="de-DE" sz="1100" baseline="0" dirty="0" smtClean="0">
                <a:latin typeface="Arial" panose="020B0604020202020204" pitchFamily="34" charset="0"/>
                <a:cs typeface="Arial" panose="020B0604020202020204" pitchFamily="34" charset="0"/>
              </a:rPr>
              <a:t> Ist die in Physik am meisten ausgeprägte Leitperspektive, vor allem im Kontext von Energie und Wärmelehre</a:t>
            </a:r>
            <a:endParaRPr lang="de-DE" sz="1100" dirty="0" smtClean="0">
              <a:latin typeface="Arial" panose="020B0604020202020204" pitchFamily="34" charset="0"/>
              <a:cs typeface="Arial" panose="020B0604020202020204" pitchFamily="34" charset="0"/>
            </a:endParaRPr>
          </a:p>
        </p:txBody>
      </p:sp>
      <p:sp>
        <p:nvSpPr>
          <p:cNvPr id="5" name="Foliennummernplatzhalter 3"/>
          <p:cNvSpPr>
            <a:spLocks noGrp="1"/>
          </p:cNvSpPr>
          <p:nvPr>
            <p:ph type="sldNum" sz="quarter" idx="5"/>
          </p:nvPr>
        </p:nvSpPr>
        <p:spPr>
          <a:xfrm>
            <a:off x="579009" y="282775"/>
            <a:ext cx="475921" cy="153888"/>
          </a:xfrm>
        </p:spPr>
        <p:txBody>
          <a:bodyPr/>
          <a:lstStyle/>
          <a:p>
            <a:r>
              <a:rPr lang="de-DE" dirty="0" smtClean="0"/>
              <a:t>Seite </a:t>
            </a:r>
            <a:fld id="{F8FF1768-1DF2-410F-ABF6-E09C1CB8A556}" type="slidenum">
              <a:rPr lang="de-DE" smtClean="0"/>
              <a:pPr/>
              <a:t>10</a:t>
            </a:fld>
            <a:endParaRPr lang="de-DE"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bwMode="auto">
          <a:xfrm>
            <a:off x="915988" y="735013"/>
            <a:ext cx="4965700" cy="3724275"/>
          </a:xfrm>
          <a:noFill/>
          <a:ln>
            <a:solidFill>
              <a:srgbClr val="000000"/>
            </a:solidFill>
            <a:miter lim="800000"/>
            <a:headEnd/>
            <a:tailEnd/>
          </a:ln>
        </p:spPr>
      </p:sp>
      <p:sp>
        <p:nvSpPr>
          <p:cNvPr id="4" name="Rectangle 3"/>
          <p:cNvSpPr>
            <a:spLocks noGrp="1" noChangeArrowheads="1"/>
          </p:cNvSpPr>
          <p:nvPr>
            <p:ph type="body" idx="1"/>
          </p:nvPr>
        </p:nvSpPr>
        <p:spPr bwMode="auto">
          <a:xfrm>
            <a:off x="460378" y="4603754"/>
            <a:ext cx="5876925" cy="4467225"/>
          </a:xfrm>
          <a:noFill/>
        </p:spPr>
        <p:txBody>
          <a:bodyPr wrap="square" numCol="1" anchor="t" anchorCtr="0" compatLnSpc="1">
            <a:prstTxWarp prst="textNoShape">
              <a:avLst/>
            </a:prstTxWarp>
          </a:bodyPr>
          <a:lstStyle/>
          <a:p>
            <a:pPr>
              <a:spcBef>
                <a:spcPct val="0"/>
              </a:spcBef>
            </a:pPr>
            <a:r>
              <a:rPr lang="de-DE" sz="1100" dirty="0" smtClean="0">
                <a:latin typeface="Arial" panose="020B0604020202020204" pitchFamily="34" charset="0"/>
                <a:cs typeface="Arial" panose="020B0604020202020204" pitchFamily="34" charset="0"/>
              </a:rPr>
              <a:t>Beispiele zur</a:t>
            </a:r>
            <a:r>
              <a:rPr lang="de-DE" sz="1100" baseline="0" dirty="0" smtClean="0">
                <a:latin typeface="Arial" panose="020B0604020202020204" pitchFamily="34" charset="0"/>
                <a:cs typeface="Arial" panose="020B0604020202020204" pitchFamily="34" charset="0"/>
              </a:rPr>
              <a:t> Umsetzung der Leitperspektiven in Fachplänen: Hinweis durch </a:t>
            </a:r>
            <a:r>
              <a:rPr lang="de-DE" sz="1100" baseline="0" dirty="0" err="1" smtClean="0">
                <a:latin typeface="Arial" panose="020B0604020202020204" pitchFamily="34" charset="0"/>
                <a:cs typeface="Arial" panose="020B0604020202020204" pitchFamily="34" charset="0"/>
              </a:rPr>
              <a:t>Punktuation</a:t>
            </a:r>
            <a:r>
              <a:rPr lang="de-DE" sz="1100" baseline="0" dirty="0" smtClean="0">
                <a:latin typeface="Arial" panose="020B0604020202020204" pitchFamily="34" charset="0"/>
                <a:cs typeface="Arial" panose="020B0604020202020204" pitchFamily="34" charset="0"/>
              </a:rPr>
              <a:t> / </a:t>
            </a:r>
            <a:r>
              <a:rPr lang="de-DE" sz="1100" baseline="0" dirty="0" err="1" smtClean="0">
                <a:latin typeface="Arial" panose="020B0604020202020204" pitchFamily="34" charset="0"/>
                <a:cs typeface="Arial" panose="020B0604020202020204" pitchFamily="34" charset="0"/>
              </a:rPr>
              <a:t>Verschlagwortung</a:t>
            </a:r>
            <a:r>
              <a:rPr lang="de-DE" sz="1100" baseline="0" dirty="0" smtClean="0">
                <a:latin typeface="Arial" panose="020B0604020202020204" pitchFamily="34" charset="0"/>
                <a:cs typeface="Arial" panose="020B0604020202020204" pitchFamily="34" charset="0"/>
              </a:rPr>
              <a:t> und Arbeitspapier Leitperspektiven</a:t>
            </a:r>
          </a:p>
          <a:p>
            <a:pPr lvl="0">
              <a:spcBef>
                <a:spcPct val="0"/>
              </a:spcBef>
              <a:buFont typeface="Arial" pitchFamily="34" charset="0"/>
              <a:buChar char="•"/>
            </a:pPr>
            <a:r>
              <a:rPr lang="de-DE" sz="1100" b="1" baseline="0" dirty="0" smtClean="0">
                <a:latin typeface="Arial" panose="020B0604020202020204" pitchFamily="34" charset="0"/>
                <a:cs typeface="Arial" panose="020B0604020202020204" pitchFamily="34" charset="0"/>
              </a:rPr>
              <a:t> Leitperspektive Bildung für nachhaltige Entwicklung (BNE):</a:t>
            </a:r>
            <a:r>
              <a:rPr lang="de-DE" sz="1100" baseline="0" dirty="0" smtClean="0">
                <a:latin typeface="Arial" panose="020B0604020202020204" pitchFamily="34" charset="0"/>
                <a:cs typeface="Arial" panose="020B0604020202020204" pitchFamily="34" charset="0"/>
              </a:rPr>
              <a:t> Ist die in Physik am meisten ausgeprägte Leitperspektive, vor allem im Kontext von Energie und Wärmelehre</a:t>
            </a:r>
            <a:endParaRPr lang="de-DE" sz="1100" dirty="0" smtClean="0">
              <a:latin typeface="Arial" panose="020B0604020202020204" pitchFamily="34" charset="0"/>
              <a:cs typeface="Arial" panose="020B0604020202020204" pitchFamily="34" charset="0"/>
            </a:endParaRPr>
          </a:p>
        </p:txBody>
      </p:sp>
      <p:sp>
        <p:nvSpPr>
          <p:cNvPr id="5" name="Foliennummernplatzhalter 3"/>
          <p:cNvSpPr>
            <a:spLocks noGrp="1"/>
          </p:cNvSpPr>
          <p:nvPr>
            <p:ph type="sldNum" sz="quarter" idx="5"/>
          </p:nvPr>
        </p:nvSpPr>
        <p:spPr>
          <a:xfrm>
            <a:off x="579009" y="282775"/>
            <a:ext cx="475921" cy="153888"/>
          </a:xfrm>
        </p:spPr>
        <p:txBody>
          <a:bodyPr/>
          <a:lstStyle/>
          <a:p>
            <a:r>
              <a:rPr lang="de-DE" dirty="0" smtClean="0"/>
              <a:t>Seite </a:t>
            </a:r>
            <a:fld id="{F8FF1768-1DF2-410F-ABF6-E09C1CB8A556}" type="slidenum">
              <a:rPr lang="de-DE" smtClean="0"/>
              <a:pPr/>
              <a:t>11</a:t>
            </a:fld>
            <a:endParaRPr lang="de-DE"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460188" y="4608520"/>
            <a:ext cx="5890985" cy="5107327"/>
          </a:xfrm>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sz="1200" b="1" u="none" dirty="0" smtClean="0">
                <a:latin typeface="Arial" panose="020B0604020202020204" pitchFamily="34" charset="0"/>
                <a:cs typeface="Arial" panose="020B0604020202020204" pitchFamily="34" charset="0"/>
              </a:rPr>
              <a:t>Folie aus Baustein 2: Sollte den </a:t>
            </a:r>
            <a:r>
              <a:rPr lang="de-DE" sz="1200" b="1" u="none" dirty="0" err="1" smtClean="0">
                <a:latin typeface="Arial" panose="020B0604020202020204" pitchFamily="34" charset="0"/>
                <a:cs typeface="Arial" panose="020B0604020202020204" pitchFamily="34" charset="0"/>
              </a:rPr>
              <a:t>KollegInnen</a:t>
            </a:r>
            <a:r>
              <a:rPr lang="de-DE" sz="1200" b="1" u="none" dirty="0" smtClean="0">
                <a:latin typeface="Arial" panose="020B0604020202020204" pitchFamily="34" charset="0"/>
                <a:cs typeface="Arial" panose="020B0604020202020204" pitchFamily="34" charset="0"/>
              </a:rPr>
              <a:t> bekannt sein, also nur kurze Wiederholung!</a:t>
            </a:r>
          </a:p>
          <a:p>
            <a:endParaRPr lang="de-DE" u="sng" baseline="0" dirty="0" smtClean="0">
              <a:latin typeface="Arial" panose="020B0604020202020204" pitchFamily="34" charset="0"/>
              <a:cs typeface="Arial" panose="020B0604020202020204" pitchFamily="34" charset="0"/>
            </a:endParaRPr>
          </a:p>
          <a:p>
            <a:r>
              <a:rPr lang="de-DE" u="sng" baseline="0" dirty="0" smtClean="0">
                <a:latin typeface="Arial" panose="020B0604020202020204" pitchFamily="34" charset="0"/>
                <a:cs typeface="Arial" panose="020B0604020202020204" pitchFamily="34" charset="0"/>
              </a:rPr>
              <a:t>Vorwort und Einführung:</a:t>
            </a:r>
          </a:p>
          <a:p>
            <a:pPr marL="171450" indent="-171450">
              <a:buFont typeface="Arial" panose="020B0604020202020204" pitchFamily="34" charset="0"/>
              <a:buChar char="•"/>
            </a:pPr>
            <a:r>
              <a:rPr lang="de-DE" u="none" dirty="0" smtClean="0">
                <a:latin typeface="Arial" panose="020B0604020202020204" pitchFamily="34" charset="0"/>
                <a:cs typeface="Arial" panose="020B0604020202020204" pitchFamily="34" charset="0"/>
              </a:rPr>
              <a:t>In einem Vorwort</a:t>
            </a:r>
            <a:r>
              <a:rPr lang="de-DE" u="none" baseline="0" dirty="0" smtClean="0">
                <a:latin typeface="Arial" panose="020B0604020202020204" pitchFamily="34" charset="0"/>
                <a:cs typeface="Arial" panose="020B0604020202020204" pitchFamily="34" charset="0"/>
              </a:rPr>
              <a:t> wird Herr Minister Andreas Stoch MdL auf Anlass und Bedeutung der Bildungsplanreform 2016 eingehen. </a:t>
            </a:r>
          </a:p>
          <a:p>
            <a:pPr marL="171450" indent="-171450">
              <a:buFont typeface="Arial" panose="020B0604020202020204" pitchFamily="34" charset="0"/>
              <a:buChar char="•"/>
            </a:pPr>
            <a:r>
              <a:rPr lang="de-DE" u="none" dirty="0" smtClean="0">
                <a:latin typeface="Arial" panose="020B0604020202020204" pitchFamily="34" charset="0"/>
                <a:cs typeface="Arial" panose="020B0604020202020204" pitchFamily="34" charset="0"/>
              </a:rPr>
              <a:t>Der Orientierung an den Werten der christlich-abendländischen Kultur wird im Rahmen der Bildungsplanreform umfassend Rechnung getragen. Die Reform fußt auf den diesbezüglichen Vorgaben des Grundgesetzes und der Landesverfassung Baden-Württembergs.</a:t>
            </a:r>
          </a:p>
          <a:p>
            <a:pPr marL="171450" indent="-171450">
              <a:buFont typeface="Arial" panose="020B0604020202020204" pitchFamily="34" charset="0"/>
              <a:buChar char="•"/>
            </a:pPr>
            <a:r>
              <a:rPr lang="de-DE" u="none" dirty="0" smtClean="0">
                <a:latin typeface="Arial" panose="020B0604020202020204" pitchFamily="34" charset="0"/>
                <a:cs typeface="Arial" panose="020B0604020202020204" pitchFamily="34" charset="0"/>
              </a:rPr>
              <a:t>Diese übergeordnete Orientierung, der damit einhergehende Bildungs- und Erziehungsauftrag und auch die Leitperspektiven werden im Vorwort und der Einführung des Bildungsplans deutlich herausgestellt werden. Dort sollen auch weitere Themen von übergeordneter Bedeutung benannt werden, beispielsweise Demokratieerziehung</a:t>
            </a:r>
            <a:r>
              <a:rPr lang="de-DE" u="none" baseline="0" dirty="0" smtClean="0">
                <a:latin typeface="Arial" panose="020B0604020202020204" pitchFamily="34" charset="0"/>
                <a:cs typeface="Arial" panose="020B0604020202020204" pitchFamily="34" charset="0"/>
              </a:rPr>
              <a:t>, Inklusion, </a:t>
            </a:r>
            <a:r>
              <a:rPr lang="de-DE" u="none" dirty="0" smtClean="0">
                <a:latin typeface="Arial" panose="020B0604020202020204" pitchFamily="34" charset="0"/>
                <a:cs typeface="Arial" panose="020B0604020202020204" pitchFamily="34" charset="0"/>
              </a:rPr>
              <a:t>kulturelle Bildung oder </a:t>
            </a:r>
            <a:r>
              <a:rPr lang="de-DE" dirty="0" smtClean="0">
                <a:latin typeface="Arial" panose="020B0604020202020204" pitchFamily="34" charset="0"/>
                <a:cs typeface="Arial" panose="020B0604020202020204" pitchFamily="34" charset="0"/>
              </a:rPr>
              <a:t>Bewegungserziehung</a:t>
            </a:r>
            <a:r>
              <a:rPr lang="de-DE" u="none" dirty="0" smtClean="0">
                <a:latin typeface="Arial" panose="020B0604020202020204" pitchFamily="34" charset="0"/>
                <a:cs typeface="Arial" panose="020B0604020202020204" pitchFamily="34" charset="0"/>
              </a:rPr>
              <a:t>.</a:t>
            </a:r>
          </a:p>
          <a:p>
            <a:r>
              <a:rPr lang="de-DE" u="sng" baseline="0" dirty="0" smtClean="0">
                <a:latin typeface="Arial" panose="020B0604020202020204" pitchFamily="34" charset="0"/>
                <a:cs typeface="Arial" panose="020B0604020202020204" pitchFamily="34" charset="0"/>
              </a:rPr>
              <a:t>Fachpläne:</a:t>
            </a:r>
          </a:p>
          <a:p>
            <a:r>
              <a:rPr lang="de-DE" baseline="0" dirty="0" smtClean="0">
                <a:latin typeface="Arial" panose="020B0604020202020204" pitchFamily="34" charset="0"/>
                <a:cs typeface="Arial" panose="020B0604020202020204" pitchFamily="34" charset="0"/>
              </a:rPr>
              <a:t>Auf der Ebene der Fachpläne werden Bildungsziele umgesetzt und konkretisiert. </a:t>
            </a:r>
          </a:p>
          <a:p>
            <a:r>
              <a:rPr lang="de-DE" baseline="0" dirty="0" smtClean="0">
                <a:latin typeface="Arial" panose="020B0604020202020204" pitchFamily="34" charset="0"/>
                <a:cs typeface="Arial" panose="020B0604020202020204" pitchFamily="34" charset="0"/>
              </a:rPr>
              <a:t>Die neuen Fachpläne werden aus vier Teilen bestehen: </a:t>
            </a:r>
          </a:p>
          <a:p>
            <a:pPr marL="171450" indent="-171450">
              <a:buFont typeface="Arial" charset="0"/>
              <a:buChar char="•"/>
            </a:pPr>
            <a:r>
              <a:rPr lang="de-DE" baseline="0" dirty="0" smtClean="0">
                <a:latin typeface="Arial" panose="020B0604020202020204" pitchFamily="34" charset="0"/>
                <a:cs typeface="Arial" panose="020B0604020202020204" pitchFamily="34" charset="0"/>
              </a:rPr>
              <a:t>Leitgedanken,</a:t>
            </a:r>
          </a:p>
          <a:p>
            <a:pPr marL="171450" indent="-171450">
              <a:buFont typeface="Arial" charset="0"/>
              <a:buChar char="•"/>
            </a:pPr>
            <a:r>
              <a:rPr lang="de-DE" baseline="0" dirty="0" smtClean="0">
                <a:latin typeface="Arial" panose="020B0604020202020204" pitchFamily="34" charset="0"/>
                <a:cs typeface="Arial" panose="020B0604020202020204" pitchFamily="34" charset="0"/>
              </a:rPr>
              <a:t>prozessbezogene </a:t>
            </a:r>
            <a:r>
              <a:rPr lang="de-DE" dirty="0" smtClean="0">
                <a:latin typeface="Arial" panose="020B0604020202020204" pitchFamily="34" charset="0"/>
                <a:cs typeface="Arial" panose="020B0604020202020204" pitchFamily="34" charset="0"/>
              </a:rPr>
              <a:t>Kompetenzen, </a:t>
            </a:r>
          </a:p>
          <a:p>
            <a:pPr marL="171450" indent="-171450">
              <a:buFont typeface="Arial" charset="0"/>
              <a:buChar char="•"/>
            </a:pPr>
            <a:r>
              <a:rPr lang="de-DE" baseline="0" dirty="0" smtClean="0">
                <a:latin typeface="Arial" panose="020B0604020202020204" pitchFamily="34" charset="0"/>
                <a:cs typeface="Arial" panose="020B0604020202020204" pitchFamily="34" charset="0"/>
              </a:rPr>
              <a:t>Standards für inhaltsbezogene Kompetenzen,</a:t>
            </a:r>
          </a:p>
          <a:p>
            <a:pPr marL="171450" indent="-171450">
              <a:buFont typeface="Arial" charset="0"/>
              <a:buChar char="•"/>
            </a:pPr>
            <a:r>
              <a:rPr lang="de-DE" baseline="0" dirty="0" smtClean="0">
                <a:latin typeface="Arial" panose="020B0604020202020204" pitchFamily="34" charset="0"/>
                <a:cs typeface="Arial" panose="020B0604020202020204" pitchFamily="34" charset="0"/>
              </a:rPr>
              <a:t>Operatoren.</a:t>
            </a:r>
          </a:p>
          <a:p>
            <a:r>
              <a:rPr lang="de-DE" baseline="0" dirty="0" smtClean="0">
                <a:latin typeface="Arial" panose="020B0604020202020204" pitchFamily="34" charset="0"/>
                <a:cs typeface="Arial" panose="020B0604020202020204" pitchFamily="34" charset="0"/>
              </a:rPr>
              <a:t>Die neuen Fachpläne werden klar strukturierte Kompetenzbeschreibungen mit Aufschlüsselungen in Teilkompetenzen und einer Verweisstruktur zwischen Einzelkompetenzen enthalten</a:t>
            </a:r>
            <a:r>
              <a:rPr lang="de-DE" dirty="0" smtClean="0">
                <a:latin typeface="Arial" panose="020B0604020202020204" pitchFamily="34" charset="0"/>
                <a:cs typeface="Arial" panose="020B0604020202020204" pitchFamily="34" charset="0"/>
              </a:rPr>
              <a:t>.</a:t>
            </a:r>
          </a:p>
          <a:p>
            <a:r>
              <a:rPr lang="de-DE" baseline="0" dirty="0" smtClean="0">
                <a:latin typeface="Arial" panose="020B0604020202020204" pitchFamily="34" charset="0"/>
                <a:cs typeface="Arial" panose="020B0604020202020204" pitchFamily="34" charset="0"/>
              </a:rPr>
              <a:t>Die Leitperspektiven</a:t>
            </a:r>
            <a:r>
              <a:rPr lang="de-DE" dirty="0" smtClean="0">
                <a:latin typeface="Arial" panose="020B0604020202020204" pitchFamily="34" charset="0"/>
                <a:cs typeface="Arial" panose="020B0604020202020204" pitchFamily="34" charset="0"/>
              </a:rPr>
              <a:t> werden im Vorwort, in der Einführung und in den Leitgedanken zu jedem Fach genannt und in den Fachplänen konkret verankert. </a:t>
            </a:r>
            <a:endParaRPr lang="de-DE" baseline="0" dirty="0" smtClean="0">
              <a:latin typeface="Arial" panose="020B0604020202020204" pitchFamily="34" charset="0"/>
              <a:cs typeface="Arial" panose="020B0604020202020204" pitchFamily="34" charset="0"/>
            </a:endParaRPr>
          </a:p>
          <a:p>
            <a:endParaRPr lang="de-DE" baseline="0" dirty="0" smtClean="0">
              <a:latin typeface="Arial" panose="020B0604020202020204" pitchFamily="34" charset="0"/>
              <a:cs typeface="Arial" panose="020B0604020202020204" pitchFamily="34" charset="0"/>
            </a:endParaRPr>
          </a:p>
          <a:p>
            <a:endParaRPr lang="de-DE" baseline="0" dirty="0" smtClean="0">
              <a:latin typeface="Arial" panose="020B0604020202020204" pitchFamily="34" charset="0"/>
              <a:cs typeface="Arial" panose="020B0604020202020204" pitchFamily="34" charset="0"/>
            </a:endParaRPr>
          </a:p>
          <a:p>
            <a:endParaRPr lang="de-DE" baseline="0" dirty="0" smtClean="0">
              <a:latin typeface="Arial" panose="020B0604020202020204" pitchFamily="34" charset="0"/>
              <a:cs typeface="Arial" panose="020B0604020202020204" pitchFamily="34" charset="0"/>
            </a:endParaRPr>
          </a:p>
          <a:p>
            <a:endParaRPr lang="de-DE" b="1"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a:xfrm>
            <a:off x="658990" y="281959"/>
            <a:ext cx="395941" cy="154704"/>
          </a:xfrm>
        </p:spPr>
        <p:txBody>
          <a:bodyPr/>
          <a:lstStyle/>
          <a:p>
            <a:r>
              <a:rPr lang="de-DE" dirty="0" smtClean="0"/>
              <a:t>Seite </a:t>
            </a:r>
            <a:fld id="{F8FF1768-1DF2-410F-ABF6-E09C1CB8A556}" type="slidenum">
              <a:rPr lang="de-DE" smtClean="0"/>
              <a:pPr/>
              <a:t>12</a:t>
            </a:fld>
            <a:endParaRPr lang="de-DE" dirty="0"/>
          </a:p>
        </p:txBody>
      </p:sp>
      <p:sp>
        <p:nvSpPr>
          <p:cNvPr id="5" name="Kopfzeilenplatzhalter 4"/>
          <p:cNvSpPr>
            <a:spLocks noGrp="1"/>
          </p:cNvSpPr>
          <p:nvPr>
            <p:ph type="hdr" sz="quarter" idx="11"/>
          </p:nvPr>
        </p:nvSpPr>
        <p:spPr/>
        <p:txBody>
          <a:bodyPr/>
          <a:lstStyle/>
          <a:p>
            <a:endParaRPr lang="de-DE" dirty="0"/>
          </a:p>
        </p:txBody>
      </p:sp>
    </p:spTree>
    <p:extLst>
      <p:ext uri="{BB962C8B-B14F-4D97-AF65-F5344CB8AC3E}">
        <p14:creationId xmlns:p14="http://schemas.microsoft.com/office/powerpoint/2010/main" val="36126120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txBox="1">
            <a:spLocks noGrp="1" noChangeArrowheads="1"/>
          </p:cNvSpPr>
          <p:nvPr/>
        </p:nvSpPr>
        <p:spPr bwMode="auto">
          <a:xfrm>
            <a:off x="3849690" y="9428165"/>
            <a:ext cx="2946400" cy="496888"/>
          </a:xfrm>
          <a:prstGeom prst="rect">
            <a:avLst/>
          </a:prstGeom>
          <a:noFill/>
          <a:ln w="9525">
            <a:noFill/>
            <a:miter lim="800000"/>
            <a:headEnd/>
            <a:tailEnd/>
          </a:ln>
        </p:spPr>
        <p:txBody>
          <a:bodyPr anchor="b"/>
          <a:lstStyle/>
          <a:p>
            <a:pPr algn="r"/>
            <a:fld id="{221C13A6-0DD7-4C9E-A712-78C57D933A53}" type="slidenum">
              <a:rPr lang="de-DE" sz="1200"/>
              <a:pPr algn="r"/>
              <a:t>13</a:t>
            </a:fld>
            <a:endParaRPr lang="de-DE" sz="1200"/>
          </a:p>
        </p:txBody>
      </p:sp>
      <p:sp>
        <p:nvSpPr>
          <p:cNvPr id="20482" name="Rectangle 2"/>
          <p:cNvSpPr>
            <a:spLocks noGrp="1" noRot="1" noChangeAspect="1" noChangeArrowheads="1" noTextEdit="1"/>
          </p:cNvSpPr>
          <p:nvPr>
            <p:ph type="sldImg"/>
          </p:nvPr>
        </p:nvSpPr>
        <p:spPr bwMode="auto">
          <a:xfrm>
            <a:off x="917575" y="744538"/>
            <a:ext cx="4964113" cy="3724275"/>
          </a:xfrm>
          <a:noFill/>
          <a:ln>
            <a:solidFill>
              <a:srgbClr val="000000"/>
            </a:solidFill>
            <a:miter lim="800000"/>
            <a:headEnd/>
            <a:tailEnd/>
          </a:ln>
        </p:spPr>
      </p:sp>
      <p:sp>
        <p:nvSpPr>
          <p:cNvPr id="20483" name="Rectangle 3"/>
          <p:cNvSpPr>
            <a:spLocks noGrp="1" noChangeArrowheads="1"/>
          </p:cNvSpPr>
          <p:nvPr>
            <p:ph type="body" idx="1"/>
          </p:nvPr>
        </p:nvSpPr>
        <p:spPr bwMode="auto">
          <a:xfrm>
            <a:off x="681039" y="4714878"/>
            <a:ext cx="5435600" cy="4467225"/>
          </a:xfrm>
          <a:noFill/>
        </p:spPr>
        <p:txBody>
          <a:bodyPr wrap="square" numCol="1" anchor="t" anchorCtr="0" compatLnSpc="1">
            <a:prstTxWarp prst="textNoShape">
              <a:avLst/>
            </a:prstTxWarp>
          </a:bodyPr>
          <a:lstStyle/>
          <a:p>
            <a:pPr>
              <a:spcBef>
                <a:spcPct val="0"/>
              </a:spcBef>
            </a:pPr>
            <a:r>
              <a:rPr lang="de-DE" dirty="0" smtClean="0"/>
              <a:t>Hier sieht man alle Kompetenzbereiche des BP</a:t>
            </a:r>
            <a:r>
              <a:rPr lang="de-DE" baseline="0" dirty="0" smtClean="0"/>
              <a:t> Physik G8 im Überblick</a:t>
            </a:r>
            <a:endParaRPr lang="de-DE" dirty="0" smtClean="0"/>
          </a:p>
        </p:txBody>
      </p:sp>
    </p:spTree>
    <p:extLst>
      <p:ext uri="{BB962C8B-B14F-4D97-AF65-F5344CB8AC3E}">
        <p14:creationId xmlns:p14="http://schemas.microsoft.com/office/powerpoint/2010/main" val="42015529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bwMode="auto">
          <a:xfrm>
            <a:off x="915988" y="735013"/>
            <a:ext cx="4965700" cy="3724275"/>
          </a:xfrm>
          <a:noFill/>
          <a:ln>
            <a:solidFill>
              <a:srgbClr val="000000"/>
            </a:solidFill>
            <a:miter lim="800000"/>
            <a:headEnd/>
            <a:tailEnd/>
          </a:ln>
        </p:spPr>
      </p:sp>
      <p:sp>
        <p:nvSpPr>
          <p:cNvPr id="4" name="Rectangle 3"/>
          <p:cNvSpPr>
            <a:spLocks noGrp="1" noChangeArrowheads="1"/>
          </p:cNvSpPr>
          <p:nvPr>
            <p:ph type="body" idx="1"/>
          </p:nvPr>
        </p:nvSpPr>
        <p:spPr bwMode="auto">
          <a:xfrm>
            <a:off x="460378" y="4603754"/>
            <a:ext cx="5876925" cy="4467225"/>
          </a:xfrm>
          <a:noFill/>
        </p:spPr>
        <p:txBody>
          <a:bodyPr wrap="square" numCol="1" anchor="t" anchorCtr="0" compatLnSpc="1">
            <a:prstTxWarp prst="textNoShape">
              <a:avLst/>
            </a:prstTxWarp>
          </a:bodyPr>
          <a:lstStyle/>
          <a:p>
            <a:pPr>
              <a:spcBef>
                <a:spcPct val="0"/>
              </a:spcBef>
            </a:pPr>
            <a:r>
              <a:rPr lang="de-DE" sz="1100" dirty="0" smtClean="0">
                <a:latin typeface="Arial" panose="020B0604020202020204" pitchFamily="34" charset="0"/>
                <a:cs typeface="Arial" panose="020B0604020202020204" pitchFamily="34" charset="0"/>
              </a:rPr>
              <a:t>Hier</a:t>
            </a:r>
            <a:r>
              <a:rPr lang="de-DE" sz="1100" baseline="0" dirty="0" smtClean="0">
                <a:latin typeface="Arial" panose="020B0604020202020204" pitchFamily="34" charset="0"/>
                <a:cs typeface="Arial" panose="020B0604020202020204" pitchFamily="34" charset="0"/>
              </a:rPr>
              <a:t> ein Beispiel aus dem </a:t>
            </a:r>
            <a:r>
              <a:rPr lang="de-DE" sz="1100" baseline="0" dirty="0" err="1" smtClean="0">
                <a:latin typeface="Arial" panose="020B0604020202020204" pitchFamily="34" charset="0"/>
                <a:cs typeface="Arial" panose="020B0604020202020204" pitchFamily="34" charset="0"/>
              </a:rPr>
              <a:t>Fachplan</a:t>
            </a:r>
            <a:r>
              <a:rPr lang="de-DE" sz="1100" baseline="0" dirty="0" smtClean="0">
                <a:latin typeface="Arial" panose="020B0604020202020204" pitchFamily="34" charset="0"/>
                <a:cs typeface="Arial" panose="020B0604020202020204" pitchFamily="34" charset="0"/>
              </a:rPr>
              <a:t> Physik (Printversion):</a:t>
            </a:r>
          </a:p>
          <a:p>
            <a:pPr>
              <a:spcBef>
                <a:spcPct val="0"/>
              </a:spcBef>
            </a:pPr>
            <a:r>
              <a:rPr lang="de-DE" sz="1100" baseline="0" dirty="0" smtClean="0">
                <a:latin typeface="Arial" panose="020B0604020202020204" pitchFamily="34" charset="0"/>
                <a:cs typeface="Arial" panose="020B0604020202020204" pitchFamily="34" charset="0"/>
              </a:rPr>
              <a:t>Der Kompetenzbereich „Erkenntnisgewinnung“ stammt aus den prozessbezogenen Kompetenzen des G8-Plans. </a:t>
            </a:r>
          </a:p>
          <a:p>
            <a:pPr>
              <a:spcBef>
                <a:spcPct val="0"/>
              </a:spcBef>
            </a:pPr>
            <a:r>
              <a:rPr lang="de-DE" sz="1100" baseline="0" dirty="0" smtClean="0">
                <a:latin typeface="Arial" panose="020B0604020202020204" pitchFamily="34" charset="0"/>
                <a:cs typeface="Arial" panose="020B0604020202020204" pitchFamily="34" charset="0"/>
              </a:rPr>
              <a:t>Grundsätzlich sind die </a:t>
            </a:r>
            <a:r>
              <a:rPr lang="de-DE" sz="1100" baseline="0" dirty="0" err="1" smtClean="0">
                <a:latin typeface="Arial" panose="020B0604020202020204" pitchFamily="34" charset="0"/>
                <a:cs typeface="Arial" panose="020B0604020202020204" pitchFamily="34" charset="0"/>
              </a:rPr>
              <a:t>pbK</a:t>
            </a:r>
            <a:r>
              <a:rPr lang="de-DE" sz="1100" baseline="0" dirty="0" smtClean="0">
                <a:latin typeface="Arial" panose="020B0604020202020204" pitchFamily="34" charset="0"/>
                <a:cs typeface="Arial" panose="020B0604020202020204" pitchFamily="34" charset="0"/>
              </a:rPr>
              <a:t> auf den MSA hin ausgerichtet, d.h. sie sind bis Ende Kl. 9 im G8 zu erreichen. Viele der Formulierungen wurden jedoch so gewählt, dass sie altersgemäß „mitwachsen“, z.B. können die Schülerinnen und Schüler in Klasse 7 bereits erste, einfachere Zusammenhänge zwischen Größen mathematisch herstellen (z.B. bei der Geschwindigkeit), aber in Kl. 10 wird das an komplexeren Beispielen immer noch betrieben (z.B. Zentripetalkraft).</a:t>
            </a:r>
          </a:p>
          <a:p>
            <a:pPr>
              <a:spcBef>
                <a:spcPct val="0"/>
              </a:spcBef>
            </a:pPr>
            <a:r>
              <a:rPr lang="de-DE" sz="1100" baseline="0" dirty="0" smtClean="0">
                <a:latin typeface="Arial" panose="020B0604020202020204" pitchFamily="34" charset="0"/>
                <a:cs typeface="Arial" panose="020B0604020202020204" pitchFamily="34" charset="0"/>
              </a:rPr>
              <a:t>Wenn in den </a:t>
            </a:r>
            <a:r>
              <a:rPr lang="de-DE" sz="1100" baseline="0" dirty="0" err="1" smtClean="0">
                <a:latin typeface="Arial" panose="020B0604020202020204" pitchFamily="34" charset="0"/>
                <a:cs typeface="Arial" panose="020B0604020202020204" pitchFamily="34" charset="0"/>
              </a:rPr>
              <a:t>pbK</a:t>
            </a:r>
            <a:r>
              <a:rPr lang="de-DE" sz="1100" baseline="0" dirty="0" smtClean="0">
                <a:latin typeface="Arial" panose="020B0604020202020204" pitchFamily="34" charset="0"/>
                <a:cs typeface="Arial" panose="020B0604020202020204" pitchFamily="34" charset="0"/>
              </a:rPr>
              <a:t> Teilkompetenzen auftreten, die mit einem Sternchen gekennzeichnet sind, bedeutet dies, dass diese TK noch nicht bis Klasse 9 zu erreichen sind, aber bis zum Abitur anzustreben sind (sie gelten also erst ab Kl. 10).</a:t>
            </a:r>
            <a:endParaRPr lang="de-DE" sz="1100" dirty="0" smtClean="0">
              <a:latin typeface="Arial" panose="020B0604020202020204" pitchFamily="34" charset="0"/>
              <a:cs typeface="Arial" panose="020B0604020202020204" pitchFamily="34" charset="0"/>
            </a:endParaRPr>
          </a:p>
        </p:txBody>
      </p:sp>
      <p:sp>
        <p:nvSpPr>
          <p:cNvPr id="5" name="Foliennummernplatzhalter 3"/>
          <p:cNvSpPr>
            <a:spLocks noGrp="1"/>
          </p:cNvSpPr>
          <p:nvPr>
            <p:ph type="sldNum" sz="quarter" idx="5"/>
          </p:nvPr>
        </p:nvSpPr>
        <p:spPr>
          <a:xfrm>
            <a:off x="579009" y="282775"/>
            <a:ext cx="475921" cy="153888"/>
          </a:xfrm>
        </p:spPr>
        <p:txBody>
          <a:bodyPr/>
          <a:lstStyle/>
          <a:p>
            <a:r>
              <a:rPr lang="de-DE" dirty="0" smtClean="0"/>
              <a:t>Seite </a:t>
            </a:r>
            <a:fld id="{F8FF1768-1DF2-410F-ABF6-E09C1CB8A556}" type="slidenum">
              <a:rPr lang="de-DE" smtClean="0"/>
              <a:pPr/>
              <a:t>14</a:t>
            </a:fld>
            <a:endParaRPr lang="de-DE"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bwMode="auto">
          <a:xfrm>
            <a:off x="915988" y="735013"/>
            <a:ext cx="4965700" cy="3724275"/>
          </a:xfrm>
          <a:noFill/>
          <a:ln>
            <a:solidFill>
              <a:srgbClr val="000000"/>
            </a:solidFill>
            <a:miter lim="800000"/>
            <a:headEnd/>
            <a:tailEnd/>
          </a:ln>
        </p:spPr>
      </p:sp>
      <p:sp>
        <p:nvSpPr>
          <p:cNvPr id="4" name="Rectangle 3"/>
          <p:cNvSpPr>
            <a:spLocks noGrp="1" noChangeArrowheads="1"/>
          </p:cNvSpPr>
          <p:nvPr>
            <p:ph type="body" idx="1"/>
          </p:nvPr>
        </p:nvSpPr>
        <p:spPr bwMode="auto">
          <a:xfrm>
            <a:off x="460378" y="4603754"/>
            <a:ext cx="5876925" cy="4467225"/>
          </a:xfrm>
          <a:noFill/>
        </p:spPr>
        <p:txBody>
          <a:bodyPr wrap="square" numCol="1" anchor="t" anchorCtr="0" compatLnSpc="1">
            <a:prstTxWarp prst="textNoShape">
              <a:avLst/>
            </a:prstTxWarp>
          </a:bodyPr>
          <a:lstStyle/>
          <a:p>
            <a:pPr>
              <a:spcBef>
                <a:spcPct val="0"/>
              </a:spcBef>
            </a:pPr>
            <a:r>
              <a:rPr lang="de-DE" sz="1100" dirty="0" smtClean="0">
                <a:latin typeface="Arial" panose="020B0604020202020204" pitchFamily="34" charset="0"/>
                <a:cs typeface="Arial" panose="020B0604020202020204" pitchFamily="34" charset="0"/>
              </a:rPr>
              <a:t>Der Sek I-Plan (Printversion – in der Online-Version sind die Verweise nur ikonographisch zu sehen, kein Text dazu):</a:t>
            </a:r>
          </a:p>
          <a:p>
            <a:pPr>
              <a:spcBef>
                <a:spcPct val="0"/>
              </a:spcBef>
            </a:pPr>
            <a:r>
              <a:rPr lang="de-DE" sz="1100" baseline="0" dirty="0" smtClean="0">
                <a:latin typeface="Arial" panose="020B0604020202020204" pitchFamily="34" charset="0"/>
                <a:cs typeface="Arial" panose="020B0604020202020204" pitchFamily="34" charset="0"/>
              </a:rPr>
              <a:t>Hier ein Beispiel aus dem Sek I-Plan, um die Vernetzung zwischen den Schularten zu verdeutlichen: Eine schulartübergreifend zusammen gesetzte BP-Kommission hat einen BP in 3 unterschiedlichen Niveaustufen verfasst.</a:t>
            </a:r>
          </a:p>
          <a:p>
            <a:pPr>
              <a:spcBef>
                <a:spcPct val="0"/>
              </a:spcBef>
            </a:pPr>
            <a:r>
              <a:rPr lang="de-DE" sz="1100" baseline="0" dirty="0" smtClean="0">
                <a:latin typeface="Arial" panose="020B0604020202020204" pitchFamily="34" charset="0"/>
                <a:cs typeface="Arial" panose="020B0604020202020204" pitchFamily="34" charset="0"/>
              </a:rPr>
              <a:t>Man sieht an den 2 Teilkompetenzen, wie eine Niveaudifferenzierung vorgenommen wurde: Es differiert die Anzahl der verpflichtend zu beherrschenden Begriffe, Anteile der Kompetenzformulierungen und die verwendeten Operatoren. Durch die Zuordnung der Operatoren zu den AFB der EPA/KMK wird damit die Durchdringungstiefe der Inhalte konkretisiert.</a:t>
            </a:r>
          </a:p>
          <a:p>
            <a:pPr>
              <a:spcBef>
                <a:spcPct val="0"/>
              </a:spcBef>
            </a:pPr>
            <a:r>
              <a:rPr lang="de-DE" sz="1100" baseline="0" dirty="0" smtClean="0">
                <a:latin typeface="Arial" panose="020B0604020202020204" pitchFamily="34" charset="0"/>
                <a:cs typeface="Arial" panose="020B0604020202020204" pitchFamily="34" charset="0"/>
              </a:rPr>
              <a:t>Die rechte Spalte / E-Spalte entspricht dem gymnasialen Plan. In manchen Fächern unterscheidet sich die E-Spalte etwas vom G8-Plan, weil die Streckung des Plans eine teilweise Anpassung zur Folge hatte oder aber auch teilweise in den verschiedenen Schularten unterschiedliche Anzahlen von Kontingentstunden zur Verfügung stehen. In Physik entspricht die Passung zwischen E-Spalte und G8-Plan jedoch 100%, weil in allen Schularten die gleichen Kontingentstundenzahlen zur Verfügung stehen.</a:t>
            </a:r>
          </a:p>
        </p:txBody>
      </p:sp>
      <p:sp>
        <p:nvSpPr>
          <p:cNvPr id="5" name="Foliennummernplatzhalter 3"/>
          <p:cNvSpPr>
            <a:spLocks noGrp="1"/>
          </p:cNvSpPr>
          <p:nvPr>
            <p:ph type="sldNum" sz="quarter" idx="5"/>
          </p:nvPr>
        </p:nvSpPr>
        <p:spPr>
          <a:xfrm>
            <a:off x="579009" y="282775"/>
            <a:ext cx="475921" cy="153888"/>
          </a:xfrm>
        </p:spPr>
        <p:txBody>
          <a:bodyPr/>
          <a:lstStyle/>
          <a:p>
            <a:r>
              <a:rPr lang="de-DE" dirty="0" smtClean="0"/>
              <a:t>Seite </a:t>
            </a:r>
            <a:fld id="{F8FF1768-1DF2-410F-ABF6-E09C1CB8A556}" type="slidenum">
              <a:rPr lang="de-DE" smtClean="0"/>
              <a:pPr/>
              <a:t>15</a:t>
            </a:fld>
            <a:endParaRPr lang="de-DE"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bwMode="auto">
          <a:xfrm>
            <a:off x="915988" y="735013"/>
            <a:ext cx="4965700" cy="3724275"/>
          </a:xfrm>
          <a:noFill/>
          <a:ln>
            <a:solidFill>
              <a:srgbClr val="000000"/>
            </a:solidFill>
            <a:miter lim="800000"/>
            <a:headEnd/>
            <a:tailEnd/>
          </a:ln>
        </p:spPr>
      </p:sp>
      <p:sp>
        <p:nvSpPr>
          <p:cNvPr id="4" name="Rectangle 3"/>
          <p:cNvSpPr>
            <a:spLocks noGrp="1" noChangeArrowheads="1"/>
          </p:cNvSpPr>
          <p:nvPr>
            <p:ph type="body" idx="1"/>
          </p:nvPr>
        </p:nvSpPr>
        <p:spPr bwMode="auto">
          <a:xfrm>
            <a:off x="460378" y="4603754"/>
            <a:ext cx="5876925" cy="4467225"/>
          </a:xfrm>
          <a:noFill/>
        </p:spPr>
        <p:txBody>
          <a:bodyPr wrap="square" numCol="1" anchor="t" anchorCtr="0" compatLnSpc="1">
            <a:prstTxWarp prst="textNoShape">
              <a:avLst/>
            </a:prstTxWarp>
          </a:bodyPr>
          <a:lstStyle/>
          <a:p>
            <a:pPr>
              <a:spcBef>
                <a:spcPct val="0"/>
              </a:spcBef>
            </a:pPr>
            <a:r>
              <a:rPr lang="de-DE" sz="1100" baseline="0" dirty="0" smtClean="0">
                <a:latin typeface="Arial" panose="020B0604020202020204" pitchFamily="34" charset="0"/>
                <a:cs typeface="Arial" panose="020B0604020202020204" pitchFamily="34" charset="0"/>
              </a:rPr>
              <a:t>Der entsprechende Abschnitt sieht dann im G8-Plan so aus (In der online-Plattform sind die Verweise interaktiv).</a:t>
            </a:r>
          </a:p>
          <a:p>
            <a:pPr>
              <a:spcBef>
                <a:spcPct val="0"/>
              </a:spcBef>
            </a:pPr>
            <a:r>
              <a:rPr lang="de-DE" sz="1100" baseline="0" dirty="0" smtClean="0">
                <a:latin typeface="Arial" panose="020B0604020202020204" pitchFamily="34" charset="0"/>
                <a:cs typeface="Arial" panose="020B0604020202020204" pitchFamily="34" charset="0"/>
              </a:rPr>
              <a:t>System der Verweise:</a:t>
            </a:r>
          </a:p>
          <a:p>
            <a:pPr>
              <a:spcBef>
                <a:spcPct val="0"/>
              </a:spcBef>
            </a:pPr>
            <a:r>
              <a:rPr lang="de-DE" sz="1100" baseline="0" dirty="0" smtClean="0">
                <a:latin typeface="Arial" panose="020B0604020202020204" pitchFamily="34" charset="0"/>
                <a:cs typeface="Arial" panose="020B0604020202020204" pitchFamily="34" charset="0"/>
              </a:rPr>
              <a:t>[P] Verweis auf prozessbezogene Kompetenz</a:t>
            </a:r>
          </a:p>
          <a:p>
            <a:pPr>
              <a:spcBef>
                <a:spcPct val="0"/>
              </a:spcBef>
            </a:pPr>
            <a:r>
              <a:rPr lang="de-DE" sz="1100" baseline="0" dirty="0" smtClean="0">
                <a:latin typeface="Arial" panose="020B0604020202020204" pitchFamily="34" charset="0"/>
                <a:cs typeface="Arial" panose="020B0604020202020204" pitchFamily="34" charset="0"/>
              </a:rPr>
              <a:t>[I] Verweis auf inhaltsbezogene Kompetenz des gleichen Faches (also hier Physik)</a:t>
            </a:r>
          </a:p>
          <a:p>
            <a:pPr>
              <a:spcBef>
                <a:spcPct val="0"/>
              </a:spcBef>
            </a:pPr>
            <a:r>
              <a:rPr lang="de-DE" sz="1100" baseline="0" dirty="0" smtClean="0">
                <a:latin typeface="Arial" panose="020B0604020202020204" pitchFamily="34" charset="0"/>
                <a:cs typeface="Arial" panose="020B0604020202020204" pitchFamily="34" charset="0"/>
              </a:rPr>
              <a:t>[F] Verweis auf anderes Fach</a:t>
            </a:r>
          </a:p>
          <a:p>
            <a:pPr>
              <a:spcBef>
                <a:spcPct val="0"/>
              </a:spcBef>
            </a:pPr>
            <a:r>
              <a:rPr lang="de-DE" sz="1100" baseline="0" dirty="0" smtClean="0">
                <a:latin typeface="Arial" panose="020B0604020202020204" pitchFamily="34" charset="0"/>
                <a:cs typeface="Arial" panose="020B0604020202020204" pitchFamily="34" charset="0"/>
              </a:rPr>
              <a:t>[L] Verweis auf Leitperspektive</a:t>
            </a:r>
          </a:p>
          <a:p>
            <a:pPr>
              <a:spcBef>
                <a:spcPct val="0"/>
              </a:spcBef>
            </a:pPr>
            <a:r>
              <a:rPr lang="de-DE" sz="1100" baseline="0" dirty="0" smtClean="0">
                <a:latin typeface="Arial" panose="020B0604020202020204" pitchFamily="34" charset="0"/>
                <a:cs typeface="Arial" panose="020B0604020202020204" pitchFamily="34" charset="0"/>
              </a:rPr>
              <a:t>Hinweis: Kursivdruck bedeutet im Physikplan (auch in Mathe), dass die Begriffe aktives Schülervokabular sein sollen, d.h. diese Begriffe sind insbesondere prüfungsrelevant im Abitur</a:t>
            </a:r>
            <a:endParaRPr lang="de-DE" sz="1100" dirty="0" smtClean="0">
              <a:latin typeface="Arial" panose="020B0604020202020204" pitchFamily="34" charset="0"/>
              <a:cs typeface="Arial" panose="020B0604020202020204" pitchFamily="34" charset="0"/>
            </a:endParaRPr>
          </a:p>
        </p:txBody>
      </p:sp>
      <p:sp>
        <p:nvSpPr>
          <p:cNvPr id="5" name="Foliennummernplatzhalter 3"/>
          <p:cNvSpPr>
            <a:spLocks noGrp="1"/>
          </p:cNvSpPr>
          <p:nvPr>
            <p:ph type="sldNum" sz="quarter" idx="5"/>
          </p:nvPr>
        </p:nvSpPr>
        <p:spPr>
          <a:xfrm>
            <a:off x="579009" y="282775"/>
            <a:ext cx="475921" cy="153888"/>
          </a:xfrm>
        </p:spPr>
        <p:txBody>
          <a:bodyPr/>
          <a:lstStyle/>
          <a:p>
            <a:r>
              <a:rPr lang="de-DE" dirty="0" smtClean="0"/>
              <a:t>Seite </a:t>
            </a:r>
            <a:fld id="{F8FF1768-1DF2-410F-ABF6-E09C1CB8A556}" type="slidenum">
              <a:rPr lang="de-DE" smtClean="0"/>
              <a:pPr/>
              <a:t>16</a:t>
            </a:fld>
            <a:endParaRPr lang="de-DE"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460185" y="4715157"/>
            <a:ext cx="5877306" cy="5000689"/>
          </a:xfrm>
        </p:spPr>
        <p:txBody>
          <a:bodyPr/>
          <a:lstStyle/>
          <a:p>
            <a:pPr>
              <a:defRPr/>
            </a:pPr>
            <a:r>
              <a:rPr lang="de-DE" dirty="0" smtClean="0"/>
              <a:t>Fortsetzung: </a:t>
            </a:r>
            <a:r>
              <a:rPr lang="de-DE" b="1" dirty="0" smtClean="0"/>
              <a:t>Welche Funktion haben die Operatoren im Bildungsplan?</a:t>
            </a:r>
          </a:p>
          <a:p>
            <a:pPr>
              <a:defRPr/>
            </a:pPr>
            <a:endParaRPr lang="de-DE" b="1" u="sng" dirty="0" smtClean="0"/>
          </a:p>
          <a:p>
            <a:pPr>
              <a:defRPr/>
            </a:pPr>
            <a:r>
              <a:rPr lang="de-DE" dirty="0" smtClean="0"/>
              <a:t>Die Niveaudifferenzierung zwischen den 3 Niveaus des Sek I-Plans geschah u.a. durch Operatoren aus unterschiedlichen Anforderungsbereichen (s. Beispiele).</a:t>
            </a:r>
            <a:r>
              <a:rPr lang="de-DE" baseline="0" dirty="0" smtClean="0"/>
              <a:t> </a:t>
            </a:r>
            <a:r>
              <a:rPr lang="de-DE" dirty="0" smtClean="0"/>
              <a:t>Operatoren dienen also zur Niveaudifferenzierung, im E-Niveau (und damit im G8-Plan) findet sich z.B. der Operator „erläutern“ und „erklären“ häufiger als in den beiden anderen Niveaus. Dort findet sich z.B. häufiger der Operator „nennen“ oder „beschreiben“.</a:t>
            </a:r>
          </a:p>
          <a:p>
            <a:pPr>
              <a:defRPr/>
            </a:pPr>
            <a:r>
              <a:rPr lang="de-DE" dirty="0" smtClean="0"/>
              <a:t>Durch die Nutzung der Niveaus erfolgt zudem die Konkretisierung der Kompetenzbeschreibung – es werden nicht nur Begriffe genannt, sondern auch das, was die </a:t>
            </a:r>
            <a:r>
              <a:rPr lang="de-DE" dirty="0" err="1" smtClean="0"/>
              <a:t>SuS</a:t>
            </a:r>
            <a:r>
              <a:rPr lang="de-DE" dirty="0" smtClean="0"/>
              <a:t> danach damit </a:t>
            </a:r>
            <a:r>
              <a:rPr lang="de-DE" dirty="0" err="1" smtClean="0"/>
              <a:t>amchen</a:t>
            </a:r>
            <a:r>
              <a:rPr lang="de-DE" dirty="0" smtClean="0"/>
              <a:t> können sollen.</a:t>
            </a:r>
          </a:p>
          <a:p>
            <a:pPr marL="0" indent="0">
              <a:buFont typeface="Arial" panose="020B0604020202020204" pitchFamily="34" charset="0"/>
              <a:buNone/>
            </a:pPr>
            <a:endParaRPr lang="de-DE"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a:xfrm>
            <a:off x="579010" y="282778"/>
            <a:ext cx="475920" cy="153888"/>
          </a:xfrm>
        </p:spPr>
        <p:txBody>
          <a:bodyPr/>
          <a:lstStyle/>
          <a:p>
            <a:r>
              <a:rPr lang="de-DE" smtClean="0"/>
              <a:t>Seite </a:t>
            </a:r>
            <a:fld id="{F8FF1768-1DF2-410F-ABF6-E09C1CB8A556}" type="slidenum">
              <a:rPr lang="de-DE" smtClean="0"/>
              <a:pPr/>
              <a:t>17</a:t>
            </a:fld>
            <a:endParaRPr lang="de-DE" dirty="0"/>
          </a:p>
        </p:txBody>
      </p:sp>
      <p:sp>
        <p:nvSpPr>
          <p:cNvPr id="5" name="Kopfzeilenplatzhalter 4"/>
          <p:cNvSpPr>
            <a:spLocks noGrp="1"/>
          </p:cNvSpPr>
          <p:nvPr>
            <p:ph type="hdr" sz="quarter" idx="11"/>
          </p:nvPr>
        </p:nvSpPr>
        <p:spPr/>
        <p:txBody>
          <a:bodyPr/>
          <a:lstStyle/>
          <a:p>
            <a:endParaRPr lang="de-DE" dirty="0"/>
          </a:p>
        </p:txBody>
      </p:sp>
    </p:spTree>
    <p:extLst>
      <p:ext uri="{BB962C8B-B14F-4D97-AF65-F5344CB8AC3E}">
        <p14:creationId xmlns:p14="http://schemas.microsoft.com/office/powerpoint/2010/main" val="23221379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460185" y="4715157"/>
            <a:ext cx="5877306" cy="5000689"/>
          </a:xfrm>
        </p:spPr>
        <p:txBody>
          <a:bodyPr/>
          <a:lstStyle/>
          <a:p>
            <a:pPr marL="0" indent="0">
              <a:buFont typeface="Arial" panose="020B0604020202020204" pitchFamily="34" charset="0"/>
              <a:buNone/>
            </a:pPr>
            <a:r>
              <a:rPr lang="de-DE" dirty="0" smtClean="0">
                <a:latin typeface="Arial" panose="020B0604020202020204" pitchFamily="34" charset="0"/>
                <a:cs typeface="Arial" panose="020B0604020202020204" pitchFamily="34" charset="0"/>
              </a:rPr>
              <a:t>Hier</a:t>
            </a:r>
            <a:r>
              <a:rPr lang="de-DE" baseline="0" dirty="0" smtClean="0">
                <a:latin typeface="Arial" panose="020B0604020202020204" pitchFamily="34" charset="0"/>
                <a:cs typeface="Arial" panose="020B0604020202020204" pitchFamily="34" charset="0"/>
              </a:rPr>
              <a:t> sieht man, wie sich ein und derselbe Inhalt in den letzten BP-Reformen geändert hat: Die Konkretisierung erhält der BP 2016 vor allem durch den Einsatz der handlungsleitenden Verben in den Formulierungen der Teilkompetenzen.</a:t>
            </a:r>
            <a:endParaRPr lang="de-DE"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a:xfrm>
            <a:off x="579010" y="282778"/>
            <a:ext cx="475920" cy="153888"/>
          </a:xfrm>
        </p:spPr>
        <p:txBody>
          <a:bodyPr/>
          <a:lstStyle/>
          <a:p>
            <a:r>
              <a:rPr lang="de-DE" smtClean="0"/>
              <a:t>Seite </a:t>
            </a:r>
            <a:fld id="{F8FF1768-1DF2-410F-ABF6-E09C1CB8A556}" type="slidenum">
              <a:rPr lang="de-DE" smtClean="0"/>
              <a:pPr/>
              <a:t>18</a:t>
            </a:fld>
            <a:endParaRPr lang="de-DE" dirty="0"/>
          </a:p>
        </p:txBody>
      </p:sp>
      <p:sp>
        <p:nvSpPr>
          <p:cNvPr id="5" name="Kopfzeilenplatzhalter 4"/>
          <p:cNvSpPr>
            <a:spLocks noGrp="1"/>
          </p:cNvSpPr>
          <p:nvPr>
            <p:ph type="hdr" sz="quarter" idx="11"/>
          </p:nvPr>
        </p:nvSpPr>
        <p:spPr/>
        <p:txBody>
          <a:bodyPr/>
          <a:lstStyle/>
          <a:p>
            <a:endParaRPr lang="de-DE" dirty="0"/>
          </a:p>
        </p:txBody>
      </p:sp>
    </p:spTree>
    <p:extLst>
      <p:ext uri="{BB962C8B-B14F-4D97-AF65-F5344CB8AC3E}">
        <p14:creationId xmlns:p14="http://schemas.microsoft.com/office/powerpoint/2010/main" val="23221379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92500" lnSpcReduction="10000"/>
          </a:bodyPr>
          <a:lstStyle/>
          <a:p>
            <a:r>
              <a:rPr lang="de-DE" b="1" dirty="0" smtClean="0"/>
              <a:t>Welche fachdidaktischen Akzente enthält der BP 2016 in Physik?</a:t>
            </a:r>
          </a:p>
          <a:p>
            <a:pPr>
              <a:spcBef>
                <a:spcPts val="600"/>
              </a:spcBef>
              <a:spcAft>
                <a:spcPts val="600"/>
              </a:spcAft>
              <a:buFont typeface="Arial" pitchFamily="34" charset="0"/>
              <a:buNone/>
            </a:pPr>
            <a:r>
              <a:rPr lang="de-DE" dirty="0" smtClean="0"/>
              <a:t>Bei oberflächlichem Betrachten erscheint der BP 2016 einigen Lesern wie eine „Zurücknahme des BP 2004“. Dass dies nicht intendiert ist, sondern</a:t>
            </a:r>
            <a:r>
              <a:rPr lang="de-DE" baseline="0" dirty="0" smtClean="0"/>
              <a:t> der BP 2016 als  Weiterentwicklung des BP 2004 betrachtet werden kann, soll im Folgenden an Beispielen aufgezeigt werden:</a:t>
            </a:r>
            <a:endParaRPr lang="de-DE" dirty="0" smtClean="0"/>
          </a:p>
          <a:p>
            <a:pPr>
              <a:spcBef>
                <a:spcPts val="600"/>
              </a:spcBef>
              <a:spcAft>
                <a:spcPts val="600"/>
              </a:spcAft>
              <a:buFont typeface="Arial" pitchFamily="34" charset="0"/>
              <a:buChar char="•"/>
            </a:pPr>
            <a:r>
              <a:rPr lang="de-DE" dirty="0" smtClean="0"/>
              <a:t> Wie alle Fächer mussten prozessbezogene und inhaltsbezogene Kompetenzen getrennt im BP ausgewiesen</a:t>
            </a:r>
            <a:r>
              <a:rPr lang="de-DE" baseline="0" dirty="0" smtClean="0"/>
              <a:t> werden. Bei der Umsetzung im Unterricht muss jedoch bedacht werden, dass die </a:t>
            </a:r>
            <a:r>
              <a:rPr lang="de-DE" baseline="0" dirty="0" err="1" smtClean="0"/>
              <a:t>pbK</a:t>
            </a:r>
            <a:r>
              <a:rPr lang="de-DE" baseline="0" dirty="0" smtClean="0"/>
              <a:t> nur anhand von </a:t>
            </a:r>
            <a:r>
              <a:rPr lang="de-DE" baseline="0" dirty="0" err="1" smtClean="0"/>
              <a:t>ibK</a:t>
            </a:r>
            <a:r>
              <a:rPr lang="de-DE" baseline="0" dirty="0" smtClean="0"/>
              <a:t> erworben werden können. Die konkrete Frage, wie dies geschehen kann, und wie ein konsequenter Kompetenzaufbau gerade im Bereich der </a:t>
            </a:r>
            <a:r>
              <a:rPr lang="de-DE" baseline="0" dirty="0" err="1" smtClean="0"/>
              <a:t>pbK</a:t>
            </a:r>
            <a:r>
              <a:rPr lang="de-DE" baseline="0" dirty="0" smtClean="0"/>
              <a:t> stattfinden kann, ist zentraler Teil dieser Fortbildung zum neuen BP Physik.</a:t>
            </a:r>
          </a:p>
          <a:p>
            <a:pPr>
              <a:spcBef>
                <a:spcPts val="600"/>
              </a:spcBef>
              <a:spcAft>
                <a:spcPts val="600"/>
              </a:spcAft>
              <a:buFont typeface="Arial" pitchFamily="34" charset="0"/>
              <a:buChar char="•"/>
            </a:pPr>
            <a:r>
              <a:rPr lang="de-DE" baseline="0" dirty="0" smtClean="0"/>
              <a:t> Der erste Kompetenzbereich der </a:t>
            </a:r>
            <a:r>
              <a:rPr lang="de-DE" baseline="0" dirty="0" err="1" smtClean="0"/>
              <a:t>ibK</a:t>
            </a:r>
            <a:r>
              <a:rPr lang="de-DE" baseline="0" dirty="0" smtClean="0"/>
              <a:t> im BP 2016 Physik widmet sich den physikalischen Denk- und Arbeitsweisen. Es ist offensichtlich, dass diese schon immer im Unterricht eine Rolle gespielt haben. Dadurch, dass sich diese jedoch nun im Bereich der </a:t>
            </a:r>
            <a:r>
              <a:rPr lang="de-DE" baseline="0" dirty="0" err="1" smtClean="0"/>
              <a:t>ibK</a:t>
            </a:r>
            <a:r>
              <a:rPr lang="de-DE" baseline="0" dirty="0" smtClean="0"/>
              <a:t> wiederfinden, müssen diese Inhalte nicht nur implizit im Unterricht mitschwingen, sondern explizit zum Thema des Unterrichtes gemacht werden, z.B. müssen die </a:t>
            </a:r>
            <a:r>
              <a:rPr lang="de-DE" baseline="0" dirty="0" err="1" smtClean="0"/>
              <a:t>SuS</a:t>
            </a:r>
            <a:r>
              <a:rPr lang="de-DE" baseline="0" dirty="0" smtClean="0"/>
              <a:t> an Beispielen beschreiben können, „</a:t>
            </a:r>
            <a:r>
              <a:rPr lang="de-DE" sz="1200" kern="1200" dirty="0" smtClean="0">
                <a:solidFill>
                  <a:schemeClr val="tx1"/>
                </a:solidFill>
                <a:latin typeface="Times"/>
                <a:ea typeface="+mn-ea"/>
                <a:cs typeface="+mn-cs"/>
              </a:rPr>
              <a:t>dass Aussagen in der Physik grundsätzlich überprüfbar sind“ und was das für das Vorgehen beim Forschen bedeutet „(Fragestellung, Hypothese, Experiment, Bestätigung beziehungsweise Widerlegung)“.</a:t>
            </a:r>
          </a:p>
          <a:p>
            <a:pPr>
              <a:spcBef>
                <a:spcPts val="600"/>
              </a:spcBef>
              <a:spcAft>
                <a:spcPts val="600"/>
              </a:spcAft>
              <a:buFont typeface="Arial" pitchFamily="34" charset="0"/>
              <a:buChar char="•"/>
            </a:pPr>
            <a:r>
              <a:rPr lang="de-DE" sz="1200" kern="1200" dirty="0" smtClean="0">
                <a:solidFill>
                  <a:schemeClr val="tx1"/>
                </a:solidFill>
                <a:latin typeface="Times"/>
                <a:ea typeface="+mn-ea"/>
                <a:cs typeface="+mn-cs"/>
              </a:rPr>
              <a:t> Sprachebene im Physikunterricht: Wer Physikunterricht hatte, sollte danach mit Hilfe seiner Physikkenntnisse</a:t>
            </a:r>
            <a:r>
              <a:rPr lang="de-DE" sz="1200" kern="1200" baseline="0" dirty="0" smtClean="0">
                <a:solidFill>
                  <a:schemeClr val="tx1"/>
                </a:solidFill>
                <a:latin typeface="Times"/>
                <a:ea typeface="+mn-ea"/>
                <a:cs typeface="+mn-cs"/>
              </a:rPr>
              <a:t> erklären können, weswegen die Begriffe „Energieverbrauch“ und „Energieerzeugung“ im Alltag zwar berechtigterweise verwendet werden, physikalisch betrachtet jedoch fragwürdig sind. Gleiches gilt auch für andere Begriffe, die alltagssprachlich anders belegt sind als in der Physik wie z.B. der Kraftbegriff etc.</a:t>
            </a:r>
          </a:p>
        </p:txBody>
      </p:sp>
      <p:sp>
        <p:nvSpPr>
          <p:cNvPr id="4" name="Foliennummernplatzhalter 3"/>
          <p:cNvSpPr>
            <a:spLocks noGrp="1"/>
          </p:cNvSpPr>
          <p:nvPr>
            <p:ph type="sldNum" sz="quarter" idx="10"/>
          </p:nvPr>
        </p:nvSpPr>
        <p:spPr/>
        <p:txBody>
          <a:bodyPr/>
          <a:lstStyle/>
          <a:p>
            <a:r>
              <a:rPr lang="de-DE" smtClean="0"/>
              <a:t>Seite </a:t>
            </a:r>
            <a:fld id="{F8FF1768-1DF2-410F-ABF6-E09C1CB8A556}" type="slidenum">
              <a:rPr lang="de-DE" smtClean="0"/>
              <a:pPr/>
              <a:t>19</a:t>
            </a:fld>
            <a:endParaRPr lang="de-DE" dirty="0"/>
          </a:p>
        </p:txBody>
      </p:sp>
      <p:sp>
        <p:nvSpPr>
          <p:cNvPr id="5" name="Kopfzeilenplatzhalter 4"/>
          <p:cNvSpPr>
            <a:spLocks noGrp="1"/>
          </p:cNvSpPr>
          <p:nvPr>
            <p:ph type="hdr" sz="quarter" idx="11"/>
          </p:nvPr>
        </p:nvSpPr>
        <p:spPr/>
        <p:txBody>
          <a:bodyPr/>
          <a:lstStyle/>
          <a:p>
            <a:endParaRPr lang="de-DE"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smtClean="0"/>
              <a:t>Hinweis:</a:t>
            </a:r>
            <a:r>
              <a:rPr lang="de-DE" dirty="0" smtClean="0"/>
              <a:t> </a:t>
            </a:r>
          </a:p>
          <a:p>
            <a:r>
              <a:rPr lang="de-DE" dirty="0" smtClean="0"/>
              <a:t>Es ist grundsätzlich davon auszugehen, dass die meisten Kolleginnen und Kollegen bereits eine Einführung in den BP 2016 (fächerübergreifend) gemeinsam</a:t>
            </a:r>
            <a:r>
              <a:rPr lang="de-DE" baseline="0" dirty="0" smtClean="0"/>
              <a:t> mit ihrem Kollegium im Rahmen des </a:t>
            </a:r>
            <a:r>
              <a:rPr lang="de-DE" b="1" i="1" baseline="0" dirty="0" smtClean="0"/>
              <a:t>Bausteins 2 der Lehrerfortbildung zum BP 2016 </a:t>
            </a:r>
            <a:r>
              <a:rPr lang="de-DE" baseline="0" dirty="0" smtClean="0"/>
              <a:t>erhalten haben. Daher knüpft dieser Foliensatz an den für den Baustein 2 verwendeten Foliensatz an und verwendet sogar an einzelnen Stellen auch Einzelfolien daraus. Bei diesen befindet sich dann der Hinweis, dass es sich nur um eine Wiederholung handelt. Die Grundlagen sind an dieser Stelle bei den </a:t>
            </a:r>
            <a:r>
              <a:rPr lang="de-DE" b="1" i="1" baseline="0" dirty="0" smtClean="0"/>
              <a:t>Fachfortbildungen des Bausteins 3 </a:t>
            </a:r>
            <a:r>
              <a:rPr lang="de-DE" baseline="0" dirty="0" smtClean="0"/>
              <a:t>vorauszusetzen.</a:t>
            </a:r>
            <a:endParaRPr lang="de-DE" dirty="0"/>
          </a:p>
        </p:txBody>
      </p:sp>
      <p:sp>
        <p:nvSpPr>
          <p:cNvPr id="4" name="Foliennummernplatzhalter 3"/>
          <p:cNvSpPr>
            <a:spLocks noGrp="1"/>
          </p:cNvSpPr>
          <p:nvPr>
            <p:ph type="sldNum" sz="quarter" idx="10"/>
          </p:nvPr>
        </p:nvSpPr>
        <p:spPr>
          <a:xfrm>
            <a:off x="650971" y="282775"/>
            <a:ext cx="403961" cy="153888"/>
          </a:xfrm>
        </p:spPr>
        <p:txBody>
          <a:bodyPr/>
          <a:lstStyle/>
          <a:p>
            <a:r>
              <a:rPr lang="de-DE" dirty="0" smtClean="0"/>
              <a:t>Seite </a:t>
            </a:r>
            <a:fld id="{F8FF1768-1DF2-410F-ABF6-E09C1CB8A556}" type="slidenum">
              <a:rPr lang="de-DE" smtClean="0"/>
              <a:pPr/>
              <a:t>2</a:t>
            </a:fld>
            <a:endParaRPr lang="de-DE" dirty="0"/>
          </a:p>
        </p:txBody>
      </p:sp>
      <p:sp>
        <p:nvSpPr>
          <p:cNvPr id="5" name="Kopfzeilenplatzhalter 4"/>
          <p:cNvSpPr>
            <a:spLocks noGrp="1"/>
          </p:cNvSpPr>
          <p:nvPr>
            <p:ph type="hdr" sz="quarter" idx="11"/>
          </p:nvPr>
        </p:nvSpPr>
        <p:spPr/>
        <p:txBody>
          <a:bodyPr/>
          <a:lstStyle/>
          <a:p>
            <a:endParaRPr lang="de-DE" dirty="0"/>
          </a:p>
        </p:txBody>
      </p:sp>
    </p:spTree>
    <p:extLst>
      <p:ext uri="{BB962C8B-B14F-4D97-AF65-F5344CB8AC3E}">
        <p14:creationId xmlns:p14="http://schemas.microsoft.com/office/powerpoint/2010/main" val="30901917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a:spcBef>
                <a:spcPts val="600"/>
              </a:spcBef>
              <a:spcAft>
                <a:spcPts val="600"/>
              </a:spcAft>
              <a:buFont typeface="Arial" pitchFamily="34" charset="0"/>
              <a:buChar char="•"/>
            </a:pPr>
            <a:r>
              <a:rPr lang="de-DE" baseline="0" dirty="0" smtClean="0"/>
              <a:t> </a:t>
            </a:r>
            <a:r>
              <a:rPr lang="de-DE" baseline="0" dirty="0" err="1" smtClean="0"/>
              <a:t>SuS</a:t>
            </a:r>
            <a:r>
              <a:rPr lang="de-DE" baseline="0" dirty="0" smtClean="0"/>
              <a:t> müssen Analogien kennen und nutzen können, zudem bieten sich natürlich die bekannten Analogien im Unterrichtsgang von Optik &amp; Akustik sowie im Rahmen der Elektrizitätslehre an. Auch weitere Analogien bleiben natürlich möglich.</a:t>
            </a:r>
          </a:p>
          <a:p>
            <a:pPr>
              <a:spcBef>
                <a:spcPts val="600"/>
              </a:spcBef>
              <a:spcAft>
                <a:spcPts val="600"/>
              </a:spcAft>
              <a:buFont typeface="Arial" pitchFamily="34" charset="0"/>
              <a:buChar char="•"/>
            </a:pPr>
            <a:r>
              <a:rPr lang="de-DE" baseline="0" dirty="0" smtClean="0"/>
              <a:t> Da im BP 2016 explizit Formeln an den Stellen genannt werden, an denen mathematisiert werden MUSS, kann man leicht erkennen, wie die Mathematisierung von ihren Anfängen in Kl. 5/6 BNT (qualitativer Dichtebegriff als Ausdruck des Verhältnisses von Masse und Volumen, auch in Bezug auf Wasser / Auftrieb) über je-desto-Formulierungen und exemplarisch ausgearbeiteten </a:t>
            </a:r>
            <a:r>
              <a:rPr lang="de-DE" baseline="0" dirty="0" err="1" smtClean="0"/>
              <a:t>Proportionalitäten</a:t>
            </a:r>
            <a:r>
              <a:rPr lang="de-DE" baseline="0" dirty="0" smtClean="0"/>
              <a:t> in Kl. 7 bis 9 hin zur Kursstufe bzw. der Eingangsstufe Kl. 10 aufbauend betrieben wird. Dabei spielt auch die Unterscheidung von vektoriellen und skalaren Größen eine Rolle.</a:t>
            </a:r>
          </a:p>
          <a:p>
            <a:pPr>
              <a:spcBef>
                <a:spcPts val="600"/>
              </a:spcBef>
              <a:spcAft>
                <a:spcPts val="600"/>
              </a:spcAft>
              <a:buFont typeface="Arial" pitchFamily="34" charset="0"/>
              <a:buChar char="•"/>
            </a:pPr>
            <a:r>
              <a:rPr lang="de-DE" baseline="0" dirty="0" smtClean="0"/>
              <a:t> Bezgl. der Zugänge zur Kraft gibt es unterschiedliche Ansätze, z.B. den im BP 2004 favorisierten Zugang über den Impuls. Dieser ist auch in Zukunft möglich und erwünscht, es wird durch die Formulierungen im BP 2016 aber deutlich gemacht, dass es wesentlich auf den dynamischen Zugang zum Kraftbegriff ankommt – dieser kann über eine frühe Impulseinführung in Kl. 7 geschehen, es gibt aber auch andere Konzepte. Nicht intendiert ist die Einführung des Kraftbegriffes ausschließlich über die Statik.</a:t>
            </a:r>
            <a:endParaRPr lang="de-DE" dirty="0"/>
          </a:p>
        </p:txBody>
      </p:sp>
      <p:sp>
        <p:nvSpPr>
          <p:cNvPr id="4" name="Foliennummernplatzhalter 3"/>
          <p:cNvSpPr>
            <a:spLocks noGrp="1"/>
          </p:cNvSpPr>
          <p:nvPr>
            <p:ph type="sldNum" sz="quarter" idx="10"/>
          </p:nvPr>
        </p:nvSpPr>
        <p:spPr/>
        <p:txBody>
          <a:bodyPr/>
          <a:lstStyle/>
          <a:p>
            <a:r>
              <a:rPr lang="de-DE" smtClean="0"/>
              <a:t>Seite </a:t>
            </a:r>
            <a:fld id="{F8FF1768-1DF2-410F-ABF6-E09C1CB8A556}" type="slidenum">
              <a:rPr lang="de-DE" smtClean="0"/>
              <a:pPr/>
              <a:t>20</a:t>
            </a:fld>
            <a:endParaRPr lang="de-DE" dirty="0"/>
          </a:p>
        </p:txBody>
      </p:sp>
      <p:sp>
        <p:nvSpPr>
          <p:cNvPr id="5" name="Kopfzeilenplatzhalter 4"/>
          <p:cNvSpPr>
            <a:spLocks noGrp="1"/>
          </p:cNvSpPr>
          <p:nvPr>
            <p:ph type="hdr" sz="quarter" idx="11"/>
          </p:nvPr>
        </p:nvSpPr>
        <p:spPr/>
        <p:txBody>
          <a:bodyPr/>
          <a:lstStyle/>
          <a:p>
            <a:endParaRPr lang="de-DE"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Antwortskizzen zu den Fragen:</a:t>
            </a:r>
          </a:p>
          <a:p>
            <a:pPr marL="228600" indent="-228600">
              <a:buAutoNum type="arabicPeriod"/>
            </a:pPr>
            <a:r>
              <a:rPr lang="de-DE" dirty="0" smtClean="0"/>
              <a:t>Ja, allerdings sind sie</a:t>
            </a:r>
            <a:r>
              <a:rPr lang="de-DE" baseline="0" dirty="0" smtClean="0"/>
              <a:t> auf andere Stufen hin bezogen als die </a:t>
            </a:r>
            <a:r>
              <a:rPr lang="de-DE" baseline="0" dirty="0" err="1" smtClean="0"/>
              <a:t>ibK</a:t>
            </a:r>
            <a:endParaRPr lang="de-DE" baseline="0" dirty="0" smtClean="0"/>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de-DE" baseline="0" dirty="0" smtClean="0"/>
              <a:t>Nein – die Standardstufen gelten nur für die </a:t>
            </a:r>
            <a:r>
              <a:rPr lang="de-DE" baseline="0" dirty="0" err="1" smtClean="0"/>
              <a:t>ibK</a:t>
            </a:r>
            <a:r>
              <a:rPr lang="de-DE" baseline="0" dirty="0" smtClean="0"/>
              <a:t>. </a:t>
            </a:r>
            <a:r>
              <a:rPr lang="de-DE" baseline="0" dirty="0" err="1" smtClean="0"/>
              <a:t>PbK</a:t>
            </a:r>
            <a:r>
              <a:rPr lang="de-DE" baseline="0" dirty="0" smtClean="0"/>
              <a:t> ohne Unterstreichung gelten von Kl. 7 bis 9, d.h. sie sollen am Ende von Klasse 9 erworben sein; </a:t>
            </a:r>
            <a:r>
              <a:rPr lang="de-DE" baseline="0" dirty="0" err="1" smtClean="0"/>
              <a:t>pbK</a:t>
            </a:r>
            <a:r>
              <a:rPr lang="de-DE" baseline="0" dirty="0" smtClean="0"/>
              <a:t> mit Unterstreichung gelten ab Kl. 10, d.h. sie sollen mit dem Abitur erworben sein – selbstverständlich werden die </a:t>
            </a:r>
            <a:r>
              <a:rPr lang="de-DE" baseline="0" dirty="0" err="1" smtClean="0"/>
              <a:t>pbK</a:t>
            </a:r>
            <a:r>
              <a:rPr lang="de-DE" baseline="0" dirty="0" smtClean="0"/>
              <a:t>, die bis Kl. 9 erworben werden, auch in der Kursstufe gepflegt</a:t>
            </a: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de-DE" baseline="0" dirty="0" smtClean="0"/>
              <a:t>Nein, denn am Gymnasium wird bisher kein zieldifferenter Unterricht angestrebt (wie an der GMS)</a:t>
            </a: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de-DE" baseline="0" dirty="0" smtClean="0"/>
              <a:t>Es gibt keine Wahlmöglichkeiten, alles muss unterrichtet werden. Allerdings gibt es in der Kursstufe die vertiefenden Themengebiete, die nach dem schriftlichen Abitur zu unterrichten sind. Dort besteht eine Wahlmöglichkeit innerhalb des Bereichs.</a:t>
            </a: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de-DE" baseline="0" dirty="0" smtClean="0"/>
              <a:t>Nein, die Reihenfolge gibt nicht die Unterrichtsreihenfolge wieder!</a:t>
            </a: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de-DE" baseline="0" dirty="0" smtClean="0"/>
              <a:t>Die Schulen müssen ein Curriculum vorweisen, sie können dabei aber auch auf eines zurück greifen, welches z.B. das LS oder die ZPG zur Verfügung gestellt hat.</a:t>
            </a:r>
          </a:p>
          <a:p>
            <a:pPr marL="228600" indent="-228600">
              <a:buAutoNum type="arabicPeriod"/>
            </a:pPr>
            <a:endParaRPr lang="de-DE" dirty="0"/>
          </a:p>
        </p:txBody>
      </p:sp>
      <p:sp>
        <p:nvSpPr>
          <p:cNvPr id="4" name="Foliennummernplatzhalter 3"/>
          <p:cNvSpPr>
            <a:spLocks noGrp="1"/>
          </p:cNvSpPr>
          <p:nvPr>
            <p:ph type="sldNum" sz="quarter" idx="10"/>
          </p:nvPr>
        </p:nvSpPr>
        <p:spPr/>
        <p:txBody>
          <a:bodyPr/>
          <a:lstStyle/>
          <a:p>
            <a:r>
              <a:rPr lang="de-DE" smtClean="0"/>
              <a:t>Seite </a:t>
            </a:r>
            <a:fld id="{F8FF1768-1DF2-410F-ABF6-E09C1CB8A556}" type="slidenum">
              <a:rPr lang="de-DE" smtClean="0"/>
              <a:pPr/>
              <a:t>21</a:t>
            </a:fld>
            <a:endParaRPr lang="de-DE" dirty="0"/>
          </a:p>
        </p:txBody>
      </p:sp>
      <p:sp>
        <p:nvSpPr>
          <p:cNvPr id="5" name="Kopfzeilenplatzhalter 4"/>
          <p:cNvSpPr>
            <a:spLocks noGrp="1"/>
          </p:cNvSpPr>
          <p:nvPr>
            <p:ph type="hdr" sz="quarter" idx="11"/>
          </p:nvPr>
        </p:nvSpPr>
        <p:spPr/>
        <p:txBody>
          <a:bodyPr/>
          <a:lstStyle/>
          <a:p>
            <a:endParaRPr lang="de-DE" dirty="0"/>
          </a:p>
        </p:txBody>
      </p:sp>
    </p:spTree>
    <p:extLst>
      <p:ext uri="{BB962C8B-B14F-4D97-AF65-F5344CB8AC3E}">
        <p14:creationId xmlns:p14="http://schemas.microsoft.com/office/powerpoint/2010/main" val="10530240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xfrm>
            <a:off x="915988" y="744538"/>
            <a:ext cx="4965700" cy="3724275"/>
          </a:xfrm>
          <a:ln/>
        </p:spPr>
      </p:sp>
      <p:sp>
        <p:nvSpPr>
          <p:cNvPr id="32771" name="Rectangle 3"/>
          <p:cNvSpPr>
            <a:spLocks noGrp="1" noChangeArrowheads="1"/>
          </p:cNvSpPr>
          <p:nvPr>
            <p:ph type="body" idx="1"/>
          </p:nvPr>
        </p:nvSpPr>
        <p:spPr>
          <a:xfrm>
            <a:off x="460188" y="4603280"/>
            <a:ext cx="5877306" cy="4466988"/>
          </a:xfrm>
          <a:noFill/>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sz="1200" b="1" u="none" dirty="0" smtClean="0">
                <a:latin typeface="Arial" panose="020B0604020202020204" pitchFamily="34" charset="0"/>
                <a:cs typeface="Arial" panose="020B0604020202020204" pitchFamily="34" charset="0"/>
              </a:rPr>
              <a:t>Folie aus Baustein 2: Sollte den </a:t>
            </a:r>
            <a:r>
              <a:rPr lang="de-DE" sz="1200" b="1" u="none" dirty="0" err="1" smtClean="0">
                <a:latin typeface="Arial" panose="020B0604020202020204" pitchFamily="34" charset="0"/>
                <a:cs typeface="Arial" panose="020B0604020202020204" pitchFamily="34" charset="0"/>
              </a:rPr>
              <a:t>KollegInnen</a:t>
            </a:r>
            <a:r>
              <a:rPr lang="de-DE" sz="1200" b="1" u="none" dirty="0" smtClean="0">
                <a:latin typeface="Arial" panose="020B0604020202020204" pitchFamily="34" charset="0"/>
                <a:cs typeface="Arial" panose="020B0604020202020204" pitchFamily="34" charset="0"/>
              </a:rPr>
              <a:t> bekannt sein, also nur kurze Wiederholung!</a:t>
            </a:r>
          </a:p>
          <a:p>
            <a:r>
              <a:rPr lang="de-DE" altLang="de-DE" dirty="0" smtClean="0">
                <a:latin typeface="Arial" panose="020B0604020202020204" pitchFamily="34" charset="0"/>
                <a:cs typeface="Arial" panose="020B0604020202020204" pitchFamily="34" charset="0"/>
              </a:rPr>
              <a:t> </a:t>
            </a:r>
          </a:p>
          <a:p>
            <a:r>
              <a:rPr lang="de-DE" altLang="de-DE" u="sng" dirty="0" smtClean="0">
                <a:latin typeface="Arial" panose="020B0604020202020204" pitchFamily="34" charset="0"/>
                <a:cs typeface="Arial" panose="020B0604020202020204" pitchFamily="34" charset="0"/>
              </a:rPr>
              <a:t>Zeitraster der Einführung/Gesamtüberblick</a:t>
            </a:r>
            <a:r>
              <a:rPr lang="de-DE" altLang="de-DE" dirty="0" smtClean="0">
                <a:latin typeface="Arial" panose="020B0604020202020204" pitchFamily="34" charset="0"/>
                <a:cs typeface="Arial" panose="020B0604020202020204" pitchFamily="34" charset="0"/>
              </a:rPr>
              <a:t>: </a:t>
            </a:r>
          </a:p>
          <a:p>
            <a:endParaRPr lang="de-DE" altLang="de-DE"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de-DE" altLang="de-DE" u="none" dirty="0" smtClean="0">
                <a:latin typeface="Arial" panose="020B0604020202020204" pitchFamily="34" charset="0"/>
                <a:cs typeface="Arial" panose="020B0604020202020204" pitchFamily="34" charset="0"/>
              </a:rPr>
              <a:t>Im Schuljahr 2016/2017 wird in den Klassen 1 und 2 der Grundschule sowie in den Klassen 5 und 6 der allgemein bildenden weiterführenden</a:t>
            </a:r>
            <a:r>
              <a:rPr lang="de-DE" altLang="de-DE" u="none" baseline="0" dirty="0" smtClean="0">
                <a:latin typeface="Arial" panose="020B0604020202020204" pitchFamily="34" charset="0"/>
                <a:cs typeface="Arial" panose="020B0604020202020204" pitchFamily="34" charset="0"/>
              </a:rPr>
              <a:t> Schulen </a:t>
            </a:r>
            <a:r>
              <a:rPr lang="de-DE" altLang="de-DE" u="none" dirty="0" smtClean="0">
                <a:latin typeface="Arial" panose="020B0604020202020204" pitchFamily="34" charset="0"/>
                <a:cs typeface="Arial" panose="020B0604020202020204" pitchFamily="34" charset="0"/>
              </a:rPr>
              <a:t>der neue Bildungsplan in Kraft treten. </a:t>
            </a:r>
          </a:p>
          <a:p>
            <a:pPr marL="171450" indent="-171450">
              <a:buFont typeface="Arial" panose="020B0604020202020204" pitchFamily="34" charset="0"/>
              <a:buChar char="•"/>
            </a:pPr>
            <a:r>
              <a:rPr lang="de-DE" altLang="de-DE" u="none" dirty="0" smtClean="0">
                <a:latin typeface="Arial" panose="020B0604020202020204" pitchFamily="34" charset="0"/>
                <a:cs typeface="Arial" panose="020B0604020202020204" pitchFamily="34" charset="0"/>
              </a:rPr>
              <a:t>Der Bildungsplan wird dann in den folgenden Jahren kontinuierlich „hochwachsen“, bis er sich im Schuljahr 2023/2024 über alle Klassenstufen erstreckt. </a:t>
            </a:r>
          </a:p>
          <a:p>
            <a:pPr marL="171450" indent="-171450">
              <a:buFont typeface="Arial" panose="020B0604020202020204" pitchFamily="34" charset="0"/>
              <a:buChar char="•"/>
            </a:pPr>
            <a:r>
              <a:rPr lang="de-DE" altLang="de-DE" u="none" dirty="0" smtClean="0">
                <a:latin typeface="Arial" panose="020B0604020202020204" pitchFamily="34" charset="0"/>
                <a:cs typeface="Arial" panose="020B0604020202020204" pitchFamily="34" charset="0"/>
              </a:rPr>
              <a:t>BNT wird erstmals in Kl. 5 und 6 im SJ 2016/17 unterrichtet werden.</a:t>
            </a:r>
            <a:r>
              <a:rPr lang="de-DE" altLang="de-DE" u="none" baseline="0" dirty="0" smtClean="0">
                <a:latin typeface="Arial" panose="020B0604020202020204" pitchFamily="34" charset="0"/>
                <a:cs typeface="Arial" panose="020B0604020202020204" pitchFamily="34" charset="0"/>
              </a:rPr>
              <a:t> Demnach haben diejenigen Schülerinnen und Schüler, die im SJ 2015/16 die 5. Klasse besuchen, einen Systemwechsel von den beiden Fächern Naturphänomene und Biologie in Klasse 5 zu BNT in Klasse 6.</a:t>
            </a:r>
            <a:endParaRPr lang="de-DE" altLang="de-DE" u="none"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de-DE" altLang="de-DE" u="none" dirty="0" smtClean="0">
                <a:latin typeface="Arial" panose="020B0604020202020204" pitchFamily="34" charset="0"/>
                <a:cs typeface="Arial" panose="020B0604020202020204" pitchFamily="34" charset="0"/>
              </a:rPr>
              <a:t>Das Fach Physik setzt dann im SJ 2017/18 in Klasse 7 ein.</a:t>
            </a:r>
          </a:p>
        </p:txBody>
      </p:sp>
      <p:sp>
        <p:nvSpPr>
          <p:cNvPr id="2" name="Foliennummernplatzhalter 1"/>
          <p:cNvSpPr>
            <a:spLocks noGrp="1"/>
          </p:cNvSpPr>
          <p:nvPr>
            <p:ph type="sldNum" sz="quarter" idx="10"/>
          </p:nvPr>
        </p:nvSpPr>
        <p:spPr>
          <a:xfrm>
            <a:off x="579011" y="282775"/>
            <a:ext cx="475921" cy="153888"/>
          </a:xfrm>
        </p:spPr>
        <p:txBody>
          <a:bodyPr/>
          <a:lstStyle/>
          <a:p>
            <a:r>
              <a:rPr lang="de-DE" dirty="0" smtClean="0"/>
              <a:t>Seite </a:t>
            </a:r>
            <a:fld id="{F8FF1768-1DF2-410F-ABF6-E09C1CB8A556}" type="slidenum">
              <a:rPr lang="de-DE" smtClean="0"/>
              <a:pPr/>
              <a:t>22</a:t>
            </a:fld>
            <a:endParaRPr lang="de-DE" dirty="0"/>
          </a:p>
        </p:txBody>
      </p:sp>
      <p:sp>
        <p:nvSpPr>
          <p:cNvPr id="3" name="Kopfzeilenplatzhalter 2"/>
          <p:cNvSpPr>
            <a:spLocks noGrp="1"/>
          </p:cNvSpPr>
          <p:nvPr>
            <p:ph type="hdr" sz="quarter" idx="11"/>
          </p:nvPr>
        </p:nvSpPr>
        <p:spPr/>
        <p:txBody>
          <a:bodyPr/>
          <a:lstStyle/>
          <a:p>
            <a:endParaRPr lang="de-DE"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r>
              <a:rPr lang="de-DE" smtClean="0"/>
              <a:t>Seite </a:t>
            </a:r>
            <a:fld id="{F8FF1768-1DF2-410F-ABF6-E09C1CB8A556}" type="slidenum">
              <a:rPr lang="de-DE" smtClean="0"/>
              <a:pPr/>
              <a:t>23</a:t>
            </a:fld>
            <a:endParaRPr lang="de-DE" dirty="0"/>
          </a:p>
        </p:txBody>
      </p:sp>
      <p:sp>
        <p:nvSpPr>
          <p:cNvPr id="5" name="Kopfzeilenplatzhalter 4"/>
          <p:cNvSpPr>
            <a:spLocks noGrp="1"/>
          </p:cNvSpPr>
          <p:nvPr>
            <p:ph type="hdr" sz="quarter" idx="11"/>
          </p:nvPr>
        </p:nvSpPr>
        <p:spPr/>
        <p:txBody>
          <a:bodyPr/>
          <a:lstStyle/>
          <a:p>
            <a:endParaRPr lang="de-DE" dirty="0"/>
          </a:p>
        </p:txBody>
      </p:sp>
    </p:spTree>
    <p:extLst>
      <p:ext uri="{BB962C8B-B14F-4D97-AF65-F5344CB8AC3E}">
        <p14:creationId xmlns:p14="http://schemas.microsoft.com/office/powerpoint/2010/main" val="10551646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r>
              <a:rPr lang="de-DE" smtClean="0"/>
              <a:t>Seite </a:t>
            </a:r>
            <a:fld id="{F8FF1768-1DF2-410F-ABF6-E09C1CB8A556}" type="slidenum">
              <a:rPr lang="de-DE" smtClean="0"/>
              <a:pPr/>
              <a:t>24</a:t>
            </a:fld>
            <a:endParaRPr lang="de-DE" dirty="0"/>
          </a:p>
        </p:txBody>
      </p:sp>
      <p:sp>
        <p:nvSpPr>
          <p:cNvPr id="5" name="Kopfzeilenplatzhalter 4"/>
          <p:cNvSpPr>
            <a:spLocks noGrp="1"/>
          </p:cNvSpPr>
          <p:nvPr>
            <p:ph type="hdr" sz="quarter" idx="11"/>
          </p:nvPr>
        </p:nvSpPr>
        <p:spPr/>
        <p:txBody>
          <a:bodyPr/>
          <a:lstStyle/>
          <a:p>
            <a:endParaRPr lang="de-DE" dirty="0"/>
          </a:p>
        </p:txBody>
      </p:sp>
    </p:spTree>
    <p:extLst>
      <p:ext uri="{BB962C8B-B14F-4D97-AF65-F5344CB8AC3E}">
        <p14:creationId xmlns:p14="http://schemas.microsoft.com/office/powerpoint/2010/main" val="11027545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Rot="1" noChangeAspect="1" noChangeArrowheads="1" noTextEdit="1"/>
          </p:cNvSpPr>
          <p:nvPr>
            <p:ph type="sldImg"/>
          </p:nvPr>
        </p:nvSpPr>
        <p:spPr bwMode="auto">
          <a:xfrm>
            <a:off x="919163" y="744538"/>
            <a:ext cx="4964112" cy="3724275"/>
          </a:xfrm>
          <a:noFill/>
          <a:ln>
            <a:solidFill>
              <a:srgbClr val="000000"/>
            </a:solidFill>
            <a:miter lim="800000"/>
            <a:headEnd/>
            <a:tailEnd/>
          </a:ln>
        </p:spPr>
      </p:sp>
      <p:sp>
        <p:nvSpPr>
          <p:cNvPr id="2" name="Foliennummernplatzhalter 1"/>
          <p:cNvSpPr>
            <a:spLocks noGrp="1"/>
          </p:cNvSpPr>
          <p:nvPr>
            <p:ph type="sldNum" sz="quarter" idx="10"/>
          </p:nvPr>
        </p:nvSpPr>
        <p:spPr>
          <a:xfrm>
            <a:off x="579011" y="282775"/>
            <a:ext cx="475921" cy="153888"/>
          </a:xfrm>
        </p:spPr>
        <p:txBody>
          <a:bodyPr/>
          <a:lstStyle/>
          <a:p>
            <a:r>
              <a:rPr lang="de-DE" smtClean="0"/>
              <a:t>Seite </a:t>
            </a:r>
            <a:fld id="{F8FF1768-1DF2-410F-ABF6-E09C1CB8A556}" type="slidenum">
              <a:rPr lang="de-DE" smtClean="0"/>
              <a:pPr/>
              <a:t>25</a:t>
            </a:fld>
            <a:endParaRPr lang="de-DE" dirty="0"/>
          </a:p>
        </p:txBody>
      </p:sp>
      <p:sp>
        <p:nvSpPr>
          <p:cNvPr id="3" name="Kopfzeilenplatzhalter 2"/>
          <p:cNvSpPr>
            <a:spLocks noGrp="1"/>
          </p:cNvSpPr>
          <p:nvPr>
            <p:ph type="hdr" sz="quarter" idx="11"/>
          </p:nvPr>
        </p:nvSpPr>
        <p:spPr/>
        <p:txBody>
          <a:bodyPr/>
          <a:lstStyle/>
          <a:p>
            <a:endParaRPr lang="de-DE" dirty="0"/>
          </a:p>
        </p:txBody>
      </p:sp>
      <p:sp>
        <p:nvSpPr>
          <p:cNvPr id="5" name="Rectangle 1"/>
          <p:cNvSpPr>
            <a:spLocks noGrp="1" noChangeArrowheads="1"/>
          </p:cNvSpPr>
          <p:nvPr>
            <p:ph type="body" idx="1"/>
          </p:nvPr>
        </p:nvSpPr>
        <p:spPr bwMode="auto">
          <a:xfrm>
            <a:off x="681040" y="6809992"/>
            <a:ext cx="23256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tabLst>
                <a:tab pos="950913" algn="l"/>
                <a:tab pos="1760538" algn="l"/>
                <a:tab pos="2030413" algn="l"/>
              </a:tabLst>
              <a:defRPr>
                <a:solidFill>
                  <a:schemeClr val="tx1"/>
                </a:solidFill>
                <a:latin typeface="Arial" pitchFamily="34" charset="0"/>
                <a:cs typeface="Arial" pitchFamily="34" charset="0"/>
              </a:defRPr>
            </a:lvl1pPr>
            <a:lvl2pPr>
              <a:tabLst>
                <a:tab pos="950913" algn="l"/>
                <a:tab pos="1760538" algn="l"/>
                <a:tab pos="2030413" algn="l"/>
              </a:tabLst>
              <a:defRPr>
                <a:solidFill>
                  <a:schemeClr val="tx1"/>
                </a:solidFill>
                <a:latin typeface="Arial" pitchFamily="34" charset="0"/>
                <a:cs typeface="Arial" pitchFamily="34" charset="0"/>
              </a:defRPr>
            </a:lvl2pPr>
            <a:lvl3pPr>
              <a:tabLst>
                <a:tab pos="950913" algn="l"/>
                <a:tab pos="1760538" algn="l"/>
                <a:tab pos="2030413" algn="l"/>
              </a:tabLst>
              <a:defRPr>
                <a:solidFill>
                  <a:schemeClr val="tx1"/>
                </a:solidFill>
                <a:latin typeface="Arial" pitchFamily="34" charset="0"/>
                <a:cs typeface="Arial" pitchFamily="34" charset="0"/>
              </a:defRPr>
            </a:lvl3pPr>
            <a:lvl4pPr>
              <a:tabLst>
                <a:tab pos="950913" algn="l"/>
                <a:tab pos="1760538" algn="l"/>
                <a:tab pos="2030413" algn="l"/>
              </a:tabLst>
              <a:defRPr>
                <a:solidFill>
                  <a:schemeClr val="tx1"/>
                </a:solidFill>
                <a:latin typeface="Arial" pitchFamily="34" charset="0"/>
                <a:cs typeface="Arial" pitchFamily="34" charset="0"/>
              </a:defRPr>
            </a:lvl4pPr>
            <a:lvl5pPr>
              <a:tabLst>
                <a:tab pos="950913" algn="l"/>
                <a:tab pos="1760538" algn="l"/>
                <a:tab pos="2030413" algn="l"/>
              </a:tabLst>
              <a:defRPr>
                <a:solidFill>
                  <a:schemeClr val="tx1"/>
                </a:solidFill>
                <a:latin typeface="Arial" pitchFamily="34" charset="0"/>
                <a:cs typeface="Arial" pitchFamily="34" charset="0"/>
              </a:defRPr>
            </a:lvl5pPr>
            <a:lvl6pPr fontAlgn="base">
              <a:spcBef>
                <a:spcPct val="0"/>
              </a:spcBef>
              <a:spcAft>
                <a:spcPct val="0"/>
              </a:spcAft>
              <a:tabLst>
                <a:tab pos="950913" algn="l"/>
                <a:tab pos="1760538" algn="l"/>
                <a:tab pos="2030413" algn="l"/>
              </a:tabLst>
              <a:defRPr>
                <a:solidFill>
                  <a:schemeClr val="tx1"/>
                </a:solidFill>
                <a:latin typeface="Arial" pitchFamily="34" charset="0"/>
                <a:cs typeface="Arial" pitchFamily="34" charset="0"/>
              </a:defRPr>
            </a:lvl6pPr>
            <a:lvl7pPr fontAlgn="base">
              <a:spcBef>
                <a:spcPct val="0"/>
              </a:spcBef>
              <a:spcAft>
                <a:spcPct val="0"/>
              </a:spcAft>
              <a:tabLst>
                <a:tab pos="950913" algn="l"/>
                <a:tab pos="1760538" algn="l"/>
                <a:tab pos="2030413" algn="l"/>
              </a:tabLst>
              <a:defRPr>
                <a:solidFill>
                  <a:schemeClr val="tx1"/>
                </a:solidFill>
                <a:latin typeface="Arial" pitchFamily="34" charset="0"/>
                <a:cs typeface="Arial" pitchFamily="34" charset="0"/>
              </a:defRPr>
            </a:lvl7pPr>
            <a:lvl8pPr fontAlgn="base">
              <a:spcBef>
                <a:spcPct val="0"/>
              </a:spcBef>
              <a:spcAft>
                <a:spcPct val="0"/>
              </a:spcAft>
              <a:tabLst>
                <a:tab pos="950913" algn="l"/>
                <a:tab pos="1760538" algn="l"/>
                <a:tab pos="2030413" algn="l"/>
              </a:tabLst>
              <a:defRPr>
                <a:solidFill>
                  <a:schemeClr val="tx1"/>
                </a:solidFill>
                <a:latin typeface="Arial" pitchFamily="34" charset="0"/>
                <a:cs typeface="Arial" pitchFamily="34" charset="0"/>
              </a:defRPr>
            </a:lvl8pPr>
            <a:lvl9pPr fontAlgn="base">
              <a:spcBef>
                <a:spcPct val="0"/>
              </a:spcBef>
              <a:spcAft>
                <a:spcPct val="0"/>
              </a:spcAft>
              <a:tabLst>
                <a:tab pos="950913" algn="l"/>
                <a:tab pos="1760538" algn="l"/>
                <a:tab pos="2030413" algn="l"/>
              </a:tabLst>
              <a:defRPr>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950913" algn="l"/>
                <a:tab pos="1760538" algn="l"/>
                <a:tab pos="2030413" algn="l"/>
              </a:tabLst>
            </a:pPr>
            <a:r>
              <a:rPr kumimoji="0" lang="de-DE" altLang="de-DE"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endParaRPr kumimoji="0" lang="de-DE" altLang="de-DE"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460184" y="4531272"/>
            <a:ext cx="5877307" cy="5395366"/>
          </a:xfrm>
        </p:spPr>
        <p:txBody>
          <a:bodyPr/>
          <a:lstStyle/>
          <a:p>
            <a:pPr lvl="0"/>
            <a:r>
              <a:rPr lang="de-DE" sz="1100" b="1" u="none" dirty="0" smtClean="0">
                <a:latin typeface="Arial" panose="020B0604020202020204" pitchFamily="34" charset="0"/>
                <a:cs typeface="Arial" panose="020B0604020202020204" pitchFamily="34" charset="0"/>
              </a:rPr>
              <a:t>Folie aus Baustein 2: Sollte den </a:t>
            </a:r>
            <a:r>
              <a:rPr lang="de-DE" sz="1100" b="1" u="none" dirty="0" err="1" smtClean="0">
                <a:latin typeface="Arial" panose="020B0604020202020204" pitchFamily="34" charset="0"/>
                <a:cs typeface="Arial" panose="020B0604020202020204" pitchFamily="34" charset="0"/>
              </a:rPr>
              <a:t>KollegInnen</a:t>
            </a:r>
            <a:r>
              <a:rPr lang="de-DE" sz="1100" b="1" u="none" dirty="0" smtClean="0">
                <a:latin typeface="Arial" panose="020B0604020202020204" pitchFamily="34" charset="0"/>
                <a:cs typeface="Arial" panose="020B0604020202020204" pitchFamily="34" charset="0"/>
              </a:rPr>
              <a:t> bekannt sein, also nur kurze Wiederholung!</a:t>
            </a:r>
          </a:p>
          <a:p>
            <a:pPr lvl="0"/>
            <a:r>
              <a:rPr lang="de-DE" sz="1100" u="sng" dirty="0" smtClean="0">
                <a:latin typeface="Arial" panose="020B0604020202020204" pitchFamily="34" charset="0"/>
                <a:cs typeface="Arial" panose="020B0604020202020204" pitchFamily="34" charset="0"/>
              </a:rPr>
              <a:t>Anlass und Herausforderungen der Bildungsplanreform: </a:t>
            </a:r>
          </a:p>
          <a:p>
            <a:pPr marL="0" marR="0" lvl="0" indent="0" algn="l" defTabSz="914400" rtl="0" eaLnBrk="0" fontAlgn="base" latinLnBrk="0" hangingPunct="0">
              <a:lnSpc>
                <a:spcPct val="100000"/>
              </a:lnSpc>
              <a:spcBef>
                <a:spcPct val="30000"/>
              </a:spcBef>
              <a:spcAft>
                <a:spcPct val="0"/>
              </a:spcAft>
              <a:buClrTx/>
              <a:buSzTx/>
              <a:buFontTx/>
              <a:buNone/>
              <a:tabLst/>
              <a:defRPr/>
            </a:pPr>
            <a:r>
              <a:rPr lang="de-DE" sz="1100" dirty="0" smtClean="0">
                <a:latin typeface="Arial" panose="020B0604020202020204" pitchFamily="34" charset="0"/>
                <a:cs typeface="Arial" panose="020B0604020202020204" pitchFamily="34" charset="0"/>
              </a:rPr>
              <a:t>Sicherung eines zukunftsfähigen Bildungswesens in Baden-Württemberg</a:t>
            </a:r>
          </a:p>
          <a:p>
            <a:pPr marL="0" marR="0" lvl="0" indent="0" algn="l" defTabSz="914400" rtl="0" eaLnBrk="0" fontAlgn="base" latinLnBrk="0" hangingPunct="0">
              <a:lnSpc>
                <a:spcPct val="100000"/>
              </a:lnSpc>
              <a:spcBef>
                <a:spcPct val="30000"/>
              </a:spcBef>
              <a:spcAft>
                <a:spcPct val="0"/>
              </a:spcAft>
              <a:buClrTx/>
              <a:buSzTx/>
              <a:buFontTx/>
              <a:buNone/>
              <a:tabLst/>
              <a:defRPr/>
            </a:pPr>
            <a:r>
              <a:rPr lang="de-DE" sz="1100" dirty="0" smtClean="0">
                <a:latin typeface="Arial" panose="020B0604020202020204" pitchFamily="34" charset="0"/>
                <a:cs typeface="Arial" panose="020B0604020202020204" pitchFamily="34" charset="0"/>
                <a:sym typeface="Wingdings" panose="05000000000000000000" pitchFamily="2" charset="2"/>
              </a:rPr>
              <a:t>  Beitrag zur Qualitätsentwicklung zur Erhöhung der Bildungs-</a:t>
            </a:r>
            <a:r>
              <a:rPr lang="de-DE" sz="1100" baseline="0" dirty="0" smtClean="0">
                <a:latin typeface="Arial" panose="020B0604020202020204" pitchFamily="34" charset="0"/>
                <a:cs typeface="Arial" panose="020B0604020202020204" pitchFamily="34" charset="0"/>
                <a:sym typeface="Wingdings" panose="05000000000000000000" pitchFamily="2" charset="2"/>
              </a:rPr>
              <a:t> und Chancengerechtigkeit </a:t>
            </a:r>
            <a:endParaRPr lang="de-DE" sz="1100" dirty="0" smtClean="0">
              <a:latin typeface="Arial" panose="020B0604020202020204" pitchFamily="34" charset="0"/>
              <a:cs typeface="Arial" panose="020B0604020202020204" pitchFamily="34" charset="0"/>
            </a:endParaRPr>
          </a:p>
          <a:p>
            <a:pPr lvl="0"/>
            <a:r>
              <a:rPr lang="de-DE" sz="1100" b="1" u="sng" dirty="0" smtClean="0">
                <a:latin typeface="Arial" panose="020B0604020202020204" pitchFamily="34" charset="0"/>
                <a:cs typeface="Arial" panose="020B0604020202020204" pitchFamily="34" charset="0"/>
              </a:rPr>
              <a:t>Ziele</a:t>
            </a:r>
            <a:r>
              <a:rPr lang="de-DE" sz="1100" b="1" dirty="0" smtClean="0">
                <a:latin typeface="Arial" panose="020B0604020202020204" pitchFamily="34" charset="0"/>
                <a:cs typeface="Arial" panose="020B0604020202020204" pitchFamily="34" charset="0"/>
              </a:rPr>
              <a:t>: </a:t>
            </a:r>
            <a:endParaRPr lang="de-DE" sz="1100" b="1" dirty="0">
              <a:latin typeface="Arial" panose="020B0604020202020204" pitchFamily="34" charset="0"/>
              <a:cs typeface="Arial" panose="020B0604020202020204" pitchFamily="34" charset="0"/>
            </a:endParaRPr>
          </a:p>
          <a:p>
            <a:r>
              <a:rPr lang="de-DE" sz="1100" u="sng" dirty="0">
                <a:latin typeface="Arial" panose="020B0604020202020204" pitchFamily="34" charset="0"/>
                <a:cs typeface="Arial" panose="020B0604020202020204" pitchFamily="34" charset="0"/>
                <a:sym typeface="Wingdings" panose="05000000000000000000" pitchFamily="2" charset="2"/>
              </a:rPr>
              <a:t>Präzisierung der Anforderungen</a:t>
            </a:r>
            <a:r>
              <a:rPr lang="de-DE" sz="1100" dirty="0">
                <a:latin typeface="Arial" panose="020B0604020202020204" pitchFamily="34" charset="0"/>
                <a:cs typeface="Arial" panose="020B0604020202020204" pitchFamily="34" charset="0"/>
                <a:sym typeface="Wingdings" panose="05000000000000000000" pitchFamily="2" charset="2"/>
              </a:rPr>
              <a:t>:</a:t>
            </a:r>
          </a:p>
          <a:p>
            <a:pPr marL="263525" indent="-263525">
              <a:buFont typeface="Arial" panose="020B0604020202020204" pitchFamily="34" charset="0"/>
              <a:buChar char="•"/>
            </a:pPr>
            <a:r>
              <a:rPr lang="de-DE" sz="1100" dirty="0">
                <a:latin typeface="Arial" panose="020B0604020202020204" pitchFamily="34" charset="0"/>
                <a:cs typeface="Arial" panose="020B0604020202020204" pitchFamily="34" charset="0"/>
                <a:sym typeface="Wingdings" panose="05000000000000000000" pitchFamily="2" charset="2"/>
              </a:rPr>
              <a:t>Die Präzisierung der Inhalte und des zu erreichenden Niveaus führt</a:t>
            </a:r>
            <a:r>
              <a:rPr lang="de-DE" sz="1100" dirty="0">
                <a:solidFill>
                  <a:srgbClr val="FF0000"/>
                </a:solidFill>
                <a:latin typeface="Arial" panose="020B0604020202020204" pitchFamily="34" charset="0"/>
                <a:cs typeface="Arial" panose="020B0604020202020204" pitchFamily="34" charset="0"/>
                <a:sym typeface="Wingdings" panose="05000000000000000000" pitchFamily="2" charset="2"/>
              </a:rPr>
              <a:t> </a:t>
            </a:r>
            <a:r>
              <a:rPr lang="de-DE" sz="1100" dirty="0">
                <a:latin typeface="Arial" panose="020B0604020202020204" pitchFamily="34" charset="0"/>
                <a:cs typeface="Arial" panose="020B0604020202020204" pitchFamily="34" charset="0"/>
                <a:sym typeface="Wingdings" panose="05000000000000000000" pitchFamily="2" charset="2"/>
              </a:rPr>
              <a:t>zu einer Stärkung der Fachlichkeit, zu Sicherheit bei der unterrichtlichen Umsetzung und der Festlegung von Prüfungsanforderungen</a:t>
            </a:r>
            <a:r>
              <a:rPr lang="de-DE" sz="1100" dirty="0" smtClean="0">
                <a:latin typeface="Arial" panose="020B0604020202020204" pitchFamily="34" charset="0"/>
                <a:cs typeface="Arial" panose="020B0604020202020204" pitchFamily="34" charset="0"/>
                <a:sym typeface="Wingdings" panose="05000000000000000000" pitchFamily="2" charset="2"/>
              </a:rPr>
              <a:t>.</a:t>
            </a:r>
          </a:p>
          <a:p>
            <a:r>
              <a:rPr lang="de-DE" sz="1100" u="sng" dirty="0" smtClean="0">
                <a:latin typeface="Arial" panose="020B0604020202020204" pitchFamily="34" charset="0"/>
                <a:cs typeface="Arial" panose="020B0604020202020204" pitchFamily="34" charset="0"/>
                <a:sym typeface="Wingdings" panose="05000000000000000000" pitchFamily="2" charset="2"/>
              </a:rPr>
              <a:t>Abbau </a:t>
            </a:r>
            <a:r>
              <a:rPr lang="de-DE" sz="1100" u="sng" dirty="0">
                <a:latin typeface="Arial" panose="020B0604020202020204" pitchFamily="34" charset="0"/>
                <a:cs typeface="Arial" panose="020B0604020202020204" pitchFamily="34" charset="0"/>
                <a:sym typeface="Wingdings" panose="05000000000000000000" pitchFamily="2" charset="2"/>
              </a:rPr>
              <a:t>von </a:t>
            </a:r>
            <a:r>
              <a:rPr lang="de-DE" sz="1100" u="sng" dirty="0" smtClean="0">
                <a:latin typeface="Arial" panose="020B0604020202020204" pitchFamily="34" charset="0"/>
                <a:cs typeface="Arial" panose="020B0604020202020204" pitchFamily="34" charset="0"/>
                <a:sym typeface="Wingdings" panose="05000000000000000000" pitchFamily="2" charset="2"/>
              </a:rPr>
              <a:t>Bildungshürden</a:t>
            </a:r>
            <a:r>
              <a:rPr lang="de-DE" sz="1100" dirty="0" smtClean="0">
                <a:latin typeface="Arial" panose="020B0604020202020204" pitchFamily="34" charset="0"/>
                <a:cs typeface="Arial" panose="020B0604020202020204" pitchFamily="34" charset="0"/>
                <a:sym typeface="Wingdings" panose="05000000000000000000" pitchFamily="2" charset="2"/>
              </a:rPr>
              <a:t>:</a:t>
            </a:r>
            <a:endParaRPr lang="de-DE" sz="1100" dirty="0">
              <a:latin typeface="Arial" panose="020B0604020202020204" pitchFamily="34" charset="0"/>
              <a:cs typeface="Arial" panose="020B0604020202020204" pitchFamily="34" charset="0"/>
              <a:sym typeface="Wingdings" panose="05000000000000000000" pitchFamily="2" charset="2"/>
            </a:endParaRPr>
          </a:p>
          <a:p>
            <a:pPr marL="266700" indent="-266700">
              <a:spcAft>
                <a:spcPts val="0"/>
              </a:spcAft>
              <a:buFont typeface="Arial" panose="020B0604020202020204" pitchFamily="34" charset="0"/>
              <a:buChar char="•"/>
              <a:tabLst>
                <a:tab pos="266700" algn="l"/>
              </a:tabLst>
            </a:pPr>
            <a:r>
              <a:rPr lang="de-DE" sz="1100" dirty="0" smtClean="0">
                <a:latin typeface="Arial" panose="020B0604020202020204" pitchFamily="34" charset="0"/>
                <a:cs typeface="Arial" panose="020B0604020202020204" pitchFamily="34" charset="0"/>
                <a:sym typeface="Wingdings" panose="05000000000000000000" pitchFamily="2" charset="2"/>
              </a:rPr>
              <a:t>Eine</a:t>
            </a:r>
            <a:r>
              <a:rPr lang="de-DE" sz="1100" baseline="0" dirty="0" smtClean="0">
                <a:latin typeface="Arial" panose="020B0604020202020204" pitchFamily="34" charset="0"/>
                <a:cs typeface="Arial" panose="020B0604020202020204" pitchFamily="34" charset="0"/>
                <a:sym typeface="Wingdings" panose="05000000000000000000" pitchFamily="2" charset="2"/>
              </a:rPr>
              <a:t> </a:t>
            </a:r>
            <a:r>
              <a:rPr lang="de-DE" sz="1100" dirty="0" smtClean="0">
                <a:latin typeface="Arial" panose="020B0604020202020204" pitchFamily="34" charset="0"/>
                <a:cs typeface="Arial" panose="020B0604020202020204" pitchFamily="34" charset="0"/>
                <a:sym typeface="Wingdings" panose="05000000000000000000" pitchFamily="2" charset="2"/>
              </a:rPr>
              <a:t>verbesserte </a:t>
            </a:r>
            <a:r>
              <a:rPr lang="de-DE" sz="1100" dirty="0">
                <a:latin typeface="Arial" panose="020B0604020202020204" pitchFamily="34" charset="0"/>
                <a:cs typeface="Arial" panose="020B0604020202020204" pitchFamily="34" charset="0"/>
                <a:sym typeface="Wingdings" panose="05000000000000000000" pitchFamily="2" charset="2"/>
              </a:rPr>
              <a:t>vertikale und horizontale Durchlässigkeit zwischen den Schularten d</a:t>
            </a:r>
            <a:r>
              <a:rPr lang="de-DE" sz="1100" dirty="0">
                <a:latin typeface="Arial"/>
                <a:ea typeface="Calibri"/>
                <a:cs typeface="Arial"/>
              </a:rPr>
              <a:t>urch abgestimmte Rahmenbedingungen, Fächer und </a:t>
            </a:r>
            <a:r>
              <a:rPr lang="de-DE" sz="1100" dirty="0" smtClean="0">
                <a:latin typeface="Arial"/>
                <a:ea typeface="Calibri"/>
                <a:cs typeface="Arial"/>
              </a:rPr>
              <a:t>Inhalte</a:t>
            </a:r>
            <a:r>
              <a:rPr lang="de-DE" sz="1100" baseline="0" dirty="0" smtClean="0">
                <a:latin typeface="Arial"/>
                <a:ea typeface="Calibri"/>
                <a:cs typeface="Arial"/>
              </a:rPr>
              <a:t> ist </a:t>
            </a:r>
            <a:r>
              <a:rPr lang="de-DE" sz="1100" dirty="0" smtClean="0">
                <a:latin typeface="Arial" panose="020B0604020202020204" pitchFamily="34" charset="0"/>
                <a:cs typeface="Arial" panose="020B0604020202020204" pitchFamily="34" charset="0"/>
                <a:sym typeface="Wingdings" panose="05000000000000000000" pitchFamily="2" charset="2"/>
              </a:rPr>
              <a:t>Voraussetzung </a:t>
            </a:r>
            <a:r>
              <a:rPr lang="de-DE" sz="1100" dirty="0">
                <a:latin typeface="Arial" panose="020B0604020202020204" pitchFamily="34" charset="0"/>
                <a:cs typeface="Arial" panose="020B0604020202020204" pitchFamily="34" charset="0"/>
                <a:sym typeface="Wingdings" panose="05000000000000000000" pitchFamily="2" charset="2"/>
              </a:rPr>
              <a:t>für erfolgreiche Bildungsbiografien und ein Beitrag zur Entkopplung von sozialer Herkunft und Bildungserfolg.</a:t>
            </a:r>
          </a:p>
          <a:p>
            <a:r>
              <a:rPr lang="de-DE" sz="1100" u="sng" dirty="0" smtClean="0">
                <a:latin typeface="Arial" panose="020B0604020202020204" pitchFamily="34" charset="0"/>
                <a:cs typeface="Arial" panose="020B0604020202020204" pitchFamily="34" charset="0"/>
                <a:sym typeface="Wingdings" panose="05000000000000000000" pitchFamily="2" charset="2"/>
              </a:rPr>
              <a:t>Heterogenität </a:t>
            </a:r>
            <a:r>
              <a:rPr lang="de-DE" sz="1100" u="sng" dirty="0">
                <a:latin typeface="Arial" panose="020B0604020202020204" pitchFamily="34" charset="0"/>
                <a:cs typeface="Arial" panose="020B0604020202020204" pitchFamily="34" charset="0"/>
                <a:sym typeface="Wingdings" panose="05000000000000000000" pitchFamily="2" charset="2"/>
              </a:rPr>
              <a:t>als Chance und </a:t>
            </a:r>
            <a:r>
              <a:rPr lang="de-DE" sz="1100" u="sng" dirty="0" smtClean="0">
                <a:latin typeface="Arial" panose="020B0604020202020204" pitchFamily="34" charset="0"/>
                <a:cs typeface="Arial" panose="020B0604020202020204" pitchFamily="34" charset="0"/>
                <a:sym typeface="Wingdings" panose="05000000000000000000" pitchFamily="2" charset="2"/>
              </a:rPr>
              <a:t>Herausforderung, </a:t>
            </a:r>
            <a:r>
              <a:rPr lang="de-DE" sz="1100" u="sng" dirty="0">
                <a:latin typeface="Arial" panose="020B0604020202020204" pitchFamily="34" charset="0"/>
                <a:cs typeface="Arial" panose="020B0604020202020204" pitchFamily="34" charset="0"/>
                <a:sym typeface="Wingdings" panose="05000000000000000000" pitchFamily="2" charset="2"/>
              </a:rPr>
              <a:t>alle Schülerinnen und Schüler begabungsbezogen zu </a:t>
            </a:r>
            <a:r>
              <a:rPr lang="de-DE" sz="1100" u="sng" dirty="0" smtClean="0">
                <a:latin typeface="Arial" panose="020B0604020202020204" pitchFamily="34" charset="0"/>
                <a:cs typeface="Arial" panose="020B0604020202020204" pitchFamily="34" charset="0"/>
                <a:sym typeface="Wingdings" panose="05000000000000000000" pitchFamily="2" charset="2"/>
              </a:rPr>
              <a:t>fördern</a:t>
            </a:r>
            <a:r>
              <a:rPr lang="de-DE" sz="1100" dirty="0" smtClean="0">
                <a:latin typeface="Arial" panose="020B0604020202020204" pitchFamily="34" charset="0"/>
                <a:cs typeface="Arial" panose="020B0604020202020204" pitchFamily="34" charset="0"/>
                <a:sym typeface="Wingdings" panose="05000000000000000000" pitchFamily="2" charset="2"/>
              </a:rPr>
              <a:t>:</a:t>
            </a:r>
            <a:endParaRPr lang="de-DE" sz="1100" dirty="0">
              <a:latin typeface="Arial" panose="020B0604020202020204" pitchFamily="34" charset="0"/>
              <a:cs typeface="Arial" panose="020B0604020202020204" pitchFamily="34" charset="0"/>
              <a:sym typeface="Wingdings" panose="05000000000000000000" pitchFamily="2" charset="2"/>
            </a:endParaRPr>
          </a:p>
          <a:p>
            <a:pPr marL="266700" indent="-266700">
              <a:buFont typeface="Arial" panose="020B0604020202020204" pitchFamily="34" charset="0"/>
              <a:buChar char="•"/>
            </a:pPr>
            <a:r>
              <a:rPr lang="de-DE" sz="1100" dirty="0">
                <a:latin typeface="Arial" panose="020B0604020202020204" pitchFamily="34" charset="0"/>
                <a:cs typeface="Arial" panose="020B0604020202020204" pitchFamily="34" charset="0"/>
                <a:sym typeface="Wingdings" panose="05000000000000000000" pitchFamily="2" charset="2"/>
              </a:rPr>
              <a:t>Durchgängig präzisere Kompetenzformulierungen bilden die Grundlage für Maßnahmen der individuellen Förderung und für das Lernen in heterogenen Gruppen. </a:t>
            </a:r>
          </a:p>
          <a:p>
            <a:pPr marL="266700" indent="-266700">
              <a:buFont typeface="Arial" panose="020B0604020202020204" pitchFamily="34" charset="0"/>
              <a:buChar char="•"/>
            </a:pPr>
            <a:r>
              <a:rPr lang="de-DE" sz="1100" dirty="0" smtClean="0">
                <a:latin typeface="Arial" panose="020B0604020202020204" pitchFamily="34" charset="0"/>
                <a:cs typeface="Arial" panose="020B0604020202020204" pitchFamily="34" charset="0"/>
                <a:sym typeface="Wingdings" panose="05000000000000000000" pitchFamily="2" charset="2"/>
              </a:rPr>
              <a:t>D</a:t>
            </a:r>
            <a:r>
              <a:rPr lang="de-DE" sz="1100" dirty="0" smtClean="0">
                <a:latin typeface="Arial" panose="020B0604020202020204" pitchFamily="34" charset="0"/>
                <a:cs typeface="Arial" panose="020B0604020202020204" pitchFamily="34" charset="0"/>
              </a:rPr>
              <a:t>ie </a:t>
            </a:r>
            <a:r>
              <a:rPr lang="de-DE" sz="1100" dirty="0">
                <a:latin typeface="Arial" panose="020B0604020202020204" pitchFamily="34" charset="0"/>
                <a:cs typeface="Arial" panose="020B0604020202020204" pitchFamily="34" charset="0"/>
              </a:rPr>
              <a:t>dazugehörigen pädagogischen Unterstützungsangebote (z. B. Kompetenzraster) ermöglichen einen differenzierten Unterricht. </a:t>
            </a:r>
            <a:endParaRPr lang="de-DE" sz="1100"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r>
              <a:rPr lang="de-DE" sz="1100" u="sng" dirty="0" smtClean="0">
                <a:latin typeface="Arial" panose="020B0604020202020204" pitchFamily="34" charset="0"/>
                <a:cs typeface="Arial" panose="020B0604020202020204" pitchFamily="34" charset="0"/>
              </a:rPr>
              <a:t>3 Bildungspläne: </a:t>
            </a:r>
          </a:p>
          <a:p>
            <a:pPr marL="266700" marR="0" lvl="0" indent="-2667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de-DE" sz="1100" dirty="0" smtClean="0">
                <a:latin typeface="Arial" panose="020B0604020202020204" pitchFamily="34" charset="0"/>
                <a:cs typeface="Arial" panose="020B0604020202020204" pitchFamily="34" charset="0"/>
              </a:rPr>
              <a:t>Es werden</a:t>
            </a:r>
            <a:r>
              <a:rPr lang="de-DE" sz="1100" baseline="0" dirty="0" smtClean="0">
                <a:latin typeface="Arial" panose="020B0604020202020204" pitchFamily="34" charset="0"/>
                <a:cs typeface="Arial" panose="020B0604020202020204" pitchFamily="34" charset="0"/>
              </a:rPr>
              <a:t> drei neue Bildungspläne entstehen: der Bildungsplan der Grundschule, der gemeinsame Bildungsplan für die Sekundarstufe I (für Hauptschulen, Werkrealschulen, Realschulen und Gemeinschaftsschulen) sowie der Bildungsplan</a:t>
            </a:r>
            <a:r>
              <a:rPr lang="de-DE" sz="1100" dirty="0" smtClean="0">
                <a:latin typeface="Arial" panose="020B0604020202020204" pitchFamily="34" charset="0"/>
                <a:cs typeface="Arial" panose="020B0604020202020204" pitchFamily="34" charset="0"/>
              </a:rPr>
              <a:t> für das Gymnasium</a:t>
            </a:r>
            <a:r>
              <a:rPr lang="de-DE" sz="1100" baseline="0" dirty="0" smtClean="0">
                <a:latin typeface="Arial" panose="020B0604020202020204" pitchFamily="34" charset="0"/>
                <a:cs typeface="Arial" panose="020B0604020202020204" pitchFamily="34" charset="0"/>
              </a:rPr>
              <a:t>, der eng mit dem gemeinsamen Plan abgestimmt ist. </a:t>
            </a:r>
          </a:p>
          <a:p>
            <a:pPr marL="266700" marR="0" lvl="0" indent="-2667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de-DE" sz="1100" u="none" baseline="0" dirty="0" smtClean="0">
                <a:latin typeface="Arial" panose="020B0604020202020204" pitchFamily="34" charset="0"/>
                <a:cs typeface="Arial" panose="020B0604020202020204" pitchFamily="34" charset="0"/>
              </a:rPr>
              <a:t>Die </a:t>
            </a:r>
            <a:r>
              <a:rPr lang="de-DE" sz="1100" u="none" dirty="0" smtClean="0">
                <a:latin typeface="Arial" panose="020B0604020202020204" pitchFamily="34" charset="0"/>
                <a:cs typeface="Arial" panose="020B0604020202020204" pitchFamily="34" charset="0"/>
              </a:rPr>
              <a:t>Sekundarstufe II des G8 (10.-12. Schuljahr) entspricht</a:t>
            </a:r>
            <a:r>
              <a:rPr lang="de-DE" sz="1100" u="none" baseline="0" dirty="0" smtClean="0">
                <a:latin typeface="Arial" panose="020B0604020202020204" pitchFamily="34" charset="0"/>
                <a:cs typeface="Arial" panose="020B0604020202020204" pitchFamily="34" charset="0"/>
              </a:rPr>
              <a:t> </a:t>
            </a:r>
            <a:r>
              <a:rPr lang="de-DE" sz="1100" u="none" dirty="0" smtClean="0">
                <a:latin typeface="Arial" panose="020B0604020202020204" pitchFamily="34" charset="0"/>
                <a:cs typeface="Arial" panose="020B0604020202020204" pitchFamily="34" charset="0"/>
              </a:rPr>
              <a:t>der Sekundarstufe II der Gemeinschaftsschule (11.-13. Schuljahr). </a:t>
            </a:r>
          </a:p>
          <a:p>
            <a:pPr marL="266700" indent="-266700">
              <a:buFont typeface="Arial" panose="020B0604020202020204" pitchFamily="34" charset="0"/>
              <a:buChar char="•"/>
            </a:pPr>
            <a:endParaRPr lang="de-DE" sz="1100" dirty="0">
              <a:latin typeface="Arial" panose="020B0604020202020204" pitchFamily="34" charset="0"/>
              <a:cs typeface="Arial" panose="020B0604020202020204" pitchFamily="34" charset="0"/>
            </a:endParaRPr>
          </a:p>
          <a:p>
            <a:endParaRPr lang="de-DE" sz="1100" dirty="0" smtClean="0"/>
          </a:p>
        </p:txBody>
      </p:sp>
      <p:sp>
        <p:nvSpPr>
          <p:cNvPr id="4" name="Foliennummernplatzhalter 3"/>
          <p:cNvSpPr>
            <a:spLocks noGrp="1"/>
          </p:cNvSpPr>
          <p:nvPr>
            <p:ph type="sldNum" sz="quarter" idx="10"/>
          </p:nvPr>
        </p:nvSpPr>
        <p:spPr>
          <a:xfrm>
            <a:off x="650971" y="282775"/>
            <a:ext cx="403961" cy="153888"/>
          </a:xfrm>
        </p:spPr>
        <p:txBody>
          <a:bodyPr/>
          <a:lstStyle/>
          <a:p>
            <a:r>
              <a:rPr lang="de-DE" dirty="0" smtClean="0"/>
              <a:t>Seite </a:t>
            </a:r>
            <a:fld id="{F8FF1768-1DF2-410F-ABF6-E09C1CB8A556}" type="slidenum">
              <a:rPr lang="de-DE" smtClean="0"/>
              <a:pPr/>
              <a:t>3</a:t>
            </a:fld>
            <a:endParaRPr lang="de-DE" dirty="0"/>
          </a:p>
        </p:txBody>
      </p:sp>
      <p:sp>
        <p:nvSpPr>
          <p:cNvPr id="5" name="Kopfzeilenplatzhalter 4"/>
          <p:cNvSpPr>
            <a:spLocks noGrp="1"/>
          </p:cNvSpPr>
          <p:nvPr>
            <p:ph type="hdr" sz="quarter" idx="11"/>
          </p:nvPr>
        </p:nvSpPr>
        <p:spPr/>
        <p:txBody>
          <a:bodyPr/>
          <a:lstStyle/>
          <a:p>
            <a:endParaRPr lang="de-DE" dirty="0"/>
          </a:p>
        </p:txBody>
      </p:sp>
    </p:spTree>
    <p:extLst>
      <p:ext uri="{BB962C8B-B14F-4D97-AF65-F5344CB8AC3E}">
        <p14:creationId xmlns:p14="http://schemas.microsoft.com/office/powerpoint/2010/main" val="185132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460184" y="4531272"/>
            <a:ext cx="5877307" cy="5395366"/>
          </a:xfrm>
        </p:spPr>
        <p:txBody>
          <a:bodyPr/>
          <a:lstStyle/>
          <a:p>
            <a:r>
              <a:rPr lang="de-DE" sz="1100" dirty="0" smtClean="0"/>
              <a:t>Bei der Erstellung des</a:t>
            </a:r>
            <a:r>
              <a:rPr lang="de-DE" sz="1100" baseline="0" dirty="0" smtClean="0"/>
              <a:t> BP 2016 gab es etliche Vorgaben und Rahmenbedingungen, z.B.:</a:t>
            </a:r>
          </a:p>
          <a:p>
            <a:pPr>
              <a:buFont typeface="Arial" pitchFamily="34" charset="0"/>
              <a:buChar char="•"/>
            </a:pPr>
            <a:r>
              <a:rPr lang="de-DE" sz="1100" baseline="0" dirty="0" smtClean="0"/>
              <a:t> Vorgaben der KMK-Standards in Physik für den MSA (Problematik mit nicht-verbindlichen Begriffen in der rechten Spalte)</a:t>
            </a:r>
          </a:p>
          <a:p>
            <a:pPr>
              <a:buFont typeface="Arial" pitchFamily="34" charset="0"/>
              <a:buChar char="•"/>
            </a:pPr>
            <a:r>
              <a:rPr lang="de-DE" sz="1100" baseline="0" dirty="0" smtClean="0"/>
              <a:t> Mehrwert des neuen BP: Konkretere Kompetenzformulierungen, weniger Interpretationsspielraum</a:t>
            </a:r>
          </a:p>
          <a:p>
            <a:pPr>
              <a:buFont typeface="Arial" pitchFamily="34" charset="0"/>
              <a:buChar char="•"/>
            </a:pPr>
            <a:r>
              <a:rPr lang="de-DE" sz="1100" baseline="0" dirty="0" smtClean="0"/>
              <a:t> Vorgabe der Leitperspektiven, die in jedem Fach fachspezifisch verankert werden mussten</a:t>
            </a:r>
          </a:p>
          <a:p>
            <a:pPr>
              <a:buFont typeface="Arial" pitchFamily="34" charset="0"/>
              <a:buChar char="•"/>
            </a:pPr>
            <a:r>
              <a:rPr lang="de-DE" sz="1100" baseline="0" dirty="0" smtClean="0"/>
              <a:t> neuer Fächerverbund, in den Stundenkontingente der Fächer Biologie, Chemie und Physik eingegangen sind: In Kl. 5/6 gibt es in Zukunft keine zwei Fächer Naturphänomene und Biologie mehr, sondern eben den Fächerverbund BNT („Biologie, Naturphänomene und Technik“) – direkt dazu zwei Folien mit Grundlageninformationen zu BNT, weil der Physikunterricht ab Kl. 7 auf BNT aufbaut</a:t>
            </a:r>
          </a:p>
        </p:txBody>
      </p:sp>
      <p:sp>
        <p:nvSpPr>
          <p:cNvPr id="4" name="Foliennummernplatzhalter 3"/>
          <p:cNvSpPr>
            <a:spLocks noGrp="1"/>
          </p:cNvSpPr>
          <p:nvPr>
            <p:ph type="sldNum" sz="quarter" idx="10"/>
          </p:nvPr>
        </p:nvSpPr>
        <p:spPr>
          <a:xfrm>
            <a:off x="650971" y="282775"/>
            <a:ext cx="403961" cy="153888"/>
          </a:xfrm>
        </p:spPr>
        <p:txBody>
          <a:bodyPr/>
          <a:lstStyle/>
          <a:p>
            <a:r>
              <a:rPr lang="de-DE" dirty="0" smtClean="0"/>
              <a:t>Seite </a:t>
            </a:r>
            <a:fld id="{F8FF1768-1DF2-410F-ABF6-E09C1CB8A556}" type="slidenum">
              <a:rPr lang="de-DE" smtClean="0"/>
              <a:pPr/>
              <a:t>4</a:t>
            </a:fld>
            <a:endParaRPr lang="de-DE" dirty="0"/>
          </a:p>
        </p:txBody>
      </p:sp>
      <p:sp>
        <p:nvSpPr>
          <p:cNvPr id="5" name="Kopfzeilenplatzhalter 4"/>
          <p:cNvSpPr>
            <a:spLocks noGrp="1"/>
          </p:cNvSpPr>
          <p:nvPr>
            <p:ph type="hdr" sz="quarter" idx="11"/>
          </p:nvPr>
        </p:nvSpPr>
        <p:spPr/>
        <p:txBody>
          <a:bodyPr/>
          <a:lstStyle/>
          <a:p>
            <a:endParaRPr lang="de-DE" dirty="0"/>
          </a:p>
        </p:txBody>
      </p:sp>
    </p:spTree>
    <p:extLst>
      <p:ext uri="{BB962C8B-B14F-4D97-AF65-F5344CB8AC3E}">
        <p14:creationId xmlns:p14="http://schemas.microsoft.com/office/powerpoint/2010/main" val="185132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xfrm>
            <a:off x="913868" y="282781"/>
            <a:ext cx="141064" cy="153888"/>
          </a:xfrm>
        </p:spPr>
        <p:txBody>
          <a:bodyPr/>
          <a:lstStyle/>
          <a:p>
            <a:pPr>
              <a:defRPr/>
            </a:pPr>
            <a:fld id="{38EC6574-515F-4F1B-B606-1E0DF2E2A516}" type="slidenum">
              <a:rPr lang="de-DE" smtClean="0"/>
              <a:pPr>
                <a:defRPr/>
              </a:pPr>
              <a:t>5</a:t>
            </a:fld>
            <a:endParaRPr lang="de-DE" smtClean="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DE" altLang="de-DE" dirty="0" smtClean="0"/>
              <a:t>BNT hat eine „Brückenfunktion“ zwischen dem Sachunterricht (und „Werkunterricht“) der Grundschule und den Fächern Biologie, Chemie</a:t>
            </a:r>
            <a:r>
              <a:rPr lang="de-DE" altLang="de-DE" baseline="0" dirty="0" smtClean="0"/>
              <a:t> und</a:t>
            </a:r>
            <a:r>
              <a:rPr lang="de-DE" altLang="de-DE" dirty="0" smtClean="0"/>
              <a:t> Physik</a:t>
            </a:r>
            <a:r>
              <a:rPr lang="de-DE" altLang="de-DE" baseline="0" dirty="0" smtClean="0"/>
              <a:t> ab Klasse 7 sowie auch durch den integrativen Technikanteil einen Bezug zum Fach </a:t>
            </a:r>
            <a:r>
              <a:rPr lang="de-DE" altLang="de-DE" baseline="0" dirty="0" err="1" smtClean="0"/>
              <a:t>NwT</a:t>
            </a:r>
            <a:r>
              <a:rPr lang="de-DE" altLang="de-DE" baseline="0" dirty="0" smtClean="0"/>
              <a:t>, welches am Gymnasium ab Klasse 8 einsetzt. Einen Technikunterricht im Rahmen von 1-2 Wochenstunden des BNT-Unterrichtes, wie er an den nicht-gymnasialen Schularten stattfindet, gibt es jedoch am Gymnasium nicht.</a:t>
            </a:r>
          </a:p>
          <a:p>
            <a:pPr eaLnBrk="1" hangingPunct="1"/>
            <a:r>
              <a:rPr lang="de-DE" altLang="de-DE" baseline="0" dirty="0" smtClean="0"/>
              <a:t>Die inhaltlichen Bezüge zu Physik stecken in BNT in den „integrativen Kompetenzbereichen“, die in Summe ca. 3 der 6 Kontingentstunden des Faches BNT ausmachen. In diesen 3 Stunden ist von Seiten der Biologie, der Chemie und der Physik jeweils ca. 1 Stundenanteil an Inhalten enthalten (dies schließt die Technik-Bezüge mit ein).</a:t>
            </a:r>
            <a:endParaRPr lang="de-DE" altLang="de-DE" dirty="0" smtClean="0"/>
          </a:p>
        </p:txBody>
      </p:sp>
    </p:spTree>
    <p:extLst>
      <p:ext uri="{BB962C8B-B14F-4D97-AF65-F5344CB8AC3E}">
        <p14:creationId xmlns:p14="http://schemas.microsoft.com/office/powerpoint/2010/main" val="14867788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txBox="1">
            <a:spLocks noGrp="1" noChangeArrowheads="1"/>
          </p:cNvSpPr>
          <p:nvPr/>
        </p:nvSpPr>
        <p:spPr bwMode="auto">
          <a:xfrm>
            <a:off x="3849690" y="9428165"/>
            <a:ext cx="2946400" cy="496888"/>
          </a:xfrm>
          <a:prstGeom prst="rect">
            <a:avLst/>
          </a:prstGeom>
          <a:noFill/>
          <a:ln w="9525">
            <a:noFill/>
            <a:miter lim="800000"/>
            <a:headEnd/>
            <a:tailEnd/>
          </a:ln>
        </p:spPr>
        <p:txBody>
          <a:bodyPr anchor="b"/>
          <a:lstStyle/>
          <a:p>
            <a:pPr algn="r"/>
            <a:fld id="{221C13A6-0DD7-4C9E-A712-78C57D933A53}" type="slidenum">
              <a:rPr lang="de-DE" sz="1200"/>
              <a:pPr algn="r"/>
              <a:t>6</a:t>
            </a:fld>
            <a:endParaRPr lang="de-DE" sz="1200"/>
          </a:p>
        </p:txBody>
      </p:sp>
      <p:sp>
        <p:nvSpPr>
          <p:cNvPr id="20482" name="Rectangle 2"/>
          <p:cNvSpPr>
            <a:spLocks noGrp="1" noRot="1" noChangeAspect="1" noChangeArrowheads="1" noTextEdit="1"/>
          </p:cNvSpPr>
          <p:nvPr>
            <p:ph type="sldImg"/>
          </p:nvPr>
        </p:nvSpPr>
        <p:spPr bwMode="auto">
          <a:xfrm>
            <a:off x="917575" y="744538"/>
            <a:ext cx="4964113" cy="3724275"/>
          </a:xfrm>
          <a:noFill/>
          <a:ln>
            <a:solidFill>
              <a:srgbClr val="000000"/>
            </a:solidFill>
            <a:miter lim="800000"/>
            <a:headEnd/>
            <a:tailEnd/>
          </a:ln>
        </p:spPr>
      </p:sp>
      <p:sp>
        <p:nvSpPr>
          <p:cNvPr id="20483" name="Rectangle 3"/>
          <p:cNvSpPr>
            <a:spLocks noGrp="1" noChangeArrowheads="1"/>
          </p:cNvSpPr>
          <p:nvPr>
            <p:ph type="body" idx="1"/>
          </p:nvPr>
        </p:nvSpPr>
        <p:spPr bwMode="auto">
          <a:xfrm>
            <a:off x="681039" y="4714878"/>
            <a:ext cx="5435600" cy="4467225"/>
          </a:xfrm>
          <a:noFill/>
        </p:spPr>
        <p:txBody>
          <a:bodyPr wrap="square" numCol="1" anchor="t" anchorCtr="0" compatLnSpc="1">
            <a:prstTxWarp prst="textNoShape">
              <a:avLst/>
            </a:prstTxWarp>
          </a:bodyPr>
          <a:lstStyle/>
          <a:p>
            <a:pPr>
              <a:spcBef>
                <a:spcPct val="0"/>
              </a:spcBef>
            </a:pPr>
            <a:r>
              <a:rPr lang="de-DE" b="1" dirty="0" smtClean="0"/>
              <a:t>Prozessbezogene Kompetenzbereiche:</a:t>
            </a:r>
          </a:p>
          <a:p>
            <a:pPr>
              <a:spcBef>
                <a:spcPct val="0"/>
              </a:spcBef>
            </a:pPr>
            <a:r>
              <a:rPr lang="de-DE" dirty="0" smtClean="0"/>
              <a:t>Gemäß</a:t>
            </a:r>
            <a:r>
              <a:rPr lang="de-DE" baseline="0" dirty="0" smtClean="0"/>
              <a:t> der entsprechenden Kompetenzbereiche der KMK für die Fächer Biologie, Chemie und Physik wurden „Erkenntnisgewinnung“, „Kommunikation“ und „Bewertung“ gewählt und für die Technik-Anteile zusätzlich der Bereich „Herstellung“ ergänzt.</a:t>
            </a:r>
          </a:p>
          <a:p>
            <a:pPr>
              <a:spcBef>
                <a:spcPct val="0"/>
              </a:spcBef>
            </a:pPr>
            <a:endParaRPr lang="de-DE" baseline="0" dirty="0" smtClean="0"/>
          </a:p>
          <a:p>
            <a:pPr>
              <a:spcBef>
                <a:spcPct val="0"/>
              </a:spcBef>
            </a:pPr>
            <a:r>
              <a:rPr lang="de-DE" b="1" baseline="0" dirty="0" smtClean="0"/>
              <a:t>Inhaltsbezogene Kompetenzbereiche:</a:t>
            </a:r>
          </a:p>
          <a:p>
            <a:pPr>
              <a:spcBef>
                <a:spcPct val="0"/>
              </a:spcBef>
            </a:pPr>
            <a:r>
              <a:rPr lang="de-DE" dirty="0" smtClean="0"/>
              <a:t>Hier gibt es 4 integrative Kompetenzbereiche, in den u.a. die physikalischen Inhalte wie Temperatur, Dichte, Energie etc. stecken, auf denen der Physikunterricht ab Kl. 7 aufbaut.</a:t>
            </a:r>
          </a:p>
          <a:p>
            <a:pPr>
              <a:spcBef>
                <a:spcPct val="0"/>
              </a:spcBef>
            </a:pPr>
            <a:r>
              <a:rPr lang="de-DE" dirty="0" smtClean="0"/>
              <a:t>Zusätzlich gibt es rein biologische Kompetenzbereiche,</a:t>
            </a:r>
            <a:r>
              <a:rPr lang="de-DE" baseline="0" dirty="0" smtClean="0"/>
              <a:t> die sich an der Systematik des Faches Biologie orientieren.</a:t>
            </a:r>
            <a:endParaRPr lang="de-DE" dirty="0" smtClean="0"/>
          </a:p>
        </p:txBody>
      </p:sp>
    </p:spTree>
    <p:extLst>
      <p:ext uri="{BB962C8B-B14F-4D97-AF65-F5344CB8AC3E}">
        <p14:creationId xmlns:p14="http://schemas.microsoft.com/office/powerpoint/2010/main" val="4201552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DE" b="1" baseline="0" dirty="0" smtClean="0"/>
              <a:t>Rein physikalische Inhalte </a:t>
            </a:r>
            <a:r>
              <a:rPr lang="de-DE" baseline="0" dirty="0" smtClean="0"/>
              <a:t>sind genau wie die Fachaspekte der Chemie über alle Schularten hinweg mit jeweils </a:t>
            </a:r>
            <a:r>
              <a:rPr lang="de-DE" b="1" baseline="0" dirty="0" smtClean="0"/>
              <a:t>1 Stundenanteil </a:t>
            </a:r>
            <a:r>
              <a:rPr lang="de-DE" baseline="0" dirty="0" smtClean="0"/>
              <a:t>im Fächerverbund vertreten. Die rein biologische Inhalte bilden einen zeitlichen Schwerpunkt im Fächerverbund „Biologie, Naturphänomene und Technik“.</a:t>
            </a:r>
          </a:p>
          <a:p>
            <a:pPr marL="0" marR="0" indent="0" algn="l" defTabSz="914400" rtl="0" eaLnBrk="0" fontAlgn="base" latinLnBrk="0" hangingPunct="0">
              <a:lnSpc>
                <a:spcPct val="100000"/>
              </a:lnSpc>
              <a:spcBef>
                <a:spcPct val="30000"/>
              </a:spcBef>
              <a:spcAft>
                <a:spcPct val="0"/>
              </a:spcAft>
              <a:buClrTx/>
              <a:buSzTx/>
              <a:buFontTx/>
              <a:buNone/>
              <a:tabLst/>
              <a:defRPr/>
            </a:pPr>
            <a:r>
              <a:rPr lang="de-DE" b="1" baseline="0" dirty="0" smtClean="0"/>
              <a:t>Der Bildungsplan Physik baut auf den im Unterricht von „Biologie, Naturphänomene und Technik“ erworbenen Kompetenzen auf</a:t>
            </a:r>
            <a:r>
              <a:rPr lang="de-DE" baseline="0" dirty="0" smtClean="0"/>
              <a:t>. Die physikalischen Inhalte in Kl. 5/6 sind also verpflichtend zu unterrichten, auch wenn der Unterricht in „Biologie, Naturphänomene und Technik“ nicht durch eine Physik-Lehrkraft erteilt werden sollte.</a:t>
            </a:r>
          </a:p>
          <a:p>
            <a:endParaRPr lang="de-DE" dirty="0" smtClean="0"/>
          </a:p>
          <a:p>
            <a:r>
              <a:rPr lang="de-DE" dirty="0" smtClean="0"/>
              <a:t>* </a:t>
            </a:r>
            <a:r>
              <a:rPr lang="de-DE" b="1" dirty="0" smtClean="0"/>
              <a:t>Schülerexperimente und unmittelbares Beobachten und Erleben </a:t>
            </a:r>
            <a:r>
              <a:rPr lang="de-DE" dirty="0" smtClean="0"/>
              <a:t>stehen bei den „integrativen</a:t>
            </a:r>
            <a:r>
              <a:rPr lang="de-DE" baseline="0" dirty="0" smtClean="0"/>
              <a:t> Kompetenzbereichen“ </a:t>
            </a:r>
            <a:r>
              <a:rPr lang="de-DE" dirty="0" smtClean="0"/>
              <a:t>im Vordergrund des Unterrichtes </a:t>
            </a:r>
          </a:p>
          <a:p>
            <a:r>
              <a:rPr lang="de-DE" dirty="0" smtClean="0"/>
              <a:t>** Temperatur,</a:t>
            </a:r>
            <a:r>
              <a:rPr lang="de-DE" baseline="0" dirty="0" smtClean="0"/>
              <a:t> </a:t>
            </a:r>
            <a:r>
              <a:rPr lang="de-DE" dirty="0" smtClean="0"/>
              <a:t>Masse und Volumen sind zu quantifizieren und zu messen, Dichte und Energie werden </a:t>
            </a:r>
            <a:r>
              <a:rPr lang="de-DE" b="1" dirty="0" smtClean="0"/>
              <a:t>altersgemäß qualitativ bzw. propädeutisch </a:t>
            </a:r>
            <a:r>
              <a:rPr lang="de-DE" dirty="0" smtClean="0"/>
              <a:t>und nicht als Mess- oder Rechengrößen eingeführt</a:t>
            </a:r>
            <a:endParaRPr lang="de-DE" dirty="0"/>
          </a:p>
        </p:txBody>
      </p:sp>
      <p:sp>
        <p:nvSpPr>
          <p:cNvPr id="4" name="Foliennummernplatzhalter 3"/>
          <p:cNvSpPr>
            <a:spLocks noGrp="1"/>
          </p:cNvSpPr>
          <p:nvPr>
            <p:ph type="sldNum" sz="quarter" idx="10"/>
          </p:nvPr>
        </p:nvSpPr>
        <p:spPr>
          <a:xfrm>
            <a:off x="658991" y="282781"/>
            <a:ext cx="395941" cy="153888"/>
          </a:xfrm>
        </p:spPr>
        <p:txBody>
          <a:bodyPr/>
          <a:lstStyle/>
          <a:p>
            <a:r>
              <a:rPr lang="de-DE" smtClean="0"/>
              <a:t>Seite </a:t>
            </a:r>
            <a:fld id="{F8FF1768-1DF2-410F-ABF6-E09C1CB8A556}" type="slidenum">
              <a:rPr lang="de-DE" smtClean="0"/>
              <a:pPr/>
              <a:t>7</a:t>
            </a:fld>
            <a:endParaRPr lang="de-DE" dirty="0"/>
          </a:p>
        </p:txBody>
      </p:sp>
      <p:sp>
        <p:nvSpPr>
          <p:cNvPr id="5" name="Kopfzeilenplatzhalter 4"/>
          <p:cNvSpPr>
            <a:spLocks noGrp="1"/>
          </p:cNvSpPr>
          <p:nvPr>
            <p:ph type="hdr" sz="quarter" idx="11"/>
          </p:nvPr>
        </p:nvSpPr>
        <p:spPr/>
        <p:txBody>
          <a:bodyPr/>
          <a:lstStyle/>
          <a:p>
            <a:endParaRPr lang="de-DE" dirty="0"/>
          </a:p>
        </p:txBody>
      </p:sp>
    </p:spTree>
    <p:extLst>
      <p:ext uri="{BB962C8B-B14F-4D97-AF65-F5344CB8AC3E}">
        <p14:creationId xmlns:p14="http://schemas.microsoft.com/office/powerpoint/2010/main" val="19654533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13252" y="4603279"/>
            <a:ext cx="6244639" cy="4968552"/>
          </a:xfrm>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de-DE" sz="1200" b="1" u="none" dirty="0" smtClean="0">
                <a:latin typeface="Arial" panose="020B0604020202020204" pitchFamily="34" charset="0"/>
                <a:cs typeface="Arial" panose="020B0604020202020204" pitchFamily="34" charset="0"/>
              </a:rPr>
              <a:t>Folie aus Baustein 2: Sollte den </a:t>
            </a:r>
            <a:r>
              <a:rPr lang="de-DE" sz="1200" b="1" u="none" dirty="0" err="1" smtClean="0">
                <a:latin typeface="Arial" panose="020B0604020202020204" pitchFamily="34" charset="0"/>
                <a:cs typeface="Arial" panose="020B0604020202020204" pitchFamily="34" charset="0"/>
              </a:rPr>
              <a:t>KollegInnen</a:t>
            </a:r>
            <a:r>
              <a:rPr lang="de-DE" sz="1200" b="1" u="none" dirty="0" smtClean="0">
                <a:latin typeface="Arial" panose="020B0604020202020204" pitchFamily="34" charset="0"/>
                <a:cs typeface="Arial" panose="020B0604020202020204" pitchFamily="34" charset="0"/>
              </a:rPr>
              <a:t> bekannt sein, also nur kurze Wiederholung!</a:t>
            </a:r>
          </a:p>
          <a:p>
            <a:pPr marL="171450" indent="-171450">
              <a:buFont typeface="Arial" panose="020B0604020202020204" pitchFamily="34" charset="0"/>
              <a:buNone/>
            </a:pPr>
            <a:endParaRPr lang="de-DE" u="none" kern="1200" dirty="0" smtClean="0">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de-DE" u="none" kern="1200" dirty="0" smtClean="0">
                <a:effectLst/>
                <a:latin typeface="Arial" panose="020B0604020202020204" pitchFamily="34" charset="0"/>
                <a:cs typeface="Arial" panose="020B0604020202020204" pitchFamily="34" charset="0"/>
              </a:rPr>
              <a:t>Die Leitperspektiven stehen im Zeichen dieser genannten aktuellen Herausforderungen und bereiten die Schülerinnen und Schüler auf Anforderungen in der Zukunft vor. </a:t>
            </a:r>
            <a:endParaRPr lang="de-DE" kern="1200" dirty="0" smtClean="0">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de-DE" kern="1200" dirty="0" smtClean="0">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de-DE" dirty="0">
                <a:latin typeface="Arial" panose="020B0604020202020204" pitchFamily="34" charset="0"/>
                <a:cs typeface="Arial" panose="020B0604020202020204" pitchFamily="34" charset="0"/>
              </a:rPr>
              <a:t>Bei den Leitperspektiven handelt es sich um handlungsleitende Themen, die nicht einem einzigen Fach zugeordnet, sondern übergreifend in verschiedenen Fächern behandelt werden und durch die spezifische Kompetenzen erworben werden sollen. </a:t>
            </a:r>
          </a:p>
          <a:p>
            <a:pPr marL="171450" indent="-171450">
              <a:buFont typeface="Arial" panose="020B0604020202020204" pitchFamily="34" charset="0"/>
              <a:buChar char="•"/>
            </a:pPr>
            <a:r>
              <a:rPr lang="de-DE" dirty="0" smtClean="0">
                <a:latin typeface="Arial" panose="020B0604020202020204" pitchFamily="34" charset="0"/>
                <a:cs typeface="Arial" panose="020B0604020202020204" pitchFamily="34" charset="0"/>
              </a:rPr>
              <a:t>Es wird </a:t>
            </a:r>
            <a:r>
              <a:rPr lang="de-DE" dirty="0">
                <a:latin typeface="Arial" panose="020B0604020202020204" pitchFamily="34" charset="0"/>
                <a:cs typeface="Arial" panose="020B0604020202020204" pitchFamily="34" charset="0"/>
              </a:rPr>
              <a:t>zwischen allgemeinen und themenspezifischen Leitperspektiven unterschieden. </a:t>
            </a:r>
            <a:endParaRPr lang="de-DE"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de-DE" dirty="0" smtClean="0">
                <a:latin typeface="Arial" panose="020B0604020202020204" pitchFamily="34" charset="0"/>
                <a:cs typeface="Arial" panose="020B0604020202020204" pitchFamily="34" charset="0"/>
              </a:rPr>
              <a:t>Während sich die allgemeinen Leitperspektiven mit übergreifenden Aspekten wie Persönlichkeit, Teilhabe und Gemeinschaftsbildung befassen, richten die themenspezifischen Leitperspektiven das Augenmerk auf die konkrete Orientierung in der modernen Lebenswelt. </a:t>
            </a:r>
            <a:endParaRPr lang="de-DE" dirty="0">
              <a:latin typeface="Arial" panose="020B0604020202020204" pitchFamily="34" charset="0"/>
              <a:cs typeface="Arial" panose="020B0604020202020204" pitchFamily="34" charset="0"/>
            </a:endParaRPr>
          </a:p>
          <a:p>
            <a:pPr marL="361950" lvl="1" indent="-171450">
              <a:buFont typeface="Arial" panose="020B0604020202020204" pitchFamily="34" charset="0"/>
              <a:buChar char="•"/>
            </a:pPr>
            <a:r>
              <a:rPr lang="de-DE" dirty="0">
                <a:latin typeface="Arial" panose="020B0604020202020204" pitchFamily="34" charset="0"/>
                <a:cs typeface="Arial" panose="020B0604020202020204" pitchFamily="34" charset="0"/>
              </a:rPr>
              <a:t>Zu den allgemeinen Leitperspektiven zählen </a:t>
            </a:r>
            <a:r>
              <a:rPr lang="de-DE" dirty="0" smtClean="0">
                <a:latin typeface="Arial" panose="020B0604020202020204" pitchFamily="34" charset="0"/>
                <a:cs typeface="Arial" panose="020B0604020202020204" pitchFamily="34" charset="0"/>
              </a:rPr>
              <a:t>Bildung </a:t>
            </a:r>
            <a:r>
              <a:rPr lang="de-DE" dirty="0">
                <a:latin typeface="Arial" panose="020B0604020202020204" pitchFamily="34" charset="0"/>
                <a:cs typeface="Arial" panose="020B0604020202020204" pitchFamily="34" charset="0"/>
              </a:rPr>
              <a:t>für nachhaltige </a:t>
            </a:r>
            <a:r>
              <a:rPr lang="de-DE" dirty="0" smtClean="0">
                <a:latin typeface="Arial" panose="020B0604020202020204" pitchFamily="34" charset="0"/>
                <a:cs typeface="Arial" panose="020B0604020202020204" pitchFamily="34" charset="0"/>
              </a:rPr>
              <a:t>Entwicklung, Bildung </a:t>
            </a:r>
            <a:r>
              <a:rPr lang="de-DE" dirty="0">
                <a:latin typeface="Arial" panose="020B0604020202020204" pitchFamily="34" charset="0"/>
                <a:cs typeface="Arial" panose="020B0604020202020204" pitchFamily="34" charset="0"/>
              </a:rPr>
              <a:t>für Toleranz und Akzeptanz von </a:t>
            </a:r>
            <a:r>
              <a:rPr lang="de-DE" dirty="0" smtClean="0">
                <a:latin typeface="Arial" panose="020B0604020202020204" pitchFamily="34" charset="0"/>
                <a:cs typeface="Arial" panose="020B0604020202020204" pitchFamily="34" charset="0"/>
              </a:rPr>
              <a:t>Vielfalt, Prävention </a:t>
            </a:r>
            <a:r>
              <a:rPr lang="de-DE" dirty="0">
                <a:latin typeface="Arial" panose="020B0604020202020204" pitchFamily="34" charset="0"/>
                <a:cs typeface="Arial" panose="020B0604020202020204" pitchFamily="34" charset="0"/>
              </a:rPr>
              <a:t>und </a:t>
            </a:r>
            <a:r>
              <a:rPr lang="de-DE" dirty="0" smtClean="0">
                <a:latin typeface="Arial" panose="020B0604020202020204" pitchFamily="34" charset="0"/>
                <a:cs typeface="Arial" panose="020B0604020202020204" pitchFamily="34" charset="0"/>
              </a:rPr>
              <a:t>Gesundheitsförderung, </a:t>
            </a:r>
            <a:endParaRPr lang="de-DE" dirty="0">
              <a:latin typeface="Arial" panose="020B0604020202020204" pitchFamily="34" charset="0"/>
              <a:cs typeface="Arial" panose="020B0604020202020204" pitchFamily="34" charset="0"/>
            </a:endParaRPr>
          </a:p>
          <a:p>
            <a:pPr marL="361950" lvl="1" indent="-171450">
              <a:buFont typeface="Arial" panose="020B0604020202020204" pitchFamily="34" charset="0"/>
              <a:buChar char="•"/>
            </a:pPr>
            <a:r>
              <a:rPr lang="de-DE" dirty="0">
                <a:latin typeface="Arial" panose="020B0604020202020204" pitchFamily="34" charset="0"/>
                <a:cs typeface="Arial" panose="020B0604020202020204" pitchFamily="34" charset="0"/>
              </a:rPr>
              <a:t>während </a:t>
            </a:r>
            <a:r>
              <a:rPr lang="de-DE" dirty="0" smtClean="0">
                <a:latin typeface="Arial" panose="020B0604020202020204" pitchFamily="34" charset="0"/>
                <a:cs typeface="Arial" panose="020B0604020202020204" pitchFamily="34" charset="0"/>
              </a:rPr>
              <a:t>Berufliche Orientierung, Medienbildung und Verbraucherbildung </a:t>
            </a:r>
            <a:r>
              <a:rPr lang="de-DE" dirty="0">
                <a:latin typeface="Arial" panose="020B0604020202020204" pitchFamily="34" charset="0"/>
                <a:cs typeface="Arial" panose="020B0604020202020204" pitchFamily="34" charset="0"/>
              </a:rPr>
              <a:t>themenspezifische Leitperspektiven bilden. </a:t>
            </a:r>
            <a:endParaRPr lang="de-DE" dirty="0" smtClean="0">
              <a:latin typeface="Arial" panose="020B0604020202020204" pitchFamily="34" charset="0"/>
              <a:cs typeface="Arial" panose="020B0604020202020204" pitchFamily="34" charset="0"/>
            </a:endParaRPr>
          </a:p>
          <a:p>
            <a:pPr marL="361950" lvl="1" indent="-171450">
              <a:buFont typeface="Arial" panose="020B0604020202020204" pitchFamily="34" charset="0"/>
              <a:buChar char="•"/>
            </a:pPr>
            <a:endParaRPr lang="de-DE"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de-DE" dirty="0" smtClean="0">
                <a:latin typeface="Arial" panose="020B0604020202020204" pitchFamily="34" charset="0"/>
                <a:cs typeface="Arial" panose="020B0604020202020204" pitchFamily="34" charset="0"/>
              </a:rPr>
              <a:t>Ein </a:t>
            </a:r>
            <a:r>
              <a:rPr lang="de-DE" dirty="0">
                <a:latin typeface="Arial" panose="020B0604020202020204" pitchFamily="34" charset="0"/>
                <a:cs typeface="Arial" panose="020B0604020202020204" pitchFamily="34" charset="0"/>
              </a:rPr>
              <a:t>Arbeitspapier m</a:t>
            </a:r>
            <a:r>
              <a:rPr lang="de-DE" u="none" kern="1200" dirty="0" smtClean="0">
                <a:effectLst/>
                <a:latin typeface="Arial" panose="020B0604020202020204" pitchFamily="34" charset="0"/>
                <a:cs typeface="Arial" panose="020B0604020202020204" pitchFamily="34" charset="0"/>
              </a:rPr>
              <a:t>it Vorschlägen und Anregungen für die Bildungsplankommissionen bildet die Grundlage für die Einarbeitung der Leitperspektiven in die neuen Bildungspläne. </a:t>
            </a:r>
          </a:p>
          <a:p>
            <a:r>
              <a:rPr lang="de-DE" u="sng" dirty="0" smtClean="0">
                <a:latin typeface="Arial" panose="020B0604020202020204" pitchFamily="34" charset="0"/>
                <a:cs typeface="Arial" panose="020B0604020202020204" pitchFamily="34" charset="0"/>
              </a:rPr>
              <a:t> </a:t>
            </a:r>
            <a:endParaRPr lang="de-DE" u="sng"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a:xfrm>
            <a:off x="650972" y="282775"/>
            <a:ext cx="403961" cy="153888"/>
          </a:xfrm>
        </p:spPr>
        <p:txBody>
          <a:bodyPr/>
          <a:lstStyle/>
          <a:p>
            <a:r>
              <a:rPr lang="de-DE" dirty="0" smtClean="0"/>
              <a:t>Seite </a:t>
            </a:r>
            <a:fld id="{F8FF1768-1DF2-410F-ABF6-E09C1CB8A556}" type="slidenum">
              <a:rPr lang="de-DE" smtClean="0"/>
              <a:pPr/>
              <a:t>8</a:t>
            </a:fld>
            <a:endParaRPr lang="de-DE" dirty="0"/>
          </a:p>
        </p:txBody>
      </p:sp>
      <p:sp>
        <p:nvSpPr>
          <p:cNvPr id="5" name="Kopfzeilenplatzhalter 4"/>
          <p:cNvSpPr>
            <a:spLocks noGrp="1"/>
          </p:cNvSpPr>
          <p:nvPr>
            <p:ph type="hdr" sz="quarter" idx="11"/>
          </p:nvPr>
        </p:nvSpPr>
        <p:spPr/>
        <p:txBody>
          <a:bodyPr/>
          <a:lstStyle/>
          <a:p>
            <a:endParaRPr lang="de-DE" dirty="0"/>
          </a:p>
        </p:txBody>
      </p:sp>
    </p:spTree>
    <p:extLst>
      <p:ext uri="{BB962C8B-B14F-4D97-AF65-F5344CB8AC3E}">
        <p14:creationId xmlns:p14="http://schemas.microsoft.com/office/powerpoint/2010/main" val="11712932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bwMode="auto">
          <a:xfrm>
            <a:off x="915988" y="735013"/>
            <a:ext cx="4965700" cy="3724275"/>
          </a:xfrm>
          <a:noFill/>
          <a:ln>
            <a:solidFill>
              <a:srgbClr val="000000"/>
            </a:solidFill>
            <a:miter lim="800000"/>
            <a:headEnd/>
            <a:tailEnd/>
          </a:ln>
        </p:spPr>
      </p:sp>
      <p:sp>
        <p:nvSpPr>
          <p:cNvPr id="4" name="Rectangle 3"/>
          <p:cNvSpPr>
            <a:spLocks noGrp="1" noChangeArrowheads="1"/>
          </p:cNvSpPr>
          <p:nvPr>
            <p:ph type="body" idx="1"/>
          </p:nvPr>
        </p:nvSpPr>
        <p:spPr bwMode="auto">
          <a:xfrm>
            <a:off x="460378" y="4603754"/>
            <a:ext cx="5876925" cy="4467225"/>
          </a:xfrm>
          <a:noFill/>
        </p:spPr>
        <p:txBody>
          <a:bodyPr wrap="square" numCol="1" anchor="t" anchorCtr="0" compatLnSpc="1">
            <a:prstTxWarp prst="textNoShape">
              <a:avLst/>
            </a:prstTxWarp>
          </a:bodyPr>
          <a:lstStyle/>
          <a:p>
            <a:pPr>
              <a:spcBef>
                <a:spcPct val="0"/>
              </a:spcBef>
            </a:pPr>
            <a:endParaRPr lang="de-DE" sz="1100" dirty="0" smtClean="0">
              <a:latin typeface="Arial" panose="020B0604020202020204" pitchFamily="34" charset="0"/>
              <a:cs typeface="Arial" panose="020B0604020202020204" pitchFamily="34" charset="0"/>
            </a:endParaRPr>
          </a:p>
        </p:txBody>
      </p:sp>
      <p:sp>
        <p:nvSpPr>
          <p:cNvPr id="5" name="Foliennummernplatzhalter 3"/>
          <p:cNvSpPr>
            <a:spLocks noGrp="1"/>
          </p:cNvSpPr>
          <p:nvPr>
            <p:ph type="sldNum" sz="quarter" idx="5"/>
          </p:nvPr>
        </p:nvSpPr>
        <p:spPr>
          <a:xfrm>
            <a:off x="579009" y="282775"/>
            <a:ext cx="475921" cy="153888"/>
          </a:xfrm>
        </p:spPr>
        <p:txBody>
          <a:bodyPr/>
          <a:lstStyle/>
          <a:p>
            <a:r>
              <a:rPr lang="de-DE" dirty="0" smtClean="0"/>
              <a:t>Seite </a:t>
            </a:r>
            <a:fld id="{F8FF1768-1DF2-410F-ABF6-E09C1CB8A556}" type="slidenum">
              <a:rPr lang="de-DE" smtClean="0"/>
              <a:pPr/>
              <a:t>9</a:t>
            </a:fld>
            <a:endParaRPr lang="de-DE"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prstGeom prst="rect">
            <a:avLst/>
          </a:prstGeo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3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a:xfrm>
            <a:off x="457200" y="6356350"/>
            <a:ext cx="2133600" cy="365125"/>
          </a:xfrm>
          <a:prstGeom prst="rect">
            <a:avLst/>
          </a:prstGeom>
        </p:spPr>
        <p:txBody>
          <a:bodyPr/>
          <a:lstStyle/>
          <a:p>
            <a:pPr>
              <a:defRPr/>
            </a:pPr>
            <a:endParaRPr lang="de-DE"/>
          </a:p>
        </p:txBody>
      </p:sp>
      <p:sp>
        <p:nvSpPr>
          <p:cNvPr id="5" name="Fußzeilenplatzhalter 4"/>
          <p:cNvSpPr>
            <a:spLocks noGrp="1"/>
          </p:cNvSpPr>
          <p:nvPr>
            <p:ph type="ftr" sz="quarter" idx="11"/>
          </p:nvPr>
        </p:nvSpPr>
        <p:spPr/>
        <p:txBody>
          <a:bodyPr/>
          <a:lstStyle/>
          <a:p>
            <a:pPr>
              <a:defRPr/>
            </a:pPr>
            <a:endParaRPr lang="de-DE"/>
          </a:p>
        </p:txBody>
      </p:sp>
      <p:sp>
        <p:nvSpPr>
          <p:cNvPr id="6" name="Foliennummernplatzhalter 5"/>
          <p:cNvSpPr>
            <a:spLocks noGrp="1"/>
          </p:cNvSpPr>
          <p:nvPr>
            <p:ph type="sldNum" sz="quarter" idx="12"/>
          </p:nvPr>
        </p:nvSpPr>
        <p:spPr/>
        <p:txBody>
          <a:bodyPr/>
          <a:lstStyle/>
          <a:p>
            <a:pPr>
              <a:defRPr/>
            </a:pPr>
            <a:fld id="{970C35DB-47AE-4943-97A7-0583AA6C60F2}" type="slidenum">
              <a:rPr lang="de-DE" smtClean="0"/>
              <a:pPr>
                <a:defRPr/>
              </a:pPr>
              <a:t>‹Nr.›</a:t>
            </a:fld>
            <a:endParaRPr lang="de-DE"/>
          </a:p>
        </p:txBody>
      </p:sp>
    </p:spTree>
    <p:extLst>
      <p:ext uri="{BB962C8B-B14F-4D97-AF65-F5344CB8AC3E}">
        <p14:creationId xmlns:p14="http://schemas.microsoft.com/office/powerpoint/2010/main" val="1024939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1_Titel und Inhal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966684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7" name="Fußzeilenplatzhalter 4"/>
          <p:cNvSpPr txBox="1">
            <a:spLocks/>
          </p:cNvSpPr>
          <p:nvPr userDrawn="1"/>
        </p:nvSpPr>
        <p:spPr>
          <a:xfrm>
            <a:off x="251967" y="6453188"/>
            <a:ext cx="719633" cy="365125"/>
          </a:xfrm>
          <a:prstGeom prst="rect">
            <a:avLst/>
          </a:prstGeom>
        </p:spPr>
        <p:txBody>
          <a:bodyPr vert="horz" lIns="91440" tIns="45720" rIns="91440" bIns="45720" rtlCol="0" anchor="ctr"/>
          <a:lstStyle>
            <a:defPPr>
              <a:defRPr lang="de-DE"/>
            </a:defPPr>
            <a:lvl1pPr algn="ctr" rtl="0" eaLnBrk="0" fontAlgn="auto" hangingPunct="0">
              <a:spcBef>
                <a:spcPts val="0"/>
              </a:spcBef>
              <a:spcAft>
                <a:spcPts val="0"/>
              </a:spcAft>
              <a:defRPr sz="1000" kern="1200">
                <a:solidFill>
                  <a:schemeClr val="tx1">
                    <a:tint val="75000"/>
                  </a:schemeClr>
                </a:solidFill>
                <a:latin typeface="Arial" pitchFamily="34" charset="0"/>
                <a:ea typeface="+mn-ea"/>
                <a:cs typeface="Arial" pitchFamily="34" charset="0"/>
              </a:defRPr>
            </a:lvl1pPr>
            <a:lvl2pPr marL="457200" algn="l" rtl="0" eaLnBrk="0" fontAlgn="base" hangingPunct="0">
              <a:spcBef>
                <a:spcPct val="0"/>
              </a:spcBef>
              <a:spcAft>
                <a:spcPct val="0"/>
              </a:spcAft>
              <a:defRPr sz="2400" kern="1200">
                <a:solidFill>
                  <a:schemeClr val="tx1"/>
                </a:solidFill>
                <a:latin typeface="Times"/>
                <a:ea typeface="+mn-ea"/>
                <a:cs typeface="+mn-cs"/>
              </a:defRPr>
            </a:lvl2pPr>
            <a:lvl3pPr marL="914400" algn="l" rtl="0" eaLnBrk="0" fontAlgn="base" hangingPunct="0">
              <a:spcBef>
                <a:spcPct val="0"/>
              </a:spcBef>
              <a:spcAft>
                <a:spcPct val="0"/>
              </a:spcAft>
              <a:defRPr sz="2400" kern="1200">
                <a:solidFill>
                  <a:schemeClr val="tx1"/>
                </a:solidFill>
                <a:latin typeface="Times"/>
                <a:ea typeface="+mn-ea"/>
                <a:cs typeface="+mn-cs"/>
              </a:defRPr>
            </a:lvl3pPr>
            <a:lvl4pPr marL="1371600" algn="l" rtl="0" eaLnBrk="0" fontAlgn="base" hangingPunct="0">
              <a:spcBef>
                <a:spcPct val="0"/>
              </a:spcBef>
              <a:spcAft>
                <a:spcPct val="0"/>
              </a:spcAft>
              <a:defRPr sz="2400" kern="1200">
                <a:solidFill>
                  <a:schemeClr val="tx1"/>
                </a:solidFill>
                <a:latin typeface="Times"/>
                <a:ea typeface="+mn-ea"/>
                <a:cs typeface="+mn-cs"/>
              </a:defRPr>
            </a:lvl4pPr>
            <a:lvl5pPr marL="1828800" algn="l"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a:lstStyle>
          <a:p>
            <a:endParaRPr lang="de-DE"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Nur Titel">
    <p:spTree>
      <p:nvGrpSpPr>
        <p:cNvPr id="1" name=""/>
        <p:cNvGrpSpPr/>
        <p:nvPr/>
      </p:nvGrpSpPr>
      <p:grpSpPr>
        <a:xfrm>
          <a:off x="0" y="0"/>
          <a:ext cx="0" cy="0"/>
          <a:chOff x="0" y="0"/>
          <a:chExt cx="0" cy="0"/>
        </a:xfrm>
      </p:grpSpPr>
      <p:sp>
        <p:nvSpPr>
          <p:cNvPr id="4" name="Fußzeilenplatzhalter 4"/>
          <p:cNvSpPr txBox="1">
            <a:spLocks/>
          </p:cNvSpPr>
          <p:nvPr userDrawn="1"/>
        </p:nvSpPr>
        <p:spPr>
          <a:xfrm>
            <a:off x="251967" y="6453188"/>
            <a:ext cx="719633" cy="365125"/>
          </a:xfrm>
          <a:prstGeom prst="rect">
            <a:avLst/>
          </a:prstGeom>
        </p:spPr>
        <p:txBody>
          <a:bodyPr vert="horz" lIns="91440" tIns="45720" rIns="91440" bIns="45720" rtlCol="0" anchor="ctr"/>
          <a:lstStyle>
            <a:defPPr>
              <a:defRPr lang="de-DE"/>
            </a:defPPr>
            <a:lvl1pPr algn="ctr" rtl="0" eaLnBrk="0" fontAlgn="auto" hangingPunct="0">
              <a:spcBef>
                <a:spcPts val="0"/>
              </a:spcBef>
              <a:spcAft>
                <a:spcPts val="0"/>
              </a:spcAft>
              <a:defRPr sz="1000" kern="1200">
                <a:solidFill>
                  <a:schemeClr val="tx1">
                    <a:tint val="75000"/>
                  </a:schemeClr>
                </a:solidFill>
                <a:latin typeface="Arial" pitchFamily="34" charset="0"/>
                <a:ea typeface="+mn-ea"/>
                <a:cs typeface="Arial" pitchFamily="34" charset="0"/>
              </a:defRPr>
            </a:lvl1pPr>
            <a:lvl2pPr marL="457200" algn="l" rtl="0" eaLnBrk="0" fontAlgn="base" hangingPunct="0">
              <a:spcBef>
                <a:spcPct val="0"/>
              </a:spcBef>
              <a:spcAft>
                <a:spcPct val="0"/>
              </a:spcAft>
              <a:defRPr sz="2400" kern="1200">
                <a:solidFill>
                  <a:schemeClr val="tx1"/>
                </a:solidFill>
                <a:latin typeface="Times"/>
                <a:ea typeface="+mn-ea"/>
                <a:cs typeface="+mn-cs"/>
              </a:defRPr>
            </a:lvl2pPr>
            <a:lvl3pPr marL="914400" algn="l" rtl="0" eaLnBrk="0" fontAlgn="base" hangingPunct="0">
              <a:spcBef>
                <a:spcPct val="0"/>
              </a:spcBef>
              <a:spcAft>
                <a:spcPct val="0"/>
              </a:spcAft>
              <a:defRPr sz="2400" kern="1200">
                <a:solidFill>
                  <a:schemeClr val="tx1"/>
                </a:solidFill>
                <a:latin typeface="Times"/>
                <a:ea typeface="+mn-ea"/>
                <a:cs typeface="+mn-cs"/>
              </a:defRPr>
            </a:lvl3pPr>
            <a:lvl4pPr marL="1371600" algn="l" rtl="0" eaLnBrk="0" fontAlgn="base" hangingPunct="0">
              <a:spcBef>
                <a:spcPct val="0"/>
              </a:spcBef>
              <a:spcAft>
                <a:spcPct val="0"/>
              </a:spcAft>
              <a:defRPr sz="2400" kern="1200">
                <a:solidFill>
                  <a:schemeClr val="tx1"/>
                </a:solidFill>
                <a:latin typeface="Times"/>
                <a:ea typeface="+mn-ea"/>
                <a:cs typeface="+mn-cs"/>
              </a:defRPr>
            </a:lvl4pPr>
            <a:lvl5pPr marL="1828800" algn="l"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a:lstStyle>
          <a:p>
            <a:fld id="{B28F9D38-746F-4F66-8DFA-FA7E04203DA6}" type="slidenum">
              <a:rPr lang="de-DE" smtClean="0"/>
              <a:pPr/>
              <a:t>‹Nr.›</a:t>
            </a:fld>
            <a:endParaRPr lang="de-DE"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ußzeilenplatzhalter 2"/>
          <p:cNvSpPr>
            <a:spLocks noGrp="1"/>
          </p:cNvSpPr>
          <p:nvPr>
            <p:ph type="ftr" sz="quarter" idx="10"/>
          </p:nvPr>
        </p:nvSpPr>
        <p:spPr/>
        <p:txBody>
          <a:bodyPr/>
          <a:lstStyle>
            <a:lvl1pPr algn="ctr">
              <a:defRPr/>
            </a:lvl1pPr>
          </a:lstStyle>
          <a:p>
            <a:r>
              <a:rPr lang="de-DE" dirty="0" smtClean="0"/>
              <a:t>TITEL DES VORTRAGS</a:t>
            </a:r>
            <a:endParaRPr lang="de-DE" dirty="0"/>
          </a:p>
        </p:txBody>
      </p:sp>
      <p:sp>
        <p:nvSpPr>
          <p:cNvPr id="3" name="Foliennummernplatzhalter 3"/>
          <p:cNvSpPr>
            <a:spLocks noGrp="1"/>
          </p:cNvSpPr>
          <p:nvPr>
            <p:ph type="sldNum" sz="quarter" idx="11"/>
          </p:nvPr>
        </p:nvSpPr>
        <p:spPr/>
        <p:txBody>
          <a:bodyPr/>
          <a:lstStyle>
            <a:lvl1pPr>
              <a:defRPr/>
            </a:lvl1pPr>
          </a:lstStyle>
          <a:p>
            <a:fld id="{B28F9D38-746F-4F66-8DFA-FA7E04203DA6}" type="slidenum">
              <a:rPr lang="de-DE" smtClean="0"/>
              <a:pPr/>
              <a:t>‹Nr.›</a:t>
            </a:fld>
            <a:endParaRPr lang="de-DE"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cSld name="2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Fußzeilenplatzhalter 4"/>
          <p:cNvSpPr>
            <a:spLocks noGrp="1"/>
          </p:cNvSpPr>
          <p:nvPr>
            <p:ph type="ftr" sz="quarter" idx="10"/>
          </p:nvPr>
        </p:nvSpPr>
        <p:spPr/>
        <p:txBody>
          <a:bodyPr/>
          <a:lstStyle>
            <a:lvl1pPr algn="ctr">
              <a:defRPr/>
            </a:lvl1pPr>
          </a:lstStyle>
          <a:p>
            <a:pPr>
              <a:defRPr/>
            </a:pPr>
            <a:endParaRPr lang="de-DE" dirty="0"/>
          </a:p>
        </p:txBody>
      </p:sp>
      <p:sp>
        <p:nvSpPr>
          <p:cNvPr id="5" name="Foliennummernplatzhalter 5"/>
          <p:cNvSpPr>
            <a:spLocks noGrp="1"/>
          </p:cNvSpPr>
          <p:nvPr>
            <p:ph type="sldNum" sz="quarter" idx="11"/>
          </p:nvPr>
        </p:nvSpPr>
        <p:spPr>
          <a:xfrm>
            <a:off x="8316913" y="6381750"/>
            <a:ext cx="719137" cy="311150"/>
          </a:xfrm>
          <a:prstGeom prst="rect">
            <a:avLst/>
          </a:prstGeom>
        </p:spPr>
        <p:txBody>
          <a:bodyPr/>
          <a:lstStyle>
            <a:lvl1pPr>
              <a:defRPr sz="1000">
                <a:latin typeface="Arial" pitchFamily="34" charset="0"/>
                <a:cs typeface="Arial" pitchFamily="34" charset="0"/>
              </a:defRPr>
            </a:lvl1pPr>
          </a:lstStyle>
          <a:p>
            <a:pPr>
              <a:defRPr/>
            </a:pPr>
            <a:fld id="{B9B83040-7942-4169-937C-1F2142603911}" type="slidenum">
              <a:rPr lang="de-DE" smtClean="0"/>
              <a:pPr>
                <a:defRPr/>
              </a:pPr>
              <a:t>‹Nr.›</a:t>
            </a:fld>
            <a:endParaRPr lang="de-DE" dirty="0"/>
          </a:p>
        </p:txBody>
      </p:sp>
    </p:spTree>
    <p:extLst>
      <p:ext uri="{BB962C8B-B14F-4D97-AF65-F5344CB8AC3E}">
        <p14:creationId xmlns:p14="http://schemas.microsoft.com/office/powerpoint/2010/main" val="4012157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cSld name="10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Fußzeilenplatzhalter 4"/>
          <p:cNvSpPr>
            <a:spLocks noGrp="1"/>
          </p:cNvSpPr>
          <p:nvPr>
            <p:ph type="ftr" sz="quarter" idx="10"/>
          </p:nvPr>
        </p:nvSpPr>
        <p:spPr/>
        <p:txBody>
          <a:bodyPr/>
          <a:lstStyle>
            <a:lvl1pPr algn="ctr">
              <a:defRPr/>
            </a:lvl1pPr>
          </a:lstStyle>
          <a:p>
            <a:pPr>
              <a:defRPr/>
            </a:pPr>
            <a:endParaRPr lang="de-DE" dirty="0" smtClean="0"/>
          </a:p>
          <a:p>
            <a:pPr>
              <a:defRPr/>
            </a:pPr>
            <a:endParaRPr lang="de-DE" dirty="0"/>
          </a:p>
        </p:txBody>
      </p:sp>
      <p:sp>
        <p:nvSpPr>
          <p:cNvPr id="5" name="Foliennummernplatzhalter 5"/>
          <p:cNvSpPr>
            <a:spLocks noGrp="1"/>
          </p:cNvSpPr>
          <p:nvPr>
            <p:ph type="sldNum" sz="quarter" idx="11"/>
          </p:nvPr>
        </p:nvSpPr>
        <p:spPr>
          <a:xfrm>
            <a:off x="6588125" y="6472238"/>
            <a:ext cx="2133600" cy="365125"/>
          </a:xfrm>
          <a:prstGeom prst="rect">
            <a:avLst/>
          </a:prstGeom>
        </p:spPr>
        <p:txBody>
          <a:bodyPr/>
          <a:lstStyle>
            <a:lvl1pPr>
              <a:defRPr/>
            </a:lvl1pPr>
          </a:lstStyle>
          <a:p>
            <a:pPr>
              <a:defRPr/>
            </a:pPr>
            <a:fld id="{7BA22D5F-6554-4585-AE32-D161EF27D20C}" type="slidenum">
              <a:rPr lang="de-DE" smtClean="0"/>
              <a:pPr>
                <a:defRPr/>
              </a:pPr>
              <a:t>‹Nr.›</a:t>
            </a:fld>
            <a:endParaRPr lang="de-DE" dirty="0"/>
          </a:p>
        </p:txBody>
      </p:sp>
    </p:spTree>
    <p:extLst>
      <p:ext uri="{BB962C8B-B14F-4D97-AF65-F5344CB8AC3E}">
        <p14:creationId xmlns:p14="http://schemas.microsoft.com/office/powerpoint/2010/main" val="1818487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cSld name="1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395536" y="1484784"/>
            <a:ext cx="8424862" cy="4752975"/>
          </a:xfrm>
        </p:spPr>
        <p:txBody>
          <a:bodyPr/>
          <a:lstStyle>
            <a:lvl1pPr marL="271463" indent="-271463">
              <a:buClr>
                <a:srgbClr val="FC854A"/>
              </a:buClr>
              <a:buFont typeface="Wingdings" pitchFamily="2" charset="2"/>
              <a:buChar char="§"/>
              <a:defRPr baseline="0">
                <a:latin typeface="Arial" pitchFamily="34" charset="0"/>
              </a:defRPr>
            </a:lvl1pPr>
            <a:lvl2pPr marL="719138" indent="-268288">
              <a:buClr>
                <a:srgbClr val="FC854A"/>
              </a:buClr>
              <a:buFont typeface="Wingdings" pitchFamily="2" charset="2"/>
              <a:buChar char="§"/>
              <a:defRPr sz="2000" baseline="0">
                <a:latin typeface="Arial" pitchFamily="34" charset="0"/>
              </a:defRPr>
            </a:lvl2pPr>
            <a:lvl3pPr marL="1165225" indent="-266700">
              <a:buClr>
                <a:srgbClr val="FC854A"/>
              </a:buClr>
              <a:buFont typeface="Wingdings" pitchFamily="2" charset="2"/>
              <a:buChar char="§"/>
              <a:defRPr sz="1800" baseline="0">
                <a:latin typeface="Arial" pitchFamily="34" charset="0"/>
              </a:defRPr>
            </a:lvl3pPr>
            <a:lvl4pPr marL="1611313" indent="-261938">
              <a:buClr>
                <a:srgbClr val="873E50"/>
              </a:buClr>
              <a:buFont typeface="Wingdings" pitchFamily="2" charset="2"/>
              <a:buChar char="§"/>
              <a:defRPr sz="1600" baseline="0">
                <a:latin typeface="Arial" pitchFamily="34" charset="0"/>
              </a:defRPr>
            </a:lvl4pPr>
            <a:lvl5pPr marL="2057400" indent="-261938">
              <a:buClr>
                <a:srgbClr val="873E50"/>
              </a:buClr>
              <a:buFont typeface="Wingdings" pitchFamily="2" charset="2"/>
              <a:buChar char="§"/>
              <a:defRPr sz="1400" baseline="0">
                <a:latin typeface="Arial" pitchFamily="34" charset="0"/>
              </a:defRPr>
            </a:lvl5pPr>
          </a:lstStyle>
          <a:p>
            <a:pPr lvl="0"/>
            <a:r>
              <a:rPr lang="de-DE" smtClean="0"/>
              <a:t>Textmasterformat bearbeiten</a:t>
            </a:r>
          </a:p>
          <a:p>
            <a:pPr lvl="1"/>
            <a:r>
              <a:rPr lang="de-DE" smtClean="0"/>
              <a:t>Zweite Ebene</a:t>
            </a:r>
          </a:p>
          <a:p>
            <a:pPr lvl="2"/>
            <a:r>
              <a:rPr lang="de-DE" smtClean="0"/>
              <a:t>Dritte Ebene</a:t>
            </a:r>
          </a:p>
        </p:txBody>
      </p:sp>
      <p:sp>
        <p:nvSpPr>
          <p:cNvPr id="5" name="Foliennummernplatzhalter 5"/>
          <p:cNvSpPr>
            <a:spLocks noGrp="1"/>
          </p:cNvSpPr>
          <p:nvPr>
            <p:ph type="sldNum" sz="quarter" idx="11"/>
          </p:nvPr>
        </p:nvSpPr>
        <p:spPr>
          <a:xfrm>
            <a:off x="6588125" y="6472238"/>
            <a:ext cx="2133600" cy="365125"/>
          </a:xfrm>
          <a:prstGeom prst="rect">
            <a:avLst/>
          </a:prstGeom>
        </p:spPr>
        <p:txBody>
          <a:bodyPr/>
          <a:lstStyle>
            <a:lvl1pPr>
              <a:defRPr/>
            </a:lvl1pPr>
          </a:lstStyle>
          <a:p>
            <a:pPr>
              <a:defRPr/>
            </a:pPr>
            <a:fld id="{FB36A514-6605-43A3-8ACB-9BFC1F7D87DB}" type="slidenum">
              <a:rPr lang="de-DE" smtClean="0"/>
              <a:pPr>
                <a:defRPr/>
              </a:pPr>
              <a:t>‹Nr.›</a:t>
            </a:fld>
            <a:endParaRPr lang="de-DE" dirty="0"/>
          </a:p>
        </p:txBody>
      </p:sp>
    </p:spTree>
    <p:extLst>
      <p:ext uri="{BB962C8B-B14F-4D97-AF65-F5344CB8AC3E}">
        <p14:creationId xmlns:p14="http://schemas.microsoft.com/office/powerpoint/2010/main" val="3805091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9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Foliennummernplatzhalter 5"/>
          <p:cNvSpPr>
            <a:spLocks noGrp="1"/>
          </p:cNvSpPr>
          <p:nvPr>
            <p:ph type="sldNum" sz="quarter" idx="11"/>
          </p:nvPr>
        </p:nvSpPr>
        <p:spPr>
          <a:xfrm>
            <a:off x="6588125" y="6472238"/>
            <a:ext cx="2133600" cy="365125"/>
          </a:xfrm>
          <a:prstGeom prst="rect">
            <a:avLst/>
          </a:prstGeom>
        </p:spPr>
        <p:txBody>
          <a:bodyPr/>
          <a:lstStyle>
            <a:lvl1pPr>
              <a:defRPr/>
            </a:lvl1pPr>
          </a:lstStyle>
          <a:p>
            <a:pPr>
              <a:defRPr/>
            </a:pPr>
            <a:fld id="{FB36A514-6605-43A3-8ACB-9BFC1F7D87DB}" type="slidenum">
              <a:rPr lang="de-DE"/>
              <a:pPr>
                <a:defRPr/>
              </a:pPr>
              <a:t>‹Nr.›</a:t>
            </a:fld>
            <a:endParaRPr lang="de-DE" dirty="0"/>
          </a:p>
        </p:txBody>
      </p:sp>
    </p:spTree>
    <p:extLst>
      <p:ext uri="{BB962C8B-B14F-4D97-AF65-F5344CB8AC3E}">
        <p14:creationId xmlns:p14="http://schemas.microsoft.com/office/powerpoint/2010/main" val="1759129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Foliennummernplatzhalter 5"/>
          <p:cNvSpPr>
            <a:spLocks noGrp="1"/>
          </p:cNvSpPr>
          <p:nvPr>
            <p:ph type="sldNum" sz="quarter" idx="11"/>
          </p:nvPr>
        </p:nvSpPr>
        <p:spPr/>
        <p:txBody>
          <a:bodyPr/>
          <a:lstStyle>
            <a:lvl1pPr>
              <a:defRPr/>
            </a:lvl1pPr>
          </a:lstStyle>
          <a:p>
            <a:endParaRPr lang="de-DE"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extplatzhalter 2"/>
          <p:cNvSpPr>
            <a:spLocks noGrp="1"/>
          </p:cNvSpPr>
          <p:nvPr>
            <p:ph type="body" idx="1"/>
          </p:nvPr>
        </p:nvSpPr>
        <p:spPr bwMode="auto">
          <a:xfrm>
            <a:off x="457200" y="1556792"/>
            <a:ext cx="8229600" cy="456937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5" name="Fußzeilenplatzhalter 4"/>
          <p:cNvSpPr>
            <a:spLocks noGrp="1"/>
          </p:cNvSpPr>
          <p:nvPr>
            <p:ph type="ftr" sz="quarter" idx="3"/>
          </p:nvPr>
        </p:nvSpPr>
        <p:spPr>
          <a:xfrm>
            <a:off x="107950" y="6453336"/>
            <a:ext cx="4464050" cy="364977"/>
          </a:xfrm>
          <a:prstGeom prst="rect">
            <a:avLst/>
          </a:prstGeom>
        </p:spPr>
        <p:txBody>
          <a:bodyPr vert="horz" lIns="91440" tIns="45720" rIns="91440" bIns="45720" rtlCol="0" anchor="ctr"/>
          <a:lstStyle>
            <a:lvl1pPr algn="l" fontAlgn="auto">
              <a:spcBef>
                <a:spcPts val="0"/>
              </a:spcBef>
              <a:spcAft>
                <a:spcPts val="0"/>
              </a:spcAft>
              <a:defRPr sz="1000" dirty="0" smtClean="0">
                <a:solidFill>
                  <a:schemeClr val="tx1">
                    <a:tint val="75000"/>
                  </a:schemeClr>
                </a:solidFill>
                <a:latin typeface="Arial" pitchFamily="34" charset="0"/>
                <a:cs typeface="Arial" pitchFamily="34" charset="0"/>
              </a:defRPr>
            </a:lvl1pPr>
          </a:lstStyle>
          <a:p>
            <a:r>
              <a:rPr lang="de-DE" dirty="0" smtClean="0"/>
              <a:t>Der BP 2016 in Physik – Einbindung von leitperspektiven, </a:t>
            </a:r>
            <a:r>
              <a:rPr lang="de-DE" dirty="0" err="1" smtClean="0"/>
              <a:t>pbK</a:t>
            </a:r>
            <a:r>
              <a:rPr lang="de-DE" dirty="0" smtClean="0"/>
              <a:t> und </a:t>
            </a:r>
            <a:r>
              <a:rPr lang="de-DE" dirty="0" err="1" smtClean="0"/>
              <a:t>ibK</a:t>
            </a:r>
            <a:endParaRPr lang="de-DE" dirty="0"/>
          </a:p>
        </p:txBody>
      </p:sp>
      <p:sp>
        <p:nvSpPr>
          <p:cNvPr id="6" name="Foliennummernplatzhalter 5"/>
          <p:cNvSpPr>
            <a:spLocks noGrp="1"/>
          </p:cNvSpPr>
          <p:nvPr>
            <p:ph type="sldNum" sz="quarter" idx="4"/>
          </p:nvPr>
        </p:nvSpPr>
        <p:spPr>
          <a:xfrm>
            <a:off x="6588125" y="6472238"/>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fld id="{B28F9D38-746F-4F66-8DFA-FA7E04203DA6}" type="slidenum">
              <a:rPr lang="de-DE" smtClean="0"/>
              <a:pPr/>
              <a:t>‹Nr.›</a:t>
            </a:fld>
            <a:endParaRPr lang="de-DE" dirty="0"/>
          </a:p>
        </p:txBody>
      </p:sp>
      <p:sp>
        <p:nvSpPr>
          <p:cNvPr id="10" name="Textfeld 9"/>
          <p:cNvSpPr txBox="1"/>
          <p:nvPr/>
        </p:nvSpPr>
        <p:spPr>
          <a:xfrm>
            <a:off x="223838" y="764704"/>
            <a:ext cx="8696325" cy="431800"/>
          </a:xfrm>
          <a:prstGeom prst="rect">
            <a:avLst/>
          </a:prstGeom>
          <a:solidFill>
            <a:srgbClr val="FFFF99"/>
          </a:solidFill>
        </p:spPr>
        <p:txBody>
          <a:bodyPr>
            <a:spAutoFit/>
          </a:bodyPr>
          <a:lstStyle/>
          <a:p>
            <a:pPr algn="ctr" fontAlgn="auto">
              <a:spcBef>
                <a:spcPts val="0"/>
              </a:spcBef>
              <a:spcAft>
                <a:spcPts val="0"/>
              </a:spcAft>
              <a:defRPr/>
            </a:pPr>
            <a:endParaRPr lang="de-DE" sz="2800" b="1" dirty="0">
              <a:latin typeface="Arial" pitchFamily="34" charset="0"/>
              <a:cs typeface="Arial" pitchFamily="34" charset="0"/>
            </a:endParaRPr>
          </a:p>
        </p:txBody>
      </p:sp>
      <p:pic>
        <p:nvPicPr>
          <p:cNvPr id="9" name="Bild 8"/>
          <p:cNvPicPr>
            <a:picLocks/>
          </p:cNvPicPr>
          <p:nvPr userDrawn="1"/>
        </p:nvPicPr>
        <p:blipFill>
          <a:blip r:embed="rId13" cstate="print"/>
          <a:stretch>
            <a:fillRect/>
          </a:stretch>
        </p:blipFill>
        <p:spPr>
          <a:xfrm flipV="1">
            <a:off x="217104" y="6021288"/>
            <a:ext cx="8712968" cy="36008"/>
          </a:xfrm>
          <a:prstGeom prst="rect">
            <a:avLst/>
          </a:prstGeom>
        </p:spPr>
      </p:pic>
    </p:spTree>
  </p:cSld>
  <p:clrMap bg1="lt1" tx1="dk1" bg2="lt2" tx2="dk2" accent1="accent1" accent2="accent2" accent3="accent3" accent4="accent4" accent5="accent5" accent6="accent6" hlink="hlink" folHlink="folHlink"/>
  <p:sldLayoutIdLst>
    <p:sldLayoutId id="2147483742" r:id="rId1"/>
    <p:sldLayoutId id="2147483745" r:id="rId2"/>
    <p:sldLayoutId id="2147483747" r:id="rId3"/>
    <p:sldLayoutId id="2147483748" r:id="rId4"/>
    <p:sldLayoutId id="2147483749" r:id="rId5"/>
    <p:sldLayoutId id="2147483750" r:id="rId6"/>
    <p:sldLayoutId id="2147483751" r:id="rId7"/>
    <p:sldLayoutId id="2147483769" r:id="rId8"/>
    <p:sldLayoutId id="2147483770" r:id="rId9"/>
    <p:sldLayoutId id="2147483771" r:id="rId10"/>
    <p:sldLayoutId id="2147483772"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Clr>
          <a:srgbClr val="7F7F7F"/>
        </a:buClr>
        <a:buFont typeface="Wingdings" pitchFamily="2" charset="2"/>
        <a:buChar char="§"/>
        <a:defRPr sz="24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2200" kern="1200">
          <a:solidFill>
            <a:schemeClr val="tx1"/>
          </a:solidFill>
          <a:latin typeface="Arial" pitchFamily="34" charset="0"/>
          <a:ea typeface="+mn-ea"/>
          <a:cs typeface="Arial" pitchFamily="34" charset="0"/>
        </a:defRPr>
      </a:lvl2pPr>
      <a:lvl3pPr marL="1257300" indent="-342900" algn="l" rtl="0" eaLnBrk="1" fontAlgn="base" hangingPunct="1">
        <a:spcBef>
          <a:spcPct val="20000"/>
        </a:spcBef>
        <a:spcAft>
          <a:spcPct val="0"/>
        </a:spcAft>
        <a:buClr>
          <a:srgbClr val="7F7F7F"/>
        </a:buClr>
        <a:buFont typeface="Arial" charset="0"/>
        <a:buChar char="•"/>
        <a:defRPr sz="20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8.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hyperlink" Target="../Curricula/zpg_jahresverteilung_bp_physik_kl.7-8.docx" TargetMode="External"/><Relationship Id="rId2" Type="http://schemas.openxmlformats.org/officeDocument/2006/relationships/notesSlide" Target="../notesSlides/notesSlide24.xml"/><Relationship Id="rId1" Type="http://schemas.openxmlformats.org/officeDocument/2006/relationships/slideLayout" Target="../slideLayouts/slideLayout9.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hyperlink" Target="http://www.kultusportal-bw.de/"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image" Target="../media/image2.jpeg"/><Relationship Id="rId4" Type="http://schemas.openxmlformats.org/officeDocument/2006/relationships/hyperlink" Target="http://www.bildungsplaene-bw.de/"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ctrTitle"/>
          </p:nvPr>
        </p:nvSpPr>
        <p:spPr>
          <a:xfrm>
            <a:off x="0" y="4113021"/>
            <a:ext cx="9144000" cy="1332203"/>
          </a:xfrm>
        </p:spPr>
        <p:txBody>
          <a:bodyPr>
            <a:normAutofit/>
          </a:bodyPr>
          <a:lstStyle/>
          <a:p>
            <a:pPr eaLnBrk="0" hangingPunct="0"/>
            <a:r>
              <a:rPr lang="de-DE" dirty="0" smtClean="0">
                <a:latin typeface="Calibri"/>
                <a:cs typeface="Calibri"/>
              </a:rPr>
              <a:t>Der Bildungsplan 2016 in Physik</a:t>
            </a:r>
            <a:br>
              <a:rPr lang="de-DE" dirty="0" smtClean="0">
                <a:latin typeface="Calibri"/>
                <a:cs typeface="Calibri"/>
              </a:rPr>
            </a:br>
            <a:r>
              <a:rPr lang="de-DE" sz="3600" dirty="0" smtClean="0">
                <a:solidFill>
                  <a:schemeClr val="bg1">
                    <a:lumMod val="50000"/>
                  </a:schemeClr>
                </a:solidFill>
                <a:latin typeface="Calibri"/>
                <a:cs typeface="Calibri"/>
              </a:rPr>
              <a:t>Kompetenzorientierung und Leitperspektiven</a:t>
            </a:r>
            <a:endParaRPr lang="de-DE" sz="3600" dirty="0">
              <a:solidFill>
                <a:schemeClr val="bg1">
                  <a:lumMod val="50000"/>
                </a:schemeClr>
              </a:solidFill>
              <a:latin typeface="Calibri"/>
              <a:cs typeface="Calibri"/>
            </a:endParaRPr>
          </a:p>
        </p:txBody>
      </p:sp>
      <p:sp>
        <p:nvSpPr>
          <p:cNvPr id="7" name="Rectangle 3"/>
          <p:cNvSpPr>
            <a:spLocks noGrp="1" noChangeArrowheads="1"/>
          </p:cNvSpPr>
          <p:nvPr>
            <p:ph type="subTitle" idx="1"/>
          </p:nvPr>
        </p:nvSpPr>
        <p:spPr>
          <a:xfrm>
            <a:off x="0" y="5661248"/>
            <a:ext cx="9144000" cy="936104"/>
          </a:xfrm>
        </p:spPr>
        <p:txBody>
          <a:bodyPr/>
          <a:lstStyle/>
          <a:p>
            <a:r>
              <a:rPr lang="de-DE" sz="1600" dirty="0" smtClean="0"/>
              <a:t>ZPG Physik – Bad Wildbad – Dezember 2015</a:t>
            </a:r>
            <a:endParaRPr lang="de-DE" sz="1600" dirty="0"/>
          </a:p>
        </p:txBody>
      </p:sp>
      <p:pic>
        <p:nvPicPr>
          <p:cNvPr id="8" name="Bild 7"/>
          <p:cNvPicPr>
            <a:picLocks noChangeAspect="1"/>
          </p:cNvPicPr>
          <p:nvPr/>
        </p:nvPicPr>
        <p:blipFill>
          <a:blip r:embed="rId3" cstate="print"/>
          <a:stretch>
            <a:fillRect/>
          </a:stretch>
        </p:blipFill>
        <p:spPr>
          <a:xfrm>
            <a:off x="2483768" y="1196752"/>
            <a:ext cx="4206609" cy="267945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459" y="1422276"/>
            <a:ext cx="5134946" cy="226793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feld 3"/>
          <p:cNvSpPr txBox="1">
            <a:spLocks noChangeArrowheads="1"/>
          </p:cNvSpPr>
          <p:nvPr/>
        </p:nvSpPr>
        <p:spPr bwMode="auto">
          <a:xfrm>
            <a:off x="194101" y="692696"/>
            <a:ext cx="8696325" cy="523220"/>
          </a:xfrm>
          <a:prstGeom prst="rect">
            <a:avLst/>
          </a:prstGeom>
          <a:noFill/>
          <a:ln w="9525">
            <a:noFill/>
            <a:miter lim="800000"/>
            <a:headEnd/>
            <a:tailEnd/>
          </a:ln>
        </p:spPr>
        <p:txBody>
          <a:bodyPr>
            <a:spAutoFit/>
          </a:bodyPr>
          <a:lstStyle/>
          <a:p>
            <a:pPr algn="ctr"/>
            <a:r>
              <a:rPr lang="de-DE" sz="2800" dirty="0" smtClean="0">
                <a:latin typeface="Calibri"/>
                <a:cs typeface="Calibri"/>
              </a:rPr>
              <a:t>Leitperspektiven (Beispiele aus dem </a:t>
            </a:r>
            <a:r>
              <a:rPr lang="de-DE" sz="2800" dirty="0" err="1" smtClean="0">
                <a:latin typeface="Calibri"/>
                <a:cs typeface="Calibri"/>
              </a:rPr>
              <a:t>Fachplan</a:t>
            </a:r>
            <a:r>
              <a:rPr lang="de-DE" sz="2800" dirty="0" smtClean="0">
                <a:latin typeface="Calibri"/>
                <a:cs typeface="Calibri"/>
              </a:rPr>
              <a:t> Physik G8) </a:t>
            </a:r>
            <a:endParaRPr lang="de-DE" sz="2800" dirty="0">
              <a:latin typeface="Calibri"/>
              <a:cs typeface="Calibri"/>
            </a:endParaRPr>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55775" y="1422276"/>
            <a:ext cx="5976664" cy="125824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46161" y="2229580"/>
            <a:ext cx="5976663" cy="147320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8923" y="4309619"/>
            <a:ext cx="5168482" cy="207170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39565" y="3706184"/>
            <a:ext cx="5783259" cy="29384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5933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3"/>
          <p:cNvSpPr txBox="1">
            <a:spLocks noChangeArrowheads="1"/>
          </p:cNvSpPr>
          <p:nvPr/>
        </p:nvSpPr>
        <p:spPr bwMode="auto">
          <a:xfrm>
            <a:off x="194101" y="692696"/>
            <a:ext cx="8696325" cy="523220"/>
          </a:xfrm>
          <a:prstGeom prst="rect">
            <a:avLst/>
          </a:prstGeom>
          <a:noFill/>
          <a:ln w="9525">
            <a:noFill/>
            <a:miter lim="800000"/>
            <a:headEnd/>
            <a:tailEnd/>
          </a:ln>
        </p:spPr>
        <p:txBody>
          <a:bodyPr>
            <a:spAutoFit/>
          </a:bodyPr>
          <a:lstStyle/>
          <a:p>
            <a:pPr algn="ctr"/>
            <a:r>
              <a:rPr lang="de-DE" sz="2800" dirty="0" smtClean="0">
                <a:latin typeface="Calibri"/>
                <a:cs typeface="Calibri"/>
              </a:rPr>
              <a:t>Leitperspektiven (Beispiele aus dem </a:t>
            </a:r>
            <a:r>
              <a:rPr lang="de-DE" sz="2800" dirty="0" err="1" smtClean="0">
                <a:latin typeface="Calibri"/>
                <a:cs typeface="Calibri"/>
              </a:rPr>
              <a:t>Fachplan</a:t>
            </a:r>
            <a:r>
              <a:rPr lang="de-DE" sz="2800" dirty="0" smtClean="0">
                <a:latin typeface="Calibri"/>
                <a:cs typeface="Calibri"/>
              </a:rPr>
              <a:t> Physik G8) </a:t>
            </a:r>
            <a:endParaRPr lang="de-DE" sz="2800" dirty="0">
              <a:latin typeface="Calibri"/>
              <a:cs typeface="Calibri"/>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1916832"/>
            <a:ext cx="7344816" cy="6480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1600" y="3357757"/>
            <a:ext cx="6548745" cy="89477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0944" y="4355600"/>
            <a:ext cx="6519401" cy="873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5848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bgerundetes Rechteck 1"/>
          <p:cNvSpPr/>
          <p:nvPr/>
        </p:nvSpPr>
        <p:spPr>
          <a:xfrm>
            <a:off x="5364088" y="3429595"/>
            <a:ext cx="2160240"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p:cNvSpPr txBox="1">
            <a:spLocks noChangeArrowheads="1"/>
          </p:cNvSpPr>
          <p:nvPr/>
        </p:nvSpPr>
        <p:spPr bwMode="auto">
          <a:xfrm>
            <a:off x="223838" y="692696"/>
            <a:ext cx="8696325" cy="523220"/>
          </a:xfrm>
          <a:prstGeom prst="rect">
            <a:avLst/>
          </a:prstGeom>
          <a:noFill/>
          <a:ln w="9525">
            <a:noFill/>
            <a:miter lim="800000"/>
            <a:headEnd/>
            <a:tailEnd/>
          </a:ln>
        </p:spPr>
        <p:txBody>
          <a:bodyPr>
            <a:spAutoFit/>
          </a:bodyPr>
          <a:lstStyle/>
          <a:p>
            <a:pPr algn="ctr"/>
            <a:r>
              <a:rPr lang="de-DE" sz="2800" b="1" dirty="0" smtClean="0">
                <a:latin typeface="Calibri"/>
                <a:cs typeface="Calibri"/>
              </a:rPr>
              <a:t>Aufbau der Bildungspläne </a:t>
            </a:r>
            <a:endParaRPr lang="de-DE" sz="2800" b="1" dirty="0">
              <a:latin typeface="Calibri"/>
              <a:cs typeface="Calibri"/>
            </a:endParaRPr>
          </a:p>
        </p:txBody>
      </p:sp>
      <p:sp>
        <p:nvSpPr>
          <p:cNvPr id="3" name="Abgerundetes Rechteck 2"/>
          <p:cNvSpPr/>
          <p:nvPr/>
        </p:nvSpPr>
        <p:spPr>
          <a:xfrm>
            <a:off x="251520" y="1557387"/>
            <a:ext cx="8640960" cy="79208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de-DE" sz="2000" dirty="0" smtClean="0">
                <a:latin typeface="Arial" panose="020B0604020202020204" pitchFamily="34" charset="0"/>
                <a:cs typeface="Arial" panose="020B0604020202020204" pitchFamily="34" charset="0"/>
              </a:rPr>
              <a:t> Vorwort </a:t>
            </a:r>
          </a:p>
          <a:p>
            <a:r>
              <a:rPr lang="de-DE" sz="2000" dirty="0" smtClean="0">
                <a:latin typeface="Arial" panose="020B0604020202020204" pitchFamily="34" charset="0"/>
                <a:cs typeface="Arial" panose="020B0604020202020204" pitchFamily="34" charset="0"/>
              </a:rPr>
              <a:t> Einführung </a:t>
            </a:r>
            <a:endParaRPr lang="de-DE" sz="2000" dirty="0">
              <a:latin typeface="Arial" panose="020B0604020202020204" pitchFamily="34" charset="0"/>
              <a:cs typeface="Arial" panose="020B0604020202020204" pitchFamily="34" charset="0"/>
            </a:endParaRPr>
          </a:p>
        </p:txBody>
      </p:sp>
      <p:sp>
        <p:nvSpPr>
          <p:cNvPr id="8" name="Abgerundetes Rechteck 7"/>
          <p:cNvSpPr/>
          <p:nvPr/>
        </p:nvSpPr>
        <p:spPr>
          <a:xfrm>
            <a:off x="251520" y="2637507"/>
            <a:ext cx="8640960" cy="21602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de-DE" sz="2000" dirty="0" smtClean="0">
                <a:latin typeface="Arial" panose="020B0604020202020204" pitchFamily="34" charset="0"/>
                <a:cs typeface="Arial" panose="020B0604020202020204" pitchFamily="34" charset="0"/>
              </a:rPr>
              <a:t> Fachpläne</a:t>
            </a:r>
          </a:p>
          <a:p>
            <a:r>
              <a:rPr lang="de-DE" sz="2000" dirty="0">
                <a:latin typeface="Arial" panose="020B0604020202020204" pitchFamily="34" charset="0"/>
                <a:cs typeface="Arial" panose="020B0604020202020204" pitchFamily="34" charset="0"/>
              </a:rPr>
              <a:t>	</a:t>
            </a:r>
          </a:p>
          <a:p>
            <a:endParaRPr lang="de-DE" sz="2000" dirty="0" smtClean="0">
              <a:latin typeface="Arial" panose="020B0604020202020204" pitchFamily="34" charset="0"/>
              <a:cs typeface="Arial" panose="020B0604020202020204" pitchFamily="34" charset="0"/>
            </a:endParaRPr>
          </a:p>
          <a:p>
            <a:endParaRPr lang="de-DE" sz="2000" dirty="0">
              <a:latin typeface="Arial" panose="020B0604020202020204" pitchFamily="34" charset="0"/>
              <a:cs typeface="Arial" panose="020B0604020202020204" pitchFamily="34" charset="0"/>
            </a:endParaRPr>
          </a:p>
          <a:p>
            <a:endParaRPr lang="de-DE" sz="2000" dirty="0">
              <a:latin typeface="Arial" panose="020B0604020202020204" pitchFamily="34" charset="0"/>
              <a:cs typeface="Arial" panose="020B0604020202020204" pitchFamily="34" charset="0"/>
            </a:endParaRPr>
          </a:p>
          <a:p>
            <a:pPr marL="342900" indent="-342900">
              <a:buFont typeface="Arial" pitchFamily="34" charset="0"/>
              <a:buChar char="•"/>
            </a:pPr>
            <a:r>
              <a:rPr lang="de-DE" sz="2000" dirty="0" smtClean="0">
                <a:latin typeface="Arial" panose="020B0604020202020204" pitchFamily="34" charset="0"/>
                <a:cs typeface="Arial" panose="020B0604020202020204" pitchFamily="34" charset="0"/>
              </a:rPr>
              <a:t>Operatoren</a:t>
            </a:r>
            <a:endParaRPr lang="de-DE" sz="2000" dirty="0">
              <a:latin typeface="Arial" panose="020B0604020202020204" pitchFamily="34" charset="0"/>
              <a:cs typeface="Arial" panose="020B0604020202020204" pitchFamily="34" charset="0"/>
            </a:endParaRPr>
          </a:p>
        </p:txBody>
      </p:sp>
      <p:sp>
        <p:nvSpPr>
          <p:cNvPr id="11" name="Abgerundetes Rechteck 10"/>
          <p:cNvSpPr/>
          <p:nvPr/>
        </p:nvSpPr>
        <p:spPr>
          <a:xfrm>
            <a:off x="251520" y="5085779"/>
            <a:ext cx="8640960" cy="50405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de-DE" sz="2000" dirty="0" smtClean="0">
                <a:latin typeface="Arial" panose="020B0604020202020204" pitchFamily="34" charset="0"/>
                <a:cs typeface="Arial" panose="020B0604020202020204" pitchFamily="34" charset="0"/>
              </a:rPr>
              <a:t>Glossar</a:t>
            </a:r>
            <a:endParaRPr lang="de-DE" sz="2000" dirty="0">
              <a:latin typeface="Arial" panose="020B0604020202020204" pitchFamily="34" charset="0"/>
              <a:cs typeface="Arial" panose="020B0604020202020204" pitchFamily="34" charset="0"/>
            </a:endParaRPr>
          </a:p>
        </p:txBody>
      </p:sp>
      <p:sp>
        <p:nvSpPr>
          <p:cNvPr id="9" name="Abgerundetes Rechteck 8"/>
          <p:cNvSpPr/>
          <p:nvPr/>
        </p:nvSpPr>
        <p:spPr>
          <a:xfrm>
            <a:off x="251520" y="3285579"/>
            <a:ext cx="8640960" cy="1008112"/>
          </a:xfrm>
          <a:prstGeom prst="roundRect">
            <a:avLst/>
          </a:prstGeom>
          <a:solidFill>
            <a:srgbClr val="FFFFCC">
              <a:alpha val="72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itchFamily="34" charset="0"/>
              <a:buChar char="•"/>
            </a:pPr>
            <a:r>
              <a:rPr lang="de-DE" sz="2000" dirty="0" smtClean="0">
                <a:solidFill>
                  <a:schemeClr val="tx1"/>
                </a:solidFill>
                <a:latin typeface="Arial" panose="020B0604020202020204" pitchFamily="34" charset="0"/>
                <a:cs typeface="Arial" panose="020B0604020202020204" pitchFamily="34" charset="0"/>
              </a:rPr>
              <a:t>Leitgedanken</a:t>
            </a:r>
            <a:endParaRPr lang="de-DE" sz="2000" dirty="0">
              <a:solidFill>
                <a:schemeClr val="tx1"/>
              </a:solidFill>
              <a:latin typeface="Arial" panose="020B0604020202020204" pitchFamily="34" charset="0"/>
              <a:cs typeface="Arial" panose="020B0604020202020204" pitchFamily="34" charset="0"/>
            </a:endParaRPr>
          </a:p>
          <a:p>
            <a:pPr marL="342900" indent="-342900">
              <a:buFont typeface="Arial" pitchFamily="34" charset="0"/>
              <a:buChar char="•"/>
            </a:pPr>
            <a:r>
              <a:rPr lang="de-DE" sz="2000" dirty="0">
                <a:solidFill>
                  <a:schemeClr val="tx1"/>
                </a:solidFill>
                <a:latin typeface="Arial" panose="020B0604020202020204" pitchFamily="34" charset="0"/>
                <a:cs typeface="Arial" panose="020B0604020202020204" pitchFamily="34" charset="0"/>
              </a:rPr>
              <a:t>Prozessbezogene Kompetenzen </a:t>
            </a:r>
          </a:p>
          <a:p>
            <a:pPr marL="342900" indent="-342900">
              <a:buFont typeface="Arial" pitchFamily="34" charset="0"/>
              <a:buChar char="•"/>
            </a:pPr>
            <a:r>
              <a:rPr lang="de-DE" sz="2000" dirty="0">
                <a:solidFill>
                  <a:schemeClr val="tx1"/>
                </a:solidFill>
                <a:latin typeface="Arial" panose="020B0604020202020204" pitchFamily="34" charset="0"/>
                <a:cs typeface="Arial" panose="020B0604020202020204" pitchFamily="34" charset="0"/>
              </a:rPr>
              <a:t>Inhaltsbezogene Kompetenzen</a:t>
            </a:r>
          </a:p>
        </p:txBody>
      </p:sp>
      <p:sp>
        <p:nvSpPr>
          <p:cNvPr id="10" name="Abgerundetes Rechteck 9"/>
          <p:cNvSpPr/>
          <p:nvPr/>
        </p:nvSpPr>
        <p:spPr>
          <a:xfrm>
            <a:off x="4572000" y="3285579"/>
            <a:ext cx="1872208" cy="1008112"/>
          </a:xfrm>
          <a:prstGeom prst="roundRect">
            <a:avLst/>
          </a:prstGeom>
          <a:noFill/>
          <a:ln w="25400">
            <a:solidFill>
              <a:srgbClr val="F7994B"/>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de-DE" sz="2000" b="1" dirty="0" smtClean="0">
                <a:solidFill>
                  <a:srgbClr val="F7994B"/>
                </a:solidFill>
                <a:latin typeface="Arial" panose="020B0604020202020204" pitchFamily="34" charset="0"/>
                <a:cs typeface="Arial" panose="020B0604020202020204" pitchFamily="34" charset="0"/>
              </a:rPr>
              <a:t>Leit-perspektiven</a:t>
            </a:r>
            <a:endParaRPr lang="de-DE" sz="2000" b="1" dirty="0">
              <a:solidFill>
                <a:srgbClr val="F7994B"/>
              </a:solidFill>
              <a:latin typeface="Arial" panose="020B0604020202020204" pitchFamily="34" charset="0"/>
              <a:cs typeface="Arial" panose="020B0604020202020204" pitchFamily="34" charset="0"/>
            </a:endParaRPr>
          </a:p>
        </p:txBody>
      </p:sp>
      <p:sp>
        <p:nvSpPr>
          <p:cNvPr id="13" name="Abgerundetes Rechteck 12"/>
          <p:cNvSpPr/>
          <p:nvPr/>
        </p:nvSpPr>
        <p:spPr>
          <a:xfrm>
            <a:off x="6516216" y="3357587"/>
            <a:ext cx="2160240" cy="864096"/>
          </a:xfrm>
          <a:prstGeom prst="round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de-DE" sz="1800" b="1" dirty="0" smtClean="0">
                <a:solidFill>
                  <a:srgbClr val="F7994B"/>
                </a:solidFill>
                <a:latin typeface="Arial" panose="020B0604020202020204" pitchFamily="34" charset="0"/>
                <a:cs typeface="Arial" panose="020B0604020202020204" pitchFamily="34" charset="0"/>
              </a:rPr>
              <a:t>fachübergreifende,</a:t>
            </a:r>
          </a:p>
          <a:p>
            <a:pPr algn="ctr"/>
            <a:r>
              <a:rPr lang="de-DE" sz="1800" b="1" dirty="0" smtClean="0">
                <a:solidFill>
                  <a:srgbClr val="F7994B"/>
                </a:solidFill>
                <a:latin typeface="Arial" panose="020B0604020202020204" pitchFamily="34" charset="0"/>
                <a:cs typeface="Arial" panose="020B0604020202020204" pitchFamily="34" charset="0"/>
              </a:rPr>
              <a:t>spiralcurriculare Verankerung</a:t>
            </a:r>
            <a:endParaRPr lang="de-DE" sz="1800" b="1" dirty="0">
              <a:solidFill>
                <a:srgbClr val="F7994B"/>
              </a:solidFill>
              <a:latin typeface="Arial" panose="020B0604020202020204" pitchFamily="34" charset="0"/>
              <a:cs typeface="Arial" panose="020B0604020202020204" pitchFamily="34" charset="0"/>
            </a:endParaRPr>
          </a:p>
        </p:txBody>
      </p:sp>
      <p:sp>
        <p:nvSpPr>
          <p:cNvPr id="12" name="Abgerundetes Rechteck 11"/>
          <p:cNvSpPr/>
          <p:nvPr/>
        </p:nvSpPr>
        <p:spPr>
          <a:xfrm>
            <a:off x="4572000" y="1556792"/>
            <a:ext cx="1872208" cy="792162"/>
          </a:xfrm>
          <a:prstGeom prst="roundRect">
            <a:avLst/>
          </a:prstGeom>
          <a:solidFill>
            <a:srgbClr val="FFFFCC">
              <a:alpha val="72000"/>
            </a:srgbClr>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800" b="1" dirty="0" smtClean="0">
                <a:solidFill>
                  <a:srgbClr val="F7994B"/>
                </a:solidFill>
                <a:latin typeface="Arial" panose="020B0604020202020204" pitchFamily="34" charset="0"/>
                <a:cs typeface="Arial" panose="020B0604020202020204" pitchFamily="34" charset="0"/>
              </a:rPr>
              <a:t>Leit-</a:t>
            </a:r>
          </a:p>
          <a:p>
            <a:pPr algn="ctr"/>
            <a:r>
              <a:rPr lang="de-DE" sz="1800" b="1" dirty="0" smtClean="0">
                <a:solidFill>
                  <a:srgbClr val="F7994B"/>
                </a:solidFill>
                <a:latin typeface="Arial" panose="020B0604020202020204" pitchFamily="34" charset="0"/>
                <a:cs typeface="Arial" panose="020B0604020202020204" pitchFamily="34" charset="0"/>
              </a:rPr>
              <a:t>perspektiven</a:t>
            </a:r>
            <a:endParaRPr lang="de-DE" sz="1800" b="1" dirty="0">
              <a:solidFill>
                <a:srgbClr val="F7994B"/>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392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a:xfrm>
            <a:off x="2483768" y="1412776"/>
            <a:ext cx="6192688" cy="612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de-DE" sz="1700" b="1" dirty="0" smtClean="0">
                <a:latin typeface="Arial" panose="020B0604020202020204" pitchFamily="34" charset="0"/>
                <a:cs typeface="Arial" panose="020B0604020202020204" pitchFamily="34" charset="0"/>
              </a:rPr>
              <a:t>Standards für inhaltsbezogene Kompetenzen</a:t>
            </a:r>
            <a:endParaRPr lang="de-DE" sz="1700" b="1" dirty="0">
              <a:latin typeface="Arial" panose="020B0604020202020204" pitchFamily="34" charset="0"/>
              <a:cs typeface="Arial" panose="020B0604020202020204" pitchFamily="34" charset="0"/>
            </a:endParaRPr>
          </a:p>
        </p:txBody>
      </p:sp>
      <p:sp>
        <p:nvSpPr>
          <p:cNvPr id="9" name="Rechteck 8"/>
          <p:cNvSpPr/>
          <p:nvPr/>
        </p:nvSpPr>
        <p:spPr>
          <a:xfrm>
            <a:off x="251520" y="1412776"/>
            <a:ext cx="1980000" cy="612000"/>
          </a:xfrm>
          <a:prstGeom prst="rect">
            <a:avLst/>
          </a:prstGeom>
        </p:spPr>
        <p:style>
          <a:lnRef idx="1">
            <a:schemeClr val="accent6"/>
          </a:lnRef>
          <a:fillRef idx="2">
            <a:schemeClr val="accent6"/>
          </a:fillRef>
          <a:effectRef idx="1">
            <a:schemeClr val="accent6"/>
          </a:effectRef>
          <a:fontRef idx="minor">
            <a:schemeClr val="dk1"/>
          </a:fontRef>
        </p:style>
        <p:txBody>
          <a:bodyPr lIns="72000" rIns="72000" rtlCol="0" anchor="ctr"/>
          <a:lstStyle/>
          <a:p>
            <a:pPr algn="ctr"/>
            <a:r>
              <a:rPr lang="de-DE" sz="1700" b="1" dirty="0" smtClean="0">
                <a:latin typeface="Arial" panose="020B0604020202020204" pitchFamily="34" charset="0"/>
                <a:cs typeface="Arial" panose="020B0604020202020204" pitchFamily="34" charset="0"/>
              </a:rPr>
              <a:t>Prozessbezogene</a:t>
            </a:r>
          </a:p>
          <a:p>
            <a:pPr algn="ctr"/>
            <a:r>
              <a:rPr lang="de-DE" sz="1700" b="1" dirty="0" smtClean="0">
                <a:latin typeface="Arial" panose="020B0604020202020204" pitchFamily="34" charset="0"/>
                <a:cs typeface="Arial" panose="020B0604020202020204" pitchFamily="34" charset="0"/>
              </a:rPr>
              <a:t>Kompetenzen</a:t>
            </a:r>
            <a:endParaRPr lang="de-DE" sz="1700" b="1" dirty="0">
              <a:latin typeface="Arial" panose="020B0604020202020204" pitchFamily="34" charset="0"/>
              <a:cs typeface="Arial" panose="020B0604020202020204" pitchFamily="34" charset="0"/>
            </a:endParaRPr>
          </a:p>
        </p:txBody>
      </p:sp>
      <p:sp>
        <p:nvSpPr>
          <p:cNvPr id="37" name="Rechteck 36"/>
          <p:cNvSpPr/>
          <p:nvPr/>
        </p:nvSpPr>
        <p:spPr>
          <a:xfrm>
            <a:off x="251633" y="3054707"/>
            <a:ext cx="1979887" cy="6480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de-DE" sz="1700" dirty="0" smtClean="0">
                <a:latin typeface="Arial" panose="020B0604020202020204" pitchFamily="34" charset="0"/>
                <a:cs typeface="Arial" panose="020B0604020202020204" pitchFamily="34" charset="0"/>
              </a:rPr>
              <a:t>Erkenntnis-gewinnung</a:t>
            </a:r>
            <a:endParaRPr lang="de-DE" sz="1700" dirty="0">
              <a:latin typeface="Arial" panose="020B0604020202020204" pitchFamily="34" charset="0"/>
              <a:cs typeface="Arial" panose="020B0604020202020204" pitchFamily="34" charset="0"/>
            </a:endParaRPr>
          </a:p>
        </p:txBody>
      </p:sp>
      <p:sp>
        <p:nvSpPr>
          <p:cNvPr id="38" name="Rechteck 37"/>
          <p:cNvSpPr/>
          <p:nvPr/>
        </p:nvSpPr>
        <p:spPr>
          <a:xfrm>
            <a:off x="251520" y="3702706"/>
            <a:ext cx="1979887" cy="64800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de-DE" sz="1700" dirty="0" smtClean="0">
                <a:latin typeface="Arial" panose="020B0604020202020204" pitchFamily="34" charset="0"/>
                <a:cs typeface="Arial" panose="020B0604020202020204" pitchFamily="34" charset="0"/>
              </a:rPr>
              <a:t>Kommunikation</a:t>
            </a:r>
            <a:endParaRPr lang="de-DE" sz="1700" dirty="0">
              <a:latin typeface="Arial" panose="020B0604020202020204" pitchFamily="34" charset="0"/>
              <a:cs typeface="Arial" panose="020B0604020202020204" pitchFamily="34" charset="0"/>
            </a:endParaRPr>
          </a:p>
        </p:txBody>
      </p:sp>
      <p:cxnSp>
        <p:nvCxnSpPr>
          <p:cNvPr id="2054" name="Gerade Verbindung mit Pfeil 2053"/>
          <p:cNvCxnSpPr>
            <a:stCxn id="7" idx="2"/>
            <a:endCxn id="46" idx="0"/>
          </p:cNvCxnSpPr>
          <p:nvPr/>
        </p:nvCxnSpPr>
        <p:spPr>
          <a:xfrm flipH="1">
            <a:off x="3437768" y="2024776"/>
            <a:ext cx="2142344" cy="377822"/>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43" name="Rechteck 42"/>
          <p:cNvSpPr/>
          <p:nvPr/>
        </p:nvSpPr>
        <p:spPr>
          <a:xfrm>
            <a:off x="251633" y="4350706"/>
            <a:ext cx="1979887" cy="64418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de-DE" sz="1700" dirty="0" smtClean="0">
                <a:latin typeface="Arial" panose="020B0604020202020204" pitchFamily="34" charset="0"/>
                <a:cs typeface="Arial" panose="020B0604020202020204" pitchFamily="34" charset="0"/>
              </a:rPr>
              <a:t>Bewertung</a:t>
            </a:r>
            <a:endParaRPr lang="de-DE" sz="1700" dirty="0">
              <a:latin typeface="Arial" panose="020B0604020202020204" pitchFamily="34" charset="0"/>
              <a:cs typeface="Arial" panose="020B0604020202020204" pitchFamily="34" charset="0"/>
            </a:endParaRPr>
          </a:p>
        </p:txBody>
      </p:sp>
      <p:cxnSp>
        <p:nvCxnSpPr>
          <p:cNvPr id="56" name="Gerade Verbindung mit Pfeil 55"/>
          <p:cNvCxnSpPr>
            <a:stCxn id="7" idx="2"/>
            <a:endCxn id="77" idx="0"/>
          </p:cNvCxnSpPr>
          <p:nvPr/>
        </p:nvCxnSpPr>
        <p:spPr>
          <a:xfrm flipH="1">
            <a:off x="5562000" y="2024776"/>
            <a:ext cx="18112" cy="593846"/>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62" name="Gerade Verbindung mit Pfeil 61"/>
          <p:cNvCxnSpPr>
            <a:stCxn id="7" idx="2"/>
            <a:endCxn id="94" idx="0"/>
          </p:cNvCxnSpPr>
          <p:nvPr/>
        </p:nvCxnSpPr>
        <p:spPr>
          <a:xfrm>
            <a:off x="5580112" y="2024776"/>
            <a:ext cx="2142128" cy="44983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00" name="Gerade Verbindung mit Pfeil 99"/>
          <p:cNvCxnSpPr>
            <a:stCxn id="9" idx="2"/>
            <a:endCxn id="37" idx="0"/>
          </p:cNvCxnSpPr>
          <p:nvPr/>
        </p:nvCxnSpPr>
        <p:spPr>
          <a:xfrm>
            <a:off x="1241520" y="2024776"/>
            <a:ext cx="57" cy="1029931"/>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35" name="Textfeld 34"/>
          <p:cNvSpPr txBox="1">
            <a:spLocks noChangeArrowheads="1"/>
          </p:cNvSpPr>
          <p:nvPr/>
        </p:nvSpPr>
        <p:spPr bwMode="auto">
          <a:xfrm>
            <a:off x="223838" y="692696"/>
            <a:ext cx="8696325" cy="523875"/>
          </a:xfrm>
          <a:prstGeom prst="rect">
            <a:avLst/>
          </a:prstGeom>
          <a:noFill/>
          <a:ln w="9525">
            <a:noFill/>
            <a:miter lim="800000"/>
            <a:headEnd/>
            <a:tailEnd/>
          </a:ln>
        </p:spPr>
        <p:txBody>
          <a:bodyPr>
            <a:spAutoFit/>
          </a:bodyPr>
          <a:lstStyle/>
          <a:p>
            <a:pPr algn="ctr"/>
            <a:r>
              <a:rPr lang="de-DE" sz="2800" b="1" dirty="0" smtClean="0">
                <a:latin typeface="Calibri"/>
                <a:cs typeface="Calibri"/>
              </a:rPr>
              <a:t>Kompetenzbereiche des Fachplans Physik</a:t>
            </a:r>
            <a:endParaRPr lang="de-DE" sz="2800" b="1" dirty="0">
              <a:latin typeface="Calibri"/>
              <a:cs typeface="Calibri"/>
            </a:endParaRPr>
          </a:p>
        </p:txBody>
      </p:sp>
      <p:sp>
        <p:nvSpPr>
          <p:cNvPr id="46" name="Rechteck 45"/>
          <p:cNvSpPr/>
          <p:nvPr/>
        </p:nvSpPr>
        <p:spPr>
          <a:xfrm>
            <a:off x="2483768" y="2402598"/>
            <a:ext cx="1908000" cy="50405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de-DE" sz="1700" b="1" dirty="0" smtClean="0">
                <a:latin typeface="Arial" panose="020B0604020202020204" pitchFamily="34" charset="0"/>
                <a:cs typeface="Arial" panose="020B0604020202020204" pitchFamily="34" charset="0"/>
              </a:rPr>
              <a:t>Klasse 7/8</a:t>
            </a:r>
            <a:endParaRPr lang="de-DE" sz="1700" b="1" dirty="0">
              <a:latin typeface="Arial" panose="020B0604020202020204" pitchFamily="34" charset="0"/>
              <a:cs typeface="Arial" panose="020B0604020202020204" pitchFamily="34" charset="0"/>
            </a:endParaRPr>
          </a:p>
        </p:txBody>
      </p:sp>
      <p:sp>
        <p:nvSpPr>
          <p:cNvPr id="55" name="Rechteck 54"/>
          <p:cNvSpPr/>
          <p:nvPr/>
        </p:nvSpPr>
        <p:spPr>
          <a:xfrm>
            <a:off x="2483768" y="2906654"/>
            <a:ext cx="1908000" cy="576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de-DE" sz="1700" dirty="0" smtClean="0">
                <a:latin typeface="Arial" panose="020B0604020202020204" pitchFamily="34" charset="0"/>
                <a:cs typeface="Arial" panose="020B0604020202020204" pitchFamily="34" charset="0"/>
              </a:rPr>
              <a:t>Phys. Denk- und Arbeitsweisen</a:t>
            </a:r>
            <a:endParaRPr lang="de-DE" sz="1700" dirty="0">
              <a:latin typeface="Arial" panose="020B0604020202020204" pitchFamily="34" charset="0"/>
              <a:cs typeface="Arial" panose="020B0604020202020204" pitchFamily="34" charset="0"/>
            </a:endParaRPr>
          </a:p>
        </p:txBody>
      </p:sp>
      <p:sp>
        <p:nvSpPr>
          <p:cNvPr id="70" name="Rechteck 69"/>
          <p:cNvSpPr/>
          <p:nvPr/>
        </p:nvSpPr>
        <p:spPr>
          <a:xfrm>
            <a:off x="2483768" y="3482718"/>
            <a:ext cx="1908000" cy="360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de-DE" sz="1700" dirty="0" smtClean="0">
                <a:latin typeface="Arial" panose="020B0604020202020204" pitchFamily="34" charset="0"/>
                <a:cs typeface="Arial" panose="020B0604020202020204" pitchFamily="34" charset="0"/>
              </a:rPr>
              <a:t>Optik &amp; Akustik</a:t>
            </a:r>
            <a:endParaRPr lang="de-DE" sz="1700" dirty="0">
              <a:latin typeface="Arial" panose="020B0604020202020204" pitchFamily="34" charset="0"/>
              <a:cs typeface="Arial" panose="020B0604020202020204" pitchFamily="34" charset="0"/>
            </a:endParaRPr>
          </a:p>
        </p:txBody>
      </p:sp>
      <p:sp>
        <p:nvSpPr>
          <p:cNvPr id="71" name="Rechteck 70"/>
          <p:cNvSpPr/>
          <p:nvPr/>
        </p:nvSpPr>
        <p:spPr>
          <a:xfrm>
            <a:off x="2483768" y="3842758"/>
            <a:ext cx="1908000" cy="360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de-DE" sz="1700" dirty="0" smtClean="0">
                <a:latin typeface="Arial" panose="020B0604020202020204" pitchFamily="34" charset="0"/>
                <a:cs typeface="Arial" panose="020B0604020202020204" pitchFamily="34" charset="0"/>
              </a:rPr>
              <a:t>Energie</a:t>
            </a:r>
            <a:endParaRPr lang="de-DE" sz="1700" dirty="0">
              <a:latin typeface="Arial" panose="020B0604020202020204" pitchFamily="34" charset="0"/>
              <a:cs typeface="Arial" panose="020B0604020202020204" pitchFamily="34" charset="0"/>
            </a:endParaRPr>
          </a:p>
        </p:txBody>
      </p:sp>
      <p:sp>
        <p:nvSpPr>
          <p:cNvPr id="72" name="Rechteck 71"/>
          <p:cNvSpPr/>
          <p:nvPr/>
        </p:nvSpPr>
        <p:spPr>
          <a:xfrm>
            <a:off x="2483768" y="4202798"/>
            <a:ext cx="1908000" cy="576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de-DE" sz="1700" dirty="0" smtClean="0">
                <a:latin typeface="Arial" panose="020B0604020202020204" pitchFamily="34" charset="0"/>
                <a:cs typeface="Arial" panose="020B0604020202020204" pitchFamily="34" charset="0"/>
              </a:rPr>
              <a:t>Magnetismus und </a:t>
            </a:r>
            <a:r>
              <a:rPr lang="de-DE" sz="1700" dirty="0" err="1" smtClean="0">
                <a:latin typeface="Arial" panose="020B0604020202020204" pitchFamily="34" charset="0"/>
                <a:cs typeface="Arial" panose="020B0604020202020204" pitchFamily="34" charset="0"/>
              </a:rPr>
              <a:t>Elektromagn</a:t>
            </a:r>
            <a:r>
              <a:rPr lang="de-DE" sz="1700" dirty="0" smtClean="0">
                <a:latin typeface="Arial" panose="020B0604020202020204" pitchFamily="34" charset="0"/>
                <a:cs typeface="Arial" panose="020B0604020202020204" pitchFamily="34" charset="0"/>
              </a:rPr>
              <a:t>.</a:t>
            </a:r>
            <a:endParaRPr lang="de-DE" sz="1700" dirty="0">
              <a:latin typeface="Arial" panose="020B0604020202020204" pitchFamily="34" charset="0"/>
              <a:cs typeface="Arial" panose="020B0604020202020204" pitchFamily="34" charset="0"/>
            </a:endParaRPr>
          </a:p>
        </p:txBody>
      </p:sp>
      <p:sp>
        <p:nvSpPr>
          <p:cNvPr id="73" name="Rechteck 72"/>
          <p:cNvSpPr/>
          <p:nvPr/>
        </p:nvSpPr>
        <p:spPr>
          <a:xfrm>
            <a:off x="2483768" y="4778862"/>
            <a:ext cx="1908000" cy="576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de-DE" sz="1700" dirty="0" smtClean="0">
                <a:latin typeface="Arial" panose="020B0604020202020204" pitchFamily="34" charset="0"/>
                <a:cs typeface="Arial" panose="020B0604020202020204" pitchFamily="34" charset="0"/>
              </a:rPr>
              <a:t>Grundgrößen der E-Lehre</a:t>
            </a:r>
            <a:endParaRPr lang="de-DE" sz="1700" dirty="0">
              <a:latin typeface="Arial" panose="020B0604020202020204" pitchFamily="34" charset="0"/>
              <a:cs typeface="Arial" panose="020B0604020202020204" pitchFamily="34" charset="0"/>
            </a:endParaRPr>
          </a:p>
        </p:txBody>
      </p:sp>
      <p:sp>
        <p:nvSpPr>
          <p:cNvPr id="75" name="Rechteck 74"/>
          <p:cNvSpPr/>
          <p:nvPr/>
        </p:nvSpPr>
        <p:spPr>
          <a:xfrm>
            <a:off x="2483768" y="5354966"/>
            <a:ext cx="1908000" cy="360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de-DE" sz="1700" dirty="0" smtClean="0">
                <a:latin typeface="Arial" panose="020B0604020202020204" pitchFamily="34" charset="0"/>
                <a:cs typeface="Arial" panose="020B0604020202020204" pitchFamily="34" charset="0"/>
              </a:rPr>
              <a:t>Kinematik</a:t>
            </a:r>
            <a:endParaRPr lang="de-DE" sz="1700" dirty="0">
              <a:latin typeface="Arial" panose="020B0604020202020204" pitchFamily="34" charset="0"/>
              <a:cs typeface="Arial" panose="020B0604020202020204" pitchFamily="34" charset="0"/>
            </a:endParaRPr>
          </a:p>
        </p:txBody>
      </p:sp>
      <p:sp>
        <p:nvSpPr>
          <p:cNvPr id="76" name="Rechteck 75"/>
          <p:cNvSpPr/>
          <p:nvPr/>
        </p:nvSpPr>
        <p:spPr>
          <a:xfrm>
            <a:off x="2483768" y="5715006"/>
            <a:ext cx="1908000" cy="360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de-DE" sz="1700" dirty="0" smtClean="0">
                <a:latin typeface="Arial" panose="020B0604020202020204" pitchFamily="34" charset="0"/>
                <a:cs typeface="Arial" panose="020B0604020202020204" pitchFamily="34" charset="0"/>
              </a:rPr>
              <a:t>Dynamik</a:t>
            </a:r>
            <a:endParaRPr lang="de-DE" sz="1700" dirty="0">
              <a:latin typeface="Arial" panose="020B0604020202020204" pitchFamily="34" charset="0"/>
              <a:cs typeface="Arial" panose="020B0604020202020204" pitchFamily="34" charset="0"/>
            </a:endParaRPr>
          </a:p>
        </p:txBody>
      </p:sp>
      <p:sp>
        <p:nvSpPr>
          <p:cNvPr id="77" name="Rechteck 76"/>
          <p:cNvSpPr/>
          <p:nvPr/>
        </p:nvSpPr>
        <p:spPr>
          <a:xfrm>
            <a:off x="4572000" y="2618622"/>
            <a:ext cx="1980000" cy="50405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de-DE" sz="1700" b="1" dirty="0" smtClean="0">
                <a:latin typeface="Arial" panose="020B0604020202020204" pitchFamily="34" charset="0"/>
                <a:cs typeface="Arial" panose="020B0604020202020204" pitchFamily="34" charset="0"/>
              </a:rPr>
              <a:t>Klasse 9/10</a:t>
            </a:r>
            <a:endParaRPr lang="de-DE" sz="1700" b="1" dirty="0">
              <a:latin typeface="Arial" panose="020B0604020202020204" pitchFamily="34" charset="0"/>
              <a:cs typeface="Arial" panose="020B0604020202020204" pitchFamily="34" charset="0"/>
            </a:endParaRPr>
          </a:p>
        </p:txBody>
      </p:sp>
      <p:sp>
        <p:nvSpPr>
          <p:cNvPr id="78" name="Rechteck 77"/>
          <p:cNvSpPr/>
          <p:nvPr/>
        </p:nvSpPr>
        <p:spPr>
          <a:xfrm>
            <a:off x="4572000" y="3122678"/>
            <a:ext cx="1980000" cy="612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de-DE" sz="1700" dirty="0" smtClean="0">
                <a:latin typeface="Arial" panose="020B0604020202020204" pitchFamily="34" charset="0"/>
                <a:cs typeface="Arial" panose="020B0604020202020204" pitchFamily="34" charset="0"/>
              </a:rPr>
              <a:t>Elektro-</a:t>
            </a:r>
            <a:r>
              <a:rPr lang="de-DE" sz="1700" dirty="0" err="1" smtClean="0">
                <a:latin typeface="Arial" panose="020B0604020202020204" pitchFamily="34" charset="0"/>
                <a:cs typeface="Arial" panose="020B0604020202020204" pitchFamily="34" charset="0"/>
              </a:rPr>
              <a:t>magnetismus</a:t>
            </a:r>
            <a:endParaRPr lang="de-DE" sz="1700" dirty="0">
              <a:latin typeface="Arial" panose="020B0604020202020204" pitchFamily="34" charset="0"/>
              <a:cs typeface="Arial" panose="020B0604020202020204" pitchFamily="34" charset="0"/>
            </a:endParaRPr>
          </a:p>
        </p:txBody>
      </p:sp>
      <p:sp>
        <p:nvSpPr>
          <p:cNvPr id="79" name="Rechteck 78"/>
          <p:cNvSpPr/>
          <p:nvPr/>
        </p:nvSpPr>
        <p:spPr>
          <a:xfrm>
            <a:off x="4572000" y="3734766"/>
            <a:ext cx="1980000" cy="360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de-DE" sz="1700" dirty="0" smtClean="0">
                <a:latin typeface="Arial" panose="020B0604020202020204" pitchFamily="34" charset="0"/>
                <a:cs typeface="Arial" panose="020B0604020202020204" pitchFamily="34" charset="0"/>
              </a:rPr>
              <a:t>Wärmelehre</a:t>
            </a:r>
            <a:endParaRPr lang="de-DE" sz="1700" dirty="0">
              <a:latin typeface="Arial" panose="020B0604020202020204" pitchFamily="34" charset="0"/>
              <a:cs typeface="Arial" panose="020B0604020202020204" pitchFamily="34" charset="0"/>
            </a:endParaRPr>
          </a:p>
        </p:txBody>
      </p:sp>
      <p:sp>
        <p:nvSpPr>
          <p:cNvPr id="80" name="Rechteck 79"/>
          <p:cNvSpPr/>
          <p:nvPr/>
        </p:nvSpPr>
        <p:spPr>
          <a:xfrm>
            <a:off x="4572000" y="4094806"/>
            <a:ext cx="1980000" cy="540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de-DE" sz="1700" dirty="0" smtClean="0">
                <a:latin typeface="Arial" panose="020B0604020202020204" pitchFamily="34" charset="0"/>
                <a:cs typeface="Arial" panose="020B0604020202020204" pitchFamily="34" charset="0"/>
              </a:rPr>
              <a:t>Struktur der Materie</a:t>
            </a:r>
            <a:endParaRPr lang="de-DE" sz="1700" dirty="0">
              <a:latin typeface="Arial" panose="020B0604020202020204" pitchFamily="34" charset="0"/>
              <a:cs typeface="Arial" panose="020B0604020202020204" pitchFamily="34" charset="0"/>
            </a:endParaRPr>
          </a:p>
        </p:txBody>
      </p:sp>
      <p:sp>
        <p:nvSpPr>
          <p:cNvPr id="82" name="Rechteck 81"/>
          <p:cNvSpPr/>
          <p:nvPr/>
        </p:nvSpPr>
        <p:spPr>
          <a:xfrm>
            <a:off x="4572000" y="4634806"/>
            <a:ext cx="1980000" cy="115212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de-DE" sz="1700" dirty="0" smtClean="0">
                <a:latin typeface="Arial" panose="020B0604020202020204" pitchFamily="34" charset="0"/>
                <a:cs typeface="Arial" panose="020B0604020202020204" pitchFamily="34" charset="0"/>
              </a:rPr>
              <a:t>Mechanik*:</a:t>
            </a:r>
          </a:p>
          <a:p>
            <a:pPr marL="171450" indent="-171450" algn="ctr">
              <a:buFont typeface="+mj-lt"/>
              <a:buAutoNum type="arabicPeriod"/>
            </a:pPr>
            <a:r>
              <a:rPr lang="de-DE" sz="1700" dirty="0" smtClean="0">
                <a:latin typeface="Arial" panose="020B0604020202020204" pitchFamily="34" charset="0"/>
                <a:cs typeface="Arial" panose="020B0604020202020204" pitchFamily="34" charset="0"/>
              </a:rPr>
              <a:t>Kinematik</a:t>
            </a:r>
          </a:p>
          <a:p>
            <a:pPr marL="171450" indent="-171450" algn="ctr">
              <a:buFont typeface="+mj-lt"/>
              <a:buAutoNum type="arabicPeriod"/>
            </a:pPr>
            <a:r>
              <a:rPr lang="de-DE" sz="1700" dirty="0" smtClean="0">
                <a:latin typeface="Arial" panose="020B0604020202020204" pitchFamily="34" charset="0"/>
                <a:cs typeface="Arial" panose="020B0604020202020204" pitchFamily="34" charset="0"/>
              </a:rPr>
              <a:t>Dynamik</a:t>
            </a:r>
          </a:p>
          <a:p>
            <a:pPr marL="171450" indent="-171450" algn="ctr">
              <a:buFont typeface="+mj-lt"/>
              <a:buAutoNum type="arabicPeriod"/>
            </a:pPr>
            <a:r>
              <a:rPr lang="de-DE" sz="1700" dirty="0" smtClean="0">
                <a:latin typeface="Arial" panose="020B0604020202020204" pitchFamily="34" charset="0"/>
                <a:cs typeface="Arial" panose="020B0604020202020204" pitchFamily="34" charset="0"/>
              </a:rPr>
              <a:t>Erhaltungssätze</a:t>
            </a:r>
            <a:endParaRPr lang="de-DE" sz="1700" dirty="0">
              <a:latin typeface="Arial" panose="020B0604020202020204" pitchFamily="34" charset="0"/>
              <a:cs typeface="Arial" panose="020B0604020202020204" pitchFamily="34" charset="0"/>
            </a:endParaRPr>
          </a:p>
        </p:txBody>
      </p:sp>
      <p:sp>
        <p:nvSpPr>
          <p:cNvPr id="94" name="Rechteck 93"/>
          <p:cNvSpPr/>
          <p:nvPr/>
        </p:nvSpPr>
        <p:spPr>
          <a:xfrm>
            <a:off x="6732240" y="2474606"/>
            <a:ext cx="1980000" cy="50405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de-DE" sz="1700" b="1" dirty="0" smtClean="0">
                <a:latin typeface="Arial" panose="020B0604020202020204" pitchFamily="34" charset="0"/>
                <a:cs typeface="Arial" panose="020B0604020202020204" pitchFamily="34" charset="0"/>
              </a:rPr>
              <a:t>Kursstufe</a:t>
            </a:r>
            <a:endParaRPr lang="de-DE" sz="1700" b="1" dirty="0">
              <a:latin typeface="Arial" panose="020B0604020202020204" pitchFamily="34" charset="0"/>
              <a:cs typeface="Arial" panose="020B0604020202020204" pitchFamily="34" charset="0"/>
            </a:endParaRPr>
          </a:p>
        </p:txBody>
      </p:sp>
      <p:sp>
        <p:nvSpPr>
          <p:cNvPr id="95" name="Rechteck 94"/>
          <p:cNvSpPr/>
          <p:nvPr/>
        </p:nvSpPr>
        <p:spPr>
          <a:xfrm>
            <a:off x="6732240" y="2978662"/>
            <a:ext cx="1980000" cy="360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de-DE" sz="1700" dirty="0" smtClean="0">
                <a:latin typeface="Arial" panose="020B0604020202020204" pitchFamily="34" charset="0"/>
                <a:cs typeface="Arial" panose="020B0604020202020204" pitchFamily="34" charset="0"/>
              </a:rPr>
              <a:t>Elektrisches Feld</a:t>
            </a:r>
            <a:endParaRPr lang="de-DE" sz="1700" dirty="0">
              <a:latin typeface="Arial" panose="020B0604020202020204" pitchFamily="34" charset="0"/>
              <a:cs typeface="Arial" panose="020B0604020202020204" pitchFamily="34" charset="0"/>
            </a:endParaRPr>
          </a:p>
        </p:txBody>
      </p:sp>
      <p:sp>
        <p:nvSpPr>
          <p:cNvPr id="96" name="Rechteck 95"/>
          <p:cNvSpPr/>
          <p:nvPr/>
        </p:nvSpPr>
        <p:spPr>
          <a:xfrm>
            <a:off x="6732240" y="3338702"/>
            <a:ext cx="1980000" cy="360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de-DE" sz="1700" dirty="0" smtClean="0">
                <a:latin typeface="Arial" panose="020B0604020202020204" pitchFamily="34" charset="0"/>
                <a:cs typeface="Arial" panose="020B0604020202020204" pitchFamily="34" charset="0"/>
              </a:rPr>
              <a:t>Magnetisches F.</a:t>
            </a:r>
            <a:endParaRPr lang="de-DE" sz="1700" dirty="0">
              <a:latin typeface="Arial" panose="020B0604020202020204" pitchFamily="34" charset="0"/>
              <a:cs typeface="Arial" panose="020B0604020202020204" pitchFamily="34" charset="0"/>
            </a:endParaRPr>
          </a:p>
        </p:txBody>
      </p:sp>
      <p:sp>
        <p:nvSpPr>
          <p:cNvPr id="97" name="Rechteck 96"/>
          <p:cNvSpPr/>
          <p:nvPr/>
        </p:nvSpPr>
        <p:spPr>
          <a:xfrm>
            <a:off x="6732240" y="3698742"/>
            <a:ext cx="1980000" cy="360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de-DE" sz="1700" dirty="0" smtClean="0">
                <a:latin typeface="Arial" panose="020B0604020202020204" pitchFamily="34" charset="0"/>
                <a:cs typeface="Arial" panose="020B0604020202020204" pitchFamily="34" charset="0"/>
              </a:rPr>
              <a:t>Elektrodynamik</a:t>
            </a:r>
            <a:endParaRPr lang="de-DE" sz="1700" dirty="0">
              <a:latin typeface="Arial" panose="020B0604020202020204" pitchFamily="34" charset="0"/>
              <a:cs typeface="Arial" panose="020B0604020202020204" pitchFamily="34" charset="0"/>
            </a:endParaRPr>
          </a:p>
        </p:txBody>
      </p:sp>
      <p:sp>
        <p:nvSpPr>
          <p:cNvPr id="98" name="Rechteck 97"/>
          <p:cNvSpPr/>
          <p:nvPr/>
        </p:nvSpPr>
        <p:spPr>
          <a:xfrm>
            <a:off x="6732240" y="4418862"/>
            <a:ext cx="1980000" cy="360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de-DE" sz="1700" dirty="0" smtClean="0">
                <a:latin typeface="Arial" panose="020B0604020202020204" pitchFamily="34" charset="0"/>
                <a:cs typeface="Arial" panose="020B0604020202020204" pitchFamily="34" charset="0"/>
              </a:rPr>
              <a:t>Wellen</a:t>
            </a:r>
            <a:endParaRPr lang="de-DE" sz="1700" dirty="0">
              <a:latin typeface="Arial" panose="020B0604020202020204" pitchFamily="34" charset="0"/>
              <a:cs typeface="Arial" panose="020B0604020202020204" pitchFamily="34" charset="0"/>
            </a:endParaRPr>
          </a:p>
        </p:txBody>
      </p:sp>
      <p:sp>
        <p:nvSpPr>
          <p:cNvPr id="104" name="Rechteck 103"/>
          <p:cNvSpPr/>
          <p:nvPr/>
        </p:nvSpPr>
        <p:spPr>
          <a:xfrm>
            <a:off x="6732240" y="4058782"/>
            <a:ext cx="1980000" cy="360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de-DE" sz="1700" dirty="0" smtClean="0">
                <a:latin typeface="Arial" panose="020B0604020202020204" pitchFamily="34" charset="0"/>
                <a:cs typeface="Arial" panose="020B0604020202020204" pitchFamily="34" charset="0"/>
              </a:rPr>
              <a:t>Schwingungen</a:t>
            </a:r>
            <a:endParaRPr lang="de-DE" sz="1700" dirty="0">
              <a:latin typeface="Arial" panose="020B0604020202020204" pitchFamily="34" charset="0"/>
              <a:cs typeface="Arial" panose="020B0604020202020204" pitchFamily="34" charset="0"/>
            </a:endParaRPr>
          </a:p>
        </p:txBody>
      </p:sp>
      <p:sp>
        <p:nvSpPr>
          <p:cNvPr id="105" name="Rechteck 104"/>
          <p:cNvSpPr/>
          <p:nvPr/>
        </p:nvSpPr>
        <p:spPr>
          <a:xfrm>
            <a:off x="6732240" y="4778862"/>
            <a:ext cx="1980000" cy="360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de-DE" sz="1700" dirty="0" smtClean="0">
                <a:latin typeface="Arial" panose="020B0604020202020204" pitchFamily="34" charset="0"/>
                <a:cs typeface="Arial" panose="020B0604020202020204" pitchFamily="34" charset="0"/>
              </a:rPr>
              <a:t>Wellenoptik</a:t>
            </a:r>
            <a:endParaRPr lang="de-DE" sz="1700" dirty="0">
              <a:latin typeface="Arial" panose="020B0604020202020204" pitchFamily="34" charset="0"/>
              <a:cs typeface="Arial" panose="020B0604020202020204" pitchFamily="34" charset="0"/>
            </a:endParaRPr>
          </a:p>
        </p:txBody>
      </p:sp>
      <p:sp>
        <p:nvSpPr>
          <p:cNvPr id="106" name="Rechteck 105"/>
          <p:cNvSpPr/>
          <p:nvPr/>
        </p:nvSpPr>
        <p:spPr>
          <a:xfrm>
            <a:off x="6732240" y="5138942"/>
            <a:ext cx="1980000" cy="360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de-DE" sz="1700" dirty="0" smtClean="0">
                <a:latin typeface="Arial" panose="020B0604020202020204" pitchFamily="34" charset="0"/>
                <a:cs typeface="Arial" panose="020B0604020202020204" pitchFamily="34" charset="0"/>
              </a:rPr>
              <a:t>Quantenphysik</a:t>
            </a:r>
            <a:endParaRPr lang="de-DE" sz="1700" dirty="0">
              <a:latin typeface="Arial" panose="020B0604020202020204" pitchFamily="34" charset="0"/>
              <a:cs typeface="Arial" panose="020B0604020202020204" pitchFamily="34" charset="0"/>
            </a:endParaRPr>
          </a:p>
        </p:txBody>
      </p:sp>
      <p:sp>
        <p:nvSpPr>
          <p:cNvPr id="107" name="Rechteck 106"/>
          <p:cNvSpPr/>
          <p:nvPr/>
        </p:nvSpPr>
        <p:spPr>
          <a:xfrm>
            <a:off x="6732240" y="5498982"/>
            <a:ext cx="1980000" cy="576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de-DE" sz="1700" dirty="0" smtClean="0">
                <a:latin typeface="Arial" panose="020B0604020202020204" pitchFamily="34" charset="0"/>
                <a:cs typeface="Arial" panose="020B0604020202020204" pitchFamily="34" charset="0"/>
              </a:rPr>
              <a:t>Vertiefendes Themengebiet</a:t>
            </a:r>
            <a:endParaRPr lang="de-DE" sz="1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0878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500"/>
                                        <p:tgtEl>
                                          <p:spTgt spid="3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fade">
                                      <p:cBhvr>
                                        <p:cTn id="18" dur="500"/>
                                        <p:tgtEl>
                                          <p:spTgt spid="3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500"/>
                                        <p:tgtEl>
                                          <p:spTgt spid="43"/>
                                        </p:tgtEl>
                                      </p:cBhvr>
                                    </p:animEffect>
                                  </p:childTnLst>
                                </p:cTn>
                              </p:par>
                              <p:par>
                                <p:cTn id="22" presetID="10" presetClass="entr" presetSubtype="0" fill="hold" nodeType="withEffect">
                                  <p:stCondLst>
                                    <p:cond delay="0"/>
                                  </p:stCondLst>
                                  <p:childTnLst>
                                    <p:set>
                                      <p:cBhvr>
                                        <p:cTn id="23" dur="1" fill="hold">
                                          <p:stCondLst>
                                            <p:cond delay="0"/>
                                          </p:stCondLst>
                                        </p:cTn>
                                        <p:tgtEl>
                                          <p:spTgt spid="100"/>
                                        </p:tgtEl>
                                        <p:attrNameLst>
                                          <p:attrName>style.visibility</p:attrName>
                                        </p:attrNameLst>
                                      </p:cBhvr>
                                      <p:to>
                                        <p:strVal val="visible"/>
                                      </p:to>
                                    </p:set>
                                    <p:animEffect transition="in" filter="fade">
                                      <p:cBhvr>
                                        <p:cTn id="24" dur="500"/>
                                        <p:tgtEl>
                                          <p:spTgt spid="10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054"/>
                                        </p:tgtEl>
                                        <p:attrNameLst>
                                          <p:attrName>style.visibility</p:attrName>
                                        </p:attrNameLst>
                                      </p:cBhvr>
                                      <p:to>
                                        <p:strVal val="visible"/>
                                      </p:to>
                                    </p:set>
                                    <p:animEffect transition="in" filter="fade">
                                      <p:cBhvr>
                                        <p:cTn id="29" dur="500"/>
                                        <p:tgtEl>
                                          <p:spTgt spid="2054"/>
                                        </p:tgtEl>
                                      </p:cBhvr>
                                    </p:animEffect>
                                  </p:childTnLst>
                                </p:cTn>
                              </p:par>
                              <p:par>
                                <p:cTn id="30" presetID="10" presetClass="entr" presetSubtype="0" fill="hold" nodeType="with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500"/>
                                        <p:tgtEl>
                                          <p:spTgt spid="56"/>
                                        </p:tgtEl>
                                      </p:cBhvr>
                                    </p:animEffect>
                                  </p:childTnLst>
                                </p:cTn>
                              </p:par>
                              <p:par>
                                <p:cTn id="33" presetID="10"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500"/>
                                        <p:tgtEl>
                                          <p:spTgt spid="6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6"/>
                                        </p:tgtEl>
                                        <p:attrNameLst>
                                          <p:attrName>style.visibility</p:attrName>
                                        </p:attrNameLst>
                                      </p:cBhvr>
                                      <p:to>
                                        <p:strVal val="visible"/>
                                      </p:to>
                                    </p:set>
                                    <p:animEffect transition="in" filter="fade">
                                      <p:cBhvr>
                                        <p:cTn id="40" dur="500"/>
                                        <p:tgtEl>
                                          <p:spTgt spid="4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fade">
                                      <p:cBhvr>
                                        <p:cTn id="43" dur="500"/>
                                        <p:tgtEl>
                                          <p:spTgt spid="5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70"/>
                                        </p:tgtEl>
                                        <p:attrNameLst>
                                          <p:attrName>style.visibility</p:attrName>
                                        </p:attrNameLst>
                                      </p:cBhvr>
                                      <p:to>
                                        <p:strVal val="visible"/>
                                      </p:to>
                                    </p:set>
                                    <p:animEffect transition="in" filter="fade">
                                      <p:cBhvr>
                                        <p:cTn id="46" dur="500"/>
                                        <p:tgtEl>
                                          <p:spTgt spid="7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500"/>
                                        <p:tgtEl>
                                          <p:spTgt spid="71"/>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72"/>
                                        </p:tgtEl>
                                        <p:attrNameLst>
                                          <p:attrName>style.visibility</p:attrName>
                                        </p:attrNameLst>
                                      </p:cBhvr>
                                      <p:to>
                                        <p:strVal val="visible"/>
                                      </p:to>
                                    </p:set>
                                    <p:animEffect transition="in" filter="fade">
                                      <p:cBhvr>
                                        <p:cTn id="52" dur="500"/>
                                        <p:tgtEl>
                                          <p:spTgt spid="72"/>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73"/>
                                        </p:tgtEl>
                                        <p:attrNameLst>
                                          <p:attrName>style.visibility</p:attrName>
                                        </p:attrNameLst>
                                      </p:cBhvr>
                                      <p:to>
                                        <p:strVal val="visible"/>
                                      </p:to>
                                    </p:set>
                                    <p:animEffect transition="in" filter="fade">
                                      <p:cBhvr>
                                        <p:cTn id="55" dur="500"/>
                                        <p:tgtEl>
                                          <p:spTgt spid="73"/>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75"/>
                                        </p:tgtEl>
                                        <p:attrNameLst>
                                          <p:attrName>style.visibility</p:attrName>
                                        </p:attrNameLst>
                                      </p:cBhvr>
                                      <p:to>
                                        <p:strVal val="visible"/>
                                      </p:to>
                                    </p:set>
                                    <p:animEffect transition="in" filter="fade">
                                      <p:cBhvr>
                                        <p:cTn id="58" dur="500"/>
                                        <p:tgtEl>
                                          <p:spTgt spid="75"/>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76"/>
                                        </p:tgtEl>
                                        <p:attrNameLst>
                                          <p:attrName>style.visibility</p:attrName>
                                        </p:attrNameLst>
                                      </p:cBhvr>
                                      <p:to>
                                        <p:strVal val="visible"/>
                                      </p:to>
                                    </p:set>
                                    <p:animEffect transition="in" filter="fade">
                                      <p:cBhvr>
                                        <p:cTn id="61" dur="500"/>
                                        <p:tgtEl>
                                          <p:spTgt spid="76"/>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77"/>
                                        </p:tgtEl>
                                        <p:attrNameLst>
                                          <p:attrName>style.visibility</p:attrName>
                                        </p:attrNameLst>
                                      </p:cBhvr>
                                      <p:to>
                                        <p:strVal val="visible"/>
                                      </p:to>
                                    </p:set>
                                    <p:animEffect transition="in" filter="fade">
                                      <p:cBhvr>
                                        <p:cTn id="66" dur="500"/>
                                        <p:tgtEl>
                                          <p:spTgt spid="77"/>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500"/>
                                        <p:tgtEl>
                                          <p:spTgt spid="78"/>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79"/>
                                        </p:tgtEl>
                                        <p:attrNameLst>
                                          <p:attrName>style.visibility</p:attrName>
                                        </p:attrNameLst>
                                      </p:cBhvr>
                                      <p:to>
                                        <p:strVal val="visible"/>
                                      </p:to>
                                    </p:set>
                                    <p:animEffect transition="in" filter="fade">
                                      <p:cBhvr>
                                        <p:cTn id="72" dur="500"/>
                                        <p:tgtEl>
                                          <p:spTgt spid="79"/>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80"/>
                                        </p:tgtEl>
                                        <p:attrNameLst>
                                          <p:attrName>style.visibility</p:attrName>
                                        </p:attrNameLst>
                                      </p:cBhvr>
                                      <p:to>
                                        <p:strVal val="visible"/>
                                      </p:to>
                                    </p:set>
                                    <p:animEffect transition="in" filter="fade">
                                      <p:cBhvr>
                                        <p:cTn id="75" dur="500"/>
                                        <p:tgtEl>
                                          <p:spTgt spid="80"/>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500"/>
                                        <p:tgtEl>
                                          <p:spTgt spid="82"/>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94"/>
                                        </p:tgtEl>
                                        <p:attrNameLst>
                                          <p:attrName>style.visibility</p:attrName>
                                        </p:attrNameLst>
                                      </p:cBhvr>
                                      <p:to>
                                        <p:strVal val="visible"/>
                                      </p:to>
                                    </p:set>
                                    <p:animEffect transition="in" filter="fade">
                                      <p:cBhvr>
                                        <p:cTn id="83" dur="500"/>
                                        <p:tgtEl>
                                          <p:spTgt spid="94"/>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95"/>
                                        </p:tgtEl>
                                        <p:attrNameLst>
                                          <p:attrName>style.visibility</p:attrName>
                                        </p:attrNameLst>
                                      </p:cBhvr>
                                      <p:to>
                                        <p:strVal val="visible"/>
                                      </p:to>
                                    </p:set>
                                    <p:animEffect transition="in" filter="fade">
                                      <p:cBhvr>
                                        <p:cTn id="86" dur="500"/>
                                        <p:tgtEl>
                                          <p:spTgt spid="95"/>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96"/>
                                        </p:tgtEl>
                                        <p:attrNameLst>
                                          <p:attrName>style.visibility</p:attrName>
                                        </p:attrNameLst>
                                      </p:cBhvr>
                                      <p:to>
                                        <p:strVal val="visible"/>
                                      </p:to>
                                    </p:set>
                                    <p:animEffect transition="in" filter="fade">
                                      <p:cBhvr>
                                        <p:cTn id="89" dur="500"/>
                                        <p:tgtEl>
                                          <p:spTgt spid="96"/>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97"/>
                                        </p:tgtEl>
                                        <p:attrNameLst>
                                          <p:attrName>style.visibility</p:attrName>
                                        </p:attrNameLst>
                                      </p:cBhvr>
                                      <p:to>
                                        <p:strVal val="visible"/>
                                      </p:to>
                                    </p:set>
                                    <p:animEffect transition="in" filter="fade">
                                      <p:cBhvr>
                                        <p:cTn id="92" dur="500"/>
                                        <p:tgtEl>
                                          <p:spTgt spid="97"/>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Effect transition="in" filter="fade">
                                      <p:cBhvr>
                                        <p:cTn id="95" dur="500"/>
                                        <p:tgtEl>
                                          <p:spTgt spid="98"/>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104"/>
                                        </p:tgtEl>
                                        <p:attrNameLst>
                                          <p:attrName>style.visibility</p:attrName>
                                        </p:attrNameLst>
                                      </p:cBhvr>
                                      <p:to>
                                        <p:strVal val="visible"/>
                                      </p:to>
                                    </p:set>
                                    <p:animEffect transition="in" filter="fade">
                                      <p:cBhvr>
                                        <p:cTn id="98" dur="500"/>
                                        <p:tgtEl>
                                          <p:spTgt spid="104"/>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105"/>
                                        </p:tgtEl>
                                        <p:attrNameLst>
                                          <p:attrName>style.visibility</p:attrName>
                                        </p:attrNameLst>
                                      </p:cBhvr>
                                      <p:to>
                                        <p:strVal val="visible"/>
                                      </p:to>
                                    </p:set>
                                    <p:animEffect transition="in" filter="fade">
                                      <p:cBhvr>
                                        <p:cTn id="101" dur="500"/>
                                        <p:tgtEl>
                                          <p:spTgt spid="105"/>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106"/>
                                        </p:tgtEl>
                                        <p:attrNameLst>
                                          <p:attrName>style.visibility</p:attrName>
                                        </p:attrNameLst>
                                      </p:cBhvr>
                                      <p:to>
                                        <p:strVal val="visible"/>
                                      </p:to>
                                    </p:set>
                                    <p:animEffect transition="in" filter="fade">
                                      <p:cBhvr>
                                        <p:cTn id="104" dur="500"/>
                                        <p:tgtEl>
                                          <p:spTgt spid="106"/>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107"/>
                                        </p:tgtEl>
                                        <p:attrNameLst>
                                          <p:attrName>style.visibility</p:attrName>
                                        </p:attrNameLst>
                                      </p:cBhvr>
                                      <p:to>
                                        <p:strVal val="visible"/>
                                      </p:to>
                                    </p:set>
                                    <p:animEffect transition="in" filter="fade">
                                      <p:cBhvr>
                                        <p:cTn id="107"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7" grpId="0" animBg="1"/>
      <p:bldP spid="38" grpId="0" animBg="1"/>
      <p:bldP spid="43" grpId="0" animBg="1"/>
      <p:bldP spid="46" grpId="0" animBg="1"/>
      <p:bldP spid="55" grpId="0" animBg="1"/>
      <p:bldP spid="70" grpId="0" animBg="1"/>
      <p:bldP spid="71" grpId="0" animBg="1"/>
      <p:bldP spid="72" grpId="0" animBg="1"/>
      <p:bldP spid="73" grpId="0" animBg="1"/>
      <p:bldP spid="75" grpId="0" animBg="1"/>
      <p:bldP spid="76" grpId="0" animBg="1"/>
      <p:bldP spid="77" grpId="0" animBg="1"/>
      <p:bldP spid="78" grpId="0" animBg="1"/>
      <p:bldP spid="79" grpId="0" animBg="1"/>
      <p:bldP spid="80" grpId="0" animBg="1"/>
      <p:bldP spid="82" grpId="0" animBg="1"/>
      <p:bldP spid="94" grpId="0" animBg="1"/>
      <p:bldP spid="95" grpId="0" animBg="1"/>
      <p:bldP spid="96" grpId="0" animBg="1"/>
      <p:bldP spid="97" grpId="0" animBg="1"/>
      <p:bldP spid="98" grpId="0" animBg="1"/>
      <p:bldP spid="104" grpId="0" animBg="1"/>
      <p:bldP spid="105" grpId="0" animBg="1"/>
      <p:bldP spid="106" grpId="0" animBg="1"/>
      <p:bldP spid="10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3"/>
          <p:cNvSpPr txBox="1">
            <a:spLocks noChangeArrowheads="1"/>
          </p:cNvSpPr>
          <p:nvPr/>
        </p:nvSpPr>
        <p:spPr bwMode="auto">
          <a:xfrm>
            <a:off x="194101" y="692696"/>
            <a:ext cx="8696325" cy="523220"/>
          </a:xfrm>
          <a:prstGeom prst="rect">
            <a:avLst/>
          </a:prstGeom>
          <a:noFill/>
          <a:ln w="9525">
            <a:noFill/>
            <a:miter lim="800000"/>
            <a:headEnd/>
            <a:tailEnd/>
          </a:ln>
        </p:spPr>
        <p:txBody>
          <a:bodyPr>
            <a:spAutoFit/>
          </a:bodyPr>
          <a:lstStyle/>
          <a:p>
            <a:pPr algn="ctr"/>
            <a:r>
              <a:rPr lang="de-DE" sz="2800" dirty="0" smtClean="0">
                <a:latin typeface="Calibri"/>
                <a:cs typeface="Calibri"/>
              </a:rPr>
              <a:t>Struktur der Fachpläne (Beispiel: </a:t>
            </a:r>
            <a:r>
              <a:rPr lang="de-DE" sz="2800" dirty="0" err="1" smtClean="0">
                <a:latin typeface="Calibri"/>
                <a:cs typeface="Calibri"/>
              </a:rPr>
              <a:t>pbK</a:t>
            </a:r>
            <a:r>
              <a:rPr lang="de-DE" sz="2800" dirty="0" smtClean="0">
                <a:latin typeface="Calibri"/>
                <a:cs typeface="Calibri"/>
              </a:rPr>
              <a:t> aus Physik – G8) </a:t>
            </a:r>
            <a:endParaRPr lang="de-DE" sz="2800" dirty="0">
              <a:latin typeface="Calibri"/>
              <a:cs typeface="Calibri"/>
            </a:endParaRPr>
          </a:p>
        </p:txBody>
      </p:sp>
      <p:sp>
        <p:nvSpPr>
          <p:cNvPr id="16" name="Textfeld 2"/>
          <p:cNvSpPr txBox="1">
            <a:spLocks noChangeArrowheads="1"/>
          </p:cNvSpPr>
          <p:nvPr/>
        </p:nvSpPr>
        <p:spPr bwMode="auto">
          <a:xfrm>
            <a:off x="7164709" y="2043014"/>
            <a:ext cx="1627188" cy="522287"/>
          </a:xfrm>
          <a:prstGeom prst="rect">
            <a:avLst/>
          </a:prstGeom>
          <a:solidFill>
            <a:srgbClr val="FFFF99"/>
          </a:solidFill>
          <a:ln>
            <a:noFill/>
            <a:headEnd/>
            <a:tailEnd/>
          </a:ln>
        </p:spPr>
        <p:style>
          <a:lnRef idx="1">
            <a:schemeClr val="accent6"/>
          </a:lnRef>
          <a:fillRef idx="3">
            <a:schemeClr val="accent6"/>
          </a:fillRef>
          <a:effectRef idx="2">
            <a:schemeClr val="accent6"/>
          </a:effectRef>
          <a:fontRef idx="minor">
            <a:schemeClr val="lt1"/>
          </a:fontRef>
        </p:style>
        <p:txBody>
          <a:bodyPr>
            <a:spAutoFit/>
          </a:bodyPr>
          <a:lstStyle/>
          <a:p>
            <a:pPr algn="ctr" eaLnBrk="0" hangingPunct="0">
              <a:spcAft>
                <a:spcPts val="0"/>
              </a:spcAft>
              <a:defRPr/>
            </a:pPr>
            <a:r>
              <a:rPr lang="de-DE" sz="1400" b="1" dirty="0">
                <a:solidFill>
                  <a:schemeClr val="tx1"/>
                </a:solidFill>
                <a:latin typeface="Arial" panose="020B0604020202020204" pitchFamily="34" charset="0"/>
                <a:ea typeface="Calibri"/>
                <a:cs typeface="Arial" panose="020B0604020202020204" pitchFamily="34" charset="0"/>
              </a:rPr>
              <a:t>Kompetenz-beschreibung</a:t>
            </a:r>
          </a:p>
        </p:txBody>
      </p:sp>
      <p:sp>
        <p:nvSpPr>
          <p:cNvPr id="19" name="Textfeld 2"/>
          <p:cNvSpPr txBox="1">
            <a:spLocks noChangeArrowheads="1"/>
          </p:cNvSpPr>
          <p:nvPr/>
        </p:nvSpPr>
        <p:spPr bwMode="auto">
          <a:xfrm>
            <a:off x="7164709" y="1412776"/>
            <a:ext cx="1655763" cy="523875"/>
          </a:xfrm>
          <a:prstGeom prst="rect">
            <a:avLst/>
          </a:prstGeom>
          <a:solidFill>
            <a:srgbClr val="FFFF99"/>
          </a:solidFill>
          <a:ln>
            <a:noFill/>
            <a:headEnd/>
            <a:tailEnd/>
          </a:ln>
        </p:spPr>
        <p:style>
          <a:lnRef idx="1">
            <a:schemeClr val="accent6"/>
          </a:lnRef>
          <a:fillRef idx="3">
            <a:schemeClr val="accent6"/>
          </a:fillRef>
          <a:effectRef idx="2">
            <a:schemeClr val="accent6"/>
          </a:effectRef>
          <a:fontRef idx="minor">
            <a:schemeClr val="lt1"/>
          </a:fontRef>
        </p:style>
        <p:txBody>
          <a:bodyPr>
            <a:spAutoFit/>
          </a:bodyPr>
          <a:lstStyle/>
          <a:p>
            <a:pPr algn="ctr" eaLnBrk="0" hangingPunct="0">
              <a:spcAft>
                <a:spcPts val="0"/>
              </a:spcAft>
              <a:defRPr/>
            </a:pPr>
            <a:r>
              <a:rPr lang="de-DE" sz="1400" b="1" dirty="0">
                <a:solidFill>
                  <a:schemeClr val="tx1"/>
                </a:solidFill>
                <a:latin typeface="Arial" panose="020B0604020202020204" pitchFamily="34" charset="0"/>
                <a:ea typeface="Calibri"/>
                <a:cs typeface="Arial" panose="020B0604020202020204" pitchFamily="34" charset="0"/>
              </a:rPr>
              <a:t>Kompetenz-</a:t>
            </a:r>
          </a:p>
          <a:p>
            <a:pPr algn="ctr" eaLnBrk="0" hangingPunct="0">
              <a:spcAft>
                <a:spcPts val="0"/>
              </a:spcAft>
              <a:defRPr/>
            </a:pPr>
            <a:r>
              <a:rPr lang="de-DE" sz="1400" b="1" dirty="0">
                <a:solidFill>
                  <a:schemeClr val="tx1"/>
                </a:solidFill>
                <a:latin typeface="Arial" panose="020B0604020202020204" pitchFamily="34" charset="0"/>
                <a:ea typeface="Calibri"/>
                <a:cs typeface="Arial" panose="020B0604020202020204" pitchFamily="34" charset="0"/>
              </a:rPr>
              <a:t>Bereich</a:t>
            </a:r>
          </a:p>
        </p:txBody>
      </p:sp>
      <p:sp>
        <p:nvSpPr>
          <p:cNvPr id="20" name="Textfeld 2"/>
          <p:cNvSpPr txBox="1">
            <a:spLocks noChangeArrowheads="1"/>
          </p:cNvSpPr>
          <p:nvPr/>
        </p:nvSpPr>
        <p:spPr bwMode="auto">
          <a:xfrm>
            <a:off x="7020273" y="4190901"/>
            <a:ext cx="1800200" cy="523220"/>
          </a:xfrm>
          <a:prstGeom prst="rect">
            <a:avLst/>
          </a:prstGeom>
          <a:solidFill>
            <a:srgbClr val="FFFF99"/>
          </a:solidFill>
          <a:ln>
            <a:noFill/>
            <a:headEnd/>
            <a:tailEnd/>
          </a:ln>
        </p:spPr>
        <p:style>
          <a:lnRef idx="1">
            <a:schemeClr val="accent6"/>
          </a:lnRef>
          <a:fillRef idx="3">
            <a:schemeClr val="accent6"/>
          </a:fillRef>
          <a:effectRef idx="2">
            <a:schemeClr val="accent6"/>
          </a:effectRef>
          <a:fontRef idx="minor">
            <a:schemeClr val="lt1"/>
          </a:fontRef>
        </p:style>
        <p:txBody>
          <a:bodyPr wrap="square">
            <a:spAutoFit/>
          </a:bodyPr>
          <a:lstStyle/>
          <a:p>
            <a:pPr algn="ctr" eaLnBrk="0" hangingPunct="0">
              <a:spcAft>
                <a:spcPts val="0"/>
              </a:spcAft>
              <a:defRPr/>
            </a:pPr>
            <a:r>
              <a:rPr lang="de-DE" sz="1400" b="1" dirty="0" smtClean="0">
                <a:solidFill>
                  <a:schemeClr val="tx1"/>
                </a:solidFill>
                <a:latin typeface="Arial" panose="020B0604020202020204" pitchFamily="34" charset="0"/>
                <a:ea typeface="Calibri"/>
                <a:cs typeface="Arial" panose="020B0604020202020204" pitchFamily="34" charset="0"/>
              </a:rPr>
              <a:t>Teilkompetenzen bis MSA / Kl. 9 G8</a:t>
            </a:r>
            <a:endParaRPr lang="de-DE" sz="1400" b="1" dirty="0">
              <a:solidFill>
                <a:schemeClr val="tx1"/>
              </a:solidFill>
              <a:latin typeface="Arial" panose="020B0604020202020204" pitchFamily="34" charset="0"/>
              <a:ea typeface="Calibri"/>
              <a:cs typeface="Arial" panose="020B0604020202020204"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611560" y="1340768"/>
            <a:ext cx="5610572" cy="5264136"/>
          </a:xfrm>
          <a:prstGeom prst="rect">
            <a:avLst/>
          </a:prstGeom>
          <a:ln>
            <a:noFill/>
          </a:ln>
          <a:effectLst>
            <a:outerShdw blurRad="292100" dist="139700" dir="2700000" algn="tl" rotWithShape="0">
              <a:srgbClr val="333333">
                <a:alpha val="65000"/>
              </a:srgbClr>
            </a:outerShdw>
          </a:effectLst>
        </p:spPr>
      </p:pic>
      <p:cxnSp>
        <p:nvCxnSpPr>
          <p:cNvPr id="8" name="Gerade Verbindung mit Pfeil 7"/>
          <p:cNvCxnSpPr/>
          <p:nvPr/>
        </p:nvCxnSpPr>
        <p:spPr>
          <a:xfrm>
            <a:off x="5868144" y="5301208"/>
            <a:ext cx="1728192" cy="216024"/>
          </a:xfrm>
          <a:prstGeom prst="straightConnector1">
            <a:avLst/>
          </a:prstGeom>
          <a:ln w="28575">
            <a:solidFill>
              <a:schemeClr val="accent6">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Textfeld 2"/>
          <p:cNvSpPr txBox="1">
            <a:spLocks noChangeArrowheads="1"/>
          </p:cNvSpPr>
          <p:nvPr/>
        </p:nvSpPr>
        <p:spPr bwMode="auto">
          <a:xfrm>
            <a:off x="7020272" y="5301208"/>
            <a:ext cx="1798191" cy="523220"/>
          </a:xfrm>
          <a:prstGeom prst="rect">
            <a:avLst/>
          </a:prstGeom>
          <a:solidFill>
            <a:srgbClr val="FFFF99"/>
          </a:solidFill>
          <a:ln>
            <a:noFill/>
            <a:headEnd/>
            <a:tailEnd/>
          </a:ln>
        </p:spPr>
        <p:style>
          <a:lnRef idx="1">
            <a:schemeClr val="accent6"/>
          </a:lnRef>
          <a:fillRef idx="3">
            <a:schemeClr val="accent6"/>
          </a:fillRef>
          <a:effectRef idx="2">
            <a:schemeClr val="accent6"/>
          </a:effectRef>
          <a:fontRef idx="minor">
            <a:schemeClr val="lt1"/>
          </a:fontRef>
        </p:style>
        <p:txBody>
          <a:bodyPr wrap="square">
            <a:spAutoFit/>
          </a:bodyPr>
          <a:lstStyle/>
          <a:p>
            <a:pPr algn="ctr" eaLnBrk="0" hangingPunct="0">
              <a:spcAft>
                <a:spcPts val="0"/>
              </a:spcAft>
              <a:defRPr/>
            </a:pPr>
            <a:r>
              <a:rPr lang="de-DE" sz="1400" b="1" dirty="0" smtClean="0">
                <a:solidFill>
                  <a:schemeClr val="tx1"/>
                </a:solidFill>
                <a:latin typeface="Arial" panose="020B0604020202020204" pitchFamily="34" charset="0"/>
                <a:ea typeface="Calibri"/>
                <a:cs typeface="Arial" panose="020B0604020202020204" pitchFamily="34" charset="0"/>
              </a:rPr>
              <a:t>Teilkompetenzen</a:t>
            </a:r>
          </a:p>
          <a:p>
            <a:pPr algn="ctr" eaLnBrk="0" hangingPunct="0">
              <a:spcAft>
                <a:spcPts val="0"/>
              </a:spcAft>
              <a:defRPr/>
            </a:pPr>
            <a:r>
              <a:rPr lang="de-DE" sz="1400" b="1" dirty="0" smtClean="0">
                <a:solidFill>
                  <a:schemeClr val="tx1"/>
                </a:solidFill>
                <a:latin typeface="Arial" panose="020B0604020202020204" pitchFamily="34" charset="0"/>
                <a:ea typeface="Calibri"/>
                <a:cs typeface="Arial" panose="020B0604020202020204" pitchFamily="34" charset="0"/>
              </a:rPr>
              <a:t>Oberstufe G8</a:t>
            </a:r>
            <a:endParaRPr lang="de-DE" sz="1400" b="1" dirty="0">
              <a:solidFill>
                <a:schemeClr val="tx1"/>
              </a:solidFill>
              <a:latin typeface="Arial" panose="020B0604020202020204" pitchFamily="34" charset="0"/>
              <a:ea typeface="Calibri"/>
              <a:cs typeface="Arial" panose="020B0604020202020204" pitchFamily="34" charset="0"/>
            </a:endParaRPr>
          </a:p>
        </p:txBody>
      </p:sp>
    </p:spTree>
    <p:extLst>
      <p:ext uri="{BB962C8B-B14F-4D97-AF65-F5344CB8AC3E}">
        <p14:creationId xmlns:p14="http://schemas.microsoft.com/office/powerpoint/2010/main" val="895933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animBg="1"/>
      <p:bldP spid="20"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3"/>
          <p:cNvSpPr txBox="1">
            <a:spLocks noChangeArrowheads="1"/>
          </p:cNvSpPr>
          <p:nvPr/>
        </p:nvSpPr>
        <p:spPr bwMode="auto">
          <a:xfrm>
            <a:off x="194101" y="692696"/>
            <a:ext cx="8696325" cy="523220"/>
          </a:xfrm>
          <a:prstGeom prst="rect">
            <a:avLst/>
          </a:prstGeom>
          <a:noFill/>
          <a:ln w="9525">
            <a:noFill/>
            <a:miter lim="800000"/>
            <a:headEnd/>
            <a:tailEnd/>
          </a:ln>
        </p:spPr>
        <p:txBody>
          <a:bodyPr>
            <a:spAutoFit/>
          </a:bodyPr>
          <a:lstStyle/>
          <a:p>
            <a:pPr algn="ctr"/>
            <a:r>
              <a:rPr lang="de-DE" sz="2800" dirty="0" smtClean="0">
                <a:latin typeface="Calibri"/>
                <a:cs typeface="Calibri"/>
              </a:rPr>
              <a:t>Struktur der Fachpläne (Beispiel: </a:t>
            </a:r>
            <a:r>
              <a:rPr lang="de-DE" sz="2800" dirty="0" err="1" smtClean="0">
                <a:latin typeface="Calibri"/>
                <a:cs typeface="Calibri"/>
              </a:rPr>
              <a:t>ibK</a:t>
            </a:r>
            <a:r>
              <a:rPr lang="de-DE" sz="2800" dirty="0" smtClean="0">
                <a:latin typeface="Calibri"/>
                <a:cs typeface="Calibri"/>
              </a:rPr>
              <a:t> aus Physik – Sek I) </a:t>
            </a:r>
            <a:endParaRPr lang="de-DE" sz="2800" dirty="0">
              <a:latin typeface="Calibri"/>
              <a:cs typeface="Calibri"/>
            </a:endParaRPr>
          </a:p>
        </p:txBody>
      </p:sp>
      <p:sp>
        <p:nvSpPr>
          <p:cNvPr id="16" name="Textfeld 2"/>
          <p:cNvSpPr txBox="1">
            <a:spLocks noChangeArrowheads="1"/>
          </p:cNvSpPr>
          <p:nvPr/>
        </p:nvSpPr>
        <p:spPr bwMode="auto">
          <a:xfrm>
            <a:off x="7236717" y="2269282"/>
            <a:ext cx="1627188" cy="522287"/>
          </a:xfrm>
          <a:prstGeom prst="rect">
            <a:avLst/>
          </a:prstGeom>
          <a:solidFill>
            <a:srgbClr val="FFFF99"/>
          </a:solidFill>
          <a:ln>
            <a:noFill/>
            <a:headEnd/>
            <a:tailEnd/>
          </a:ln>
        </p:spPr>
        <p:style>
          <a:lnRef idx="1">
            <a:schemeClr val="accent6"/>
          </a:lnRef>
          <a:fillRef idx="3">
            <a:schemeClr val="accent6"/>
          </a:fillRef>
          <a:effectRef idx="2">
            <a:schemeClr val="accent6"/>
          </a:effectRef>
          <a:fontRef idx="minor">
            <a:schemeClr val="lt1"/>
          </a:fontRef>
        </p:style>
        <p:txBody>
          <a:bodyPr>
            <a:spAutoFit/>
          </a:bodyPr>
          <a:lstStyle/>
          <a:p>
            <a:pPr algn="ctr" eaLnBrk="0" hangingPunct="0">
              <a:spcAft>
                <a:spcPts val="0"/>
              </a:spcAft>
              <a:defRPr/>
            </a:pPr>
            <a:r>
              <a:rPr lang="de-DE" sz="1400" b="1" dirty="0">
                <a:solidFill>
                  <a:schemeClr val="tx1"/>
                </a:solidFill>
                <a:latin typeface="Arial" panose="020B0604020202020204" pitchFamily="34" charset="0"/>
                <a:ea typeface="Calibri"/>
                <a:cs typeface="Arial" panose="020B0604020202020204" pitchFamily="34" charset="0"/>
              </a:rPr>
              <a:t>Kompetenz-beschreibung</a:t>
            </a:r>
          </a:p>
        </p:txBody>
      </p:sp>
      <p:sp>
        <p:nvSpPr>
          <p:cNvPr id="19" name="Textfeld 2"/>
          <p:cNvSpPr txBox="1">
            <a:spLocks noChangeArrowheads="1"/>
          </p:cNvSpPr>
          <p:nvPr/>
        </p:nvSpPr>
        <p:spPr bwMode="auto">
          <a:xfrm>
            <a:off x="7236717" y="1639044"/>
            <a:ext cx="1655763" cy="523875"/>
          </a:xfrm>
          <a:prstGeom prst="rect">
            <a:avLst/>
          </a:prstGeom>
          <a:solidFill>
            <a:srgbClr val="FFFF99"/>
          </a:solidFill>
          <a:ln>
            <a:noFill/>
            <a:headEnd/>
            <a:tailEnd/>
          </a:ln>
        </p:spPr>
        <p:style>
          <a:lnRef idx="1">
            <a:schemeClr val="accent6"/>
          </a:lnRef>
          <a:fillRef idx="3">
            <a:schemeClr val="accent6"/>
          </a:fillRef>
          <a:effectRef idx="2">
            <a:schemeClr val="accent6"/>
          </a:effectRef>
          <a:fontRef idx="minor">
            <a:schemeClr val="lt1"/>
          </a:fontRef>
        </p:style>
        <p:txBody>
          <a:bodyPr>
            <a:spAutoFit/>
          </a:bodyPr>
          <a:lstStyle/>
          <a:p>
            <a:pPr algn="ctr" eaLnBrk="0" hangingPunct="0">
              <a:spcAft>
                <a:spcPts val="0"/>
              </a:spcAft>
              <a:defRPr/>
            </a:pPr>
            <a:r>
              <a:rPr lang="de-DE" sz="1400" b="1" dirty="0">
                <a:solidFill>
                  <a:schemeClr val="tx1"/>
                </a:solidFill>
                <a:latin typeface="Arial" panose="020B0604020202020204" pitchFamily="34" charset="0"/>
                <a:ea typeface="Calibri"/>
                <a:cs typeface="Arial" panose="020B0604020202020204" pitchFamily="34" charset="0"/>
              </a:rPr>
              <a:t>Kompetenz-</a:t>
            </a:r>
          </a:p>
          <a:p>
            <a:pPr algn="ctr" eaLnBrk="0" hangingPunct="0">
              <a:spcAft>
                <a:spcPts val="0"/>
              </a:spcAft>
              <a:defRPr/>
            </a:pPr>
            <a:r>
              <a:rPr lang="de-DE" sz="1400" b="1" dirty="0">
                <a:solidFill>
                  <a:schemeClr val="tx1"/>
                </a:solidFill>
                <a:latin typeface="Arial" panose="020B0604020202020204" pitchFamily="34" charset="0"/>
                <a:ea typeface="Calibri"/>
                <a:cs typeface="Arial" panose="020B0604020202020204" pitchFamily="34" charset="0"/>
              </a:rPr>
              <a:t>Bereich</a:t>
            </a:r>
          </a:p>
        </p:txBody>
      </p:sp>
      <p:sp>
        <p:nvSpPr>
          <p:cNvPr id="20" name="Textfeld 2"/>
          <p:cNvSpPr txBox="1">
            <a:spLocks noChangeArrowheads="1"/>
          </p:cNvSpPr>
          <p:nvPr/>
        </p:nvSpPr>
        <p:spPr bwMode="auto">
          <a:xfrm>
            <a:off x="7238305" y="4417169"/>
            <a:ext cx="1654175" cy="307975"/>
          </a:xfrm>
          <a:prstGeom prst="rect">
            <a:avLst/>
          </a:prstGeom>
          <a:solidFill>
            <a:srgbClr val="FFFF99"/>
          </a:solidFill>
          <a:ln>
            <a:noFill/>
            <a:headEnd/>
            <a:tailEnd/>
          </a:ln>
        </p:spPr>
        <p:style>
          <a:lnRef idx="1">
            <a:schemeClr val="accent6"/>
          </a:lnRef>
          <a:fillRef idx="3">
            <a:schemeClr val="accent6"/>
          </a:fillRef>
          <a:effectRef idx="2">
            <a:schemeClr val="accent6"/>
          </a:effectRef>
          <a:fontRef idx="minor">
            <a:schemeClr val="lt1"/>
          </a:fontRef>
        </p:style>
        <p:txBody>
          <a:bodyPr>
            <a:spAutoFit/>
          </a:bodyPr>
          <a:lstStyle/>
          <a:p>
            <a:pPr algn="ctr" eaLnBrk="0" hangingPunct="0">
              <a:spcAft>
                <a:spcPts val="0"/>
              </a:spcAft>
              <a:defRPr/>
            </a:pPr>
            <a:r>
              <a:rPr lang="de-DE" sz="1400" b="1" dirty="0">
                <a:solidFill>
                  <a:schemeClr val="tx1"/>
                </a:solidFill>
                <a:latin typeface="Arial" panose="020B0604020202020204" pitchFamily="34" charset="0"/>
                <a:ea typeface="Calibri"/>
                <a:cs typeface="Arial" panose="020B0604020202020204" pitchFamily="34" charset="0"/>
              </a:rPr>
              <a:t>Teilkompetenzen</a:t>
            </a:r>
          </a:p>
        </p:txBody>
      </p:sp>
      <p:pic>
        <p:nvPicPr>
          <p:cNvPr id="3074" name="Picture 2"/>
          <p:cNvPicPr>
            <a:picLocks noChangeAspect="1" noChangeArrowheads="1"/>
          </p:cNvPicPr>
          <p:nvPr/>
        </p:nvPicPr>
        <p:blipFill>
          <a:blip r:embed="rId3" cstate="print"/>
          <a:srcRect b="14784"/>
          <a:stretch>
            <a:fillRect/>
          </a:stretch>
        </p:blipFill>
        <p:spPr bwMode="auto">
          <a:xfrm>
            <a:off x="1331640" y="1484784"/>
            <a:ext cx="4495800" cy="50405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95933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animBg="1"/>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3"/>
          <p:cNvSpPr txBox="1">
            <a:spLocks noChangeArrowheads="1"/>
          </p:cNvSpPr>
          <p:nvPr/>
        </p:nvSpPr>
        <p:spPr bwMode="auto">
          <a:xfrm>
            <a:off x="194101" y="692696"/>
            <a:ext cx="8696325" cy="523220"/>
          </a:xfrm>
          <a:prstGeom prst="rect">
            <a:avLst/>
          </a:prstGeom>
          <a:noFill/>
          <a:ln w="9525">
            <a:noFill/>
            <a:miter lim="800000"/>
            <a:headEnd/>
            <a:tailEnd/>
          </a:ln>
        </p:spPr>
        <p:txBody>
          <a:bodyPr>
            <a:spAutoFit/>
          </a:bodyPr>
          <a:lstStyle/>
          <a:p>
            <a:pPr algn="ctr"/>
            <a:r>
              <a:rPr lang="de-DE" sz="2800" dirty="0" smtClean="0">
                <a:latin typeface="Calibri"/>
                <a:cs typeface="Calibri"/>
              </a:rPr>
              <a:t>Struktur der Fachpläne (Beispiel: </a:t>
            </a:r>
            <a:r>
              <a:rPr lang="de-DE" sz="2800" dirty="0" err="1" smtClean="0">
                <a:latin typeface="Calibri"/>
                <a:cs typeface="Calibri"/>
              </a:rPr>
              <a:t>ibK</a:t>
            </a:r>
            <a:r>
              <a:rPr lang="de-DE" sz="2800" dirty="0" smtClean="0">
                <a:latin typeface="Calibri"/>
                <a:cs typeface="Calibri"/>
              </a:rPr>
              <a:t> aus Physik – G8) </a:t>
            </a:r>
            <a:endParaRPr lang="de-DE" sz="2800" dirty="0">
              <a:latin typeface="Calibri"/>
              <a:cs typeface="Calibri"/>
            </a:endParaRPr>
          </a:p>
        </p:txBody>
      </p:sp>
      <p:sp>
        <p:nvSpPr>
          <p:cNvPr id="16" name="Textfeld 2"/>
          <p:cNvSpPr txBox="1">
            <a:spLocks noChangeArrowheads="1"/>
          </p:cNvSpPr>
          <p:nvPr/>
        </p:nvSpPr>
        <p:spPr bwMode="auto">
          <a:xfrm>
            <a:off x="7236717" y="2115022"/>
            <a:ext cx="1627188" cy="522287"/>
          </a:xfrm>
          <a:prstGeom prst="rect">
            <a:avLst/>
          </a:prstGeom>
          <a:solidFill>
            <a:srgbClr val="FFFF99"/>
          </a:solidFill>
          <a:ln>
            <a:noFill/>
            <a:headEnd/>
            <a:tailEnd/>
          </a:ln>
        </p:spPr>
        <p:style>
          <a:lnRef idx="1">
            <a:schemeClr val="accent6"/>
          </a:lnRef>
          <a:fillRef idx="3">
            <a:schemeClr val="accent6"/>
          </a:fillRef>
          <a:effectRef idx="2">
            <a:schemeClr val="accent6"/>
          </a:effectRef>
          <a:fontRef idx="minor">
            <a:schemeClr val="lt1"/>
          </a:fontRef>
        </p:style>
        <p:txBody>
          <a:bodyPr>
            <a:spAutoFit/>
          </a:bodyPr>
          <a:lstStyle/>
          <a:p>
            <a:pPr algn="ctr" eaLnBrk="0" hangingPunct="0">
              <a:spcAft>
                <a:spcPts val="0"/>
              </a:spcAft>
              <a:defRPr/>
            </a:pPr>
            <a:r>
              <a:rPr lang="de-DE" sz="1400" b="1" dirty="0">
                <a:solidFill>
                  <a:schemeClr val="tx1"/>
                </a:solidFill>
                <a:latin typeface="Arial" panose="020B0604020202020204" pitchFamily="34" charset="0"/>
                <a:ea typeface="Calibri"/>
                <a:cs typeface="Arial" panose="020B0604020202020204" pitchFamily="34" charset="0"/>
              </a:rPr>
              <a:t>Kompetenz-beschreibung</a:t>
            </a:r>
          </a:p>
        </p:txBody>
      </p:sp>
      <p:sp>
        <p:nvSpPr>
          <p:cNvPr id="19" name="Textfeld 2"/>
          <p:cNvSpPr txBox="1">
            <a:spLocks noChangeArrowheads="1"/>
          </p:cNvSpPr>
          <p:nvPr/>
        </p:nvSpPr>
        <p:spPr bwMode="auto">
          <a:xfrm>
            <a:off x="7236717" y="1484784"/>
            <a:ext cx="1655763" cy="523875"/>
          </a:xfrm>
          <a:prstGeom prst="rect">
            <a:avLst/>
          </a:prstGeom>
          <a:solidFill>
            <a:srgbClr val="FFFF99"/>
          </a:solidFill>
          <a:ln>
            <a:noFill/>
            <a:headEnd/>
            <a:tailEnd/>
          </a:ln>
        </p:spPr>
        <p:style>
          <a:lnRef idx="1">
            <a:schemeClr val="accent6"/>
          </a:lnRef>
          <a:fillRef idx="3">
            <a:schemeClr val="accent6"/>
          </a:fillRef>
          <a:effectRef idx="2">
            <a:schemeClr val="accent6"/>
          </a:effectRef>
          <a:fontRef idx="minor">
            <a:schemeClr val="lt1"/>
          </a:fontRef>
        </p:style>
        <p:txBody>
          <a:bodyPr>
            <a:spAutoFit/>
          </a:bodyPr>
          <a:lstStyle/>
          <a:p>
            <a:pPr algn="ctr" eaLnBrk="0" hangingPunct="0">
              <a:spcAft>
                <a:spcPts val="0"/>
              </a:spcAft>
              <a:defRPr/>
            </a:pPr>
            <a:r>
              <a:rPr lang="de-DE" sz="1400" b="1" dirty="0">
                <a:solidFill>
                  <a:schemeClr val="tx1"/>
                </a:solidFill>
                <a:latin typeface="Arial" panose="020B0604020202020204" pitchFamily="34" charset="0"/>
                <a:ea typeface="Calibri"/>
                <a:cs typeface="Arial" panose="020B0604020202020204" pitchFamily="34" charset="0"/>
              </a:rPr>
              <a:t>Kompetenz-</a:t>
            </a:r>
          </a:p>
          <a:p>
            <a:pPr algn="ctr" eaLnBrk="0" hangingPunct="0">
              <a:spcAft>
                <a:spcPts val="0"/>
              </a:spcAft>
              <a:defRPr/>
            </a:pPr>
            <a:r>
              <a:rPr lang="de-DE" sz="1400" b="1" dirty="0">
                <a:solidFill>
                  <a:schemeClr val="tx1"/>
                </a:solidFill>
                <a:latin typeface="Arial" panose="020B0604020202020204" pitchFamily="34" charset="0"/>
                <a:ea typeface="Calibri"/>
                <a:cs typeface="Arial" panose="020B0604020202020204" pitchFamily="34" charset="0"/>
              </a:rPr>
              <a:t>Bereich</a:t>
            </a:r>
          </a:p>
        </p:txBody>
      </p:sp>
      <p:sp>
        <p:nvSpPr>
          <p:cNvPr id="20" name="Textfeld 2"/>
          <p:cNvSpPr txBox="1">
            <a:spLocks noChangeArrowheads="1"/>
          </p:cNvSpPr>
          <p:nvPr/>
        </p:nvSpPr>
        <p:spPr bwMode="auto">
          <a:xfrm>
            <a:off x="7238305" y="4262909"/>
            <a:ext cx="1654175" cy="307975"/>
          </a:xfrm>
          <a:prstGeom prst="rect">
            <a:avLst/>
          </a:prstGeom>
          <a:solidFill>
            <a:srgbClr val="FFFF99"/>
          </a:solidFill>
          <a:ln>
            <a:noFill/>
            <a:headEnd/>
            <a:tailEnd/>
          </a:ln>
        </p:spPr>
        <p:style>
          <a:lnRef idx="1">
            <a:schemeClr val="accent6"/>
          </a:lnRef>
          <a:fillRef idx="3">
            <a:schemeClr val="accent6"/>
          </a:fillRef>
          <a:effectRef idx="2">
            <a:schemeClr val="accent6"/>
          </a:effectRef>
          <a:fontRef idx="minor">
            <a:schemeClr val="lt1"/>
          </a:fontRef>
        </p:style>
        <p:txBody>
          <a:bodyPr>
            <a:spAutoFit/>
          </a:bodyPr>
          <a:lstStyle/>
          <a:p>
            <a:pPr algn="ctr" eaLnBrk="0" hangingPunct="0">
              <a:spcAft>
                <a:spcPts val="0"/>
              </a:spcAft>
              <a:defRPr/>
            </a:pPr>
            <a:r>
              <a:rPr lang="de-DE" sz="1400" b="1" dirty="0">
                <a:solidFill>
                  <a:schemeClr val="tx1"/>
                </a:solidFill>
                <a:latin typeface="Arial" panose="020B0604020202020204" pitchFamily="34" charset="0"/>
                <a:ea typeface="Calibri"/>
                <a:cs typeface="Arial" panose="020B0604020202020204" pitchFamily="34" charset="0"/>
              </a:rPr>
              <a:t>Teilkompetenzen</a:t>
            </a:r>
          </a:p>
        </p:txBody>
      </p:sp>
      <p:pic>
        <p:nvPicPr>
          <p:cNvPr id="2050" name="Picture 2"/>
          <p:cNvPicPr>
            <a:picLocks noChangeAspect="1" noChangeArrowheads="1"/>
          </p:cNvPicPr>
          <p:nvPr/>
        </p:nvPicPr>
        <p:blipFill>
          <a:blip r:embed="rId3" cstate="print"/>
          <a:srcRect/>
          <a:stretch>
            <a:fillRect/>
          </a:stretch>
        </p:blipFill>
        <p:spPr bwMode="auto">
          <a:xfrm>
            <a:off x="1535410" y="1412776"/>
            <a:ext cx="4476750" cy="5000625"/>
          </a:xfrm>
          <a:prstGeom prst="rect">
            <a:avLst/>
          </a:prstGeom>
          <a:ln>
            <a:noFill/>
          </a:ln>
          <a:effectLst>
            <a:outerShdw blurRad="292100" dist="139700" dir="2700000" algn="tl" rotWithShape="0">
              <a:srgbClr val="333333">
                <a:alpha val="65000"/>
              </a:srgbClr>
            </a:outerShdw>
          </a:effectLst>
        </p:spPr>
      </p:pic>
      <p:sp>
        <p:nvSpPr>
          <p:cNvPr id="7" name="Textfeld 6"/>
          <p:cNvSpPr txBox="1"/>
          <p:nvPr/>
        </p:nvSpPr>
        <p:spPr>
          <a:xfrm>
            <a:off x="7092280" y="3140968"/>
            <a:ext cx="1800200" cy="584775"/>
          </a:xfrm>
          <a:prstGeom prst="rect">
            <a:avLst/>
          </a:prstGeom>
          <a:solidFill>
            <a:srgbClr val="FFFF99"/>
          </a:solidFill>
          <a:effectLst>
            <a:outerShdw blurRad="50800" dist="38100" dir="2700000" algn="tl" rotWithShape="0">
              <a:prstClr val="black">
                <a:alpha val="40000"/>
              </a:prstClr>
            </a:outerShdw>
          </a:effectLst>
        </p:spPr>
        <p:txBody>
          <a:bodyPr wrap="square" rtlCol="0">
            <a:spAutoFit/>
          </a:bodyPr>
          <a:lstStyle/>
          <a:p>
            <a:pPr algn="ctr"/>
            <a:r>
              <a:rPr lang="de-DE" sz="1600" dirty="0" smtClean="0">
                <a:latin typeface="+mn-lt"/>
              </a:rPr>
              <a:t>Aktives Schülervokabular</a:t>
            </a:r>
            <a:endParaRPr lang="de-DE" sz="1600" dirty="0">
              <a:latin typeface="+mn-lt"/>
            </a:endParaRPr>
          </a:p>
        </p:txBody>
      </p:sp>
      <p:cxnSp>
        <p:nvCxnSpPr>
          <p:cNvPr id="9" name="Gerade Verbindung mit Pfeil 8"/>
          <p:cNvCxnSpPr>
            <a:stCxn id="7" idx="1"/>
          </p:cNvCxnSpPr>
          <p:nvPr/>
        </p:nvCxnSpPr>
        <p:spPr>
          <a:xfrm flipH="1" flipV="1">
            <a:off x="5292080" y="3284984"/>
            <a:ext cx="1800200" cy="148372"/>
          </a:xfrm>
          <a:prstGeom prst="straightConnector1">
            <a:avLst/>
          </a:prstGeom>
          <a:ln w="28575">
            <a:solidFill>
              <a:schemeClr val="accent6">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5933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animBg="1"/>
      <p:bldP spid="20"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a:spLocks noChangeArrowheads="1"/>
          </p:cNvSpPr>
          <p:nvPr/>
        </p:nvSpPr>
        <p:spPr bwMode="auto">
          <a:xfrm>
            <a:off x="223838" y="692696"/>
            <a:ext cx="8696325" cy="523220"/>
          </a:xfrm>
          <a:prstGeom prst="rect">
            <a:avLst/>
          </a:prstGeom>
          <a:noFill/>
          <a:ln w="9525">
            <a:noFill/>
            <a:miter lim="800000"/>
            <a:headEnd/>
            <a:tailEnd/>
          </a:ln>
        </p:spPr>
        <p:txBody>
          <a:bodyPr>
            <a:spAutoFit/>
          </a:bodyPr>
          <a:lstStyle/>
          <a:p>
            <a:pPr marL="533400" indent="-533400" algn="ctr">
              <a:spcAft>
                <a:spcPct val="70000"/>
              </a:spcAft>
              <a:buSzPct val="150000"/>
            </a:pPr>
            <a:r>
              <a:rPr lang="de-DE" sz="2800" b="1" dirty="0" smtClean="0">
                <a:latin typeface="Calibri"/>
                <a:cs typeface="Calibri"/>
              </a:rPr>
              <a:t>Kompetenzbeschreibungen mit Operatoren</a:t>
            </a:r>
            <a:endParaRPr lang="de-DE" sz="2800" b="1" dirty="0">
              <a:latin typeface="Calibri"/>
              <a:cs typeface="Calibri"/>
            </a:endParaRPr>
          </a:p>
        </p:txBody>
      </p:sp>
      <p:sp>
        <p:nvSpPr>
          <p:cNvPr id="89" name="Inhaltsplatzhalter 1"/>
          <p:cNvSpPr>
            <a:spLocks noGrp="1"/>
          </p:cNvSpPr>
          <p:nvPr>
            <p:ph idx="1"/>
          </p:nvPr>
        </p:nvSpPr>
        <p:spPr>
          <a:xfrm>
            <a:off x="457200" y="1596355"/>
            <a:ext cx="8229600" cy="4352925"/>
          </a:xfrm>
        </p:spPr>
        <p:txBody>
          <a:bodyPr/>
          <a:lstStyle/>
          <a:p>
            <a:pPr>
              <a:buNone/>
            </a:pPr>
            <a:r>
              <a:rPr lang="de-DE" dirty="0" smtClean="0">
                <a:latin typeface="+mn-lt"/>
                <a:cs typeface="Arial" charset="0"/>
              </a:rPr>
              <a:t>Die Schülerinnen und Schüler können  …</a:t>
            </a:r>
          </a:p>
          <a:p>
            <a:r>
              <a:rPr lang="de-DE" dirty="0" smtClean="0">
                <a:latin typeface="+mn-lt"/>
                <a:cs typeface="Arial" charset="0"/>
              </a:rPr>
              <a:t>Schattenphänomene …</a:t>
            </a:r>
          </a:p>
          <a:p>
            <a:pPr lvl="1">
              <a:spcBef>
                <a:spcPts val="0"/>
              </a:spcBef>
            </a:pPr>
            <a:r>
              <a:rPr lang="de-DE" dirty="0" smtClean="0">
                <a:latin typeface="+mn-lt"/>
                <a:cs typeface="Arial" charset="0"/>
              </a:rPr>
              <a:t>… untersuchen und </a:t>
            </a:r>
            <a:r>
              <a:rPr lang="de-DE" dirty="0" smtClean="0">
                <a:solidFill>
                  <a:srgbClr val="C00000"/>
                </a:solidFill>
                <a:latin typeface="+mn-lt"/>
                <a:cs typeface="Arial" charset="0"/>
              </a:rPr>
              <a:t>nennen</a:t>
            </a:r>
            <a:r>
              <a:rPr lang="de-DE" dirty="0" smtClean="0">
                <a:latin typeface="+mn-lt"/>
                <a:cs typeface="Arial" charset="0"/>
              </a:rPr>
              <a:t> (G)</a:t>
            </a:r>
          </a:p>
          <a:p>
            <a:pPr lvl="1">
              <a:spcBef>
                <a:spcPts val="0"/>
              </a:spcBef>
            </a:pPr>
            <a:r>
              <a:rPr lang="de-DE" dirty="0" smtClean="0">
                <a:latin typeface="+mn-lt"/>
                <a:cs typeface="Arial" charset="0"/>
              </a:rPr>
              <a:t>… untersuchen und </a:t>
            </a:r>
            <a:r>
              <a:rPr lang="de-DE" dirty="0" smtClean="0">
                <a:solidFill>
                  <a:srgbClr val="C00000"/>
                </a:solidFill>
                <a:latin typeface="+mn-lt"/>
                <a:cs typeface="Arial" charset="0"/>
              </a:rPr>
              <a:t>beschreiben</a:t>
            </a:r>
            <a:r>
              <a:rPr lang="de-DE" dirty="0" smtClean="0">
                <a:latin typeface="+mn-lt"/>
                <a:cs typeface="Arial" charset="0"/>
              </a:rPr>
              <a:t> (M und E)</a:t>
            </a:r>
          </a:p>
          <a:p>
            <a:pPr>
              <a:spcBef>
                <a:spcPts val="1200"/>
              </a:spcBef>
            </a:pPr>
            <a:r>
              <a:rPr lang="de-DE" dirty="0" smtClean="0">
                <a:latin typeface="+mn-lt"/>
                <a:cs typeface="Arial" charset="0"/>
              </a:rPr>
              <a:t>Gefahren des elektrischen Stroms …</a:t>
            </a:r>
          </a:p>
          <a:p>
            <a:pPr lvl="1">
              <a:spcBef>
                <a:spcPts val="0"/>
              </a:spcBef>
            </a:pPr>
            <a:r>
              <a:rPr lang="de-DE" dirty="0" smtClean="0">
                <a:latin typeface="+mn-lt"/>
              </a:rPr>
              <a:t>sowie Maßnahmen zum Schutz </a:t>
            </a:r>
            <a:r>
              <a:rPr lang="de-DE" dirty="0" smtClean="0">
                <a:solidFill>
                  <a:srgbClr val="C00000"/>
                </a:solidFill>
                <a:latin typeface="+mn-lt"/>
              </a:rPr>
              <a:t>beschreiben</a:t>
            </a:r>
            <a:r>
              <a:rPr lang="de-DE" dirty="0" smtClean="0">
                <a:latin typeface="+mn-lt"/>
              </a:rPr>
              <a:t> (G und M)</a:t>
            </a:r>
          </a:p>
          <a:p>
            <a:pPr lvl="1">
              <a:spcBef>
                <a:spcPts val="0"/>
              </a:spcBef>
            </a:pPr>
            <a:r>
              <a:rPr lang="de-DE" dirty="0" smtClean="0">
                <a:latin typeface="+mn-lt"/>
              </a:rPr>
              <a:t>beschreiben sowie Maßnahmen zum Schutz </a:t>
            </a:r>
            <a:r>
              <a:rPr lang="de-DE" dirty="0" smtClean="0">
                <a:solidFill>
                  <a:srgbClr val="C00000"/>
                </a:solidFill>
                <a:latin typeface="+mn-lt"/>
              </a:rPr>
              <a:t>erklären</a:t>
            </a:r>
            <a:r>
              <a:rPr lang="de-DE" dirty="0" smtClean="0">
                <a:latin typeface="+mn-lt"/>
              </a:rPr>
              <a:t> (E)</a:t>
            </a:r>
          </a:p>
          <a:p>
            <a:pPr>
              <a:spcBef>
                <a:spcPts val="1200"/>
              </a:spcBef>
            </a:pPr>
            <a:r>
              <a:rPr lang="de-DE" dirty="0" smtClean="0">
                <a:latin typeface="+mn-lt"/>
                <a:cs typeface="Arial" charset="0"/>
              </a:rPr>
              <a:t>… </a:t>
            </a:r>
          </a:p>
          <a:p>
            <a:pPr lvl="1">
              <a:spcBef>
                <a:spcPts val="0"/>
              </a:spcBef>
            </a:pPr>
            <a:r>
              <a:rPr lang="de-DE" dirty="0" smtClean="0">
                <a:latin typeface="+mn-lt"/>
                <a:cs typeface="Arial" charset="0"/>
              </a:rPr>
              <a:t>… G</a:t>
            </a:r>
            <a:r>
              <a:rPr lang="de-DE" dirty="0" smtClean="0">
                <a:latin typeface="+mn-lt"/>
              </a:rPr>
              <a:t>eschwindigkeiten … </a:t>
            </a:r>
            <a:r>
              <a:rPr lang="de-DE" dirty="0" smtClean="0">
                <a:solidFill>
                  <a:srgbClr val="C00000"/>
                </a:solidFill>
                <a:latin typeface="+mn-lt"/>
              </a:rPr>
              <a:t>berechnen </a:t>
            </a:r>
            <a:r>
              <a:rPr lang="de-DE" dirty="0" smtClean="0">
                <a:latin typeface="+mn-lt"/>
              </a:rPr>
              <a:t>(G und M)</a:t>
            </a:r>
            <a:endParaRPr lang="de-DE" dirty="0" smtClean="0">
              <a:solidFill>
                <a:srgbClr val="C00000"/>
              </a:solidFill>
              <a:latin typeface="+mn-lt"/>
            </a:endParaRPr>
          </a:p>
          <a:p>
            <a:pPr lvl="1">
              <a:spcBef>
                <a:spcPts val="0"/>
              </a:spcBef>
            </a:pPr>
            <a:r>
              <a:rPr lang="de-DE" dirty="0" smtClean="0">
                <a:latin typeface="+mn-lt"/>
              </a:rPr>
              <a:t>… die Quotientenbildung … </a:t>
            </a:r>
            <a:r>
              <a:rPr lang="de-DE" dirty="0" smtClean="0">
                <a:solidFill>
                  <a:srgbClr val="C00000"/>
                </a:solidFill>
                <a:latin typeface="+mn-lt"/>
              </a:rPr>
              <a:t>erläutern</a:t>
            </a:r>
            <a:r>
              <a:rPr lang="de-DE" dirty="0" smtClean="0">
                <a:latin typeface="+mn-lt"/>
              </a:rPr>
              <a:t> und </a:t>
            </a:r>
            <a:r>
              <a:rPr lang="de-DE" dirty="0" smtClean="0">
                <a:solidFill>
                  <a:srgbClr val="C00000"/>
                </a:solidFill>
                <a:latin typeface="+mn-lt"/>
              </a:rPr>
              <a:t>anwenden</a:t>
            </a:r>
            <a:r>
              <a:rPr lang="de-DE" dirty="0" smtClean="0">
                <a:latin typeface="+mn-lt"/>
              </a:rPr>
              <a:t> (E)</a:t>
            </a:r>
            <a:endParaRPr lang="de-DE" dirty="0" smtClean="0">
              <a:latin typeface="+mn-lt"/>
              <a:cs typeface="Arial" charset="0"/>
            </a:endParaRPr>
          </a:p>
          <a:p>
            <a:pPr>
              <a:buFont typeface="Wingdings" pitchFamily="2" charset="2"/>
              <a:buNone/>
            </a:pPr>
            <a:endParaRPr lang="de-DE" dirty="0" smtClean="0">
              <a:latin typeface="+mn-lt"/>
              <a:cs typeface="Arial" charset="0"/>
            </a:endParaRPr>
          </a:p>
        </p:txBody>
      </p:sp>
      <p:sp>
        <p:nvSpPr>
          <p:cNvPr id="91" name="Textfeld 2"/>
          <p:cNvSpPr txBox="1">
            <a:spLocks noChangeArrowheads="1"/>
          </p:cNvSpPr>
          <p:nvPr/>
        </p:nvSpPr>
        <p:spPr bwMode="auto">
          <a:xfrm>
            <a:off x="7092280" y="1692097"/>
            <a:ext cx="1655763" cy="584775"/>
          </a:xfrm>
          <a:prstGeom prst="rect">
            <a:avLst/>
          </a:prstGeom>
          <a:solidFill>
            <a:srgbClr val="FFFF99"/>
          </a:solidFill>
          <a:ln>
            <a:noFill/>
            <a:headEnd/>
            <a:tailEnd/>
          </a:ln>
        </p:spPr>
        <p:style>
          <a:lnRef idx="1">
            <a:schemeClr val="accent6"/>
          </a:lnRef>
          <a:fillRef idx="3">
            <a:schemeClr val="accent6"/>
          </a:fillRef>
          <a:effectRef idx="2">
            <a:schemeClr val="accent6"/>
          </a:effectRef>
          <a:fontRef idx="minor">
            <a:schemeClr val="lt1"/>
          </a:fontRef>
        </p:style>
        <p:txBody>
          <a:bodyPr>
            <a:spAutoFit/>
          </a:bodyPr>
          <a:lstStyle/>
          <a:p>
            <a:pPr algn="ctr" eaLnBrk="0" hangingPunct="0">
              <a:spcAft>
                <a:spcPts val="0"/>
              </a:spcAft>
              <a:defRPr/>
            </a:pPr>
            <a:r>
              <a:rPr lang="de-DE" sz="1600" dirty="0" smtClean="0">
                <a:solidFill>
                  <a:schemeClr val="tx1"/>
                </a:solidFill>
                <a:latin typeface="Arial" panose="020B0604020202020204" pitchFamily="34" charset="0"/>
                <a:ea typeface="Calibri"/>
                <a:cs typeface="Arial" panose="020B0604020202020204" pitchFamily="34" charset="0"/>
              </a:rPr>
              <a:t>Niveau-Differenzierung</a:t>
            </a:r>
            <a:endParaRPr lang="de-DE" sz="1600" dirty="0">
              <a:solidFill>
                <a:schemeClr val="tx1"/>
              </a:solidFill>
              <a:latin typeface="Arial" panose="020B0604020202020204" pitchFamily="34" charset="0"/>
              <a:ea typeface="Calibri"/>
              <a:cs typeface="Arial" panose="020B0604020202020204" pitchFamily="34" charset="0"/>
            </a:endParaRPr>
          </a:p>
        </p:txBody>
      </p:sp>
    </p:spTree>
    <p:extLst>
      <p:ext uri="{BB962C8B-B14F-4D97-AF65-F5344CB8AC3E}">
        <p14:creationId xmlns:p14="http://schemas.microsoft.com/office/powerpoint/2010/main" val="2604962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9">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9">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9">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9">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9">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9">
                                            <p:txEl>
                                              <p:pRg st="7" end="7"/>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9">
                                            <p:txEl>
                                              <p:pRg st="8" end="8"/>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build="p"/>
      <p:bldP spid="9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a:spLocks noChangeArrowheads="1"/>
          </p:cNvSpPr>
          <p:nvPr/>
        </p:nvSpPr>
        <p:spPr bwMode="auto">
          <a:xfrm>
            <a:off x="223838" y="692696"/>
            <a:ext cx="8696325" cy="523220"/>
          </a:xfrm>
          <a:prstGeom prst="rect">
            <a:avLst/>
          </a:prstGeom>
          <a:noFill/>
          <a:ln w="9525">
            <a:noFill/>
            <a:miter lim="800000"/>
            <a:headEnd/>
            <a:tailEnd/>
          </a:ln>
        </p:spPr>
        <p:txBody>
          <a:bodyPr>
            <a:spAutoFit/>
          </a:bodyPr>
          <a:lstStyle/>
          <a:p>
            <a:pPr marL="533400" indent="-533400" algn="ctr">
              <a:spcAft>
                <a:spcPct val="70000"/>
              </a:spcAft>
              <a:buSzPct val="150000"/>
            </a:pPr>
            <a:r>
              <a:rPr lang="de-DE" sz="2800" b="1" dirty="0" smtClean="0">
                <a:latin typeface="Calibri"/>
                <a:cs typeface="Calibri"/>
              </a:rPr>
              <a:t>Kompetenzbeschreibungen mit Operatoren</a:t>
            </a:r>
            <a:endParaRPr lang="de-DE" sz="2800" b="1" dirty="0">
              <a:latin typeface="Calibri"/>
              <a:cs typeface="Calibri"/>
            </a:endParaRPr>
          </a:p>
        </p:txBody>
      </p:sp>
      <p:sp>
        <p:nvSpPr>
          <p:cNvPr id="70" name="Inhaltsplatzhalter 1"/>
          <p:cNvSpPr>
            <a:spLocks noGrp="1"/>
          </p:cNvSpPr>
          <p:nvPr>
            <p:ph idx="1"/>
          </p:nvPr>
        </p:nvSpPr>
        <p:spPr>
          <a:xfrm>
            <a:off x="457200" y="1412776"/>
            <a:ext cx="8229600" cy="4608512"/>
          </a:xfrm>
        </p:spPr>
        <p:txBody>
          <a:bodyPr/>
          <a:lstStyle/>
          <a:p>
            <a:r>
              <a:rPr lang="de-DE" sz="2200" b="1" dirty="0" smtClean="0">
                <a:latin typeface="+mn-lt"/>
                <a:cs typeface="Arial" charset="0"/>
              </a:rPr>
              <a:t>Bildungsplan 1994</a:t>
            </a:r>
            <a:r>
              <a:rPr lang="de-DE" sz="2200" dirty="0" smtClean="0">
                <a:latin typeface="+mn-lt"/>
                <a:cs typeface="Arial" charset="0"/>
              </a:rPr>
              <a:t>:</a:t>
            </a:r>
          </a:p>
          <a:p>
            <a:pPr marL="361950" lvl="1" indent="0">
              <a:buNone/>
            </a:pPr>
            <a:r>
              <a:rPr lang="de-DE" i="1" dirty="0" smtClean="0">
                <a:latin typeface="+mn-lt"/>
                <a:cs typeface="Arial" charset="0"/>
              </a:rPr>
              <a:t>„Geschwindigkeit bei gleichförmigen Bewegungen, Schallgeschwindigkeit“</a:t>
            </a:r>
          </a:p>
          <a:p>
            <a:pPr>
              <a:spcBef>
                <a:spcPts val="600"/>
              </a:spcBef>
            </a:pPr>
            <a:r>
              <a:rPr lang="de-DE" sz="2200" b="1" dirty="0" smtClean="0">
                <a:latin typeface="+mn-lt"/>
                <a:cs typeface="Arial" charset="0"/>
              </a:rPr>
              <a:t>Bildungsplan 2004</a:t>
            </a:r>
            <a:r>
              <a:rPr lang="de-DE" sz="2200" dirty="0" smtClean="0">
                <a:latin typeface="+mn-lt"/>
                <a:cs typeface="Arial" charset="0"/>
              </a:rPr>
              <a:t>:</a:t>
            </a:r>
          </a:p>
          <a:p>
            <a:pPr marL="361950" lvl="1" indent="0">
              <a:buNone/>
            </a:pPr>
            <a:r>
              <a:rPr lang="de-DE" i="1" dirty="0" smtClean="0">
                <a:latin typeface="+mn-lt"/>
                <a:cs typeface="Arial" charset="0"/>
              </a:rPr>
              <a:t>„Die Schülerinnen und Schüler können mit grundlegenden Größen umgehen: Geschwindigkeit“</a:t>
            </a:r>
          </a:p>
          <a:p>
            <a:pPr>
              <a:spcBef>
                <a:spcPts val="600"/>
              </a:spcBef>
            </a:pPr>
            <a:r>
              <a:rPr lang="de-DE" sz="2200" b="1" dirty="0" smtClean="0">
                <a:latin typeface="+mn-lt"/>
                <a:cs typeface="Arial" charset="0"/>
              </a:rPr>
              <a:t>Bildungsplan 2016</a:t>
            </a:r>
            <a:r>
              <a:rPr lang="de-DE" sz="2200" dirty="0" smtClean="0">
                <a:latin typeface="+mn-lt"/>
                <a:cs typeface="Arial" charset="0"/>
              </a:rPr>
              <a:t>:</a:t>
            </a:r>
          </a:p>
          <a:p>
            <a:pPr marL="361950" lvl="1" indent="0">
              <a:buNone/>
            </a:pPr>
            <a:r>
              <a:rPr lang="de-DE" i="1" dirty="0" smtClean="0">
                <a:latin typeface="+mn-lt"/>
                <a:cs typeface="Arial" charset="0"/>
              </a:rPr>
              <a:t>„… </a:t>
            </a:r>
            <a:r>
              <a:rPr lang="de-DE" i="1" dirty="0" smtClean="0">
                <a:latin typeface="+mn-lt"/>
              </a:rPr>
              <a:t>Bewegungen verbal und mithilfe von Diagrammen beschreiben und klassifizieren“</a:t>
            </a:r>
          </a:p>
          <a:p>
            <a:pPr marL="361950" lvl="1" indent="0">
              <a:buNone/>
            </a:pPr>
            <a:r>
              <a:rPr lang="de-DE" i="1" dirty="0" smtClean="0">
                <a:latin typeface="+mn-lt"/>
                <a:cs typeface="Arial" charset="0"/>
              </a:rPr>
              <a:t>„… </a:t>
            </a:r>
            <a:r>
              <a:rPr lang="de-DE" i="1" dirty="0" smtClean="0">
                <a:latin typeface="+mn-lt"/>
              </a:rPr>
              <a:t>Bewegungsdiagramme erstellen und interpretieren“</a:t>
            </a:r>
          </a:p>
          <a:p>
            <a:pPr marL="361950" lvl="1" indent="0">
              <a:buNone/>
            </a:pPr>
            <a:r>
              <a:rPr lang="de-DE" i="1" dirty="0" smtClean="0">
                <a:latin typeface="+mn-lt"/>
                <a:cs typeface="Arial" charset="0"/>
              </a:rPr>
              <a:t>„… </a:t>
            </a:r>
            <a:r>
              <a:rPr lang="de-DE" i="1" dirty="0" smtClean="0">
                <a:latin typeface="+mn-lt"/>
              </a:rPr>
              <a:t>die Quotientenbildung aus Strecke und Zeitspanne bei der Berechnung der Geschwindigkeit erläutern und anwenden“</a:t>
            </a:r>
            <a:endParaRPr lang="de-DE" i="1" dirty="0" smtClean="0">
              <a:latin typeface="+mn-lt"/>
              <a:cs typeface="Arial" charset="0"/>
            </a:endParaRPr>
          </a:p>
        </p:txBody>
      </p:sp>
    </p:spTree>
    <p:extLst>
      <p:ext uri="{BB962C8B-B14F-4D97-AF65-F5344CB8AC3E}">
        <p14:creationId xmlns:p14="http://schemas.microsoft.com/office/powerpoint/2010/main" val="2604962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0">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0">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0">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0">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0">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57200" y="1340768"/>
            <a:ext cx="8229600" cy="4785395"/>
          </a:xfrm>
        </p:spPr>
        <p:txBody>
          <a:bodyPr/>
          <a:lstStyle/>
          <a:p>
            <a:r>
              <a:rPr lang="de-DE" dirty="0" smtClean="0">
                <a:latin typeface="+mn-lt"/>
              </a:rPr>
              <a:t>Prozessbezogene Kompetenzen (</a:t>
            </a:r>
            <a:r>
              <a:rPr lang="de-DE" dirty="0" err="1" smtClean="0">
                <a:latin typeface="+mn-lt"/>
              </a:rPr>
              <a:t>pbK</a:t>
            </a:r>
            <a:r>
              <a:rPr lang="de-DE" dirty="0" smtClean="0">
                <a:latin typeface="+mn-lt"/>
              </a:rPr>
              <a:t>):</a:t>
            </a:r>
          </a:p>
          <a:p>
            <a:pPr lvl="1">
              <a:spcBef>
                <a:spcPts val="0"/>
              </a:spcBef>
            </a:pPr>
            <a:r>
              <a:rPr lang="de-DE" dirty="0" smtClean="0">
                <a:latin typeface="+mn-lt"/>
              </a:rPr>
              <a:t>Trennung </a:t>
            </a:r>
            <a:r>
              <a:rPr lang="de-DE" dirty="0" err="1" smtClean="0">
                <a:latin typeface="+mn-lt"/>
              </a:rPr>
              <a:t>pbK</a:t>
            </a:r>
            <a:r>
              <a:rPr lang="de-DE" dirty="0" smtClean="0">
                <a:latin typeface="+mn-lt"/>
              </a:rPr>
              <a:t> und </a:t>
            </a:r>
            <a:r>
              <a:rPr lang="de-DE" dirty="0" err="1" smtClean="0">
                <a:latin typeface="+mn-lt"/>
              </a:rPr>
              <a:t>ibK</a:t>
            </a:r>
            <a:r>
              <a:rPr lang="de-DE" dirty="0" smtClean="0">
                <a:latin typeface="+mn-lt"/>
              </a:rPr>
              <a:t> auf BP-Ebene</a:t>
            </a:r>
          </a:p>
          <a:p>
            <a:pPr lvl="1">
              <a:spcBef>
                <a:spcPts val="0"/>
              </a:spcBef>
            </a:pPr>
            <a:r>
              <a:rPr lang="de-DE" dirty="0" smtClean="0">
                <a:latin typeface="+mn-lt"/>
              </a:rPr>
              <a:t>Vernetzung  </a:t>
            </a:r>
            <a:r>
              <a:rPr lang="de-DE" dirty="0" err="1" smtClean="0">
                <a:latin typeface="+mn-lt"/>
              </a:rPr>
              <a:t>pbK</a:t>
            </a:r>
            <a:r>
              <a:rPr lang="de-DE" dirty="0" smtClean="0">
                <a:latin typeface="+mn-lt"/>
              </a:rPr>
              <a:t> und </a:t>
            </a:r>
            <a:r>
              <a:rPr lang="de-DE" dirty="0" err="1" smtClean="0">
                <a:latin typeface="+mn-lt"/>
              </a:rPr>
              <a:t>ibK</a:t>
            </a:r>
            <a:r>
              <a:rPr lang="de-DE" dirty="0" smtClean="0">
                <a:latin typeface="+mn-lt"/>
              </a:rPr>
              <a:t> auf Unterrichtsebene</a:t>
            </a:r>
          </a:p>
          <a:p>
            <a:pPr lvl="1">
              <a:spcBef>
                <a:spcPts val="0"/>
              </a:spcBef>
            </a:pPr>
            <a:r>
              <a:rPr lang="de-DE" dirty="0" smtClean="0">
                <a:latin typeface="+mn-lt"/>
              </a:rPr>
              <a:t>Konsequenter Kompetenzaufbau im Bereich der </a:t>
            </a:r>
            <a:r>
              <a:rPr lang="de-DE" dirty="0" err="1" smtClean="0">
                <a:latin typeface="+mn-lt"/>
              </a:rPr>
              <a:t>pbK</a:t>
            </a:r>
            <a:endParaRPr lang="de-DE" dirty="0" smtClean="0">
              <a:latin typeface="+mn-lt"/>
            </a:endParaRPr>
          </a:p>
          <a:p>
            <a:pPr>
              <a:spcBef>
                <a:spcPts val="1200"/>
              </a:spcBef>
            </a:pPr>
            <a:r>
              <a:rPr lang="de-DE" dirty="0" smtClean="0">
                <a:latin typeface="+mn-lt"/>
              </a:rPr>
              <a:t>Physikalische Denk- und Arbeitsweisen:</a:t>
            </a:r>
          </a:p>
          <a:p>
            <a:pPr lvl="1">
              <a:spcBef>
                <a:spcPts val="0"/>
              </a:spcBef>
            </a:pPr>
            <a:r>
              <a:rPr lang="de-DE" sz="2400" dirty="0" smtClean="0">
                <a:latin typeface="+mn-lt"/>
              </a:rPr>
              <a:t>typische Vorgehensweisen der Physik zum Thema machen:</a:t>
            </a:r>
          </a:p>
          <a:p>
            <a:pPr lvl="2">
              <a:spcBef>
                <a:spcPts val="0"/>
              </a:spcBef>
            </a:pPr>
            <a:r>
              <a:rPr lang="de-DE" dirty="0" smtClean="0">
                <a:latin typeface="+mn-lt"/>
              </a:rPr>
              <a:t>Unterscheidung von Beobachtung und Erklärung</a:t>
            </a:r>
          </a:p>
          <a:p>
            <a:pPr lvl="2">
              <a:spcBef>
                <a:spcPts val="0"/>
              </a:spcBef>
            </a:pPr>
            <a:r>
              <a:rPr lang="de-DE" dirty="0" smtClean="0">
                <a:latin typeface="+mn-lt"/>
              </a:rPr>
              <a:t>prinzipielle Überprüfbarkeit von Aussagen</a:t>
            </a:r>
          </a:p>
          <a:p>
            <a:pPr lvl="2">
              <a:spcBef>
                <a:spcPts val="0"/>
              </a:spcBef>
            </a:pPr>
            <a:r>
              <a:rPr lang="de-DE" dirty="0" smtClean="0">
                <a:latin typeface="+mn-lt"/>
              </a:rPr>
              <a:t>Modellbildung</a:t>
            </a:r>
          </a:p>
          <a:p>
            <a:pPr lvl="2">
              <a:spcBef>
                <a:spcPts val="0"/>
              </a:spcBef>
            </a:pPr>
            <a:r>
              <a:rPr lang="de-DE" dirty="0" smtClean="0">
                <a:latin typeface="+mn-lt"/>
              </a:rPr>
              <a:t>SI-Einheitensystem</a:t>
            </a:r>
          </a:p>
          <a:p>
            <a:pPr>
              <a:spcBef>
                <a:spcPts val="1200"/>
              </a:spcBef>
            </a:pPr>
            <a:r>
              <a:rPr lang="de-DE" dirty="0" smtClean="0">
                <a:latin typeface="+mn-lt"/>
              </a:rPr>
              <a:t>Alltags- und Fachsprache unterscheiden:</a:t>
            </a:r>
          </a:p>
          <a:p>
            <a:pPr lvl="1">
              <a:spcBef>
                <a:spcPts val="0"/>
              </a:spcBef>
            </a:pPr>
            <a:r>
              <a:rPr lang="de-DE" dirty="0" smtClean="0">
                <a:latin typeface="+mn-lt"/>
              </a:rPr>
              <a:t>z.B. „Energieverbrauch“ und „Energieerzeugung“</a:t>
            </a:r>
          </a:p>
        </p:txBody>
      </p:sp>
      <p:sp>
        <p:nvSpPr>
          <p:cNvPr id="4" name="Textfeld 3"/>
          <p:cNvSpPr txBox="1">
            <a:spLocks noChangeArrowheads="1"/>
          </p:cNvSpPr>
          <p:nvPr/>
        </p:nvSpPr>
        <p:spPr bwMode="auto">
          <a:xfrm>
            <a:off x="223838" y="692696"/>
            <a:ext cx="8696325" cy="523220"/>
          </a:xfrm>
          <a:prstGeom prst="rect">
            <a:avLst/>
          </a:prstGeom>
          <a:noFill/>
          <a:ln w="9525">
            <a:noFill/>
            <a:miter lim="800000"/>
            <a:headEnd/>
            <a:tailEnd/>
          </a:ln>
        </p:spPr>
        <p:txBody>
          <a:bodyPr>
            <a:spAutoFit/>
          </a:bodyPr>
          <a:lstStyle/>
          <a:p>
            <a:pPr marL="533400" indent="-533400" algn="ctr">
              <a:spcAft>
                <a:spcPct val="70000"/>
              </a:spcAft>
              <a:buSzPct val="150000"/>
            </a:pPr>
            <a:r>
              <a:rPr lang="de-DE" sz="2800" b="1" dirty="0" smtClean="0">
                <a:latin typeface="Calibri"/>
                <a:cs typeface="Calibri"/>
              </a:rPr>
              <a:t>Fachdidaktische Akzente des BP 2016 in Physik</a:t>
            </a:r>
            <a:endParaRPr lang="de-DE" sz="2800" b="1" dirty="0">
              <a:latin typeface="Calibri"/>
              <a:cs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3" presetClass="emph" presetSubtype="2" fill="hold" nodeType="clickEffect">
                                  <p:stCondLst>
                                    <p:cond delay="0"/>
                                  </p:stCondLst>
                                  <p:childTnLst>
                                    <p:animClr clrSpc="rgb" dir="cw">
                                      <p:cBhvr override="childStyle">
                                        <p:cTn id="16" dur="2000" fill="hold"/>
                                        <p:tgtEl>
                                          <p:spTgt spid="2">
                                            <p:txEl>
                                              <p:pRg st="3" end="3"/>
                                            </p:txEl>
                                          </p:spTgt>
                                        </p:tgtEl>
                                        <p:attrNameLst>
                                          <p:attrName>style.color</p:attrName>
                                        </p:attrNameLst>
                                      </p:cBhvr>
                                      <p:to>
                                        <a:schemeClr val="accent2"/>
                                      </p:to>
                                    </p:animClr>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3" presetClass="emph" presetSubtype="2" fill="hold" nodeType="clickEffect">
                                  <p:stCondLst>
                                    <p:cond delay="0"/>
                                  </p:stCondLst>
                                  <p:childTnLst>
                                    <p:animClr clrSpc="rgb" dir="cw">
                                      <p:cBhvr override="childStyle">
                                        <p:cTn id="34" dur="2000" fill="hold"/>
                                        <p:tgtEl>
                                          <p:spTgt spid="2">
                                            <p:txEl>
                                              <p:pRg st="7" end="7"/>
                                            </p:txEl>
                                          </p:spTgt>
                                        </p:tgtEl>
                                        <p:attrNameLst>
                                          <p:attrName>style.color</p:attrName>
                                        </p:attrNameLst>
                                      </p:cBhvr>
                                      <p:to>
                                        <a:schemeClr val="accent2"/>
                                      </p:to>
                                    </p:animClr>
                                  </p:childTnLst>
                                </p:cTn>
                              </p:par>
                              <p:par>
                                <p:cTn id="35" presetID="3" presetClass="emph" presetSubtype="2" fill="hold" nodeType="withEffect">
                                  <p:stCondLst>
                                    <p:cond delay="0"/>
                                  </p:stCondLst>
                                  <p:childTnLst>
                                    <p:animClr clrSpc="rgb" dir="cw">
                                      <p:cBhvr override="childStyle">
                                        <p:cTn id="36" dur="2000" fill="hold"/>
                                        <p:tgtEl>
                                          <p:spTgt spid="2">
                                            <p:txEl>
                                              <p:pRg st="8" end="8"/>
                                            </p:txEl>
                                          </p:spTgt>
                                        </p:tgtEl>
                                        <p:attrNameLst>
                                          <p:attrName>style.color</p:attrName>
                                        </p:attrNameLst>
                                      </p:cBhvr>
                                      <p:to>
                                        <a:schemeClr val="accent2"/>
                                      </p:to>
                                    </p:animClr>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
                                            <p:txEl>
                                              <p:pRg st="10" end="10"/>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bgerundetes Rechteck 5"/>
          <p:cNvSpPr/>
          <p:nvPr/>
        </p:nvSpPr>
        <p:spPr>
          <a:xfrm>
            <a:off x="395536" y="1772816"/>
            <a:ext cx="7416824" cy="3816424"/>
          </a:xfrm>
          <a:prstGeom prst="roundRect">
            <a:avLst/>
          </a:prstGeom>
          <a:solidFill>
            <a:srgbClr val="FFFFCC"/>
          </a:solidFill>
          <a:ln>
            <a:solidFill>
              <a:srgbClr val="FFFFCC"/>
            </a:solidFill>
          </a:ln>
        </p:spPr>
        <p:style>
          <a:lnRef idx="2">
            <a:schemeClr val="accent6"/>
          </a:lnRef>
          <a:fillRef idx="1">
            <a:schemeClr val="lt1"/>
          </a:fillRef>
          <a:effectRef idx="0">
            <a:schemeClr val="accent6"/>
          </a:effectRef>
          <a:fontRef idx="minor">
            <a:schemeClr val="dk1"/>
          </a:fontRef>
        </p:style>
        <p:txBody>
          <a:bodyPr rtlCol="0" anchor="ctr"/>
          <a:lstStyle/>
          <a:p>
            <a:pPr marL="342900" indent="-342900">
              <a:lnSpc>
                <a:spcPts val="2800"/>
              </a:lnSpc>
              <a:buClr>
                <a:srgbClr val="7F7F7F"/>
              </a:buClr>
              <a:buFont typeface="Symbol" panose="05050102010706020507" pitchFamily="18" charset="2"/>
              <a:buChar char="-"/>
            </a:pPr>
            <a:r>
              <a:rPr lang="de-DE" sz="2000" dirty="0" smtClean="0">
                <a:latin typeface="Arial" panose="020B0604020202020204" pitchFamily="34" charset="0"/>
                <a:cs typeface="Arial" panose="020B0604020202020204" pitchFamily="34" charset="0"/>
              </a:rPr>
              <a:t>Einführung (Erinnerung an Baustein 2)</a:t>
            </a:r>
          </a:p>
          <a:p>
            <a:pPr marL="342900" indent="-342900">
              <a:lnSpc>
                <a:spcPts val="2800"/>
              </a:lnSpc>
              <a:buClr>
                <a:srgbClr val="7F7F7F"/>
              </a:buClr>
              <a:buFont typeface="Symbol" panose="05050102010706020507" pitchFamily="18" charset="2"/>
              <a:buChar char="-"/>
            </a:pPr>
            <a:r>
              <a:rPr lang="de-DE" sz="2000" dirty="0" smtClean="0">
                <a:latin typeface="Arial" panose="020B0604020202020204" pitchFamily="34" charset="0"/>
                <a:cs typeface="Arial" panose="020B0604020202020204" pitchFamily="34" charset="0"/>
              </a:rPr>
              <a:t>Rahmenbedingungen für den BP 2016 Physik</a:t>
            </a:r>
          </a:p>
          <a:p>
            <a:pPr marL="342900" indent="-342900">
              <a:lnSpc>
                <a:spcPts val="2800"/>
              </a:lnSpc>
              <a:buClr>
                <a:srgbClr val="7F7F7F"/>
              </a:buClr>
              <a:buFont typeface="Symbol" panose="05050102010706020507" pitchFamily="18" charset="2"/>
              <a:buChar char="-"/>
            </a:pPr>
            <a:r>
              <a:rPr lang="de-DE" sz="2000" dirty="0" smtClean="0">
                <a:latin typeface="Arial" panose="020B0604020202020204" pitchFamily="34" charset="0"/>
                <a:cs typeface="Arial" panose="020B0604020202020204" pitchFamily="34" charset="0"/>
              </a:rPr>
              <a:t>Grundinformationen zum Fächerverbund BNT</a:t>
            </a:r>
          </a:p>
          <a:p>
            <a:pPr marL="342900" indent="-342900">
              <a:lnSpc>
                <a:spcPts val="2800"/>
              </a:lnSpc>
              <a:buClr>
                <a:srgbClr val="7F7F7F"/>
              </a:buClr>
              <a:buFont typeface="Symbol" panose="05050102010706020507" pitchFamily="18" charset="2"/>
              <a:buChar char="-"/>
            </a:pPr>
            <a:r>
              <a:rPr lang="de-DE" sz="2000" dirty="0" smtClean="0">
                <a:latin typeface="Arial" panose="020B0604020202020204" pitchFamily="34" charset="0"/>
                <a:cs typeface="Arial" panose="020B0604020202020204" pitchFamily="34" charset="0"/>
              </a:rPr>
              <a:t>Die Leitperspektiven im Fach Physik</a:t>
            </a:r>
          </a:p>
          <a:p>
            <a:pPr marL="342900" indent="-342900">
              <a:lnSpc>
                <a:spcPts val="2800"/>
              </a:lnSpc>
              <a:buClr>
                <a:srgbClr val="7F7F7F"/>
              </a:buClr>
              <a:buFont typeface="Symbol" panose="05050102010706020507" pitchFamily="18" charset="2"/>
              <a:buChar char="-"/>
            </a:pPr>
            <a:r>
              <a:rPr lang="de-DE" sz="2000" dirty="0" smtClean="0">
                <a:latin typeface="Arial" panose="020B0604020202020204" pitchFamily="34" charset="0"/>
                <a:cs typeface="Arial" panose="020B0604020202020204" pitchFamily="34" charset="0"/>
              </a:rPr>
              <a:t>Aufbau und Struktur des Bildungsplans Physik</a:t>
            </a:r>
          </a:p>
          <a:p>
            <a:pPr marL="342900" indent="-342900">
              <a:lnSpc>
                <a:spcPts val="2800"/>
              </a:lnSpc>
              <a:buClr>
                <a:srgbClr val="7F7F7F"/>
              </a:buClr>
              <a:buFont typeface="Symbol" panose="05050102010706020507" pitchFamily="18" charset="2"/>
              <a:buChar char="-"/>
            </a:pPr>
            <a:r>
              <a:rPr lang="de-DE" sz="2000" dirty="0" smtClean="0">
                <a:latin typeface="Arial" panose="020B0604020202020204" pitchFamily="34" charset="0"/>
                <a:cs typeface="Arial" panose="020B0604020202020204" pitchFamily="34" charset="0"/>
              </a:rPr>
              <a:t>Beispiele aus dem BP 2016 Physik</a:t>
            </a:r>
          </a:p>
          <a:p>
            <a:pPr marL="342900" indent="-342900">
              <a:lnSpc>
                <a:spcPts val="2800"/>
              </a:lnSpc>
              <a:buClr>
                <a:srgbClr val="7F7F7F"/>
              </a:buClr>
              <a:buFont typeface="Symbol" panose="05050102010706020507" pitchFamily="18" charset="2"/>
              <a:buChar char="-"/>
            </a:pPr>
            <a:r>
              <a:rPr lang="de-DE" sz="2000" dirty="0" smtClean="0">
                <a:latin typeface="Arial" panose="020B0604020202020204" pitchFamily="34" charset="0"/>
                <a:cs typeface="Arial" panose="020B0604020202020204" pitchFamily="34" charset="0"/>
              </a:rPr>
              <a:t>Fachdidaktische Akzente des BP 2016 Physik</a:t>
            </a:r>
          </a:p>
          <a:p>
            <a:pPr marL="342900" indent="-342900">
              <a:lnSpc>
                <a:spcPts val="2800"/>
              </a:lnSpc>
              <a:buClr>
                <a:srgbClr val="7F7F7F"/>
              </a:buClr>
              <a:buFont typeface="Symbol" panose="05050102010706020507" pitchFamily="18" charset="2"/>
              <a:buChar char="-"/>
            </a:pPr>
            <a:r>
              <a:rPr lang="de-DE" sz="2000" dirty="0" smtClean="0">
                <a:latin typeface="Arial" panose="020B0604020202020204" pitchFamily="34" charset="0"/>
                <a:cs typeface="Arial" panose="020B0604020202020204" pitchFamily="34" charset="0"/>
              </a:rPr>
              <a:t>Physikspezifische Aspekte der Implementierung</a:t>
            </a:r>
          </a:p>
        </p:txBody>
      </p:sp>
      <p:sp>
        <p:nvSpPr>
          <p:cNvPr id="8" name="Textfeld 7"/>
          <p:cNvSpPr txBox="1">
            <a:spLocks noChangeArrowheads="1"/>
          </p:cNvSpPr>
          <p:nvPr/>
        </p:nvSpPr>
        <p:spPr bwMode="auto">
          <a:xfrm>
            <a:off x="223838" y="692696"/>
            <a:ext cx="8696325" cy="523875"/>
          </a:xfrm>
          <a:prstGeom prst="rect">
            <a:avLst/>
          </a:prstGeom>
          <a:noFill/>
          <a:ln w="9525">
            <a:noFill/>
            <a:miter lim="800000"/>
            <a:headEnd/>
            <a:tailEnd/>
          </a:ln>
        </p:spPr>
        <p:txBody>
          <a:bodyPr>
            <a:spAutoFit/>
          </a:bodyPr>
          <a:lstStyle/>
          <a:p>
            <a:pPr algn="ctr"/>
            <a:r>
              <a:rPr lang="de-DE" sz="2800" b="1" dirty="0" smtClean="0">
                <a:latin typeface="Calibri"/>
                <a:cs typeface="Calibri"/>
              </a:rPr>
              <a:t>Übersicht</a:t>
            </a:r>
            <a:endParaRPr lang="de-DE" sz="2800" b="1" dirty="0">
              <a:latin typeface="Calibri"/>
              <a:cs typeface="Calibri"/>
            </a:endParaRPr>
          </a:p>
        </p:txBody>
      </p:sp>
    </p:spTree>
    <p:extLst>
      <p:ext uri="{BB962C8B-B14F-4D97-AF65-F5344CB8AC3E}">
        <p14:creationId xmlns:p14="http://schemas.microsoft.com/office/powerpoint/2010/main" val="63751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57200" y="1124744"/>
            <a:ext cx="8229600" cy="4968552"/>
          </a:xfrm>
        </p:spPr>
        <p:txBody>
          <a:bodyPr/>
          <a:lstStyle/>
          <a:p>
            <a:pPr lvl="0"/>
            <a:r>
              <a:rPr lang="de-DE" dirty="0" smtClean="0">
                <a:solidFill>
                  <a:prstClr val="black"/>
                </a:solidFill>
                <a:latin typeface="Calibri"/>
              </a:rPr>
              <a:t>Unterricht nach Analogien:</a:t>
            </a:r>
          </a:p>
          <a:p>
            <a:pPr lvl="1">
              <a:spcBef>
                <a:spcPts val="0"/>
              </a:spcBef>
            </a:pPr>
            <a:r>
              <a:rPr lang="de-DE" dirty="0" smtClean="0">
                <a:solidFill>
                  <a:prstClr val="black"/>
                </a:solidFill>
                <a:latin typeface="Calibri"/>
              </a:rPr>
              <a:t>s. </a:t>
            </a:r>
            <a:r>
              <a:rPr lang="de-DE" dirty="0" err="1" smtClean="0">
                <a:solidFill>
                  <a:prstClr val="black"/>
                </a:solidFill>
                <a:latin typeface="Calibri"/>
              </a:rPr>
              <a:t>pbK</a:t>
            </a:r>
            <a:r>
              <a:rPr lang="de-DE" dirty="0" smtClean="0">
                <a:solidFill>
                  <a:prstClr val="black"/>
                </a:solidFill>
                <a:latin typeface="Calibri"/>
              </a:rPr>
              <a:t>  </a:t>
            </a:r>
            <a:r>
              <a:rPr lang="de-DE" i="1" dirty="0" smtClean="0">
                <a:solidFill>
                  <a:prstClr val="black"/>
                </a:solidFill>
                <a:latin typeface="Calibri"/>
              </a:rPr>
              <a:t>„… Analogien beschreiben und zur Lösung von Problemstellungen nutzen“</a:t>
            </a:r>
          </a:p>
          <a:p>
            <a:pPr lvl="1">
              <a:spcBef>
                <a:spcPts val="0"/>
              </a:spcBef>
            </a:pPr>
            <a:r>
              <a:rPr lang="de-DE" dirty="0" smtClean="0">
                <a:solidFill>
                  <a:prstClr val="black"/>
                </a:solidFill>
                <a:latin typeface="Calibri"/>
              </a:rPr>
              <a:t>z.B. bei Akustik und Optik: Empfänger-Sender-Modell etc.</a:t>
            </a:r>
          </a:p>
          <a:p>
            <a:pPr lvl="1">
              <a:spcBef>
                <a:spcPts val="0"/>
              </a:spcBef>
            </a:pPr>
            <a:r>
              <a:rPr lang="de-DE" dirty="0" smtClean="0">
                <a:solidFill>
                  <a:prstClr val="black"/>
                </a:solidFill>
                <a:latin typeface="Calibri"/>
              </a:rPr>
              <a:t>z.B.  in der Elektrizitätslehre: Einsatz von Modellen</a:t>
            </a:r>
            <a:endParaRPr lang="de-DE" dirty="0" smtClean="0">
              <a:latin typeface="+mn-lt"/>
            </a:endParaRPr>
          </a:p>
          <a:p>
            <a:pPr>
              <a:spcBef>
                <a:spcPts val="500"/>
              </a:spcBef>
            </a:pPr>
            <a:r>
              <a:rPr lang="de-DE" dirty="0" smtClean="0">
                <a:latin typeface="+mn-lt"/>
              </a:rPr>
              <a:t>Mathematisierung und Formalisierung langsam aufbauen:</a:t>
            </a:r>
          </a:p>
          <a:p>
            <a:pPr lvl="1">
              <a:spcBef>
                <a:spcPts val="0"/>
              </a:spcBef>
            </a:pPr>
            <a:r>
              <a:rPr lang="de-DE" dirty="0" smtClean="0">
                <a:latin typeface="+mn-lt"/>
              </a:rPr>
              <a:t>Kl. 5/6 BNT: z.B. Dichtebegriff qualitativ als Verhältnis</a:t>
            </a:r>
          </a:p>
          <a:p>
            <a:pPr lvl="1">
              <a:spcBef>
                <a:spcPts val="0"/>
              </a:spcBef>
            </a:pPr>
            <a:r>
              <a:rPr lang="de-DE" dirty="0" smtClean="0">
                <a:latin typeface="+mn-lt"/>
              </a:rPr>
              <a:t>Kl. 7/8 Physik: z.B. Geschwindigkeit, Lageenergie, Leistung</a:t>
            </a:r>
          </a:p>
          <a:p>
            <a:pPr lvl="1">
              <a:spcBef>
                <a:spcPts val="0"/>
              </a:spcBef>
            </a:pPr>
            <a:r>
              <a:rPr lang="de-DE" dirty="0" smtClean="0">
                <a:latin typeface="+mn-lt"/>
              </a:rPr>
              <a:t>Kl. 10 Physik: Mechanik – Einführung  passender Formalisierung</a:t>
            </a:r>
          </a:p>
          <a:p>
            <a:pPr lvl="1">
              <a:spcBef>
                <a:spcPts val="0"/>
              </a:spcBef>
            </a:pPr>
            <a:r>
              <a:rPr lang="de-DE" dirty="0" smtClean="0">
                <a:latin typeface="+mn-lt"/>
              </a:rPr>
              <a:t>s. Empfehlungsliste im ZPG-Material</a:t>
            </a:r>
          </a:p>
          <a:p>
            <a:pPr>
              <a:spcBef>
                <a:spcPts val="500"/>
              </a:spcBef>
            </a:pPr>
            <a:r>
              <a:rPr lang="de-DE" dirty="0" smtClean="0">
                <a:latin typeface="+mn-lt"/>
              </a:rPr>
              <a:t>Mechanik – Dynamik:</a:t>
            </a:r>
          </a:p>
          <a:p>
            <a:pPr lvl="1">
              <a:spcBef>
                <a:spcPts val="0"/>
              </a:spcBef>
            </a:pPr>
            <a:r>
              <a:rPr lang="de-DE" dirty="0" smtClean="0">
                <a:latin typeface="+mn-lt"/>
              </a:rPr>
              <a:t>im Zentrum stehen dynamische Zugänge zum Kraftbegriff</a:t>
            </a:r>
          </a:p>
          <a:p>
            <a:pPr lvl="1">
              <a:spcBef>
                <a:spcPts val="0"/>
              </a:spcBef>
            </a:pPr>
            <a:r>
              <a:rPr lang="de-DE" dirty="0" smtClean="0">
                <a:latin typeface="+mn-lt"/>
              </a:rPr>
              <a:t>U-Gang über Impuls- oder Geschwindigkeitsänderungen</a:t>
            </a:r>
          </a:p>
          <a:p>
            <a:pPr lvl="1">
              <a:spcBef>
                <a:spcPts val="0"/>
              </a:spcBef>
            </a:pPr>
            <a:r>
              <a:rPr lang="de-DE" dirty="0" smtClean="0">
                <a:latin typeface="+mn-lt"/>
              </a:rPr>
              <a:t>auch zweidimensionaler Zugang möglich (Wilhelm et al.) </a:t>
            </a:r>
          </a:p>
        </p:txBody>
      </p:sp>
      <p:sp>
        <p:nvSpPr>
          <p:cNvPr id="4" name="Textfeld 3"/>
          <p:cNvSpPr txBox="1">
            <a:spLocks noChangeArrowheads="1"/>
          </p:cNvSpPr>
          <p:nvPr/>
        </p:nvSpPr>
        <p:spPr bwMode="auto">
          <a:xfrm>
            <a:off x="223838" y="692696"/>
            <a:ext cx="8696325" cy="523220"/>
          </a:xfrm>
          <a:prstGeom prst="rect">
            <a:avLst/>
          </a:prstGeom>
          <a:noFill/>
          <a:ln w="9525">
            <a:noFill/>
            <a:miter lim="800000"/>
            <a:headEnd/>
            <a:tailEnd/>
          </a:ln>
        </p:spPr>
        <p:txBody>
          <a:bodyPr>
            <a:spAutoFit/>
          </a:bodyPr>
          <a:lstStyle/>
          <a:p>
            <a:pPr marL="533400" indent="-533400" algn="ctr">
              <a:spcAft>
                <a:spcPct val="70000"/>
              </a:spcAft>
              <a:buSzPct val="150000"/>
            </a:pPr>
            <a:r>
              <a:rPr lang="de-DE" sz="2800" b="1" dirty="0" smtClean="0">
                <a:latin typeface="Calibri"/>
                <a:cs typeface="Calibri"/>
              </a:rPr>
              <a:t>Fachdidaktische Akzente des BP 2016 in Physik</a:t>
            </a:r>
            <a:endParaRPr lang="de-DE" sz="2800" b="1" dirty="0">
              <a:latin typeface="Calibri"/>
              <a:cs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
                                            <p:txEl>
                                              <p:pRg st="11" end="1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3" presetClass="emph" presetSubtype="2" fill="hold" nodeType="clickEffect">
                                  <p:stCondLst>
                                    <p:cond delay="0"/>
                                  </p:stCondLst>
                                  <p:childTnLst>
                                    <p:animClr clrSpc="rgb" dir="cw">
                                      <p:cBhvr override="childStyle">
                                        <p:cTn id="38" dur="2000" fill="hold"/>
                                        <p:tgtEl>
                                          <p:spTgt spid="2">
                                            <p:txEl>
                                              <p:pRg st="11" end="11"/>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457200" indent="-457200">
              <a:spcBef>
                <a:spcPts val="1200"/>
              </a:spcBef>
              <a:buFont typeface="+mj-lt"/>
              <a:buAutoNum type="arabicPeriod"/>
            </a:pPr>
            <a:r>
              <a:rPr lang="de-DE" sz="2000" dirty="0" smtClean="0"/>
              <a:t>Sind die </a:t>
            </a:r>
            <a:r>
              <a:rPr lang="de-DE" sz="2000" dirty="0" err="1" smtClean="0"/>
              <a:t>pbK</a:t>
            </a:r>
            <a:r>
              <a:rPr lang="de-DE" sz="2000" dirty="0" smtClean="0"/>
              <a:t> eigentlich genauso verbindlich wie die </a:t>
            </a:r>
            <a:r>
              <a:rPr lang="de-DE" sz="2000" dirty="0" err="1" smtClean="0"/>
              <a:t>ibK</a:t>
            </a:r>
            <a:r>
              <a:rPr lang="de-DE" sz="2000" dirty="0" smtClean="0"/>
              <a:t>?</a:t>
            </a:r>
          </a:p>
          <a:p>
            <a:pPr marL="457200" indent="-457200">
              <a:spcBef>
                <a:spcPts val="1200"/>
              </a:spcBef>
              <a:buFont typeface="+mj-lt"/>
              <a:buAutoNum type="arabicPeriod"/>
            </a:pPr>
            <a:r>
              <a:rPr lang="de-DE" sz="2000" dirty="0" smtClean="0"/>
              <a:t>Gibt es eine Zuweisung der </a:t>
            </a:r>
            <a:r>
              <a:rPr lang="de-DE" sz="2000" dirty="0" err="1" smtClean="0"/>
              <a:t>pbK</a:t>
            </a:r>
            <a:r>
              <a:rPr lang="de-DE" sz="2000" dirty="0" smtClean="0"/>
              <a:t> zu Standardstufen?</a:t>
            </a:r>
          </a:p>
          <a:p>
            <a:pPr marL="457200" indent="-457200">
              <a:spcBef>
                <a:spcPts val="1200"/>
              </a:spcBef>
              <a:buFont typeface="+mj-lt"/>
              <a:buAutoNum type="arabicPeriod"/>
            </a:pPr>
            <a:r>
              <a:rPr lang="de-DE" sz="2000" dirty="0" smtClean="0"/>
              <a:t>Kann man die 3 Niveaustufen zur Differenzierung (z.B. für Kompetenzraster) im G8 verwenden?</a:t>
            </a:r>
          </a:p>
          <a:p>
            <a:pPr marL="457200" indent="-457200">
              <a:spcBef>
                <a:spcPts val="1200"/>
              </a:spcBef>
              <a:buFont typeface="+mj-lt"/>
              <a:buAutoNum type="arabicPeriod"/>
            </a:pPr>
            <a:r>
              <a:rPr lang="de-DE" sz="2000" dirty="0" smtClean="0"/>
              <a:t>Muss man alle Kompetenzbereiche der </a:t>
            </a:r>
            <a:r>
              <a:rPr lang="de-DE" sz="2000" dirty="0" err="1" smtClean="0"/>
              <a:t>ibK</a:t>
            </a:r>
            <a:r>
              <a:rPr lang="de-DE" sz="2000" dirty="0" smtClean="0"/>
              <a:t> unterrichten oder gibt es Wahlmöglichkeiten?</a:t>
            </a:r>
          </a:p>
          <a:p>
            <a:pPr marL="457200" indent="-457200">
              <a:spcBef>
                <a:spcPts val="1200"/>
              </a:spcBef>
              <a:buFont typeface="+mj-lt"/>
              <a:buAutoNum type="arabicPeriod"/>
            </a:pPr>
            <a:r>
              <a:rPr lang="de-DE" sz="2000" dirty="0" smtClean="0"/>
              <a:t>Muss man die Reihenfolge der Kompetenzbereiche der </a:t>
            </a:r>
            <a:r>
              <a:rPr lang="de-DE" sz="2000" dirty="0" err="1" smtClean="0"/>
              <a:t>ibK</a:t>
            </a:r>
            <a:r>
              <a:rPr lang="de-DE" sz="2000" dirty="0" smtClean="0"/>
              <a:t> im Unterricht einhalten?</a:t>
            </a:r>
          </a:p>
          <a:p>
            <a:pPr marL="457200" indent="-457200">
              <a:spcBef>
                <a:spcPts val="1200"/>
              </a:spcBef>
              <a:buFont typeface="+mj-lt"/>
              <a:buAutoNum type="arabicPeriod"/>
            </a:pPr>
            <a:r>
              <a:rPr lang="de-DE" sz="2000" dirty="0" smtClean="0"/>
              <a:t>Müssen die Schulen auch in Zukunft ein schuleigenes Fachcurriculum für den neuen BP erstellen?</a:t>
            </a:r>
          </a:p>
        </p:txBody>
      </p:sp>
      <p:sp>
        <p:nvSpPr>
          <p:cNvPr id="5" name="Textfeld 3"/>
          <p:cNvSpPr txBox="1">
            <a:spLocks noChangeArrowheads="1"/>
          </p:cNvSpPr>
          <p:nvPr/>
        </p:nvSpPr>
        <p:spPr bwMode="auto">
          <a:xfrm>
            <a:off x="223838" y="764704"/>
            <a:ext cx="8696325" cy="523875"/>
          </a:xfrm>
          <a:prstGeom prst="rect">
            <a:avLst/>
          </a:prstGeom>
          <a:noFill/>
          <a:ln w="9525">
            <a:noFill/>
            <a:miter lim="800000"/>
            <a:headEnd/>
            <a:tailEnd/>
          </a:ln>
        </p:spPr>
        <p:txBody>
          <a:bodyPr>
            <a:spAutoFit/>
          </a:bodyPr>
          <a:lstStyle/>
          <a:p>
            <a:pPr algn="ctr"/>
            <a:r>
              <a:rPr lang="de-DE" sz="2800" dirty="0" smtClean="0">
                <a:latin typeface="Calibri"/>
                <a:cs typeface="Calibri"/>
              </a:rPr>
              <a:t>Fragen und Irrtümer rund um den BP 2016</a:t>
            </a:r>
            <a:endParaRPr lang="de-DE" sz="2800" dirty="0">
              <a:latin typeface="Calibri"/>
              <a:cs typeface="Calibri"/>
            </a:endParaRPr>
          </a:p>
        </p:txBody>
      </p:sp>
    </p:spTree>
    <p:extLst>
      <p:ext uri="{BB962C8B-B14F-4D97-AF65-F5344CB8AC3E}">
        <p14:creationId xmlns:p14="http://schemas.microsoft.com/office/powerpoint/2010/main" val="2710964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e 1"/>
          <p:cNvGraphicFramePr>
            <a:graphicFrameLocks noGrp="1"/>
          </p:cNvGraphicFramePr>
          <p:nvPr>
            <p:extLst>
              <p:ext uri="{D42A27DB-BD31-4B8C-83A1-F6EECF244321}">
                <p14:modId xmlns:p14="http://schemas.microsoft.com/office/powerpoint/2010/main" val="1474598333"/>
              </p:ext>
            </p:extLst>
          </p:nvPr>
        </p:nvGraphicFramePr>
        <p:xfrm>
          <a:off x="251520" y="1557387"/>
          <a:ext cx="8640960" cy="4248470"/>
        </p:xfrm>
        <a:graphic>
          <a:graphicData uri="http://schemas.openxmlformats.org/drawingml/2006/table">
            <a:tbl>
              <a:tblPr firstRow="1" firstCol="1" bandRow="1">
                <a:tableStyleId>{912C8C85-51F0-491E-9774-3900AFEF0FD7}</a:tableStyleId>
              </a:tblPr>
              <a:tblGrid>
                <a:gridCol w="1440160"/>
                <a:gridCol w="1440160"/>
                <a:gridCol w="1440160"/>
                <a:gridCol w="1440160"/>
                <a:gridCol w="1440160"/>
                <a:gridCol w="1440160"/>
              </a:tblGrid>
              <a:tr h="746982">
                <a:tc>
                  <a:txBody>
                    <a:bodyPr/>
                    <a:lstStyle/>
                    <a:p>
                      <a:pPr>
                        <a:spcAft>
                          <a:spcPts val="0"/>
                        </a:spcAft>
                      </a:pPr>
                      <a:r>
                        <a:rPr lang="de-DE" sz="1400" dirty="0">
                          <a:effectLst/>
                          <a:latin typeface="Arial" panose="020B0604020202020204" pitchFamily="34" charset="0"/>
                          <a:cs typeface="Arial" panose="020B0604020202020204" pitchFamily="34" charset="0"/>
                        </a:rPr>
                        <a:t> </a:t>
                      </a:r>
                      <a:endParaRPr lang="de-DE" sz="1400" dirty="0">
                        <a:effectLst/>
                        <a:latin typeface="Arial" panose="020B0604020202020204" pitchFamily="34" charset="0"/>
                        <a:ea typeface="Times New Roman"/>
                        <a:cs typeface="Arial" panose="020B0604020202020204" pitchFamily="34" charset="0"/>
                      </a:endParaRPr>
                    </a:p>
                  </a:txBody>
                  <a:tcPr marL="68578" marR="68578" marT="0" marB="0"/>
                </a:tc>
                <a:tc>
                  <a:txBody>
                    <a:bodyPr/>
                    <a:lstStyle/>
                    <a:p>
                      <a:pPr>
                        <a:spcAft>
                          <a:spcPts val="0"/>
                        </a:spcAft>
                      </a:pPr>
                      <a:r>
                        <a:rPr lang="de-DE" sz="1400" dirty="0">
                          <a:effectLst/>
                          <a:latin typeface="Arial" panose="020B0604020202020204" pitchFamily="34" charset="0"/>
                          <a:cs typeface="Arial" panose="020B0604020202020204" pitchFamily="34" charset="0"/>
                        </a:rPr>
                        <a:t>Bildungsplan Grundschule</a:t>
                      </a:r>
                      <a:br>
                        <a:rPr lang="de-DE" sz="1400" dirty="0">
                          <a:effectLst/>
                          <a:latin typeface="Arial" panose="020B0604020202020204" pitchFamily="34" charset="0"/>
                          <a:cs typeface="Arial" panose="020B0604020202020204" pitchFamily="34" charset="0"/>
                        </a:rPr>
                      </a:br>
                      <a:endParaRPr lang="de-DE" sz="1400" dirty="0">
                        <a:effectLst/>
                        <a:latin typeface="Arial" panose="020B0604020202020204" pitchFamily="34" charset="0"/>
                        <a:ea typeface="Times New Roman"/>
                        <a:cs typeface="Arial" panose="020B0604020202020204" pitchFamily="34" charset="0"/>
                      </a:endParaRPr>
                    </a:p>
                  </a:txBody>
                  <a:tcPr marL="68578" marR="68578" marT="0" marB="0"/>
                </a:tc>
                <a:tc gridSpan="3">
                  <a:txBody>
                    <a:bodyPr/>
                    <a:lstStyle/>
                    <a:p>
                      <a:pPr>
                        <a:spcAft>
                          <a:spcPts val="0"/>
                        </a:spcAft>
                      </a:pPr>
                      <a:r>
                        <a:rPr lang="de-DE" sz="1400" dirty="0">
                          <a:effectLst/>
                          <a:latin typeface="Arial" panose="020B0604020202020204" pitchFamily="34" charset="0"/>
                          <a:cs typeface="Arial" panose="020B0604020202020204" pitchFamily="34" charset="0"/>
                        </a:rPr>
                        <a:t>Gemeinsamer Bildungsplan Sekundarstufe I</a:t>
                      </a:r>
                      <a:endParaRPr lang="de-DE" sz="1400" dirty="0">
                        <a:effectLst/>
                        <a:latin typeface="Arial" panose="020B0604020202020204" pitchFamily="34" charset="0"/>
                        <a:ea typeface="Times New Roman"/>
                        <a:cs typeface="Arial" panose="020B0604020202020204" pitchFamily="34" charset="0"/>
                      </a:endParaRPr>
                    </a:p>
                  </a:txBody>
                  <a:tcPr marL="68578" marR="68578" marT="0" marB="0"/>
                </a:tc>
                <a:tc hMerge="1">
                  <a:txBody>
                    <a:bodyPr/>
                    <a:lstStyle/>
                    <a:p>
                      <a:endParaRPr lang="de-DE"/>
                    </a:p>
                  </a:txBody>
                  <a:tcPr/>
                </a:tc>
                <a:tc hMerge="1">
                  <a:txBody>
                    <a:bodyPr/>
                    <a:lstStyle/>
                    <a:p>
                      <a:endParaRPr lang="de-DE"/>
                    </a:p>
                  </a:txBody>
                  <a:tcPr/>
                </a:tc>
                <a:tc>
                  <a:txBody>
                    <a:bodyPr/>
                    <a:lstStyle/>
                    <a:p>
                      <a:pPr>
                        <a:spcAft>
                          <a:spcPts val="0"/>
                        </a:spcAft>
                      </a:pPr>
                      <a:r>
                        <a:rPr lang="de-DE" sz="1400" dirty="0">
                          <a:effectLst/>
                          <a:latin typeface="Arial" panose="020B0604020202020204" pitchFamily="34" charset="0"/>
                          <a:cs typeface="Arial" panose="020B0604020202020204" pitchFamily="34" charset="0"/>
                        </a:rPr>
                        <a:t>Bildungsplan </a:t>
                      </a:r>
                      <a:endParaRPr lang="de-DE" sz="1400" dirty="0" smtClean="0">
                        <a:effectLst/>
                        <a:latin typeface="Arial" panose="020B0604020202020204" pitchFamily="34" charset="0"/>
                        <a:cs typeface="Arial" panose="020B0604020202020204" pitchFamily="34" charset="0"/>
                      </a:endParaRPr>
                    </a:p>
                    <a:p>
                      <a:pPr>
                        <a:spcAft>
                          <a:spcPts val="0"/>
                        </a:spcAft>
                      </a:pPr>
                      <a:r>
                        <a:rPr lang="de-DE" sz="1400" dirty="0" smtClean="0">
                          <a:effectLst/>
                          <a:latin typeface="Arial" panose="020B0604020202020204" pitchFamily="34" charset="0"/>
                          <a:cs typeface="Arial" panose="020B0604020202020204" pitchFamily="34" charset="0"/>
                        </a:rPr>
                        <a:t>Gymnasium</a:t>
                      </a:r>
                      <a:endParaRPr lang="de-DE" sz="1400" dirty="0">
                        <a:effectLst/>
                        <a:latin typeface="Arial" panose="020B0604020202020204" pitchFamily="34" charset="0"/>
                        <a:ea typeface="Times New Roman"/>
                        <a:cs typeface="Arial" panose="020B0604020202020204" pitchFamily="34" charset="0"/>
                      </a:endParaRPr>
                    </a:p>
                  </a:txBody>
                  <a:tcPr marL="68578" marR="68578" marT="0" marB="0"/>
                </a:tc>
              </a:tr>
              <a:tr h="700296">
                <a:tc>
                  <a:txBody>
                    <a:bodyPr/>
                    <a:lstStyle/>
                    <a:p>
                      <a:pPr>
                        <a:spcAft>
                          <a:spcPts val="0"/>
                        </a:spcAft>
                      </a:pPr>
                      <a:r>
                        <a:rPr lang="de-DE" sz="1400" dirty="0">
                          <a:effectLst/>
                          <a:latin typeface="Arial" panose="020B0604020202020204" pitchFamily="34" charset="0"/>
                          <a:cs typeface="Arial" panose="020B0604020202020204" pitchFamily="34" charset="0"/>
                        </a:rPr>
                        <a:t>Schuljahr</a:t>
                      </a:r>
                      <a:endParaRPr lang="de-DE" sz="1400" dirty="0">
                        <a:effectLst/>
                        <a:latin typeface="Arial" panose="020B0604020202020204" pitchFamily="34" charset="0"/>
                        <a:ea typeface="Times New Roman"/>
                        <a:cs typeface="Arial" panose="020B0604020202020204" pitchFamily="34" charset="0"/>
                      </a:endParaRPr>
                    </a:p>
                  </a:txBody>
                  <a:tcPr marL="68578" marR="68578" marT="0" marB="0">
                    <a:lnR w="12700" cap="flat" cmpd="sng" algn="ctr">
                      <a:solidFill>
                        <a:srgbClr val="F7994B"/>
                      </a:solidFill>
                      <a:prstDash val="solid"/>
                      <a:round/>
                      <a:headEnd type="none" w="med" len="med"/>
                      <a:tailEnd type="none" w="med" len="med"/>
                    </a:lnR>
                  </a:tcPr>
                </a:tc>
                <a:tc>
                  <a:txBody>
                    <a:bodyPr/>
                    <a:lstStyle/>
                    <a:p>
                      <a:pPr>
                        <a:spcAft>
                          <a:spcPts val="0"/>
                        </a:spcAft>
                      </a:pPr>
                      <a:r>
                        <a:rPr lang="de-DE" sz="1400" dirty="0">
                          <a:effectLst/>
                          <a:latin typeface="Arial" panose="020B0604020202020204" pitchFamily="34" charset="0"/>
                          <a:cs typeface="Arial" panose="020B0604020202020204" pitchFamily="34" charset="0"/>
                        </a:rPr>
                        <a:t>Klassen Grundschule</a:t>
                      </a:r>
                      <a:endParaRPr lang="de-DE" sz="1400" dirty="0">
                        <a:effectLst/>
                        <a:latin typeface="Arial" panose="020B0604020202020204" pitchFamily="34" charset="0"/>
                        <a:ea typeface="Times New Roman"/>
                        <a:cs typeface="Arial" panose="020B0604020202020204" pitchFamily="34" charset="0"/>
                      </a:endParaRPr>
                    </a:p>
                  </a:txBody>
                  <a:tcPr marL="68578" marR="68578" marT="0" marB="0">
                    <a:lnL w="12700" cap="flat" cmpd="sng" algn="ctr">
                      <a:solidFill>
                        <a:srgbClr val="F7994B"/>
                      </a:solidFill>
                      <a:prstDash val="solid"/>
                      <a:round/>
                      <a:headEnd type="none" w="med" len="med"/>
                      <a:tailEnd type="none" w="med" len="med"/>
                    </a:lnL>
                    <a:lnR w="12700" cap="flat" cmpd="sng" algn="ctr">
                      <a:solidFill>
                        <a:srgbClr val="F7994B"/>
                      </a:solidFill>
                      <a:prstDash val="solid"/>
                      <a:round/>
                      <a:headEnd type="none" w="med" len="med"/>
                      <a:tailEnd type="none" w="med" len="med"/>
                    </a:lnR>
                  </a:tcPr>
                </a:tc>
                <a:tc>
                  <a:txBody>
                    <a:bodyPr/>
                    <a:lstStyle/>
                    <a:p>
                      <a:pPr>
                        <a:spcAft>
                          <a:spcPts val="0"/>
                        </a:spcAft>
                      </a:pPr>
                      <a:r>
                        <a:rPr lang="de-DE" sz="1400" dirty="0">
                          <a:effectLst/>
                          <a:latin typeface="Arial" panose="020B0604020202020204" pitchFamily="34" charset="0"/>
                          <a:cs typeface="Arial" panose="020B0604020202020204" pitchFamily="34" charset="0"/>
                        </a:rPr>
                        <a:t>Klassen </a:t>
                      </a:r>
                      <a:br>
                        <a:rPr lang="de-DE" sz="1400" dirty="0">
                          <a:effectLst/>
                          <a:latin typeface="Arial" panose="020B0604020202020204" pitchFamily="34" charset="0"/>
                          <a:cs typeface="Arial" panose="020B0604020202020204" pitchFamily="34" charset="0"/>
                        </a:rPr>
                      </a:br>
                      <a:r>
                        <a:rPr lang="de-DE" sz="1400" dirty="0" smtClean="0">
                          <a:effectLst/>
                          <a:latin typeface="Arial" panose="020B0604020202020204" pitchFamily="34" charset="0"/>
                          <a:cs typeface="Arial" panose="020B0604020202020204" pitchFamily="34" charset="0"/>
                        </a:rPr>
                        <a:t>Werkrealschule</a:t>
                      </a:r>
                      <a:endParaRPr lang="de-DE" sz="1400" dirty="0">
                        <a:effectLst/>
                        <a:latin typeface="Arial" panose="020B0604020202020204" pitchFamily="34" charset="0"/>
                        <a:ea typeface="Times New Roman"/>
                        <a:cs typeface="Arial" panose="020B0604020202020204" pitchFamily="34" charset="0"/>
                      </a:endParaRPr>
                    </a:p>
                  </a:txBody>
                  <a:tcPr marL="68578" marR="68578" marT="0" marB="0">
                    <a:lnL w="12700" cap="flat" cmpd="sng" algn="ctr">
                      <a:solidFill>
                        <a:srgbClr val="F7994B"/>
                      </a:solidFill>
                      <a:prstDash val="solid"/>
                      <a:round/>
                      <a:headEnd type="none" w="med" len="med"/>
                      <a:tailEnd type="none" w="med" len="med"/>
                    </a:lnL>
                    <a:lnR w="12700" cap="flat" cmpd="sng" algn="ctr">
                      <a:solidFill>
                        <a:srgbClr val="F7994B"/>
                      </a:solidFill>
                      <a:prstDash val="solid"/>
                      <a:round/>
                      <a:headEnd type="none" w="med" len="med"/>
                      <a:tailEnd type="none" w="med" len="med"/>
                    </a:lnR>
                  </a:tcPr>
                </a:tc>
                <a:tc>
                  <a:txBody>
                    <a:bodyPr/>
                    <a:lstStyle/>
                    <a:p>
                      <a:pPr>
                        <a:spcAft>
                          <a:spcPts val="0"/>
                        </a:spcAft>
                      </a:pPr>
                      <a:r>
                        <a:rPr lang="de-DE" sz="1400" dirty="0">
                          <a:effectLst/>
                          <a:latin typeface="Arial" panose="020B0604020202020204" pitchFamily="34" charset="0"/>
                          <a:cs typeface="Arial" panose="020B0604020202020204" pitchFamily="34" charset="0"/>
                        </a:rPr>
                        <a:t>Klassen </a:t>
                      </a:r>
                      <a:br>
                        <a:rPr lang="de-DE" sz="1400" dirty="0">
                          <a:effectLst/>
                          <a:latin typeface="Arial" panose="020B0604020202020204" pitchFamily="34" charset="0"/>
                          <a:cs typeface="Arial" panose="020B0604020202020204" pitchFamily="34" charset="0"/>
                        </a:rPr>
                      </a:br>
                      <a:r>
                        <a:rPr lang="de-DE" sz="1400" dirty="0">
                          <a:effectLst/>
                          <a:latin typeface="Arial" panose="020B0604020202020204" pitchFamily="34" charset="0"/>
                          <a:cs typeface="Arial" panose="020B0604020202020204" pitchFamily="34" charset="0"/>
                        </a:rPr>
                        <a:t>Realschule</a:t>
                      </a:r>
                      <a:endParaRPr lang="de-DE" sz="1400" dirty="0">
                        <a:effectLst/>
                        <a:latin typeface="Arial" panose="020B0604020202020204" pitchFamily="34" charset="0"/>
                        <a:ea typeface="Times New Roman"/>
                        <a:cs typeface="Arial" panose="020B0604020202020204" pitchFamily="34" charset="0"/>
                      </a:endParaRPr>
                    </a:p>
                  </a:txBody>
                  <a:tcPr marL="68578" marR="68578" marT="0" marB="0">
                    <a:lnL w="12700" cap="flat" cmpd="sng" algn="ctr">
                      <a:solidFill>
                        <a:srgbClr val="F7994B"/>
                      </a:solidFill>
                      <a:prstDash val="solid"/>
                      <a:round/>
                      <a:headEnd type="none" w="med" len="med"/>
                      <a:tailEnd type="none" w="med" len="med"/>
                    </a:lnL>
                    <a:lnR w="12700" cap="flat" cmpd="sng" algn="ctr">
                      <a:solidFill>
                        <a:srgbClr val="F7994B"/>
                      </a:solidFill>
                      <a:prstDash val="solid"/>
                      <a:round/>
                      <a:headEnd type="none" w="med" len="med"/>
                      <a:tailEnd type="none" w="med" len="med"/>
                    </a:lnR>
                  </a:tcPr>
                </a:tc>
                <a:tc>
                  <a:txBody>
                    <a:bodyPr/>
                    <a:lstStyle/>
                    <a:p>
                      <a:pPr>
                        <a:spcAft>
                          <a:spcPts val="0"/>
                        </a:spcAft>
                      </a:pPr>
                      <a:r>
                        <a:rPr lang="de-DE" sz="1400" dirty="0">
                          <a:effectLst/>
                          <a:latin typeface="Arial" panose="020B0604020202020204" pitchFamily="34" charset="0"/>
                          <a:cs typeface="Arial" panose="020B0604020202020204" pitchFamily="34" charset="0"/>
                        </a:rPr>
                        <a:t>Klassen </a:t>
                      </a:r>
                      <a:br>
                        <a:rPr lang="de-DE" sz="1400" dirty="0">
                          <a:effectLst/>
                          <a:latin typeface="Arial" panose="020B0604020202020204" pitchFamily="34" charset="0"/>
                          <a:cs typeface="Arial" panose="020B0604020202020204" pitchFamily="34" charset="0"/>
                        </a:rPr>
                      </a:br>
                      <a:r>
                        <a:rPr lang="de-DE" sz="1400" dirty="0" smtClean="0">
                          <a:effectLst/>
                          <a:latin typeface="Arial" panose="020B0604020202020204" pitchFamily="34" charset="0"/>
                          <a:cs typeface="Arial" panose="020B0604020202020204" pitchFamily="34" charset="0"/>
                        </a:rPr>
                        <a:t>Gemeinschafts-schule</a:t>
                      </a:r>
                      <a:endParaRPr lang="de-DE" sz="1400" dirty="0">
                        <a:effectLst/>
                        <a:latin typeface="Arial" panose="020B0604020202020204" pitchFamily="34" charset="0"/>
                        <a:ea typeface="Times New Roman"/>
                        <a:cs typeface="Arial" panose="020B0604020202020204" pitchFamily="34" charset="0"/>
                      </a:endParaRPr>
                    </a:p>
                  </a:txBody>
                  <a:tcPr marL="68578" marR="68578" marT="0" marB="0">
                    <a:lnL w="12700" cap="flat" cmpd="sng" algn="ctr">
                      <a:solidFill>
                        <a:srgbClr val="F7994B"/>
                      </a:solidFill>
                      <a:prstDash val="solid"/>
                      <a:round/>
                      <a:headEnd type="none" w="med" len="med"/>
                      <a:tailEnd type="none" w="med" len="med"/>
                    </a:lnL>
                    <a:lnR w="12700" cap="flat" cmpd="sng" algn="ctr">
                      <a:solidFill>
                        <a:srgbClr val="F7994B"/>
                      </a:solidFill>
                      <a:prstDash val="solid"/>
                      <a:round/>
                      <a:headEnd type="none" w="med" len="med"/>
                      <a:tailEnd type="none" w="med" len="med"/>
                    </a:lnR>
                  </a:tcPr>
                </a:tc>
                <a:tc>
                  <a:txBody>
                    <a:bodyPr/>
                    <a:lstStyle/>
                    <a:p>
                      <a:pPr>
                        <a:spcAft>
                          <a:spcPts val="0"/>
                        </a:spcAft>
                      </a:pPr>
                      <a:r>
                        <a:rPr lang="de-DE" sz="1400" dirty="0">
                          <a:effectLst/>
                          <a:latin typeface="Arial" panose="020B0604020202020204" pitchFamily="34" charset="0"/>
                          <a:cs typeface="Arial" panose="020B0604020202020204" pitchFamily="34" charset="0"/>
                        </a:rPr>
                        <a:t>Klassen Gymnasium (G8)</a:t>
                      </a:r>
                      <a:endParaRPr lang="de-DE" sz="1400" dirty="0">
                        <a:effectLst/>
                        <a:latin typeface="Arial" panose="020B0604020202020204" pitchFamily="34" charset="0"/>
                        <a:ea typeface="Times New Roman"/>
                        <a:cs typeface="Arial" panose="020B0604020202020204" pitchFamily="34" charset="0"/>
                      </a:endParaRPr>
                    </a:p>
                  </a:txBody>
                  <a:tcPr marL="68578" marR="68578" marT="0" marB="0">
                    <a:lnL w="12700" cap="flat" cmpd="sng" algn="ctr">
                      <a:solidFill>
                        <a:srgbClr val="F7994B"/>
                      </a:solidFill>
                      <a:prstDash val="solid"/>
                      <a:round/>
                      <a:headEnd type="none" w="med" len="med"/>
                      <a:tailEnd type="none" w="med" len="med"/>
                    </a:lnL>
                  </a:tcPr>
                </a:tc>
              </a:tr>
              <a:tr h="350149">
                <a:tc>
                  <a:txBody>
                    <a:bodyPr/>
                    <a:lstStyle/>
                    <a:p>
                      <a:pPr>
                        <a:lnSpc>
                          <a:spcPts val="1800"/>
                        </a:lnSpc>
                        <a:spcAft>
                          <a:spcPts val="0"/>
                        </a:spcAft>
                      </a:pPr>
                      <a:r>
                        <a:rPr lang="de-DE" sz="1400" baseline="0" dirty="0" smtClean="0">
                          <a:effectLst/>
                          <a:latin typeface="Arial" panose="020B0604020202020204" pitchFamily="34" charset="0"/>
                          <a:cs typeface="Arial" panose="020B0604020202020204" pitchFamily="34" charset="0"/>
                        </a:rPr>
                        <a:t>2016/2017</a:t>
                      </a:r>
                      <a:endParaRPr lang="de-DE" sz="1400" baseline="0" dirty="0">
                        <a:effectLst/>
                        <a:latin typeface="Arial" panose="020B0604020202020204" pitchFamily="34" charset="0"/>
                        <a:ea typeface="Times New Roman"/>
                        <a:cs typeface="Arial" panose="020B0604020202020204" pitchFamily="34" charset="0"/>
                      </a:endParaRPr>
                    </a:p>
                  </a:txBody>
                  <a:tcPr marL="68578" marR="68578" marT="0" marB="0">
                    <a:lnR w="12700" cap="flat" cmpd="sng" algn="ctr">
                      <a:solidFill>
                        <a:srgbClr val="F7994B"/>
                      </a:solidFill>
                      <a:prstDash val="solid"/>
                      <a:round/>
                      <a:headEnd type="none" w="med" len="med"/>
                      <a:tailEnd type="none" w="med" len="med"/>
                    </a:lnR>
                  </a:tcPr>
                </a:tc>
                <a:tc>
                  <a:txBody>
                    <a:bodyPr/>
                    <a:lstStyle/>
                    <a:p>
                      <a:pPr algn="ctr">
                        <a:lnSpc>
                          <a:spcPts val="1800"/>
                        </a:lnSpc>
                        <a:spcAft>
                          <a:spcPts val="0"/>
                        </a:spcAft>
                      </a:pPr>
                      <a:r>
                        <a:rPr lang="de-DE" sz="1400" dirty="0">
                          <a:effectLst/>
                          <a:latin typeface="Arial" panose="020B0604020202020204" pitchFamily="34" charset="0"/>
                          <a:cs typeface="Arial" panose="020B0604020202020204" pitchFamily="34" charset="0"/>
                        </a:rPr>
                        <a:t>1 und 2</a:t>
                      </a:r>
                      <a:endParaRPr lang="de-DE" sz="1400" dirty="0">
                        <a:effectLst/>
                        <a:latin typeface="Arial" panose="020B0604020202020204" pitchFamily="34" charset="0"/>
                        <a:ea typeface="Times New Roman"/>
                        <a:cs typeface="Arial" panose="020B0604020202020204" pitchFamily="34" charset="0"/>
                      </a:endParaRPr>
                    </a:p>
                  </a:txBody>
                  <a:tcPr marL="68578" marR="68578" marT="0" marB="0" anchor="ctr">
                    <a:lnL w="12700" cap="flat" cmpd="sng" algn="ctr">
                      <a:solidFill>
                        <a:srgbClr val="F7994B"/>
                      </a:solidFill>
                      <a:prstDash val="solid"/>
                      <a:round/>
                      <a:headEnd type="none" w="med" len="med"/>
                      <a:tailEnd type="none" w="med" len="med"/>
                    </a:lnL>
                    <a:lnR w="12700" cap="flat" cmpd="sng" algn="ctr">
                      <a:solidFill>
                        <a:srgbClr val="F7994B"/>
                      </a:solidFill>
                      <a:prstDash val="solid"/>
                      <a:round/>
                      <a:headEnd type="none" w="med" len="med"/>
                      <a:tailEnd type="none" w="med" len="med"/>
                    </a:lnR>
                  </a:tcPr>
                </a:tc>
                <a:tc>
                  <a:txBody>
                    <a:bodyPr/>
                    <a:lstStyle/>
                    <a:p>
                      <a:pPr algn="ctr">
                        <a:lnSpc>
                          <a:spcPts val="1800"/>
                        </a:lnSpc>
                        <a:spcAft>
                          <a:spcPts val="0"/>
                        </a:spcAft>
                      </a:pPr>
                      <a:r>
                        <a:rPr lang="de-DE" sz="1400" dirty="0">
                          <a:effectLst/>
                          <a:latin typeface="Arial" panose="020B0604020202020204" pitchFamily="34" charset="0"/>
                          <a:cs typeface="Arial" panose="020B0604020202020204" pitchFamily="34" charset="0"/>
                        </a:rPr>
                        <a:t>5 und 6</a:t>
                      </a:r>
                      <a:endParaRPr lang="de-DE" sz="1400" dirty="0">
                        <a:effectLst/>
                        <a:latin typeface="Arial" panose="020B0604020202020204" pitchFamily="34" charset="0"/>
                        <a:ea typeface="Times New Roman"/>
                        <a:cs typeface="Arial" panose="020B0604020202020204" pitchFamily="34" charset="0"/>
                      </a:endParaRPr>
                    </a:p>
                  </a:txBody>
                  <a:tcPr marL="68578" marR="68578" marT="0" marB="0" anchor="ctr">
                    <a:lnL w="12700" cap="flat" cmpd="sng" algn="ctr">
                      <a:solidFill>
                        <a:srgbClr val="F7994B"/>
                      </a:solidFill>
                      <a:prstDash val="solid"/>
                      <a:round/>
                      <a:headEnd type="none" w="med" len="med"/>
                      <a:tailEnd type="none" w="med" len="med"/>
                    </a:lnL>
                    <a:lnR w="12700" cap="flat" cmpd="sng" algn="ctr">
                      <a:solidFill>
                        <a:srgbClr val="F7994B"/>
                      </a:solidFill>
                      <a:prstDash val="solid"/>
                      <a:round/>
                      <a:headEnd type="none" w="med" len="med"/>
                      <a:tailEnd type="none" w="med" len="med"/>
                    </a:lnR>
                  </a:tcPr>
                </a:tc>
                <a:tc>
                  <a:txBody>
                    <a:bodyPr/>
                    <a:lstStyle/>
                    <a:p>
                      <a:pPr algn="ctr">
                        <a:lnSpc>
                          <a:spcPts val="1800"/>
                        </a:lnSpc>
                        <a:spcAft>
                          <a:spcPts val="0"/>
                        </a:spcAft>
                      </a:pPr>
                      <a:r>
                        <a:rPr lang="de-DE" sz="1400" dirty="0">
                          <a:effectLst/>
                          <a:latin typeface="Arial" panose="020B0604020202020204" pitchFamily="34" charset="0"/>
                          <a:cs typeface="Arial" panose="020B0604020202020204" pitchFamily="34" charset="0"/>
                        </a:rPr>
                        <a:t>5 und 6</a:t>
                      </a:r>
                      <a:endParaRPr lang="de-DE" sz="1400" dirty="0">
                        <a:effectLst/>
                        <a:latin typeface="Arial" panose="020B0604020202020204" pitchFamily="34" charset="0"/>
                        <a:ea typeface="Times New Roman"/>
                        <a:cs typeface="Arial" panose="020B0604020202020204" pitchFamily="34" charset="0"/>
                      </a:endParaRPr>
                    </a:p>
                  </a:txBody>
                  <a:tcPr marL="68578" marR="68578" marT="0" marB="0" anchor="ctr">
                    <a:lnL w="12700" cap="flat" cmpd="sng" algn="ctr">
                      <a:solidFill>
                        <a:srgbClr val="F7994B"/>
                      </a:solidFill>
                      <a:prstDash val="solid"/>
                      <a:round/>
                      <a:headEnd type="none" w="med" len="med"/>
                      <a:tailEnd type="none" w="med" len="med"/>
                    </a:lnL>
                    <a:lnR w="12700" cap="flat" cmpd="sng" algn="ctr">
                      <a:solidFill>
                        <a:srgbClr val="F7994B"/>
                      </a:solidFill>
                      <a:prstDash val="solid"/>
                      <a:round/>
                      <a:headEnd type="none" w="med" len="med"/>
                      <a:tailEnd type="none" w="med" len="med"/>
                    </a:lnR>
                  </a:tcPr>
                </a:tc>
                <a:tc>
                  <a:txBody>
                    <a:bodyPr/>
                    <a:lstStyle/>
                    <a:p>
                      <a:pPr algn="ctr">
                        <a:lnSpc>
                          <a:spcPts val="1800"/>
                        </a:lnSpc>
                        <a:spcAft>
                          <a:spcPts val="0"/>
                        </a:spcAft>
                      </a:pPr>
                      <a:r>
                        <a:rPr lang="de-DE" sz="1400" dirty="0">
                          <a:effectLst/>
                          <a:latin typeface="Arial" panose="020B0604020202020204" pitchFamily="34" charset="0"/>
                          <a:cs typeface="Arial" panose="020B0604020202020204" pitchFamily="34" charset="0"/>
                        </a:rPr>
                        <a:t>5 und 6</a:t>
                      </a:r>
                      <a:endParaRPr lang="de-DE" sz="1400" dirty="0">
                        <a:effectLst/>
                        <a:latin typeface="Arial" panose="020B0604020202020204" pitchFamily="34" charset="0"/>
                        <a:ea typeface="Times New Roman"/>
                        <a:cs typeface="Arial" panose="020B0604020202020204" pitchFamily="34" charset="0"/>
                      </a:endParaRPr>
                    </a:p>
                  </a:txBody>
                  <a:tcPr marL="68578" marR="68578" marT="0" marB="0" anchor="ctr">
                    <a:lnL w="12700" cap="flat" cmpd="sng" algn="ctr">
                      <a:solidFill>
                        <a:srgbClr val="F7994B"/>
                      </a:solidFill>
                      <a:prstDash val="solid"/>
                      <a:round/>
                      <a:headEnd type="none" w="med" len="med"/>
                      <a:tailEnd type="none" w="med" len="med"/>
                    </a:lnL>
                    <a:lnR w="12700" cap="flat" cmpd="sng" algn="ctr">
                      <a:solidFill>
                        <a:srgbClr val="F7994B"/>
                      </a:solidFill>
                      <a:prstDash val="solid"/>
                      <a:round/>
                      <a:headEnd type="none" w="med" len="med"/>
                      <a:tailEnd type="none" w="med" len="med"/>
                    </a:lnR>
                  </a:tcPr>
                </a:tc>
                <a:tc>
                  <a:txBody>
                    <a:bodyPr/>
                    <a:lstStyle/>
                    <a:p>
                      <a:pPr algn="ctr">
                        <a:lnSpc>
                          <a:spcPts val="1800"/>
                        </a:lnSpc>
                        <a:spcAft>
                          <a:spcPts val="0"/>
                        </a:spcAft>
                      </a:pPr>
                      <a:r>
                        <a:rPr lang="de-DE" sz="1400" dirty="0">
                          <a:effectLst/>
                          <a:latin typeface="Arial" panose="020B0604020202020204" pitchFamily="34" charset="0"/>
                          <a:cs typeface="Arial" panose="020B0604020202020204" pitchFamily="34" charset="0"/>
                        </a:rPr>
                        <a:t>5 und 6</a:t>
                      </a:r>
                      <a:endParaRPr lang="de-DE" sz="1400" dirty="0">
                        <a:effectLst/>
                        <a:latin typeface="Arial" panose="020B0604020202020204" pitchFamily="34" charset="0"/>
                        <a:ea typeface="Times New Roman"/>
                        <a:cs typeface="Arial" panose="020B0604020202020204" pitchFamily="34" charset="0"/>
                      </a:endParaRPr>
                    </a:p>
                  </a:txBody>
                  <a:tcPr marL="68578" marR="68578" marT="0" marB="0" anchor="ctr">
                    <a:lnL w="12700" cap="flat" cmpd="sng" algn="ctr">
                      <a:solidFill>
                        <a:srgbClr val="F7994B"/>
                      </a:solidFill>
                      <a:prstDash val="solid"/>
                      <a:round/>
                      <a:headEnd type="none" w="med" len="med"/>
                      <a:tailEnd type="none" w="med" len="med"/>
                    </a:lnL>
                  </a:tcPr>
                </a:tc>
              </a:tr>
              <a:tr h="350149">
                <a:tc>
                  <a:txBody>
                    <a:bodyPr/>
                    <a:lstStyle/>
                    <a:p>
                      <a:pPr>
                        <a:lnSpc>
                          <a:spcPts val="1800"/>
                        </a:lnSpc>
                        <a:spcAft>
                          <a:spcPts val="0"/>
                        </a:spcAft>
                      </a:pPr>
                      <a:r>
                        <a:rPr lang="de-DE" sz="1400" baseline="0" dirty="0" smtClean="0">
                          <a:effectLst/>
                          <a:latin typeface="Arial" panose="020B0604020202020204" pitchFamily="34" charset="0"/>
                          <a:cs typeface="Arial" panose="020B0604020202020204" pitchFamily="34" charset="0"/>
                        </a:rPr>
                        <a:t>2017/2018</a:t>
                      </a:r>
                      <a:endParaRPr lang="de-DE" sz="1400" baseline="0" dirty="0">
                        <a:effectLst/>
                        <a:latin typeface="Arial" panose="020B0604020202020204" pitchFamily="34" charset="0"/>
                        <a:ea typeface="Times New Roman"/>
                        <a:cs typeface="Arial" panose="020B0604020202020204" pitchFamily="34" charset="0"/>
                      </a:endParaRPr>
                    </a:p>
                  </a:txBody>
                  <a:tcPr marL="68578" marR="68578" marT="0" marB="0">
                    <a:lnR w="12700" cap="flat" cmpd="sng" algn="ctr">
                      <a:solidFill>
                        <a:srgbClr val="F7994B"/>
                      </a:solidFill>
                      <a:prstDash val="solid"/>
                      <a:round/>
                      <a:headEnd type="none" w="med" len="med"/>
                      <a:tailEnd type="none" w="med" len="med"/>
                    </a:lnR>
                  </a:tcPr>
                </a:tc>
                <a:tc>
                  <a:txBody>
                    <a:bodyPr/>
                    <a:lstStyle/>
                    <a:p>
                      <a:pPr algn="ctr">
                        <a:lnSpc>
                          <a:spcPts val="1800"/>
                        </a:lnSpc>
                        <a:spcAft>
                          <a:spcPts val="0"/>
                        </a:spcAft>
                      </a:pPr>
                      <a:r>
                        <a:rPr lang="de-DE" sz="1400" dirty="0">
                          <a:effectLst/>
                          <a:latin typeface="Arial" panose="020B0604020202020204" pitchFamily="34" charset="0"/>
                          <a:cs typeface="Arial" panose="020B0604020202020204" pitchFamily="34" charset="0"/>
                        </a:rPr>
                        <a:t>3</a:t>
                      </a:r>
                      <a:endParaRPr lang="de-DE" sz="1400" dirty="0">
                        <a:effectLst/>
                        <a:latin typeface="Arial" panose="020B0604020202020204" pitchFamily="34" charset="0"/>
                        <a:ea typeface="Times New Roman"/>
                        <a:cs typeface="Arial" panose="020B0604020202020204" pitchFamily="34" charset="0"/>
                      </a:endParaRPr>
                    </a:p>
                  </a:txBody>
                  <a:tcPr marL="68578" marR="68578" marT="0" marB="0" anchor="ctr">
                    <a:lnL w="12700" cap="flat" cmpd="sng" algn="ctr">
                      <a:solidFill>
                        <a:srgbClr val="F7994B"/>
                      </a:solidFill>
                      <a:prstDash val="solid"/>
                      <a:round/>
                      <a:headEnd type="none" w="med" len="med"/>
                      <a:tailEnd type="none" w="med" len="med"/>
                    </a:lnL>
                    <a:lnR w="12700" cap="flat" cmpd="sng" algn="ctr">
                      <a:solidFill>
                        <a:srgbClr val="F7994B"/>
                      </a:solidFill>
                      <a:prstDash val="solid"/>
                      <a:round/>
                      <a:headEnd type="none" w="med" len="med"/>
                      <a:tailEnd type="none" w="med" len="med"/>
                    </a:lnR>
                  </a:tcPr>
                </a:tc>
                <a:tc>
                  <a:txBody>
                    <a:bodyPr/>
                    <a:lstStyle/>
                    <a:p>
                      <a:pPr algn="ctr">
                        <a:lnSpc>
                          <a:spcPts val="1800"/>
                        </a:lnSpc>
                        <a:spcAft>
                          <a:spcPts val="0"/>
                        </a:spcAft>
                      </a:pPr>
                      <a:r>
                        <a:rPr lang="de-DE" sz="1400" dirty="0">
                          <a:effectLst/>
                          <a:latin typeface="Arial" panose="020B0604020202020204" pitchFamily="34" charset="0"/>
                          <a:cs typeface="Arial" panose="020B0604020202020204" pitchFamily="34" charset="0"/>
                        </a:rPr>
                        <a:t>7</a:t>
                      </a:r>
                      <a:endParaRPr lang="de-DE" sz="1400" dirty="0">
                        <a:effectLst/>
                        <a:latin typeface="Arial" panose="020B0604020202020204" pitchFamily="34" charset="0"/>
                        <a:ea typeface="Times New Roman"/>
                        <a:cs typeface="Arial" panose="020B0604020202020204" pitchFamily="34" charset="0"/>
                      </a:endParaRPr>
                    </a:p>
                  </a:txBody>
                  <a:tcPr marL="68578" marR="68578" marT="0" marB="0" anchor="ctr">
                    <a:lnL w="12700" cap="flat" cmpd="sng" algn="ctr">
                      <a:solidFill>
                        <a:srgbClr val="F7994B"/>
                      </a:solidFill>
                      <a:prstDash val="solid"/>
                      <a:round/>
                      <a:headEnd type="none" w="med" len="med"/>
                      <a:tailEnd type="none" w="med" len="med"/>
                    </a:lnL>
                    <a:lnR w="12700" cap="flat" cmpd="sng" algn="ctr">
                      <a:solidFill>
                        <a:srgbClr val="F7994B"/>
                      </a:solidFill>
                      <a:prstDash val="solid"/>
                      <a:round/>
                      <a:headEnd type="none" w="med" len="med"/>
                      <a:tailEnd type="none" w="med" len="med"/>
                    </a:lnR>
                  </a:tcPr>
                </a:tc>
                <a:tc>
                  <a:txBody>
                    <a:bodyPr/>
                    <a:lstStyle/>
                    <a:p>
                      <a:pPr algn="ctr">
                        <a:lnSpc>
                          <a:spcPts val="1800"/>
                        </a:lnSpc>
                        <a:spcAft>
                          <a:spcPts val="0"/>
                        </a:spcAft>
                      </a:pPr>
                      <a:r>
                        <a:rPr lang="de-DE" sz="1400" dirty="0">
                          <a:effectLst/>
                          <a:latin typeface="Arial" panose="020B0604020202020204" pitchFamily="34" charset="0"/>
                          <a:cs typeface="Arial" panose="020B0604020202020204" pitchFamily="34" charset="0"/>
                        </a:rPr>
                        <a:t>7</a:t>
                      </a:r>
                      <a:endParaRPr lang="de-DE" sz="1400" dirty="0">
                        <a:effectLst/>
                        <a:latin typeface="Arial" panose="020B0604020202020204" pitchFamily="34" charset="0"/>
                        <a:ea typeface="Times New Roman"/>
                        <a:cs typeface="Arial" panose="020B0604020202020204" pitchFamily="34" charset="0"/>
                      </a:endParaRPr>
                    </a:p>
                  </a:txBody>
                  <a:tcPr marL="68578" marR="68578" marT="0" marB="0" anchor="ctr">
                    <a:lnL w="12700" cap="flat" cmpd="sng" algn="ctr">
                      <a:solidFill>
                        <a:srgbClr val="F7994B"/>
                      </a:solidFill>
                      <a:prstDash val="solid"/>
                      <a:round/>
                      <a:headEnd type="none" w="med" len="med"/>
                      <a:tailEnd type="none" w="med" len="med"/>
                    </a:lnL>
                    <a:lnR w="12700" cap="flat" cmpd="sng" algn="ctr">
                      <a:solidFill>
                        <a:srgbClr val="F7994B"/>
                      </a:solidFill>
                      <a:prstDash val="solid"/>
                      <a:round/>
                      <a:headEnd type="none" w="med" len="med"/>
                      <a:tailEnd type="none" w="med" len="med"/>
                    </a:lnR>
                  </a:tcPr>
                </a:tc>
                <a:tc>
                  <a:txBody>
                    <a:bodyPr/>
                    <a:lstStyle/>
                    <a:p>
                      <a:pPr algn="ctr">
                        <a:lnSpc>
                          <a:spcPts val="1800"/>
                        </a:lnSpc>
                        <a:spcAft>
                          <a:spcPts val="0"/>
                        </a:spcAft>
                      </a:pPr>
                      <a:r>
                        <a:rPr lang="de-DE" sz="1400" dirty="0">
                          <a:effectLst/>
                          <a:latin typeface="Arial" panose="020B0604020202020204" pitchFamily="34" charset="0"/>
                          <a:cs typeface="Arial" panose="020B0604020202020204" pitchFamily="34" charset="0"/>
                        </a:rPr>
                        <a:t>7</a:t>
                      </a:r>
                      <a:endParaRPr lang="de-DE" sz="1400" dirty="0">
                        <a:effectLst/>
                        <a:latin typeface="Arial" panose="020B0604020202020204" pitchFamily="34" charset="0"/>
                        <a:ea typeface="Times New Roman"/>
                        <a:cs typeface="Arial" panose="020B0604020202020204" pitchFamily="34" charset="0"/>
                      </a:endParaRPr>
                    </a:p>
                  </a:txBody>
                  <a:tcPr marL="68578" marR="68578" marT="0" marB="0" anchor="ctr">
                    <a:lnL w="12700" cap="flat" cmpd="sng" algn="ctr">
                      <a:solidFill>
                        <a:srgbClr val="F7994B"/>
                      </a:solidFill>
                      <a:prstDash val="solid"/>
                      <a:round/>
                      <a:headEnd type="none" w="med" len="med"/>
                      <a:tailEnd type="none" w="med" len="med"/>
                    </a:lnL>
                    <a:lnR w="12700" cap="flat" cmpd="sng" algn="ctr">
                      <a:solidFill>
                        <a:srgbClr val="F7994B"/>
                      </a:solidFill>
                      <a:prstDash val="solid"/>
                      <a:round/>
                      <a:headEnd type="none" w="med" len="med"/>
                      <a:tailEnd type="none" w="med" len="med"/>
                    </a:lnR>
                  </a:tcPr>
                </a:tc>
                <a:tc>
                  <a:txBody>
                    <a:bodyPr/>
                    <a:lstStyle/>
                    <a:p>
                      <a:pPr algn="ctr">
                        <a:lnSpc>
                          <a:spcPts val="1800"/>
                        </a:lnSpc>
                        <a:spcAft>
                          <a:spcPts val="0"/>
                        </a:spcAft>
                      </a:pPr>
                      <a:r>
                        <a:rPr lang="de-DE" sz="1400" dirty="0">
                          <a:effectLst/>
                          <a:latin typeface="Arial" panose="020B0604020202020204" pitchFamily="34" charset="0"/>
                          <a:cs typeface="Arial" panose="020B0604020202020204" pitchFamily="34" charset="0"/>
                        </a:rPr>
                        <a:t>7</a:t>
                      </a:r>
                      <a:endParaRPr lang="de-DE" sz="1400" dirty="0">
                        <a:effectLst/>
                        <a:latin typeface="Arial" panose="020B0604020202020204" pitchFamily="34" charset="0"/>
                        <a:ea typeface="Times New Roman"/>
                        <a:cs typeface="Arial" panose="020B0604020202020204" pitchFamily="34" charset="0"/>
                      </a:endParaRPr>
                    </a:p>
                  </a:txBody>
                  <a:tcPr marL="68578" marR="68578" marT="0" marB="0" anchor="ctr">
                    <a:lnL w="12700" cap="flat" cmpd="sng" algn="ctr">
                      <a:solidFill>
                        <a:srgbClr val="F7994B"/>
                      </a:solidFill>
                      <a:prstDash val="solid"/>
                      <a:round/>
                      <a:headEnd type="none" w="med" len="med"/>
                      <a:tailEnd type="none" w="med" len="med"/>
                    </a:lnL>
                  </a:tcPr>
                </a:tc>
              </a:tr>
              <a:tr h="350149">
                <a:tc>
                  <a:txBody>
                    <a:bodyPr/>
                    <a:lstStyle/>
                    <a:p>
                      <a:pPr>
                        <a:lnSpc>
                          <a:spcPts val="1800"/>
                        </a:lnSpc>
                        <a:spcAft>
                          <a:spcPts val="0"/>
                        </a:spcAft>
                      </a:pPr>
                      <a:r>
                        <a:rPr lang="de-DE" sz="1400" baseline="0" dirty="0" smtClean="0">
                          <a:effectLst/>
                          <a:latin typeface="Arial" panose="020B0604020202020204" pitchFamily="34" charset="0"/>
                          <a:cs typeface="Arial" panose="020B0604020202020204" pitchFamily="34" charset="0"/>
                        </a:rPr>
                        <a:t>2018/2019</a:t>
                      </a:r>
                      <a:endParaRPr lang="de-DE" sz="1400" baseline="0" dirty="0">
                        <a:effectLst/>
                        <a:latin typeface="Arial" panose="020B0604020202020204" pitchFamily="34" charset="0"/>
                        <a:ea typeface="Times New Roman"/>
                        <a:cs typeface="Arial" panose="020B0604020202020204" pitchFamily="34" charset="0"/>
                      </a:endParaRPr>
                    </a:p>
                  </a:txBody>
                  <a:tcPr marL="68578" marR="68578" marT="0" marB="0">
                    <a:lnR w="12700" cap="flat" cmpd="sng" algn="ctr">
                      <a:solidFill>
                        <a:srgbClr val="F7994B"/>
                      </a:solidFill>
                      <a:prstDash val="solid"/>
                      <a:round/>
                      <a:headEnd type="none" w="med" len="med"/>
                      <a:tailEnd type="none" w="med" len="med"/>
                    </a:lnR>
                  </a:tcPr>
                </a:tc>
                <a:tc>
                  <a:txBody>
                    <a:bodyPr/>
                    <a:lstStyle/>
                    <a:p>
                      <a:pPr algn="ctr">
                        <a:lnSpc>
                          <a:spcPts val="1800"/>
                        </a:lnSpc>
                        <a:spcAft>
                          <a:spcPts val="0"/>
                        </a:spcAft>
                      </a:pPr>
                      <a:r>
                        <a:rPr lang="de-DE" sz="1400" dirty="0">
                          <a:effectLst/>
                          <a:latin typeface="Arial" panose="020B0604020202020204" pitchFamily="34" charset="0"/>
                          <a:cs typeface="Arial" panose="020B0604020202020204" pitchFamily="34" charset="0"/>
                        </a:rPr>
                        <a:t>4</a:t>
                      </a:r>
                      <a:endParaRPr lang="de-DE" sz="1400" dirty="0">
                        <a:effectLst/>
                        <a:latin typeface="Arial" panose="020B0604020202020204" pitchFamily="34" charset="0"/>
                        <a:ea typeface="Times New Roman"/>
                        <a:cs typeface="Arial" panose="020B0604020202020204" pitchFamily="34" charset="0"/>
                      </a:endParaRPr>
                    </a:p>
                  </a:txBody>
                  <a:tcPr marL="68578" marR="68578" marT="0" marB="0" anchor="ctr">
                    <a:lnL w="12700" cap="flat" cmpd="sng" algn="ctr">
                      <a:solidFill>
                        <a:srgbClr val="F7994B"/>
                      </a:solidFill>
                      <a:prstDash val="solid"/>
                      <a:round/>
                      <a:headEnd type="none" w="med" len="med"/>
                      <a:tailEnd type="none" w="med" len="med"/>
                    </a:lnL>
                    <a:lnR w="12700" cap="flat" cmpd="sng" algn="ctr">
                      <a:solidFill>
                        <a:srgbClr val="F7994B"/>
                      </a:solidFill>
                      <a:prstDash val="solid"/>
                      <a:round/>
                      <a:headEnd type="none" w="med" len="med"/>
                      <a:tailEnd type="none" w="med" len="med"/>
                    </a:lnR>
                  </a:tcPr>
                </a:tc>
                <a:tc>
                  <a:txBody>
                    <a:bodyPr/>
                    <a:lstStyle/>
                    <a:p>
                      <a:pPr algn="ctr">
                        <a:lnSpc>
                          <a:spcPts val="1800"/>
                        </a:lnSpc>
                        <a:spcAft>
                          <a:spcPts val="0"/>
                        </a:spcAft>
                      </a:pPr>
                      <a:r>
                        <a:rPr lang="de-DE" sz="1400" dirty="0">
                          <a:effectLst/>
                          <a:latin typeface="Arial" panose="020B0604020202020204" pitchFamily="34" charset="0"/>
                          <a:cs typeface="Arial" panose="020B0604020202020204" pitchFamily="34" charset="0"/>
                        </a:rPr>
                        <a:t>8</a:t>
                      </a:r>
                      <a:endParaRPr lang="de-DE" sz="1400" dirty="0">
                        <a:effectLst/>
                        <a:latin typeface="Arial" panose="020B0604020202020204" pitchFamily="34" charset="0"/>
                        <a:ea typeface="Times New Roman"/>
                        <a:cs typeface="Arial" panose="020B0604020202020204" pitchFamily="34" charset="0"/>
                      </a:endParaRPr>
                    </a:p>
                  </a:txBody>
                  <a:tcPr marL="68578" marR="68578" marT="0" marB="0" anchor="ctr">
                    <a:lnL w="12700" cap="flat" cmpd="sng" algn="ctr">
                      <a:solidFill>
                        <a:srgbClr val="F7994B"/>
                      </a:solidFill>
                      <a:prstDash val="solid"/>
                      <a:round/>
                      <a:headEnd type="none" w="med" len="med"/>
                      <a:tailEnd type="none" w="med" len="med"/>
                    </a:lnL>
                    <a:lnR w="12700" cap="flat" cmpd="sng" algn="ctr">
                      <a:solidFill>
                        <a:srgbClr val="F7994B"/>
                      </a:solidFill>
                      <a:prstDash val="solid"/>
                      <a:round/>
                      <a:headEnd type="none" w="med" len="med"/>
                      <a:tailEnd type="none" w="med" len="med"/>
                    </a:lnR>
                  </a:tcPr>
                </a:tc>
                <a:tc>
                  <a:txBody>
                    <a:bodyPr/>
                    <a:lstStyle/>
                    <a:p>
                      <a:pPr algn="ctr">
                        <a:lnSpc>
                          <a:spcPts val="1800"/>
                        </a:lnSpc>
                        <a:spcAft>
                          <a:spcPts val="0"/>
                        </a:spcAft>
                      </a:pPr>
                      <a:r>
                        <a:rPr lang="de-DE" sz="1400" dirty="0">
                          <a:effectLst/>
                          <a:latin typeface="Arial" panose="020B0604020202020204" pitchFamily="34" charset="0"/>
                          <a:cs typeface="Arial" panose="020B0604020202020204" pitchFamily="34" charset="0"/>
                        </a:rPr>
                        <a:t>8</a:t>
                      </a:r>
                      <a:endParaRPr lang="de-DE" sz="1400" dirty="0">
                        <a:effectLst/>
                        <a:latin typeface="Arial" panose="020B0604020202020204" pitchFamily="34" charset="0"/>
                        <a:ea typeface="Times New Roman"/>
                        <a:cs typeface="Arial" panose="020B0604020202020204" pitchFamily="34" charset="0"/>
                      </a:endParaRPr>
                    </a:p>
                  </a:txBody>
                  <a:tcPr marL="68578" marR="68578" marT="0" marB="0" anchor="ctr">
                    <a:lnL w="12700" cap="flat" cmpd="sng" algn="ctr">
                      <a:solidFill>
                        <a:srgbClr val="F7994B"/>
                      </a:solidFill>
                      <a:prstDash val="solid"/>
                      <a:round/>
                      <a:headEnd type="none" w="med" len="med"/>
                      <a:tailEnd type="none" w="med" len="med"/>
                    </a:lnL>
                    <a:lnR w="12700" cap="flat" cmpd="sng" algn="ctr">
                      <a:solidFill>
                        <a:srgbClr val="F7994B"/>
                      </a:solidFill>
                      <a:prstDash val="solid"/>
                      <a:round/>
                      <a:headEnd type="none" w="med" len="med"/>
                      <a:tailEnd type="none" w="med" len="med"/>
                    </a:lnR>
                  </a:tcPr>
                </a:tc>
                <a:tc>
                  <a:txBody>
                    <a:bodyPr/>
                    <a:lstStyle/>
                    <a:p>
                      <a:pPr algn="ctr">
                        <a:lnSpc>
                          <a:spcPts val="1800"/>
                        </a:lnSpc>
                        <a:spcAft>
                          <a:spcPts val="0"/>
                        </a:spcAft>
                      </a:pPr>
                      <a:r>
                        <a:rPr lang="de-DE" sz="1400" dirty="0">
                          <a:effectLst/>
                          <a:latin typeface="Arial" panose="020B0604020202020204" pitchFamily="34" charset="0"/>
                          <a:cs typeface="Arial" panose="020B0604020202020204" pitchFamily="34" charset="0"/>
                        </a:rPr>
                        <a:t>8</a:t>
                      </a:r>
                      <a:endParaRPr lang="de-DE" sz="1400" dirty="0">
                        <a:effectLst/>
                        <a:latin typeface="Arial" panose="020B0604020202020204" pitchFamily="34" charset="0"/>
                        <a:ea typeface="Times New Roman"/>
                        <a:cs typeface="Arial" panose="020B0604020202020204" pitchFamily="34" charset="0"/>
                      </a:endParaRPr>
                    </a:p>
                  </a:txBody>
                  <a:tcPr marL="68578" marR="68578" marT="0" marB="0" anchor="ctr">
                    <a:lnL w="12700" cap="flat" cmpd="sng" algn="ctr">
                      <a:solidFill>
                        <a:srgbClr val="F7994B"/>
                      </a:solidFill>
                      <a:prstDash val="solid"/>
                      <a:round/>
                      <a:headEnd type="none" w="med" len="med"/>
                      <a:tailEnd type="none" w="med" len="med"/>
                    </a:lnL>
                    <a:lnR w="12700" cap="flat" cmpd="sng" algn="ctr">
                      <a:solidFill>
                        <a:srgbClr val="F7994B"/>
                      </a:solidFill>
                      <a:prstDash val="solid"/>
                      <a:round/>
                      <a:headEnd type="none" w="med" len="med"/>
                      <a:tailEnd type="none" w="med" len="med"/>
                    </a:lnR>
                  </a:tcPr>
                </a:tc>
                <a:tc>
                  <a:txBody>
                    <a:bodyPr/>
                    <a:lstStyle/>
                    <a:p>
                      <a:pPr algn="ctr">
                        <a:lnSpc>
                          <a:spcPts val="1800"/>
                        </a:lnSpc>
                        <a:spcAft>
                          <a:spcPts val="0"/>
                        </a:spcAft>
                      </a:pPr>
                      <a:r>
                        <a:rPr lang="de-DE" sz="1400" dirty="0">
                          <a:effectLst/>
                          <a:latin typeface="Arial" panose="020B0604020202020204" pitchFamily="34" charset="0"/>
                          <a:cs typeface="Arial" panose="020B0604020202020204" pitchFamily="34" charset="0"/>
                        </a:rPr>
                        <a:t>8</a:t>
                      </a:r>
                      <a:endParaRPr lang="de-DE" sz="1400" dirty="0">
                        <a:effectLst/>
                        <a:latin typeface="Arial" panose="020B0604020202020204" pitchFamily="34" charset="0"/>
                        <a:ea typeface="Times New Roman"/>
                        <a:cs typeface="Arial" panose="020B0604020202020204" pitchFamily="34" charset="0"/>
                      </a:endParaRPr>
                    </a:p>
                  </a:txBody>
                  <a:tcPr marL="68578" marR="68578" marT="0" marB="0" anchor="ctr">
                    <a:lnL w="12700" cap="flat" cmpd="sng" algn="ctr">
                      <a:solidFill>
                        <a:srgbClr val="F7994B"/>
                      </a:solidFill>
                      <a:prstDash val="solid"/>
                      <a:round/>
                      <a:headEnd type="none" w="med" len="med"/>
                      <a:tailEnd type="none" w="med" len="med"/>
                    </a:lnL>
                  </a:tcPr>
                </a:tc>
              </a:tr>
              <a:tr h="350149">
                <a:tc>
                  <a:txBody>
                    <a:bodyPr/>
                    <a:lstStyle/>
                    <a:p>
                      <a:pPr>
                        <a:lnSpc>
                          <a:spcPts val="1800"/>
                        </a:lnSpc>
                        <a:spcAft>
                          <a:spcPts val="0"/>
                        </a:spcAft>
                      </a:pPr>
                      <a:r>
                        <a:rPr lang="de-DE" sz="1400" baseline="0" dirty="0" smtClean="0">
                          <a:effectLst/>
                          <a:latin typeface="Arial" panose="020B0604020202020204" pitchFamily="34" charset="0"/>
                          <a:cs typeface="Arial" panose="020B0604020202020204" pitchFamily="34" charset="0"/>
                        </a:rPr>
                        <a:t>2019/2020</a:t>
                      </a:r>
                      <a:endParaRPr lang="de-DE" sz="1400" baseline="0" dirty="0">
                        <a:effectLst/>
                        <a:latin typeface="Arial" panose="020B0604020202020204" pitchFamily="34" charset="0"/>
                        <a:ea typeface="Times New Roman"/>
                        <a:cs typeface="Arial" panose="020B0604020202020204" pitchFamily="34" charset="0"/>
                      </a:endParaRPr>
                    </a:p>
                  </a:txBody>
                  <a:tcPr marL="68578" marR="68578" marT="0" marB="0">
                    <a:lnR w="12700" cap="flat" cmpd="sng" algn="ctr">
                      <a:solidFill>
                        <a:srgbClr val="F7994B"/>
                      </a:solidFill>
                      <a:prstDash val="solid"/>
                      <a:round/>
                      <a:headEnd type="none" w="med" len="med"/>
                      <a:tailEnd type="none" w="med" len="med"/>
                    </a:lnR>
                  </a:tcPr>
                </a:tc>
                <a:tc rowSpan="5">
                  <a:txBody>
                    <a:bodyPr/>
                    <a:lstStyle/>
                    <a:p>
                      <a:pPr algn="ctr">
                        <a:lnSpc>
                          <a:spcPts val="1800"/>
                        </a:lnSpc>
                        <a:spcAft>
                          <a:spcPts val="0"/>
                        </a:spcAft>
                      </a:pPr>
                      <a:endParaRPr lang="de-DE" sz="1400" dirty="0">
                        <a:effectLst/>
                        <a:latin typeface="Arial" panose="020B0604020202020204" pitchFamily="34" charset="0"/>
                        <a:ea typeface="Times New Roman"/>
                        <a:cs typeface="Arial" panose="020B0604020202020204" pitchFamily="34" charset="0"/>
                      </a:endParaRPr>
                    </a:p>
                  </a:txBody>
                  <a:tcPr marL="68578" marR="68578" marT="0" marB="0" anchor="ctr">
                    <a:lnL w="12700" cap="flat" cmpd="sng" algn="ctr">
                      <a:solidFill>
                        <a:srgbClr val="F7994B"/>
                      </a:solidFill>
                      <a:prstDash val="solid"/>
                      <a:round/>
                      <a:headEnd type="none" w="med" len="med"/>
                      <a:tailEnd type="none" w="med" len="med"/>
                    </a:lnL>
                    <a:lnR w="12700" cap="flat" cmpd="sng" algn="ctr">
                      <a:solidFill>
                        <a:srgbClr val="F7994B"/>
                      </a:solidFill>
                      <a:prstDash val="solid"/>
                      <a:round/>
                      <a:headEnd type="none" w="med" len="med"/>
                      <a:tailEnd type="none" w="med" len="med"/>
                    </a:lnR>
                  </a:tcPr>
                </a:tc>
                <a:tc>
                  <a:txBody>
                    <a:bodyPr/>
                    <a:lstStyle/>
                    <a:p>
                      <a:pPr algn="ctr">
                        <a:lnSpc>
                          <a:spcPts val="1800"/>
                        </a:lnSpc>
                        <a:spcAft>
                          <a:spcPts val="0"/>
                        </a:spcAft>
                      </a:pPr>
                      <a:r>
                        <a:rPr lang="de-DE" sz="1400" dirty="0">
                          <a:effectLst/>
                          <a:latin typeface="Arial" panose="020B0604020202020204" pitchFamily="34" charset="0"/>
                          <a:cs typeface="Arial" panose="020B0604020202020204" pitchFamily="34" charset="0"/>
                        </a:rPr>
                        <a:t>9</a:t>
                      </a:r>
                      <a:endParaRPr lang="de-DE" sz="1400" dirty="0">
                        <a:effectLst/>
                        <a:latin typeface="Arial" panose="020B0604020202020204" pitchFamily="34" charset="0"/>
                        <a:ea typeface="Times New Roman"/>
                        <a:cs typeface="Arial" panose="020B0604020202020204" pitchFamily="34" charset="0"/>
                      </a:endParaRPr>
                    </a:p>
                  </a:txBody>
                  <a:tcPr marL="68578" marR="68578" marT="0" marB="0" anchor="ctr">
                    <a:lnL w="12700" cap="flat" cmpd="sng" algn="ctr">
                      <a:solidFill>
                        <a:srgbClr val="F7994B"/>
                      </a:solidFill>
                      <a:prstDash val="solid"/>
                      <a:round/>
                      <a:headEnd type="none" w="med" len="med"/>
                      <a:tailEnd type="none" w="med" len="med"/>
                    </a:lnL>
                    <a:lnR w="12700" cap="flat" cmpd="sng" algn="ctr">
                      <a:solidFill>
                        <a:srgbClr val="F7994B"/>
                      </a:solidFill>
                      <a:prstDash val="solid"/>
                      <a:round/>
                      <a:headEnd type="none" w="med" len="med"/>
                      <a:tailEnd type="none" w="med" len="med"/>
                    </a:lnR>
                  </a:tcPr>
                </a:tc>
                <a:tc>
                  <a:txBody>
                    <a:bodyPr/>
                    <a:lstStyle/>
                    <a:p>
                      <a:pPr algn="ctr">
                        <a:lnSpc>
                          <a:spcPts val="1800"/>
                        </a:lnSpc>
                        <a:spcAft>
                          <a:spcPts val="0"/>
                        </a:spcAft>
                      </a:pPr>
                      <a:r>
                        <a:rPr lang="de-DE" sz="1400" dirty="0">
                          <a:effectLst/>
                          <a:latin typeface="Arial" panose="020B0604020202020204" pitchFamily="34" charset="0"/>
                          <a:cs typeface="Arial" panose="020B0604020202020204" pitchFamily="34" charset="0"/>
                        </a:rPr>
                        <a:t>9</a:t>
                      </a:r>
                      <a:endParaRPr lang="de-DE" sz="1400" dirty="0">
                        <a:effectLst/>
                        <a:latin typeface="Arial" panose="020B0604020202020204" pitchFamily="34" charset="0"/>
                        <a:ea typeface="Times New Roman"/>
                        <a:cs typeface="Arial" panose="020B0604020202020204" pitchFamily="34" charset="0"/>
                      </a:endParaRPr>
                    </a:p>
                  </a:txBody>
                  <a:tcPr marL="68578" marR="68578" marT="0" marB="0" anchor="ctr">
                    <a:lnL w="12700" cap="flat" cmpd="sng" algn="ctr">
                      <a:solidFill>
                        <a:srgbClr val="F7994B"/>
                      </a:solidFill>
                      <a:prstDash val="solid"/>
                      <a:round/>
                      <a:headEnd type="none" w="med" len="med"/>
                      <a:tailEnd type="none" w="med" len="med"/>
                    </a:lnL>
                    <a:lnR w="12700" cap="flat" cmpd="sng" algn="ctr">
                      <a:solidFill>
                        <a:srgbClr val="F7994B"/>
                      </a:solidFill>
                      <a:prstDash val="solid"/>
                      <a:round/>
                      <a:headEnd type="none" w="med" len="med"/>
                      <a:tailEnd type="none" w="med" len="med"/>
                    </a:lnR>
                  </a:tcPr>
                </a:tc>
                <a:tc>
                  <a:txBody>
                    <a:bodyPr/>
                    <a:lstStyle/>
                    <a:p>
                      <a:pPr algn="ctr">
                        <a:lnSpc>
                          <a:spcPts val="1800"/>
                        </a:lnSpc>
                        <a:spcAft>
                          <a:spcPts val="0"/>
                        </a:spcAft>
                      </a:pPr>
                      <a:r>
                        <a:rPr lang="de-DE" sz="1400" dirty="0">
                          <a:effectLst/>
                          <a:latin typeface="Arial" panose="020B0604020202020204" pitchFamily="34" charset="0"/>
                          <a:cs typeface="Arial" panose="020B0604020202020204" pitchFamily="34" charset="0"/>
                        </a:rPr>
                        <a:t>9</a:t>
                      </a:r>
                      <a:endParaRPr lang="de-DE" sz="1400" dirty="0">
                        <a:effectLst/>
                        <a:latin typeface="Arial" panose="020B0604020202020204" pitchFamily="34" charset="0"/>
                        <a:ea typeface="Times New Roman"/>
                        <a:cs typeface="Arial" panose="020B0604020202020204" pitchFamily="34" charset="0"/>
                      </a:endParaRPr>
                    </a:p>
                  </a:txBody>
                  <a:tcPr marL="68578" marR="68578" marT="0" marB="0" anchor="ctr">
                    <a:lnL w="12700" cap="flat" cmpd="sng" algn="ctr">
                      <a:solidFill>
                        <a:srgbClr val="F7994B"/>
                      </a:solidFill>
                      <a:prstDash val="solid"/>
                      <a:round/>
                      <a:headEnd type="none" w="med" len="med"/>
                      <a:tailEnd type="none" w="med" len="med"/>
                    </a:lnL>
                    <a:lnR w="12700" cap="flat" cmpd="sng" algn="ctr">
                      <a:solidFill>
                        <a:srgbClr val="F7994B"/>
                      </a:solidFill>
                      <a:prstDash val="solid"/>
                      <a:round/>
                      <a:headEnd type="none" w="med" len="med"/>
                      <a:tailEnd type="none" w="med" len="med"/>
                    </a:lnR>
                  </a:tcPr>
                </a:tc>
                <a:tc>
                  <a:txBody>
                    <a:bodyPr/>
                    <a:lstStyle/>
                    <a:p>
                      <a:pPr algn="ctr">
                        <a:lnSpc>
                          <a:spcPts val="1800"/>
                        </a:lnSpc>
                        <a:spcAft>
                          <a:spcPts val="0"/>
                        </a:spcAft>
                      </a:pPr>
                      <a:r>
                        <a:rPr lang="de-DE" sz="1400" dirty="0">
                          <a:effectLst/>
                          <a:latin typeface="Arial" panose="020B0604020202020204" pitchFamily="34" charset="0"/>
                          <a:cs typeface="Arial" panose="020B0604020202020204" pitchFamily="34" charset="0"/>
                        </a:rPr>
                        <a:t>9</a:t>
                      </a:r>
                      <a:endParaRPr lang="de-DE" sz="1400" dirty="0">
                        <a:effectLst/>
                        <a:latin typeface="Arial" panose="020B0604020202020204" pitchFamily="34" charset="0"/>
                        <a:ea typeface="Times New Roman"/>
                        <a:cs typeface="Arial" panose="020B0604020202020204" pitchFamily="34" charset="0"/>
                      </a:endParaRPr>
                    </a:p>
                  </a:txBody>
                  <a:tcPr marL="68578" marR="68578" marT="0" marB="0" anchor="ctr">
                    <a:lnL w="12700" cap="flat" cmpd="sng" algn="ctr">
                      <a:solidFill>
                        <a:srgbClr val="F7994B"/>
                      </a:solidFill>
                      <a:prstDash val="solid"/>
                      <a:round/>
                      <a:headEnd type="none" w="med" len="med"/>
                      <a:tailEnd type="none" w="med" len="med"/>
                    </a:lnL>
                  </a:tcPr>
                </a:tc>
              </a:tr>
              <a:tr h="350149">
                <a:tc>
                  <a:txBody>
                    <a:bodyPr/>
                    <a:lstStyle/>
                    <a:p>
                      <a:pPr>
                        <a:lnSpc>
                          <a:spcPts val="1800"/>
                        </a:lnSpc>
                        <a:spcAft>
                          <a:spcPts val="0"/>
                        </a:spcAft>
                      </a:pPr>
                      <a:r>
                        <a:rPr lang="de-DE" sz="1400" baseline="0" dirty="0" smtClean="0">
                          <a:effectLst/>
                          <a:latin typeface="Arial" panose="020B0604020202020204" pitchFamily="34" charset="0"/>
                          <a:cs typeface="Arial" panose="020B0604020202020204" pitchFamily="34" charset="0"/>
                        </a:rPr>
                        <a:t>2020/2021</a:t>
                      </a:r>
                      <a:endParaRPr lang="de-DE" sz="1400" baseline="0" dirty="0">
                        <a:effectLst/>
                        <a:latin typeface="Arial" panose="020B0604020202020204" pitchFamily="34" charset="0"/>
                        <a:ea typeface="Times New Roman"/>
                        <a:cs typeface="Arial" panose="020B0604020202020204" pitchFamily="34" charset="0"/>
                      </a:endParaRPr>
                    </a:p>
                  </a:txBody>
                  <a:tcPr marL="68578" marR="68578" marT="0" marB="0">
                    <a:lnR w="12700" cap="flat" cmpd="sng" algn="ctr">
                      <a:solidFill>
                        <a:srgbClr val="F7994B"/>
                      </a:solidFill>
                      <a:prstDash val="solid"/>
                      <a:round/>
                      <a:headEnd type="none" w="med" len="med"/>
                      <a:tailEnd type="none" w="med" len="med"/>
                    </a:lnR>
                  </a:tcPr>
                </a:tc>
                <a:tc vMerge="1">
                  <a:txBody>
                    <a:bodyPr/>
                    <a:lstStyle/>
                    <a:p>
                      <a:pPr algn="ctr">
                        <a:lnSpc>
                          <a:spcPts val="1800"/>
                        </a:lnSpc>
                        <a:spcAft>
                          <a:spcPts val="0"/>
                        </a:spcAft>
                      </a:pPr>
                      <a:endParaRPr lang="de-DE" sz="1200" dirty="0">
                        <a:effectLst/>
                        <a:latin typeface="Arial"/>
                        <a:ea typeface="Times New Roman"/>
                        <a:cs typeface="Times New Roman"/>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de-DE" sz="1400" dirty="0">
                          <a:effectLst/>
                          <a:latin typeface="Arial" panose="020B0604020202020204" pitchFamily="34" charset="0"/>
                          <a:cs typeface="Arial" panose="020B0604020202020204" pitchFamily="34" charset="0"/>
                        </a:rPr>
                        <a:t>10</a:t>
                      </a:r>
                      <a:endParaRPr lang="de-DE" sz="1400" dirty="0">
                        <a:effectLst/>
                        <a:latin typeface="Arial" panose="020B0604020202020204" pitchFamily="34" charset="0"/>
                        <a:ea typeface="Times New Roman"/>
                        <a:cs typeface="Arial" panose="020B0604020202020204" pitchFamily="34" charset="0"/>
                      </a:endParaRPr>
                    </a:p>
                  </a:txBody>
                  <a:tcPr marL="68578" marR="68578" marT="0" marB="0" anchor="ctr">
                    <a:lnL w="12700" cap="flat" cmpd="sng" algn="ctr">
                      <a:solidFill>
                        <a:srgbClr val="F7994B"/>
                      </a:solidFill>
                      <a:prstDash val="solid"/>
                      <a:round/>
                      <a:headEnd type="none" w="med" len="med"/>
                      <a:tailEnd type="none" w="med" len="med"/>
                    </a:lnL>
                    <a:lnR w="12700" cap="flat" cmpd="sng" algn="ctr">
                      <a:solidFill>
                        <a:srgbClr val="F7994B"/>
                      </a:solidFill>
                      <a:prstDash val="solid"/>
                      <a:round/>
                      <a:headEnd type="none" w="med" len="med"/>
                      <a:tailEnd type="none" w="med" len="med"/>
                    </a:lnR>
                  </a:tcPr>
                </a:tc>
                <a:tc>
                  <a:txBody>
                    <a:bodyPr/>
                    <a:lstStyle/>
                    <a:p>
                      <a:pPr algn="ctr">
                        <a:lnSpc>
                          <a:spcPts val="1800"/>
                        </a:lnSpc>
                        <a:spcAft>
                          <a:spcPts val="0"/>
                        </a:spcAft>
                      </a:pPr>
                      <a:r>
                        <a:rPr lang="de-DE" sz="1400" dirty="0">
                          <a:effectLst/>
                          <a:latin typeface="Arial" panose="020B0604020202020204" pitchFamily="34" charset="0"/>
                          <a:cs typeface="Arial" panose="020B0604020202020204" pitchFamily="34" charset="0"/>
                        </a:rPr>
                        <a:t>10</a:t>
                      </a:r>
                      <a:endParaRPr lang="de-DE" sz="1400" dirty="0">
                        <a:effectLst/>
                        <a:latin typeface="Arial" panose="020B0604020202020204" pitchFamily="34" charset="0"/>
                        <a:ea typeface="Times New Roman"/>
                        <a:cs typeface="Arial" panose="020B0604020202020204" pitchFamily="34" charset="0"/>
                      </a:endParaRPr>
                    </a:p>
                  </a:txBody>
                  <a:tcPr marL="68578" marR="68578" marT="0" marB="0" anchor="ctr">
                    <a:lnL w="12700" cap="flat" cmpd="sng" algn="ctr">
                      <a:solidFill>
                        <a:srgbClr val="F7994B"/>
                      </a:solidFill>
                      <a:prstDash val="solid"/>
                      <a:round/>
                      <a:headEnd type="none" w="med" len="med"/>
                      <a:tailEnd type="none" w="med" len="med"/>
                    </a:lnL>
                    <a:lnR w="12700" cap="flat" cmpd="sng" algn="ctr">
                      <a:solidFill>
                        <a:srgbClr val="F7994B"/>
                      </a:solidFill>
                      <a:prstDash val="solid"/>
                      <a:round/>
                      <a:headEnd type="none" w="med" len="med"/>
                      <a:tailEnd type="none" w="med" len="med"/>
                    </a:lnR>
                  </a:tcPr>
                </a:tc>
                <a:tc>
                  <a:txBody>
                    <a:bodyPr/>
                    <a:lstStyle/>
                    <a:p>
                      <a:pPr algn="ctr">
                        <a:lnSpc>
                          <a:spcPts val="1800"/>
                        </a:lnSpc>
                        <a:spcAft>
                          <a:spcPts val="0"/>
                        </a:spcAft>
                      </a:pPr>
                      <a:r>
                        <a:rPr lang="de-DE" sz="1400" dirty="0">
                          <a:effectLst/>
                          <a:latin typeface="Arial" panose="020B0604020202020204" pitchFamily="34" charset="0"/>
                          <a:cs typeface="Arial" panose="020B0604020202020204" pitchFamily="34" charset="0"/>
                        </a:rPr>
                        <a:t>10</a:t>
                      </a:r>
                      <a:endParaRPr lang="de-DE" sz="1400" dirty="0">
                        <a:effectLst/>
                        <a:latin typeface="Arial" panose="020B0604020202020204" pitchFamily="34" charset="0"/>
                        <a:ea typeface="Times New Roman"/>
                        <a:cs typeface="Arial" panose="020B0604020202020204" pitchFamily="34" charset="0"/>
                      </a:endParaRPr>
                    </a:p>
                  </a:txBody>
                  <a:tcPr marL="68578" marR="68578" marT="0" marB="0" anchor="ctr">
                    <a:lnL w="12700" cap="flat" cmpd="sng" algn="ctr">
                      <a:solidFill>
                        <a:srgbClr val="F7994B"/>
                      </a:solidFill>
                      <a:prstDash val="solid"/>
                      <a:round/>
                      <a:headEnd type="none" w="med" len="med"/>
                      <a:tailEnd type="none" w="med" len="med"/>
                    </a:lnL>
                    <a:lnR w="12700" cap="flat" cmpd="sng" algn="ctr">
                      <a:solidFill>
                        <a:srgbClr val="F7994B"/>
                      </a:solidFill>
                      <a:prstDash val="solid"/>
                      <a:round/>
                      <a:headEnd type="none" w="med" len="med"/>
                      <a:tailEnd type="none" w="med" len="med"/>
                    </a:lnR>
                  </a:tcPr>
                </a:tc>
                <a:tc>
                  <a:txBody>
                    <a:bodyPr/>
                    <a:lstStyle/>
                    <a:p>
                      <a:pPr algn="ctr">
                        <a:lnSpc>
                          <a:spcPts val="1800"/>
                        </a:lnSpc>
                        <a:spcAft>
                          <a:spcPts val="0"/>
                        </a:spcAft>
                      </a:pPr>
                      <a:r>
                        <a:rPr lang="de-DE" sz="1400" dirty="0">
                          <a:effectLst/>
                          <a:latin typeface="Arial" panose="020B0604020202020204" pitchFamily="34" charset="0"/>
                          <a:cs typeface="Arial" panose="020B0604020202020204" pitchFamily="34" charset="0"/>
                        </a:rPr>
                        <a:t>10</a:t>
                      </a:r>
                      <a:endParaRPr lang="de-DE" sz="1400" dirty="0">
                        <a:effectLst/>
                        <a:latin typeface="Arial" panose="020B0604020202020204" pitchFamily="34" charset="0"/>
                        <a:ea typeface="Times New Roman"/>
                        <a:cs typeface="Arial" panose="020B0604020202020204" pitchFamily="34" charset="0"/>
                      </a:endParaRPr>
                    </a:p>
                  </a:txBody>
                  <a:tcPr marL="68578" marR="68578" marT="0" marB="0" anchor="ctr">
                    <a:lnL w="12700" cap="flat" cmpd="sng" algn="ctr">
                      <a:solidFill>
                        <a:srgbClr val="F7994B"/>
                      </a:solidFill>
                      <a:prstDash val="solid"/>
                      <a:round/>
                      <a:headEnd type="none" w="med" len="med"/>
                      <a:tailEnd type="none" w="med" len="med"/>
                    </a:lnL>
                  </a:tcPr>
                </a:tc>
              </a:tr>
              <a:tr h="350149">
                <a:tc>
                  <a:txBody>
                    <a:bodyPr/>
                    <a:lstStyle/>
                    <a:p>
                      <a:pPr>
                        <a:lnSpc>
                          <a:spcPts val="1800"/>
                        </a:lnSpc>
                        <a:spcAft>
                          <a:spcPts val="0"/>
                        </a:spcAft>
                      </a:pPr>
                      <a:r>
                        <a:rPr lang="de-DE" sz="1400" baseline="0" dirty="0" smtClean="0">
                          <a:effectLst/>
                          <a:latin typeface="Arial" panose="020B0604020202020204" pitchFamily="34" charset="0"/>
                          <a:cs typeface="Arial" panose="020B0604020202020204" pitchFamily="34" charset="0"/>
                        </a:rPr>
                        <a:t>2021/2022</a:t>
                      </a:r>
                      <a:endParaRPr lang="de-DE" sz="1400" baseline="0" dirty="0">
                        <a:effectLst/>
                        <a:latin typeface="Arial" panose="020B0604020202020204" pitchFamily="34" charset="0"/>
                        <a:ea typeface="Times New Roman"/>
                        <a:cs typeface="Arial" panose="020B0604020202020204" pitchFamily="34" charset="0"/>
                      </a:endParaRPr>
                    </a:p>
                  </a:txBody>
                  <a:tcPr marL="68578" marR="68578" marT="0" marB="0">
                    <a:lnR w="12700" cap="flat" cmpd="sng" algn="ctr">
                      <a:solidFill>
                        <a:srgbClr val="F7994B"/>
                      </a:solidFill>
                      <a:prstDash val="solid"/>
                      <a:round/>
                      <a:headEnd type="none" w="med" len="med"/>
                      <a:tailEnd type="none" w="med" len="med"/>
                    </a:lnR>
                  </a:tcPr>
                </a:tc>
                <a:tc vMerge="1">
                  <a:txBody>
                    <a:bodyPr/>
                    <a:lstStyle/>
                    <a:p>
                      <a:pPr algn="ctr">
                        <a:lnSpc>
                          <a:spcPts val="1800"/>
                        </a:lnSpc>
                        <a:spcAft>
                          <a:spcPts val="0"/>
                        </a:spcAft>
                      </a:pPr>
                      <a:endParaRPr lang="de-DE" sz="1200" dirty="0">
                        <a:effectLst/>
                        <a:latin typeface="Arial"/>
                        <a:ea typeface="Times New Roman"/>
                        <a:cs typeface="Times New Roman"/>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ts val="1800"/>
                        </a:lnSpc>
                        <a:spcAft>
                          <a:spcPts val="0"/>
                        </a:spcAft>
                      </a:pPr>
                      <a:endParaRPr lang="de-DE" sz="1400" dirty="0">
                        <a:effectLst/>
                        <a:latin typeface="Arial" panose="020B0604020202020204" pitchFamily="34" charset="0"/>
                        <a:ea typeface="Times New Roman"/>
                        <a:cs typeface="Arial" panose="020B0604020202020204" pitchFamily="34" charset="0"/>
                      </a:endParaRPr>
                    </a:p>
                  </a:txBody>
                  <a:tcPr marL="68578" marR="68578" marT="0" marB="0" anchor="ctr">
                    <a:lnL w="12700" cap="flat" cmpd="sng" algn="ctr">
                      <a:solidFill>
                        <a:srgbClr val="F7994B"/>
                      </a:solidFill>
                      <a:prstDash val="solid"/>
                      <a:round/>
                      <a:headEnd type="none" w="med" len="med"/>
                      <a:tailEnd type="none" w="med" len="med"/>
                    </a:lnL>
                    <a:lnR w="12700" cap="flat" cmpd="sng" algn="ctr">
                      <a:solidFill>
                        <a:srgbClr val="F7994B"/>
                      </a:solidFill>
                      <a:prstDash val="solid"/>
                      <a:round/>
                      <a:headEnd type="none" w="med" len="med"/>
                      <a:tailEnd type="none" w="med" len="med"/>
                    </a:lnR>
                  </a:tcPr>
                </a:tc>
                <a:tc rowSpan="3">
                  <a:txBody>
                    <a:bodyPr/>
                    <a:lstStyle/>
                    <a:p>
                      <a:pPr algn="ctr">
                        <a:lnSpc>
                          <a:spcPts val="1800"/>
                        </a:lnSpc>
                        <a:spcAft>
                          <a:spcPts val="0"/>
                        </a:spcAft>
                      </a:pPr>
                      <a:endParaRPr lang="de-DE" sz="1400" dirty="0">
                        <a:effectLst/>
                        <a:latin typeface="Arial" panose="020B0604020202020204" pitchFamily="34" charset="0"/>
                        <a:ea typeface="Times New Roman"/>
                        <a:cs typeface="Arial" panose="020B0604020202020204" pitchFamily="34" charset="0"/>
                      </a:endParaRPr>
                    </a:p>
                  </a:txBody>
                  <a:tcPr marL="68578" marR="68578" marT="0" marB="0" anchor="ctr">
                    <a:lnL w="12700" cap="flat" cmpd="sng" algn="ctr">
                      <a:solidFill>
                        <a:srgbClr val="F7994B"/>
                      </a:solidFill>
                      <a:prstDash val="solid"/>
                      <a:round/>
                      <a:headEnd type="none" w="med" len="med"/>
                      <a:tailEnd type="none" w="med" len="med"/>
                    </a:lnL>
                    <a:lnR w="12700" cap="flat" cmpd="sng" algn="ctr">
                      <a:solidFill>
                        <a:srgbClr val="F7994B"/>
                      </a:solidFill>
                      <a:prstDash val="solid"/>
                      <a:round/>
                      <a:headEnd type="none" w="med" len="med"/>
                      <a:tailEnd type="none" w="med" len="med"/>
                    </a:lnR>
                  </a:tcPr>
                </a:tc>
                <a:tc>
                  <a:txBody>
                    <a:bodyPr/>
                    <a:lstStyle/>
                    <a:p>
                      <a:pPr algn="ctr">
                        <a:lnSpc>
                          <a:spcPts val="1800"/>
                        </a:lnSpc>
                        <a:spcAft>
                          <a:spcPts val="0"/>
                        </a:spcAft>
                      </a:pPr>
                      <a:r>
                        <a:rPr lang="de-DE" sz="1400" dirty="0">
                          <a:effectLst/>
                          <a:latin typeface="Arial" panose="020B0604020202020204" pitchFamily="34" charset="0"/>
                          <a:cs typeface="Arial" panose="020B0604020202020204" pitchFamily="34" charset="0"/>
                        </a:rPr>
                        <a:t>11</a:t>
                      </a:r>
                      <a:endParaRPr lang="de-DE" sz="1400" dirty="0">
                        <a:effectLst/>
                        <a:latin typeface="Arial" panose="020B0604020202020204" pitchFamily="34" charset="0"/>
                        <a:ea typeface="Times New Roman"/>
                        <a:cs typeface="Arial" panose="020B0604020202020204" pitchFamily="34" charset="0"/>
                      </a:endParaRPr>
                    </a:p>
                  </a:txBody>
                  <a:tcPr marL="68578" marR="68578" marT="0" marB="0" anchor="ctr">
                    <a:lnL w="12700" cap="flat" cmpd="sng" algn="ctr">
                      <a:solidFill>
                        <a:srgbClr val="F7994B"/>
                      </a:solidFill>
                      <a:prstDash val="solid"/>
                      <a:round/>
                      <a:headEnd type="none" w="med" len="med"/>
                      <a:tailEnd type="none" w="med" len="med"/>
                    </a:lnL>
                    <a:lnR w="12700" cap="flat" cmpd="sng" algn="ctr">
                      <a:solidFill>
                        <a:srgbClr val="F7994B"/>
                      </a:solidFill>
                      <a:prstDash val="solid"/>
                      <a:round/>
                      <a:headEnd type="none" w="med" len="med"/>
                      <a:tailEnd type="none" w="med" len="med"/>
                    </a:lnR>
                  </a:tcPr>
                </a:tc>
                <a:tc>
                  <a:txBody>
                    <a:bodyPr/>
                    <a:lstStyle/>
                    <a:p>
                      <a:pPr algn="ctr">
                        <a:lnSpc>
                          <a:spcPts val="1800"/>
                        </a:lnSpc>
                        <a:spcAft>
                          <a:spcPts val="0"/>
                        </a:spcAft>
                      </a:pPr>
                      <a:r>
                        <a:rPr lang="de-DE" sz="1400" dirty="0">
                          <a:effectLst/>
                          <a:latin typeface="Arial" panose="020B0604020202020204" pitchFamily="34" charset="0"/>
                          <a:cs typeface="Arial" panose="020B0604020202020204" pitchFamily="34" charset="0"/>
                        </a:rPr>
                        <a:t>11</a:t>
                      </a:r>
                      <a:endParaRPr lang="de-DE" sz="1400" dirty="0">
                        <a:effectLst/>
                        <a:latin typeface="Arial" panose="020B0604020202020204" pitchFamily="34" charset="0"/>
                        <a:ea typeface="Times New Roman"/>
                        <a:cs typeface="Arial" panose="020B0604020202020204" pitchFamily="34" charset="0"/>
                      </a:endParaRPr>
                    </a:p>
                  </a:txBody>
                  <a:tcPr marL="68578" marR="68578" marT="0" marB="0" anchor="ctr">
                    <a:lnL w="12700" cap="flat" cmpd="sng" algn="ctr">
                      <a:solidFill>
                        <a:srgbClr val="F7994B"/>
                      </a:solidFill>
                      <a:prstDash val="solid"/>
                      <a:round/>
                      <a:headEnd type="none" w="med" len="med"/>
                      <a:tailEnd type="none" w="med" len="med"/>
                    </a:lnL>
                  </a:tcPr>
                </a:tc>
              </a:tr>
              <a:tr h="350149">
                <a:tc>
                  <a:txBody>
                    <a:bodyPr/>
                    <a:lstStyle/>
                    <a:p>
                      <a:pPr>
                        <a:lnSpc>
                          <a:spcPts val="1800"/>
                        </a:lnSpc>
                        <a:spcAft>
                          <a:spcPts val="0"/>
                        </a:spcAft>
                      </a:pPr>
                      <a:r>
                        <a:rPr lang="de-DE" sz="1400" baseline="0" dirty="0" smtClean="0">
                          <a:effectLst/>
                          <a:latin typeface="Arial" panose="020B0604020202020204" pitchFamily="34" charset="0"/>
                          <a:cs typeface="Arial" panose="020B0604020202020204" pitchFamily="34" charset="0"/>
                        </a:rPr>
                        <a:t>2022/2023</a:t>
                      </a:r>
                      <a:endParaRPr lang="de-DE" sz="1400" baseline="0" dirty="0">
                        <a:effectLst/>
                        <a:latin typeface="Arial" panose="020B0604020202020204" pitchFamily="34" charset="0"/>
                        <a:ea typeface="Times New Roman"/>
                        <a:cs typeface="Arial" panose="020B0604020202020204" pitchFamily="34" charset="0"/>
                      </a:endParaRPr>
                    </a:p>
                  </a:txBody>
                  <a:tcPr marL="68578" marR="68578" marT="0" marB="0">
                    <a:lnR w="12700" cap="flat" cmpd="sng" algn="ctr">
                      <a:solidFill>
                        <a:srgbClr val="F7994B"/>
                      </a:solidFill>
                      <a:prstDash val="solid"/>
                      <a:round/>
                      <a:headEnd type="none" w="med" len="med"/>
                      <a:tailEnd type="none" w="med" len="med"/>
                    </a:lnR>
                  </a:tcPr>
                </a:tc>
                <a:tc vMerge="1">
                  <a:txBody>
                    <a:bodyPr/>
                    <a:lstStyle/>
                    <a:p>
                      <a:pPr algn="ctr">
                        <a:lnSpc>
                          <a:spcPts val="1800"/>
                        </a:lnSpc>
                        <a:spcAft>
                          <a:spcPts val="0"/>
                        </a:spcAft>
                      </a:pPr>
                      <a:endParaRPr lang="de-DE" sz="1200" dirty="0">
                        <a:effectLst/>
                        <a:latin typeface="Arial"/>
                        <a:ea typeface="Times New Roman"/>
                        <a:cs typeface="Times New Roman"/>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a:lnSpc>
                          <a:spcPts val="1800"/>
                        </a:lnSpc>
                        <a:spcAft>
                          <a:spcPts val="0"/>
                        </a:spcAft>
                      </a:pPr>
                      <a:endParaRPr lang="de-DE" sz="1200" dirty="0">
                        <a:effectLst/>
                        <a:latin typeface="Arial"/>
                        <a:ea typeface="Times New Roman"/>
                        <a:cs typeface="Times New Roman"/>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a:lnSpc>
                          <a:spcPts val="1800"/>
                        </a:lnSpc>
                        <a:spcAft>
                          <a:spcPts val="0"/>
                        </a:spcAft>
                      </a:pPr>
                      <a:endParaRPr lang="de-DE" sz="1200" dirty="0">
                        <a:effectLst/>
                        <a:latin typeface="Arial"/>
                        <a:ea typeface="Times New Roman"/>
                        <a:cs typeface="Times New Roman"/>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de-DE" sz="1400" dirty="0">
                          <a:effectLst/>
                          <a:latin typeface="Arial" panose="020B0604020202020204" pitchFamily="34" charset="0"/>
                          <a:cs typeface="Arial" panose="020B0604020202020204" pitchFamily="34" charset="0"/>
                        </a:rPr>
                        <a:t>12</a:t>
                      </a:r>
                      <a:endParaRPr lang="de-DE" sz="1400" dirty="0">
                        <a:effectLst/>
                        <a:latin typeface="Arial" panose="020B0604020202020204" pitchFamily="34" charset="0"/>
                        <a:ea typeface="Times New Roman"/>
                        <a:cs typeface="Arial" panose="020B0604020202020204" pitchFamily="34" charset="0"/>
                      </a:endParaRPr>
                    </a:p>
                  </a:txBody>
                  <a:tcPr marL="68578" marR="68578" marT="0" marB="0" anchor="ctr">
                    <a:lnL w="12700" cap="flat" cmpd="sng" algn="ctr">
                      <a:solidFill>
                        <a:srgbClr val="F7994B"/>
                      </a:solidFill>
                      <a:prstDash val="solid"/>
                      <a:round/>
                      <a:headEnd type="none" w="med" len="med"/>
                      <a:tailEnd type="none" w="med" len="med"/>
                    </a:lnL>
                    <a:lnR w="12700" cap="flat" cmpd="sng" algn="ctr">
                      <a:solidFill>
                        <a:srgbClr val="F7994B"/>
                      </a:solidFill>
                      <a:prstDash val="solid"/>
                      <a:round/>
                      <a:headEnd type="none" w="med" len="med"/>
                      <a:tailEnd type="none" w="med" len="med"/>
                    </a:lnR>
                  </a:tcPr>
                </a:tc>
                <a:tc>
                  <a:txBody>
                    <a:bodyPr/>
                    <a:lstStyle/>
                    <a:p>
                      <a:pPr algn="ctr">
                        <a:lnSpc>
                          <a:spcPts val="1800"/>
                        </a:lnSpc>
                        <a:spcAft>
                          <a:spcPts val="0"/>
                        </a:spcAft>
                      </a:pPr>
                      <a:r>
                        <a:rPr lang="de-DE" sz="1400" dirty="0">
                          <a:effectLst/>
                          <a:latin typeface="Arial" panose="020B0604020202020204" pitchFamily="34" charset="0"/>
                          <a:cs typeface="Arial" panose="020B0604020202020204" pitchFamily="34" charset="0"/>
                        </a:rPr>
                        <a:t>12</a:t>
                      </a:r>
                      <a:endParaRPr lang="de-DE" sz="1400" dirty="0">
                        <a:effectLst/>
                        <a:latin typeface="Arial" panose="020B0604020202020204" pitchFamily="34" charset="0"/>
                        <a:ea typeface="Times New Roman"/>
                        <a:cs typeface="Arial" panose="020B0604020202020204" pitchFamily="34" charset="0"/>
                      </a:endParaRPr>
                    </a:p>
                  </a:txBody>
                  <a:tcPr marL="68578" marR="68578" marT="0" marB="0" anchor="ctr">
                    <a:lnL w="12700" cap="flat" cmpd="sng" algn="ctr">
                      <a:solidFill>
                        <a:srgbClr val="F7994B"/>
                      </a:solidFill>
                      <a:prstDash val="solid"/>
                      <a:round/>
                      <a:headEnd type="none" w="med" len="med"/>
                      <a:tailEnd type="none" w="med" len="med"/>
                    </a:lnL>
                  </a:tcPr>
                </a:tc>
              </a:tr>
              <a:tr h="350149">
                <a:tc>
                  <a:txBody>
                    <a:bodyPr/>
                    <a:lstStyle/>
                    <a:p>
                      <a:pPr>
                        <a:lnSpc>
                          <a:spcPts val="1800"/>
                        </a:lnSpc>
                        <a:spcAft>
                          <a:spcPts val="0"/>
                        </a:spcAft>
                      </a:pPr>
                      <a:r>
                        <a:rPr lang="de-DE" sz="1400" baseline="0" dirty="0" smtClean="0">
                          <a:effectLst/>
                          <a:latin typeface="Arial" panose="020B0604020202020204" pitchFamily="34" charset="0"/>
                          <a:cs typeface="Arial" panose="020B0604020202020204" pitchFamily="34" charset="0"/>
                        </a:rPr>
                        <a:t>2023/2024</a:t>
                      </a:r>
                      <a:endParaRPr lang="de-DE" sz="1400" baseline="0" dirty="0">
                        <a:effectLst/>
                        <a:latin typeface="Arial" panose="020B0604020202020204" pitchFamily="34" charset="0"/>
                        <a:ea typeface="Times New Roman"/>
                        <a:cs typeface="Arial" panose="020B0604020202020204" pitchFamily="34" charset="0"/>
                      </a:endParaRPr>
                    </a:p>
                  </a:txBody>
                  <a:tcPr marL="68578" marR="68578" marT="0" marB="0">
                    <a:lnR w="12700" cap="flat" cmpd="sng" algn="ctr">
                      <a:solidFill>
                        <a:srgbClr val="F7994B"/>
                      </a:solidFill>
                      <a:prstDash val="solid"/>
                      <a:round/>
                      <a:headEnd type="none" w="med" len="med"/>
                      <a:tailEnd type="none" w="med" len="med"/>
                    </a:lnR>
                  </a:tcPr>
                </a:tc>
                <a:tc vMerge="1">
                  <a:txBody>
                    <a:bodyPr/>
                    <a:lstStyle/>
                    <a:p>
                      <a:pPr algn="ctr">
                        <a:lnSpc>
                          <a:spcPts val="1800"/>
                        </a:lnSpc>
                        <a:spcAft>
                          <a:spcPts val="0"/>
                        </a:spcAft>
                      </a:pPr>
                      <a:endParaRPr lang="de-DE" sz="1200" dirty="0">
                        <a:effectLst/>
                        <a:latin typeface="Arial"/>
                        <a:ea typeface="Times New Roman"/>
                        <a:cs typeface="Times New Roman"/>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a:lnSpc>
                          <a:spcPts val="1800"/>
                        </a:lnSpc>
                        <a:spcAft>
                          <a:spcPts val="0"/>
                        </a:spcAft>
                      </a:pPr>
                      <a:endParaRPr lang="de-DE" sz="1200" dirty="0">
                        <a:effectLst/>
                        <a:latin typeface="Arial"/>
                        <a:ea typeface="Times New Roman"/>
                        <a:cs typeface="Times New Roman"/>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a:lnSpc>
                          <a:spcPts val="1800"/>
                        </a:lnSpc>
                        <a:spcAft>
                          <a:spcPts val="0"/>
                        </a:spcAft>
                      </a:pPr>
                      <a:endParaRPr lang="de-DE" sz="1200" dirty="0">
                        <a:effectLst/>
                        <a:latin typeface="Arial"/>
                        <a:ea typeface="Times New Roman"/>
                        <a:cs typeface="Times New Roman"/>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de-DE" sz="1400" dirty="0">
                          <a:effectLst/>
                          <a:latin typeface="Arial" panose="020B0604020202020204" pitchFamily="34" charset="0"/>
                          <a:cs typeface="Arial" panose="020B0604020202020204" pitchFamily="34" charset="0"/>
                        </a:rPr>
                        <a:t>13</a:t>
                      </a:r>
                      <a:endParaRPr lang="de-DE" sz="1400" dirty="0">
                        <a:effectLst/>
                        <a:latin typeface="Arial" panose="020B0604020202020204" pitchFamily="34" charset="0"/>
                        <a:ea typeface="Times New Roman"/>
                        <a:cs typeface="Arial" panose="020B0604020202020204" pitchFamily="34" charset="0"/>
                      </a:endParaRPr>
                    </a:p>
                  </a:txBody>
                  <a:tcPr marL="68578" marR="68578" marT="0" marB="0" anchor="ctr">
                    <a:lnL w="12700" cap="flat" cmpd="sng" algn="ctr">
                      <a:solidFill>
                        <a:srgbClr val="F7994B"/>
                      </a:solidFill>
                      <a:prstDash val="solid"/>
                      <a:round/>
                      <a:headEnd type="none" w="med" len="med"/>
                      <a:tailEnd type="none" w="med" len="med"/>
                    </a:lnL>
                    <a:lnR w="12700" cap="flat" cmpd="sng" algn="ctr">
                      <a:solidFill>
                        <a:srgbClr val="F7994B"/>
                      </a:solidFill>
                      <a:prstDash val="solid"/>
                      <a:round/>
                      <a:headEnd type="none" w="med" len="med"/>
                      <a:tailEnd type="none" w="med" len="med"/>
                    </a:lnR>
                  </a:tcPr>
                </a:tc>
                <a:tc>
                  <a:txBody>
                    <a:bodyPr/>
                    <a:lstStyle/>
                    <a:p>
                      <a:endParaRPr lang="de-DE" sz="1400" dirty="0">
                        <a:latin typeface="Arial" panose="020B0604020202020204" pitchFamily="34" charset="0"/>
                        <a:cs typeface="Arial" panose="020B0604020202020204" pitchFamily="34" charset="0"/>
                      </a:endParaRPr>
                    </a:p>
                  </a:txBody>
                  <a:tcPr marL="68578" marR="68578" marT="0" marB="0" anchor="ctr">
                    <a:lnL w="12700" cap="flat" cmpd="sng" algn="ctr">
                      <a:solidFill>
                        <a:srgbClr val="F7994B"/>
                      </a:solidFill>
                      <a:prstDash val="solid"/>
                      <a:round/>
                      <a:headEnd type="none" w="med" len="med"/>
                      <a:tailEnd type="none" w="med" len="med"/>
                    </a:lnL>
                  </a:tcPr>
                </a:tc>
              </a:tr>
            </a:tbl>
          </a:graphicData>
        </a:graphic>
      </p:graphicFrame>
      <p:sp>
        <p:nvSpPr>
          <p:cNvPr id="6" name="Textfeld 3"/>
          <p:cNvSpPr txBox="1">
            <a:spLocks noChangeArrowheads="1"/>
          </p:cNvSpPr>
          <p:nvPr/>
        </p:nvSpPr>
        <p:spPr bwMode="auto">
          <a:xfrm>
            <a:off x="223838" y="692696"/>
            <a:ext cx="8696325" cy="523875"/>
          </a:xfrm>
          <a:prstGeom prst="rect">
            <a:avLst/>
          </a:prstGeom>
          <a:noFill/>
          <a:ln w="9525">
            <a:noFill/>
            <a:miter lim="800000"/>
            <a:headEnd/>
            <a:tailEnd/>
          </a:ln>
        </p:spPr>
        <p:txBody>
          <a:bodyPr>
            <a:spAutoFit/>
          </a:bodyPr>
          <a:lstStyle/>
          <a:p>
            <a:pPr algn="ctr"/>
            <a:r>
              <a:rPr lang="de-DE" sz="2800" b="1" dirty="0" smtClean="0">
                <a:latin typeface="Calibri"/>
                <a:cs typeface="Calibri"/>
              </a:rPr>
              <a:t>Implementierung - Inkrafttreten </a:t>
            </a:r>
            <a:endParaRPr lang="de-DE" sz="2800" b="1" dirty="0">
              <a:latin typeface="Calibri"/>
              <a:cs typeface="Calibri"/>
            </a:endParaRPr>
          </a:p>
        </p:txBody>
      </p:sp>
      <p:sp>
        <p:nvSpPr>
          <p:cNvPr id="7" name="Ellipse 6"/>
          <p:cNvSpPr/>
          <p:nvPr/>
        </p:nvSpPr>
        <p:spPr>
          <a:xfrm>
            <a:off x="7524328" y="3284984"/>
            <a:ext cx="1296144" cy="504056"/>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706259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idx="1"/>
          </p:nvPr>
        </p:nvSpPr>
        <p:spPr>
          <a:xfrm>
            <a:off x="457200" y="1268760"/>
            <a:ext cx="8229600" cy="4857403"/>
          </a:xfrm>
        </p:spPr>
        <p:txBody>
          <a:bodyPr/>
          <a:lstStyle/>
          <a:p>
            <a:r>
              <a:rPr lang="de-DE" dirty="0" smtClean="0"/>
              <a:t>Landesinstitut (LS) – Bildungsplankommission:</a:t>
            </a:r>
          </a:p>
          <a:p>
            <a:pPr lvl="1"/>
            <a:r>
              <a:rPr lang="de-DE" dirty="0" smtClean="0"/>
              <a:t>Beispielcurricula von Kl. 5 bis 12</a:t>
            </a:r>
          </a:p>
          <a:p>
            <a:pPr lvl="1"/>
            <a:r>
              <a:rPr lang="de-DE" dirty="0" smtClean="0"/>
              <a:t>Kl. 5/6 BNT am Ende von SJ 20151/16 – zwei strukturelle Alternativen</a:t>
            </a:r>
          </a:p>
          <a:p>
            <a:pPr lvl="1"/>
            <a:r>
              <a:rPr lang="de-DE" dirty="0" smtClean="0"/>
              <a:t>Kl. 7/8 Physik am Ende von SJ 2015/16 – zwei inhaltlich-fachdidaktische Alternativen</a:t>
            </a:r>
          </a:p>
          <a:p>
            <a:pPr lvl="1"/>
            <a:r>
              <a:rPr lang="de-DE" dirty="0" smtClean="0"/>
              <a:t>Kl. 9/10 am Ende von SJ 2016/17 – zwei inhaltlich-fachdidaktische Alternativen</a:t>
            </a:r>
          </a:p>
          <a:p>
            <a:pPr lvl="1"/>
            <a:r>
              <a:rPr lang="de-DE" dirty="0" smtClean="0"/>
              <a:t>Jahrgangsstufe 1&amp;2 am Ende von SJ 2017/18</a:t>
            </a:r>
          </a:p>
          <a:p>
            <a:r>
              <a:rPr lang="de-DE" dirty="0" smtClean="0"/>
              <a:t>ZPG Physik IV:</a:t>
            </a:r>
          </a:p>
          <a:p>
            <a:pPr lvl="1"/>
            <a:r>
              <a:rPr lang="de-DE" dirty="0" smtClean="0"/>
              <a:t>Jahresverteilung für Kl. 7 und 8 – liegt jetzt vor</a:t>
            </a:r>
          </a:p>
          <a:p>
            <a:pPr lvl="1"/>
            <a:r>
              <a:rPr lang="de-DE" dirty="0" smtClean="0"/>
              <a:t>Jahrverteilung für höhere Klassen: bisher kein Auftrag</a:t>
            </a:r>
            <a:endParaRPr lang="de-DE" dirty="0"/>
          </a:p>
        </p:txBody>
      </p:sp>
      <p:sp>
        <p:nvSpPr>
          <p:cNvPr id="6" name="Textfeld 3"/>
          <p:cNvSpPr txBox="1">
            <a:spLocks noChangeArrowheads="1"/>
          </p:cNvSpPr>
          <p:nvPr/>
        </p:nvSpPr>
        <p:spPr bwMode="auto">
          <a:xfrm>
            <a:off x="223838" y="692696"/>
            <a:ext cx="8696325" cy="523875"/>
          </a:xfrm>
          <a:prstGeom prst="rect">
            <a:avLst/>
          </a:prstGeom>
          <a:noFill/>
          <a:ln w="9525">
            <a:noFill/>
            <a:miter lim="800000"/>
            <a:headEnd/>
            <a:tailEnd/>
          </a:ln>
        </p:spPr>
        <p:txBody>
          <a:bodyPr>
            <a:spAutoFit/>
          </a:bodyPr>
          <a:lstStyle/>
          <a:p>
            <a:pPr algn="ctr"/>
            <a:r>
              <a:rPr lang="de-DE" sz="2800" b="1" dirty="0" smtClean="0">
                <a:latin typeface="Calibri"/>
                <a:cs typeface="Calibri"/>
              </a:rPr>
              <a:t>Implementierung – Curricula-Entwicklung </a:t>
            </a:r>
            <a:endParaRPr lang="de-DE" sz="2800" b="1" dirty="0">
              <a:latin typeface="Calibri"/>
              <a:cs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3"/>
          <p:cNvSpPr txBox="1">
            <a:spLocks noChangeArrowheads="1"/>
          </p:cNvSpPr>
          <p:nvPr/>
        </p:nvSpPr>
        <p:spPr bwMode="auto">
          <a:xfrm>
            <a:off x="223838" y="692696"/>
            <a:ext cx="8696325" cy="523875"/>
          </a:xfrm>
          <a:prstGeom prst="rect">
            <a:avLst/>
          </a:prstGeom>
          <a:noFill/>
          <a:ln w="9525">
            <a:noFill/>
            <a:miter lim="800000"/>
            <a:headEnd/>
            <a:tailEnd/>
          </a:ln>
        </p:spPr>
        <p:txBody>
          <a:bodyPr>
            <a:spAutoFit/>
          </a:bodyPr>
          <a:lstStyle/>
          <a:p>
            <a:pPr algn="ctr"/>
            <a:r>
              <a:rPr lang="de-DE" sz="2800" b="1" dirty="0" smtClean="0">
                <a:latin typeface="Calibri"/>
                <a:cs typeface="Calibri"/>
              </a:rPr>
              <a:t>Implementierung – Curricula-Entwicklung </a:t>
            </a:r>
            <a:endParaRPr lang="de-DE" sz="2800" b="1" dirty="0">
              <a:latin typeface="Calibri"/>
              <a:cs typeface="Calibri"/>
            </a:endParaRPr>
          </a:p>
        </p:txBody>
      </p:sp>
      <p:pic>
        <p:nvPicPr>
          <p:cNvPr id="2" name="Picture 2">
            <a:hlinkClick r:id="rId3" action="ppaction://hlinkfil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2452" y="1484784"/>
            <a:ext cx="6779096" cy="43703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Grp="1" noChangeArrowheads="1"/>
          </p:cNvSpPr>
          <p:nvPr>
            <p:ph type="body" sz="half" idx="4294967295"/>
          </p:nvPr>
        </p:nvSpPr>
        <p:spPr>
          <a:xfrm>
            <a:off x="0" y="4077072"/>
            <a:ext cx="9144000" cy="1872208"/>
          </a:xfrm>
        </p:spPr>
        <p:txBody>
          <a:bodyPr/>
          <a:lstStyle/>
          <a:p>
            <a:pPr algn="ctr">
              <a:buFont typeface="Wingdings" pitchFamily="2" charset="2"/>
              <a:buNone/>
            </a:pPr>
            <a:r>
              <a:rPr lang="de-DE" sz="3200" dirty="0">
                <a:latin typeface="Calibri"/>
                <a:cs typeface="Calibri"/>
              </a:rPr>
              <a:t>Herzlichen Dank für Ihre Aufmerksamkeit </a:t>
            </a:r>
            <a:br>
              <a:rPr lang="de-DE" sz="3200" dirty="0">
                <a:latin typeface="Calibri"/>
                <a:cs typeface="Calibri"/>
              </a:rPr>
            </a:br>
            <a:endParaRPr lang="de-DE" sz="1600" dirty="0">
              <a:latin typeface="Calibri"/>
              <a:cs typeface="Calibri"/>
            </a:endParaRPr>
          </a:p>
          <a:p>
            <a:pPr algn="ctr">
              <a:buFont typeface="Wingdings" pitchFamily="2" charset="2"/>
              <a:buNone/>
            </a:pPr>
            <a:r>
              <a:rPr lang="de-DE" sz="1800" dirty="0" smtClean="0"/>
              <a:t>Weitere Informationen zur Bildungsplanreform:</a:t>
            </a:r>
          </a:p>
          <a:p>
            <a:pPr algn="ctr">
              <a:buNone/>
            </a:pPr>
            <a:r>
              <a:rPr lang="de-DE" sz="1800" dirty="0" smtClean="0">
                <a:hlinkClick r:id="rId3"/>
              </a:rPr>
              <a:t>www.kultusportal-bw.de</a:t>
            </a:r>
            <a:endParaRPr lang="de-DE" sz="1800" dirty="0" smtClean="0"/>
          </a:p>
          <a:p>
            <a:pPr algn="ctr">
              <a:buNone/>
            </a:pPr>
            <a:r>
              <a:rPr lang="de-DE" sz="1800" u="sng" dirty="0" smtClean="0">
                <a:hlinkClick r:id="rId4"/>
              </a:rPr>
              <a:t>www.bildungsplaene-bw.de</a:t>
            </a:r>
            <a:r>
              <a:rPr lang="de-DE" sz="1800" dirty="0"/>
              <a:t>   </a:t>
            </a:r>
            <a:endParaRPr lang="de-DE" sz="1800" dirty="0" smtClean="0"/>
          </a:p>
          <a:p>
            <a:pPr algn="ctr">
              <a:buFont typeface="Wingdings" pitchFamily="2" charset="2"/>
              <a:buNone/>
            </a:pPr>
            <a:endParaRPr lang="de-DE" dirty="0" smtClean="0">
              <a:latin typeface="Arial" panose="020B0604020202020204" pitchFamily="34" charset="0"/>
              <a:cs typeface="Arial" panose="020B0604020202020204" pitchFamily="34" charset="0"/>
            </a:endParaRPr>
          </a:p>
          <a:p>
            <a:pPr algn="ctr">
              <a:buFont typeface="Wingdings" pitchFamily="2" charset="2"/>
              <a:buNone/>
            </a:pPr>
            <a:endParaRPr lang="de-DE" dirty="0">
              <a:latin typeface="Arial" panose="020B0604020202020204" pitchFamily="34" charset="0"/>
              <a:cs typeface="Arial" panose="020B0604020202020204" pitchFamily="34" charset="0"/>
            </a:endParaRPr>
          </a:p>
          <a:p>
            <a:pPr algn="ctr">
              <a:buFont typeface="Wingdings" pitchFamily="2" charset="2"/>
              <a:buNone/>
            </a:pPr>
            <a:endParaRPr lang="de-DE" dirty="0" smtClean="0">
              <a:latin typeface="Arial" panose="020B0604020202020204" pitchFamily="34" charset="0"/>
              <a:cs typeface="Arial" panose="020B0604020202020204" pitchFamily="34" charset="0"/>
            </a:endParaRPr>
          </a:p>
          <a:p>
            <a:pPr algn="ctr">
              <a:buFont typeface="Wingdings" pitchFamily="2" charset="2"/>
              <a:buNone/>
            </a:pPr>
            <a:endParaRPr lang="de-DE" dirty="0" smtClean="0">
              <a:latin typeface="Arial" charset="0"/>
              <a:cs typeface="Arial" charset="0"/>
            </a:endParaRPr>
          </a:p>
        </p:txBody>
      </p:sp>
      <p:pic>
        <p:nvPicPr>
          <p:cNvPr id="3" name="Bild 2"/>
          <p:cNvPicPr>
            <a:picLocks noChangeAspect="1"/>
          </p:cNvPicPr>
          <p:nvPr/>
        </p:nvPicPr>
        <p:blipFill>
          <a:blip r:embed="rId5" cstate="print"/>
          <a:stretch>
            <a:fillRect/>
          </a:stretch>
        </p:blipFill>
        <p:spPr>
          <a:xfrm>
            <a:off x="2483768" y="1196752"/>
            <a:ext cx="4206609" cy="2679457"/>
          </a:xfrm>
          <a:prstGeom prst="rect">
            <a:avLst/>
          </a:prstGeom>
        </p:spPr>
      </p:pic>
    </p:spTree>
    <p:extLst>
      <p:ext uri="{BB962C8B-B14F-4D97-AF65-F5344CB8AC3E}">
        <p14:creationId xmlns:p14="http://schemas.microsoft.com/office/powerpoint/2010/main" val="2793734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2508311" y="2996952"/>
            <a:ext cx="6042006" cy="1152128"/>
          </a:xfrm>
        </p:spPr>
        <p:txBody>
          <a:bodyPr>
            <a:noAutofit/>
          </a:bodyPr>
          <a:lstStyle/>
          <a:p>
            <a:pPr>
              <a:buFont typeface="Arial" panose="020B0604020202020204" pitchFamily="34" charset="0"/>
              <a:buChar char="•"/>
            </a:pPr>
            <a:r>
              <a:rPr lang="de-DE" sz="2000" dirty="0"/>
              <a:t>Präzisierung der Anforderungen</a:t>
            </a:r>
          </a:p>
          <a:p>
            <a:pPr>
              <a:buFont typeface="Arial" panose="020B0604020202020204" pitchFamily="34" charset="0"/>
              <a:buChar char="•"/>
            </a:pPr>
            <a:r>
              <a:rPr lang="de-DE" sz="2000" dirty="0" smtClean="0"/>
              <a:t>Abbau </a:t>
            </a:r>
            <a:r>
              <a:rPr lang="de-DE" sz="2000" dirty="0"/>
              <a:t>von </a:t>
            </a:r>
            <a:r>
              <a:rPr lang="de-DE" sz="2000" dirty="0" smtClean="0"/>
              <a:t>Bildungshürden</a:t>
            </a:r>
          </a:p>
          <a:p>
            <a:pPr>
              <a:buFont typeface="Arial" panose="020B0604020202020204" pitchFamily="34" charset="0"/>
              <a:buChar char="•"/>
            </a:pPr>
            <a:r>
              <a:rPr lang="de-DE" sz="2000" dirty="0" smtClean="0"/>
              <a:t>Positiver </a:t>
            </a:r>
            <a:r>
              <a:rPr lang="de-DE" sz="2000" dirty="0"/>
              <a:t>Umgang mit Heterogenität</a:t>
            </a:r>
          </a:p>
          <a:p>
            <a:pPr>
              <a:buFont typeface="Arial" panose="020B0604020202020204" pitchFamily="34" charset="0"/>
              <a:buChar char="•"/>
            </a:pPr>
            <a:endParaRPr lang="de-DE" sz="2200" dirty="0"/>
          </a:p>
        </p:txBody>
      </p:sp>
      <p:sp>
        <p:nvSpPr>
          <p:cNvPr id="4" name="Textfeld 3"/>
          <p:cNvSpPr txBox="1">
            <a:spLocks noChangeArrowheads="1"/>
          </p:cNvSpPr>
          <p:nvPr/>
        </p:nvSpPr>
        <p:spPr bwMode="auto">
          <a:xfrm>
            <a:off x="223838" y="692696"/>
            <a:ext cx="8696325" cy="523875"/>
          </a:xfrm>
          <a:prstGeom prst="rect">
            <a:avLst/>
          </a:prstGeom>
          <a:noFill/>
          <a:ln w="9525">
            <a:noFill/>
            <a:miter lim="800000"/>
            <a:headEnd/>
            <a:tailEnd/>
          </a:ln>
        </p:spPr>
        <p:txBody>
          <a:bodyPr>
            <a:spAutoFit/>
          </a:bodyPr>
          <a:lstStyle/>
          <a:p>
            <a:pPr algn="ctr"/>
            <a:r>
              <a:rPr lang="de-DE" sz="2800" b="1" dirty="0" smtClean="0">
                <a:latin typeface="Calibri"/>
                <a:cs typeface="Calibri"/>
              </a:rPr>
              <a:t>Anlass und Herausforderungen</a:t>
            </a:r>
            <a:endParaRPr lang="de-DE" sz="2800" b="1" dirty="0">
              <a:latin typeface="Calibri"/>
              <a:cs typeface="Calibri"/>
            </a:endParaRPr>
          </a:p>
        </p:txBody>
      </p:sp>
      <p:sp>
        <p:nvSpPr>
          <p:cNvPr id="5" name="Eingekerbter Pfeil nach rechts 4"/>
          <p:cNvSpPr/>
          <p:nvPr/>
        </p:nvSpPr>
        <p:spPr bwMode="auto">
          <a:xfrm>
            <a:off x="1439402" y="3356992"/>
            <a:ext cx="792088" cy="504056"/>
          </a:xfrm>
          <a:prstGeom prst="notchedRightArrow">
            <a:avLst/>
          </a:prstGeom>
          <a:solidFill>
            <a:srgbClr val="FFFFCC"/>
          </a:solidFill>
          <a:ln>
            <a:noFill/>
            <a:headEnd type="none" w="med" len="med"/>
            <a:tailEnd type="none" w="med" len="med"/>
          </a:ln>
          <a:effectLst>
            <a:outerShdw blurRad="50800" dist="38100" dir="2700000" algn="tl" rotWithShape="0">
              <a:prstClr val="black">
                <a:alpha val="40000"/>
              </a:prstClr>
            </a:outerShdw>
          </a:effectLst>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smtClean="0">
              <a:ln>
                <a:noFill/>
              </a:ln>
              <a:solidFill>
                <a:schemeClr val="tx1"/>
              </a:solidFill>
              <a:effectLst/>
              <a:latin typeface="Times"/>
            </a:endParaRPr>
          </a:p>
        </p:txBody>
      </p:sp>
      <p:sp>
        <p:nvSpPr>
          <p:cNvPr id="12" name="Abgerundetes Rechteck 11"/>
          <p:cNvSpPr/>
          <p:nvPr/>
        </p:nvSpPr>
        <p:spPr>
          <a:xfrm>
            <a:off x="827584" y="1772816"/>
            <a:ext cx="7416824" cy="864096"/>
          </a:xfrm>
          <a:prstGeom prst="roundRect">
            <a:avLst/>
          </a:prstGeom>
          <a:solidFill>
            <a:srgbClr val="FFFFCC"/>
          </a:solidFill>
          <a:ln>
            <a:no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de-DE" dirty="0">
                <a:latin typeface="Arial" panose="020B0604020202020204" pitchFamily="34" charset="0"/>
                <a:cs typeface="Arial" panose="020B0604020202020204" pitchFamily="34" charset="0"/>
              </a:rPr>
              <a:t>Qualitätsentwicklung zur </a:t>
            </a:r>
          </a:p>
          <a:p>
            <a:pPr algn="ctr"/>
            <a:r>
              <a:rPr lang="de-DE" dirty="0">
                <a:latin typeface="Arial" panose="020B0604020202020204" pitchFamily="34" charset="0"/>
                <a:cs typeface="Arial" panose="020B0604020202020204" pitchFamily="34" charset="0"/>
              </a:rPr>
              <a:t>Erhöhung der Bildungs- und Chancengerechtigkeit</a:t>
            </a:r>
          </a:p>
        </p:txBody>
      </p:sp>
      <p:sp>
        <p:nvSpPr>
          <p:cNvPr id="13" name="Abgerundetes Rechteck 12"/>
          <p:cNvSpPr/>
          <p:nvPr/>
        </p:nvSpPr>
        <p:spPr>
          <a:xfrm>
            <a:off x="827584" y="4581128"/>
            <a:ext cx="2448272" cy="93610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nchorCtr="1"/>
          <a:lstStyle/>
          <a:p>
            <a:pPr algn="ctr"/>
            <a:r>
              <a:rPr lang="de-DE" sz="2000" dirty="0">
                <a:latin typeface="Arial" panose="020B0604020202020204" pitchFamily="34" charset="0"/>
                <a:cs typeface="Arial" panose="020B0604020202020204" pitchFamily="34" charset="0"/>
              </a:rPr>
              <a:t>Bildungsplan </a:t>
            </a:r>
            <a:r>
              <a:rPr lang="de-DE" sz="2000" dirty="0" smtClean="0">
                <a:latin typeface="Arial" panose="020B0604020202020204" pitchFamily="34" charset="0"/>
                <a:cs typeface="Arial" panose="020B0604020202020204" pitchFamily="34" charset="0"/>
              </a:rPr>
              <a:t>Grundschule</a:t>
            </a:r>
            <a:endParaRPr lang="de-DE" sz="2000" dirty="0">
              <a:latin typeface="Arial" panose="020B0604020202020204" pitchFamily="34" charset="0"/>
              <a:cs typeface="Arial" panose="020B0604020202020204" pitchFamily="34" charset="0"/>
            </a:endParaRPr>
          </a:p>
        </p:txBody>
      </p:sp>
      <p:sp>
        <p:nvSpPr>
          <p:cNvPr id="14" name="Abgerundetes Rechteck 13"/>
          <p:cNvSpPr/>
          <p:nvPr/>
        </p:nvSpPr>
        <p:spPr>
          <a:xfrm>
            <a:off x="3347864" y="4581128"/>
            <a:ext cx="2448272" cy="93610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nchorCtr="1"/>
          <a:lstStyle/>
          <a:p>
            <a:pPr algn="ctr"/>
            <a:r>
              <a:rPr lang="de-DE" sz="2000" dirty="0">
                <a:latin typeface="Arial" panose="020B0604020202020204" pitchFamily="34" charset="0"/>
                <a:cs typeface="Arial" panose="020B0604020202020204" pitchFamily="34" charset="0"/>
              </a:rPr>
              <a:t>gemeinsamer Bildungsplan Sekundarstufe </a:t>
            </a:r>
            <a:r>
              <a:rPr lang="de-DE" sz="2000" dirty="0" smtClean="0">
                <a:latin typeface="Arial" panose="020B0604020202020204" pitchFamily="34" charset="0"/>
                <a:cs typeface="Arial" panose="020B0604020202020204" pitchFamily="34" charset="0"/>
              </a:rPr>
              <a:t>I </a:t>
            </a:r>
            <a:endParaRPr lang="de-DE" sz="2000" dirty="0">
              <a:latin typeface="Arial" panose="020B0604020202020204" pitchFamily="34" charset="0"/>
              <a:cs typeface="Arial" panose="020B0604020202020204" pitchFamily="34" charset="0"/>
            </a:endParaRPr>
          </a:p>
        </p:txBody>
      </p:sp>
      <p:sp>
        <p:nvSpPr>
          <p:cNvPr id="15" name="Abgerundetes Rechteck 14"/>
          <p:cNvSpPr/>
          <p:nvPr/>
        </p:nvSpPr>
        <p:spPr>
          <a:xfrm>
            <a:off x="5868144" y="4581128"/>
            <a:ext cx="2448272" cy="93610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nchorCtr="1"/>
          <a:lstStyle/>
          <a:p>
            <a:pPr algn="ctr"/>
            <a:r>
              <a:rPr lang="de-DE" sz="2000" dirty="0">
                <a:latin typeface="Arial" panose="020B0604020202020204" pitchFamily="34" charset="0"/>
                <a:cs typeface="Arial" panose="020B0604020202020204" pitchFamily="34" charset="0"/>
              </a:rPr>
              <a:t>Bildungsplan</a:t>
            </a:r>
          </a:p>
          <a:p>
            <a:pPr algn="ctr"/>
            <a:r>
              <a:rPr lang="de-DE" sz="2000" dirty="0" smtClean="0">
                <a:latin typeface="Arial" panose="020B0604020202020204" pitchFamily="34" charset="0"/>
                <a:cs typeface="Arial" panose="020B0604020202020204" pitchFamily="34" charset="0"/>
              </a:rPr>
              <a:t>Gymnasium</a:t>
            </a:r>
            <a:endParaRPr lang="de-DE"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2926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a:spLocks noChangeArrowheads="1"/>
          </p:cNvSpPr>
          <p:nvPr/>
        </p:nvSpPr>
        <p:spPr bwMode="auto">
          <a:xfrm>
            <a:off x="223838" y="692696"/>
            <a:ext cx="8696325" cy="523875"/>
          </a:xfrm>
          <a:prstGeom prst="rect">
            <a:avLst/>
          </a:prstGeom>
          <a:noFill/>
          <a:ln w="9525">
            <a:noFill/>
            <a:miter lim="800000"/>
            <a:headEnd/>
            <a:tailEnd/>
          </a:ln>
        </p:spPr>
        <p:txBody>
          <a:bodyPr>
            <a:spAutoFit/>
          </a:bodyPr>
          <a:lstStyle/>
          <a:p>
            <a:pPr algn="ctr"/>
            <a:r>
              <a:rPr lang="de-DE" sz="2800" b="1" dirty="0" smtClean="0">
                <a:latin typeface="Calibri"/>
                <a:cs typeface="Calibri"/>
              </a:rPr>
              <a:t>Rahmenbedingungen für den BP 2016 in Physik</a:t>
            </a:r>
            <a:endParaRPr lang="de-DE" sz="2800" b="1" dirty="0">
              <a:latin typeface="Calibri"/>
              <a:cs typeface="Calibri"/>
            </a:endParaRPr>
          </a:p>
        </p:txBody>
      </p:sp>
      <p:sp>
        <p:nvSpPr>
          <p:cNvPr id="9" name="Inhaltsplatzhalter 8"/>
          <p:cNvSpPr>
            <a:spLocks noGrp="1"/>
          </p:cNvSpPr>
          <p:nvPr>
            <p:ph idx="1"/>
          </p:nvPr>
        </p:nvSpPr>
        <p:spPr>
          <a:xfrm>
            <a:off x="457200" y="1628800"/>
            <a:ext cx="8229600" cy="4680520"/>
          </a:xfrm>
        </p:spPr>
        <p:txBody>
          <a:bodyPr/>
          <a:lstStyle/>
          <a:p>
            <a:r>
              <a:rPr lang="de-DE" dirty="0" smtClean="0">
                <a:latin typeface="+mn-lt"/>
              </a:rPr>
              <a:t>Erfüllen der KMK-Standards für den MSA in Physik</a:t>
            </a:r>
          </a:p>
          <a:p>
            <a:pPr>
              <a:spcBef>
                <a:spcPts val="1200"/>
              </a:spcBef>
            </a:pPr>
            <a:r>
              <a:rPr lang="de-DE" dirty="0" smtClean="0">
                <a:latin typeface="+mn-lt"/>
              </a:rPr>
              <a:t>Konkretisierung der Kompetenzformulierungen, u.a.</a:t>
            </a:r>
          </a:p>
          <a:p>
            <a:pPr lvl="1"/>
            <a:r>
              <a:rPr lang="de-DE" sz="2000" dirty="0" smtClean="0">
                <a:latin typeface="+mn-lt"/>
              </a:rPr>
              <a:t>durch Operatoren</a:t>
            </a:r>
          </a:p>
          <a:p>
            <a:pPr lvl="1"/>
            <a:r>
              <a:rPr lang="de-DE" sz="2000" dirty="0" smtClean="0">
                <a:latin typeface="+mn-lt"/>
              </a:rPr>
              <a:t>durch klare Benennung verbindlicher Inhalte</a:t>
            </a:r>
          </a:p>
          <a:p>
            <a:pPr>
              <a:spcBef>
                <a:spcPts val="1200"/>
              </a:spcBef>
            </a:pPr>
            <a:r>
              <a:rPr lang="de-DE" dirty="0" smtClean="0">
                <a:latin typeface="+mn-lt"/>
              </a:rPr>
              <a:t>Implementierung der Leitperspektiven</a:t>
            </a:r>
          </a:p>
          <a:p>
            <a:pPr>
              <a:spcBef>
                <a:spcPts val="1200"/>
              </a:spcBef>
            </a:pPr>
            <a:r>
              <a:rPr lang="de-DE" dirty="0" smtClean="0">
                <a:latin typeface="+mn-lt"/>
              </a:rPr>
              <a:t>Vorgabe des Fächerverbundes BNT in Kl. 5/6:</a:t>
            </a:r>
          </a:p>
          <a:p>
            <a:pPr lvl="1"/>
            <a:r>
              <a:rPr lang="de-DE" sz="2000" dirty="0" smtClean="0">
                <a:latin typeface="+mn-lt"/>
              </a:rPr>
              <a:t>schulartübergreifend, aber unterschiedliche Stundenanteile durch Technik</a:t>
            </a:r>
          </a:p>
          <a:p>
            <a:pPr lvl="1"/>
            <a:r>
              <a:rPr lang="de-DE" sz="2000" dirty="0" smtClean="0">
                <a:latin typeface="+mn-lt"/>
              </a:rPr>
              <a:t>Physikunterricht ab Kl. 7 baut auf BNT auf / Brückenfunktion zum Sachunterricht der GS</a:t>
            </a:r>
            <a:endParaRPr lang="de-DE" sz="2000" dirty="0">
              <a:latin typeface="+mn-lt"/>
            </a:endParaRPr>
          </a:p>
        </p:txBody>
      </p:sp>
    </p:spTree>
    <p:extLst>
      <p:ext uri="{BB962C8B-B14F-4D97-AF65-F5344CB8AC3E}">
        <p14:creationId xmlns:p14="http://schemas.microsoft.com/office/powerpoint/2010/main" val="2992926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3059832" y="2240784"/>
            <a:ext cx="2160240" cy="3816424"/>
          </a:xfrm>
          <a:prstGeom prst="rect">
            <a:avLst/>
          </a:prstGeom>
        </p:spPr>
        <p:style>
          <a:lnRef idx="1">
            <a:schemeClr val="accent6"/>
          </a:lnRef>
          <a:fillRef idx="2">
            <a:schemeClr val="accent6"/>
          </a:fillRef>
          <a:effectRef idx="1">
            <a:schemeClr val="accent6"/>
          </a:effectRef>
          <a:fontRef idx="minor">
            <a:schemeClr val="dk1"/>
          </a:fontRef>
        </p:style>
        <p:txBody>
          <a:bodyPr rtlCol="0" anchor="t"/>
          <a:lstStyle/>
          <a:p>
            <a:pPr algn="ctr"/>
            <a:r>
              <a:rPr lang="de-DE" sz="1800" b="1" dirty="0" smtClean="0">
                <a:latin typeface="Arial" panose="020B0604020202020204" pitchFamily="34" charset="0"/>
                <a:cs typeface="Arial" panose="020B0604020202020204" pitchFamily="34" charset="0"/>
              </a:rPr>
              <a:t>Biologie, Natur-phänomene und Technik (BNT)</a:t>
            </a:r>
            <a:endParaRPr lang="de-DE" sz="1800" b="1" dirty="0">
              <a:latin typeface="Arial" panose="020B0604020202020204" pitchFamily="34" charset="0"/>
              <a:cs typeface="Arial" panose="020B0604020202020204" pitchFamily="34" charset="0"/>
            </a:endParaRPr>
          </a:p>
        </p:txBody>
      </p:sp>
      <p:sp>
        <p:nvSpPr>
          <p:cNvPr id="8" name="Rechteck 7"/>
          <p:cNvSpPr/>
          <p:nvPr/>
        </p:nvSpPr>
        <p:spPr>
          <a:xfrm>
            <a:off x="432000" y="1484784"/>
            <a:ext cx="1656184"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800" b="1" dirty="0" smtClean="0">
                <a:latin typeface="Arial" panose="020B0604020202020204" pitchFamily="34" charset="0"/>
                <a:cs typeface="Arial" panose="020B0604020202020204" pitchFamily="34" charset="0"/>
              </a:rPr>
              <a:t>Grundschule</a:t>
            </a:r>
            <a:endParaRPr lang="de-DE" sz="1800" b="1" dirty="0">
              <a:latin typeface="Arial" panose="020B0604020202020204" pitchFamily="34" charset="0"/>
              <a:cs typeface="Arial" panose="020B0604020202020204" pitchFamily="34" charset="0"/>
            </a:endParaRPr>
          </a:p>
        </p:txBody>
      </p:sp>
      <p:sp>
        <p:nvSpPr>
          <p:cNvPr id="12" name="Rechteck 11"/>
          <p:cNvSpPr/>
          <p:nvPr/>
        </p:nvSpPr>
        <p:spPr>
          <a:xfrm>
            <a:off x="3059832" y="1484784"/>
            <a:ext cx="216024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800" b="1" dirty="0" smtClean="0">
                <a:latin typeface="Arial" panose="020B0604020202020204" pitchFamily="34" charset="0"/>
                <a:cs typeface="Arial" panose="020B0604020202020204" pitchFamily="34" charset="0"/>
              </a:rPr>
              <a:t>ab Kl. 5</a:t>
            </a:r>
            <a:endParaRPr lang="de-DE" sz="1800" b="1" dirty="0">
              <a:latin typeface="Arial" panose="020B0604020202020204" pitchFamily="34" charset="0"/>
              <a:cs typeface="Arial" panose="020B0604020202020204" pitchFamily="34" charset="0"/>
            </a:endParaRPr>
          </a:p>
        </p:txBody>
      </p:sp>
      <p:sp>
        <p:nvSpPr>
          <p:cNvPr id="13" name="Rechteck 12"/>
          <p:cNvSpPr/>
          <p:nvPr/>
        </p:nvSpPr>
        <p:spPr>
          <a:xfrm>
            <a:off x="7056000" y="1484784"/>
            <a:ext cx="165600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800" b="1" dirty="0" smtClean="0">
                <a:latin typeface="Arial" panose="020B0604020202020204" pitchFamily="34" charset="0"/>
                <a:cs typeface="Arial" panose="020B0604020202020204" pitchFamily="34" charset="0"/>
              </a:rPr>
              <a:t>ab Kl.7</a:t>
            </a:r>
            <a:endParaRPr lang="de-DE" sz="1800" b="1" dirty="0">
              <a:latin typeface="Arial" panose="020B0604020202020204" pitchFamily="34" charset="0"/>
              <a:cs typeface="Arial" panose="020B0604020202020204" pitchFamily="34" charset="0"/>
            </a:endParaRPr>
          </a:p>
        </p:txBody>
      </p:sp>
      <p:sp>
        <p:nvSpPr>
          <p:cNvPr id="14" name="Rechteck 13"/>
          <p:cNvSpPr/>
          <p:nvPr/>
        </p:nvSpPr>
        <p:spPr>
          <a:xfrm>
            <a:off x="3492224" y="3369333"/>
            <a:ext cx="1656000" cy="648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de-DE" sz="1800" dirty="0" smtClean="0">
                <a:latin typeface="Arial" panose="020B0604020202020204" pitchFamily="34" charset="0"/>
                <a:cs typeface="Arial" panose="020B0604020202020204" pitchFamily="34" charset="0"/>
              </a:rPr>
              <a:t>Technische Themenfelder</a:t>
            </a:r>
            <a:endParaRPr lang="de-DE" sz="1800" dirty="0">
              <a:latin typeface="Arial" panose="020B0604020202020204" pitchFamily="34" charset="0"/>
              <a:cs typeface="Arial" panose="020B0604020202020204" pitchFamily="34" charset="0"/>
            </a:endParaRPr>
          </a:p>
        </p:txBody>
      </p:sp>
      <p:sp>
        <p:nvSpPr>
          <p:cNvPr id="15" name="Rechteck 14"/>
          <p:cNvSpPr/>
          <p:nvPr/>
        </p:nvSpPr>
        <p:spPr>
          <a:xfrm>
            <a:off x="3492224" y="4221160"/>
            <a:ext cx="1656000" cy="648000"/>
          </a:xfrm>
          <a:prstGeom prst="rect">
            <a:avLst/>
          </a:prstGeom>
          <a:solidFill>
            <a:schemeClr val="bg1"/>
          </a:solidFill>
          <a:ln>
            <a:solidFill>
              <a:schemeClr val="bg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de-DE" sz="1800" dirty="0" smtClean="0">
                <a:latin typeface="Arial" panose="020B0604020202020204" pitchFamily="34" charset="0"/>
                <a:cs typeface="Arial" panose="020B0604020202020204" pitchFamily="34" charset="0"/>
              </a:rPr>
              <a:t>Integrative Themenfelder</a:t>
            </a:r>
            <a:endParaRPr lang="de-DE" sz="1800" dirty="0">
              <a:latin typeface="Arial" panose="020B0604020202020204" pitchFamily="34" charset="0"/>
              <a:cs typeface="Arial" panose="020B0604020202020204" pitchFamily="34" charset="0"/>
            </a:endParaRPr>
          </a:p>
        </p:txBody>
      </p:sp>
      <p:sp>
        <p:nvSpPr>
          <p:cNvPr id="16" name="Rechteck 15"/>
          <p:cNvSpPr/>
          <p:nvPr/>
        </p:nvSpPr>
        <p:spPr>
          <a:xfrm>
            <a:off x="3492224" y="5085256"/>
            <a:ext cx="1656000" cy="648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de-DE" sz="1800" dirty="0" smtClean="0">
                <a:latin typeface="Arial" panose="020B0604020202020204" pitchFamily="34" charset="0"/>
                <a:cs typeface="Arial" panose="020B0604020202020204" pitchFamily="34" charset="0"/>
              </a:rPr>
              <a:t>Biologische Themenfelder</a:t>
            </a:r>
            <a:endParaRPr lang="de-DE" sz="1800" dirty="0">
              <a:latin typeface="Arial" panose="020B0604020202020204" pitchFamily="34" charset="0"/>
              <a:cs typeface="Arial" panose="020B0604020202020204" pitchFamily="34" charset="0"/>
            </a:endParaRPr>
          </a:p>
        </p:txBody>
      </p:sp>
      <p:sp>
        <p:nvSpPr>
          <p:cNvPr id="18" name="Rechteck 17"/>
          <p:cNvSpPr/>
          <p:nvPr/>
        </p:nvSpPr>
        <p:spPr>
          <a:xfrm>
            <a:off x="432000" y="4085912"/>
            <a:ext cx="1656184" cy="648000"/>
          </a:xfrm>
          <a:prstGeom prst="rect">
            <a:avLst/>
          </a:prstGeom>
          <a:solidFill>
            <a:schemeClr val="bg1"/>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de-DE" sz="1800" dirty="0" smtClean="0">
                <a:latin typeface="Arial" panose="020B0604020202020204" pitchFamily="34" charset="0"/>
                <a:cs typeface="Arial" panose="020B0604020202020204" pitchFamily="34" charset="0"/>
              </a:rPr>
              <a:t>Sachunterricht</a:t>
            </a:r>
            <a:endParaRPr lang="de-DE" sz="1800" dirty="0">
              <a:latin typeface="Arial" panose="020B0604020202020204" pitchFamily="34" charset="0"/>
              <a:cs typeface="Arial" panose="020B0604020202020204" pitchFamily="34" charset="0"/>
            </a:endParaRPr>
          </a:p>
        </p:txBody>
      </p:sp>
      <p:cxnSp>
        <p:nvCxnSpPr>
          <p:cNvPr id="11" name="Gerade Verbindung mit Pfeil 10"/>
          <p:cNvCxnSpPr>
            <a:stCxn id="18" idx="3"/>
          </p:cNvCxnSpPr>
          <p:nvPr/>
        </p:nvCxnSpPr>
        <p:spPr>
          <a:xfrm>
            <a:off x="2088184" y="4409912"/>
            <a:ext cx="971648" cy="212"/>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23" name="Rechteck 22"/>
          <p:cNvSpPr/>
          <p:nvPr/>
        </p:nvSpPr>
        <p:spPr>
          <a:xfrm>
            <a:off x="7056000" y="5624784"/>
            <a:ext cx="1656000" cy="432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de-DE" sz="1800" dirty="0" smtClean="0">
                <a:latin typeface="Arial" panose="020B0604020202020204" pitchFamily="34" charset="0"/>
                <a:cs typeface="Arial" panose="020B0604020202020204" pitchFamily="34" charset="0"/>
              </a:rPr>
              <a:t>Biologie</a:t>
            </a:r>
            <a:endParaRPr lang="de-DE" sz="1800" dirty="0">
              <a:latin typeface="Arial" panose="020B0604020202020204" pitchFamily="34" charset="0"/>
              <a:cs typeface="Arial" panose="020B0604020202020204" pitchFamily="34" charset="0"/>
            </a:endParaRPr>
          </a:p>
        </p:txBody>
      </p:sp>
      <p:sp>
        <p:nvSpPr>
          <p:cNvPr id="24" name="Rechteck 23"/>
          <p:cNvSpPr/>
          <p:nvPr/>
        </p:nvSpPr>
        <p:spPr>
          <a:xfrm>
            <a:off x="7056000" y="4940784"/>
            <a:ext cx="1656000" cy="4320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de-DE" sz="1800" dirty="0" smtClean="0">
                <a:latin typeface="Arial" panose="020B0604020202020204" pitchFamily="34" charset="0"/>
                <a:cs typeface="Arial" panose="020B0604020202020204" pitchFamily="34" charset="0"/>
              </a:rPr>
              <a:t>Chemie</a:t>
            </a:r>
            <a:endParaRPr lang="de-DE" sz="1800" dirty="0">
              <a:latin typeface="Arial" panose="020B0604020202020204" pitchFamily="34" charset="0"/>
              <a:cs typeface="Arial" panose="020B0604020202020204" pitchFamily="34" charset="0"/>
            </a:endParaRPr>
          </a:p>
        </p:txBody>
      </p:sp>
      <p:sp>
        <p:nvSpPr>
          <p:cNvPr id="25" name="Rechteck 24"/>
          <p:cNvSpPr/>
          <p:nvPr/>
        </p:nvSpPr>
        <p:spPr>
          <a:xfrm>
            <a:off x="7056000" y="4256784"/>
            <a:ext cx="1656000" cy="432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de-DE" sz="1800" dirty="0" smtClean="0">
                <a:latin typeface="Arial" panose="020B0604020202020204" pitchFamily="34" charset="0"/>
                <a:cs typeface="Arial" panose="020B0604020202020204" pitchFamily="34" charset="0"/>
              </a:rPr>
              <a:t>Physik</a:t>
            </a:r>
            <a:endParaRPr lang="de-DE" sz="1800" dirty="0">
              <a:latin typeface="Arial" panose="020B0604020202020204" pitchFamily="34" charset="0"/>
              <a:cs typeface="Arial" panose="020B0604020202020204" pitchFamily="34" charset="0"/>
            </a:endParaRPr>
          </a:p>
        </p:txBody>
      </p:sp>
      <p:sp>
        <p:nvSpPr>
          <p:cNvPr id="26" name="Rechteck 25"/>
          <p:cNvSpPr/>
          <p:nvPr/>
        </p:nvSpPr>
        <p:spPr>
          <a:xfrm>
            <a:off x="7056408" y="2924784"/>
            <a:ext cx="1656270" cy="432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de-DE" sz="1800" dirty="0" smtClean="0">
                <a:latin typeface="Arial" panose="020B0604020202020204" pitchFamily="34" charset="0"/>
                <a:cs typeface="Arial" panose="020B0604020202020204" pitchFamily="34" charset="0"/>
              </a:rPr>
              <a:t>Technik</a:t>
            </a:r>
            <a:endParaRPr lang="de-DE" sz="1800" dirty="0">
              <a:latin typeface="Arial" panose="020B0604020202020204" pitchFamily="34" charset="0"/>
              <a:cs typeface="Arial" panose="020B0604020202020204" pitchFamily="34" charset="0"/>
            </a:endParaRPr>
          </a:p>
        </p:txBody>
      </p:sp>
      <p:sp>
        <p:nvSpPr>
          <p:cNvPr id="27" name="Rechteck 26"/>
          <p:cNvSpPr/>
          <p:nvPr/>
        </p:nvSpPr>
        <p:spPr>
          <a:xfrm>
            <a:off x="7884000" y="2240784"/>
            <a:ext cx="828000" cy="432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de-DE" sz="1800" dirty="0" err="1" smtClean="0">
                <a:latin typeface="Arial" panose="020B0604020202020204" pitchFamily="34" charset="0"/>
                <a:cs typeface="Arial" panose="020B0604020202020204" pitchFamily="34" charset="0"/>
              </a:rPr>
              <a:t>NwT</a:t>
            </a:r>
            <a:endParaRPr lang="de-DE" sz="1800" dirty="0">
              <a:latin typeface="Arial" panose="020B0604020202020204" pitchFamily="34" charset="0"/>
              <a:cs typeface="Arial" panose="020B0604020202020204" pitchFamily="34" charset="0"/>
            </a:endParaRPr>
          </a:p>
        </p:txBody>
      </p:sp>
      <p:cxnSp>
        <p:nvCxnSpPr>
          <p:cNvPr id="21" name="Gerade Verbindung mit Pfeil 20"/>
          <p:cNvCxnSpPr>
            <a:endCxn id="27" idx="1"/>
          </p:cNvCxnSpPr>
          <p:nvPr/>
        </p:nvCxnSpPr>
        <p:spPr>
          <a:xfrm flipV="1">
            <a:off x="5220072" y="2456784"/>
            <a:ext cx="2663928" cy="404920"/>
          </a:xfrm>
          <a:prstGeom prst="straightConnector1">
            <a:avLst/>
          </a:prstGeom>
          <a:ln w="19050">
            <a:prstDash val="sysDash"/>
            <a:tailEnd type="arrow"/>
          </a:ln>
          <a:effectLst/>
        </p:spPr>
        <p:style>
          <a:lnRef idx="2">
            <a:schemeClr val="accent1"/>
          </a:lnRef>
          <a:fillRef idx="0">
            <a:schemeClr val="accent1"/>
          </a:fillRef>
          <a:effectRef idx="1">
            <a:schemeClr val="accent1"/>
          </a:effectRef>
          <a:fontRef idx="minor">
            <a:schemeClr val="tx1"/>
          </a:fontRef>
        </p:style>
      </p:cxnSp>
      <p:cxnSp>
        <p:nvCxnSpPr>
          <p:cNvPr id="28" name="Gerade Verbindung mit Pfeil 27"/>
          <p:cNvCxnSpPr>
            <a:stCxn id="14" idx="3"/>
            <a:endCxn id="26" idx="1"/>
          </p:cNvCxnSpPr>
          <p:nvPr/>
        </p:nvCxnSpPr>
        <p:spPr>
          <a:xfrm flipV="1">
            <a:off x="5148224" y="3140784"/>
            <a:ext cx="1908184" cy="552549"/>
          </a:xfrm>
          <a:prstGeom prst="straightConnector1">
            <a:avLst/>
          </a:prstGeom>
          <a:ln>
            <a:prstDash val="solid"/>
            <a:tailEnd type="arrow"/>
          </a:ln>
          <a:effectLst/>
        </p:spPr>
        <p:style>
          <a:lnRef idx="2">
            <a:schemeClr val="accent1"/>
          </a:lnRef>
          <a:fillRef idx="0">
            <a:schemeClr val="accent1"/>
          </a:fillRef>
          <a:effectRef idx="1">
            <a:schemeClr val="accent1"/>
          </a:effectRef>
          <a:fontRef idx="minor">
            <a:schemeClr val="tx1"/>
          </a:fontRef>
        </p:style>
      </p:cxnSp>
      <p:cxnSp>
        <p:nvCxnSpPr>
          <p:cNvPr id="30" name="Gerade Verbindung mit Pfeil 29"/>
          <p:cNvCxnSpPr>
            <a:stCxn id="15" idx="3"/>
            <a:endCxn id="25" idx="1"/>
          </p:cNvCxnSpPr>
          <p:nvPr/>
        </p:nvCxnSpPr>
        <p:spPr>
          <a:xfrm flipV="1">
            <a:off x="5148224" y="4472784"/>
            <a:ext cx="1907776" cy="72376"/>
          </a:xfrm>
          <a:prstGeom prst="straightConnector1">
            <a:avLst/>
          </a:prstGeom>
          <a:ln>
            <a:prstDash val="sysDash"/>
            <a:tailEnd type="arrow"/>
          </a:ln>
          <a:effectLst/>
        </p:spPr>
        <p:style>
          <a:lnRef idx="2">
            <a:schemeClr val="accent1"/>
          </a:lnRef>
          <a:fillRef idx="0">
            <a:schemeClr val="accent1"/>
          </a:fillRef>
          <a:effectRef idx="1">
            <a:schemeClr val="accent1"/>
          </a:effectRef>
          <a:fontRef idx="minor">
            <a:schemeClr val="tx1"/>
          </a:fontRef>
        </p:style>
      </p:cxnSp>
      <p:cxnSp>
        <p:nvCxnSpPr>
          <p:cNvPr id="1024" name="Gerade Verbindung mit Pfeil 1023"/>
          <p:cNvCxnSpPr>
            <a:stCxn id="15" idx="3"/>
            <a:endCxn id="24" idx="1"/>
          </p:cNvCxnSpPr>
          <p:nvPr/>
        </p:nvCxnSpPr>
        <p:spPr>
          <a:xfrm>
            <a:off x="5148224" y="4545160"/>
            <a:ext cx="1907776" cy="611624"/>
          </a:xfrm>
          <a:prstGeom prst="straightConnector1">
            <a:avLst/>
          </a:prstGeom>
          <a:ln>
            <a:prstDash val="sysDash"/>
            <a:tailEnd type="arrow"/>
          </a:ln>
          <a:effectLst/>
        </p:spPr>
        <p:style>
          <a:lnRef idx="2">
            <a:schemeClr val="accent1"/>
          </a:lnRef>
          <a:fillRef idx="0">
            <a:schemeClr val="accent1"/>
          </a:fillRef>
          <a:effectRef idx="1">
            <a:schemeClr val="accent1"/>
          </a:effectRef>
          <a:fontRef idx="minor">
            <a:schemeClr val="tx1"/>
          </a:fontRef>
        </p:style>
      </p:cxnSp>
      <p:cxnSp>
        <p:nvCxnSpPr>
          <p:cNvPr id="1028" name="Gerade Verbindung mit Pfeil 1027"/>
          <p:cNvCxnSpPr>
            <a:stCxn id="15" idx="3"/>
          </p:cNvCxnSpPr>
          <p:nvPr/>
        </p:nvCxnSpPr>
        <p:spPr>
          <a:xfrm>
            <a:off x="5148224" y="4545160"/>
            <a:ext cx="2088000" cy="1203541"/>
          </a:xfrm>
          <a:prstGeom prst="straightConnector1">
            <a:avLst/>
          </a:prstGeom>
          <a:ln>
            <a:prstDash val="sysDash"/>
            <a:tailEnd type="arrow"/>
          </a:ln>
          <a:effectLst/>
        </p:spPr>
        <p:style>
          <a:lnRef idx="2">
            <a:schemeClr val="accent1"/>
          </a:lnRef>
          <a:fillRef idx="0">
            <a:schemeClr val="accent1"/>
          </a:fillRef>
          <a:effectRef idx="1">
            <a:schemeClr val="accent1"/>
          </a:effectRef>
          <a:fontRef idx="minor">
            <a:schemeClr val="tx1"/>
          </a:fontRef>
        </p:style>
      </p:cxnSp>
      <p:cxnSp>
        <p:nvCxnSpPr>
          <p:cNvPr id="1030" name="Gerade Verbindung mit Pfeil 1029"/>
          <p:cNvCxnSpPr>
            <a:stCxn id="16" idx="3"/>
            <a:endCxn id="23" idx="1"/>
          </p:cNvCxnSpPr>
          <p:nvPr/>
        </p:nvCxnSpPr>
        <p:spPr>
          <a:xfrm>
            <a:off x="5148224" y="5409256"/>
            <a:ext cx="1907776" cy="43152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1036" name="Textfeld 1035"/>
          <p:cNvSpPr txBox="1"/>
          <p:nvPr/>
        </p:nvSpPr>
        <p:spPr>
          <a:xfrm rot="20525510">
            <a:off x="5335122" y="4476139"/>
            <a:ext cx="1440000" cy="340519"/>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de-DE" sz="1400" dirty="0" smtClean="0">
                <a:latin typeface="Arial" panose="020B0604020202020204" pitchFamily="34" charset="0"/>
                <a:cs typeface="Arial" panose="020B0604020202020204" pitchFamily="34" charset="0"/>
              </a:rPr>
              <a:t>entwickeln sich</a:t>
            </a:r>
            <a:endParaRPr lang="de-DE" sz="1400" dirty="0">
              <a:latin typeface="Arial" panose="020B0604020202020204" pitchFamily="34" charset="0"/>
              <a:cs typeface="Arial" panose="020B0604020202020204" pitchFamily="34" charset="0"/>
            </a:endParaRPr>
          </a:p>
        </p:txBody>
      </p:sp>
      <p:sp>
        <p:nvSpPr>
          <p:cNvPr id="46" name="Textfeld 45"/>
          <p:cNvSpPr txBox="1"/>
          <p:nvPr/>
        </p:nvSpPr>
        <p:spPr>
          <a:xfrm rot="873765">
            <a:off x="5452857" y="5414156"/>
            <a:ext cx="1152000" cy="340519"/>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de-DE" sz="1400" dirty="0" smtClean="0">
                <a:latin typeface="Arial" panose="020B0604020202020204" pitchFamily="34" charset="0"/>
                <a:cs typeface="Arial" panose="020B0604020202020204" pitchFamily="34" charset="0"/>
              </a:rPr>
              <a:t>Fortführung</a:t>
            </a:r>
            <a:endParaRPr lang="de-DE" sz="1400" dirty="0">
              <a:latin typeface="Arial" panose="020B0604020202020204" pitchFamily="34" charset="0"/>
              <a:cs typeface="Arial" panose="020B0604020202020204" pitchFamily="34" charset="0"/>
            </a:endParaRPr>
          </a:p>
        </p:txBody>
      </p:sp>
      <p:cxnSp>
        <p:nvCxnSpPr>
          <p:cNvPr id="35" name="Gerade Verbindung mit Pfeil 34"/>
          <p:cNvCxnSpPr>
            <a:stCxn id="15" idx="3"/>
            <a:endCxn id="26" idx="1"/>
          </p:cNvCxnSpPr>
          <p:nvPr/>
        </p:nvCxnSpPr>
        <p:spPr>
          <a:xfrm flipV="1">
            <a:off x="5148224" y="3140784"/>
            <a:ext cx="1908184" cy="1404376"/>
          </a:xfrm>
          <a:prstGeom prst="straightConnector1">
            <a:avLst/>
          </a:prstGeom>
          <a:ln w="19050">
            <a:prstDash val="sysDash"/>
            <a:tailEnd type="arrow"/>
          </a:ln>
          <a:effectLst/>
        </p:spPr>
        <p:style>
          <a:lnRef idx="2">
            <a:schemeClr val="accent1"/>
          </a:lnRef>
          <a:fillRef idx="0">
            <a:schemeClr val="accent1"/>
          </a:fillRef>
          <a:effectRef idx="1">
            <a:schemeClr val="accent1"/>
          </a:effectRef>
          <a:fontRef idx="minor">
            <a:schemeClr val="tx1"/>
          </a:fontRef>
        </p:style>
      </p:cxnSp>
      <p:sp>
        <p:nvSpPr>
          <p:cNvPr id="40" name="Textfeld 39"/>
          <p:cNvSpPr txBox="1"/>
          <p:nvPr/>
        </p:nvSpPr>
        <p:spPr>
          <a:xfrm rot="21123698">
            <a:off x="5814957" y="2522836"/>
            <a:ext cx="979807" cy="340519"/>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de-DE" sz="1400" dirty="0" smtClean="0">
                <a:latin typeface="Arial" panose="020B0604020202020204" pitchFamily="34" charset="0"/>
                <a:cs typeface="Arial" panose="020B0604020202020204" pitchFamily="34" charset="0"/>
              </a:rPr>
              <a:t>baut auf</a:t>
            </a:r>
            <a:endParaRPr lang="de-DE" sz="1400" dirty="0">
              <a:latin typeface="Arial" panose="020B0604020202020204" pitchFamily="34" charset="0"/>
              <a:cs typeface="Arial" panose="020B0604020202020204" pitchFamily="34" charset="0"/>
            </a:endParaRPr>
          </a:p>
        </p:txBody>
      </p:sp>
      <p:sp>
        <p:nvSpPr>
          <p:cNvPr id="29" name="Rechteck 28"/>
          <p:cNvSpPr/>
          <p:nvPr/>
        </p:nvSpPr>
        <p:spPr>
          <a:xfrm>
            <a:off x="432000" y="3221956"/>
            <a:ext cx="1656184" cy="648000"/>
          </a:xfrm>
          <a:prstGeom prst="rect">
            <a:avLst/>
          </a:prstGeom>
          <a:solidFill>
            <a:schemeClr val="bg1"/>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de-DE" sz="1800" dirty="0" smtClean="0">
                <a:latin typeface="Arial" panose="020B0604020202020204" pitchFamily="34" charset="0"/>
                <a:cs typeface="Arial" panose="020B0604020202020204" pitchFamily="34" charset="0"/>
              </a:rPr>
              <a:t>Kunst / Werken</a:t>
            </a:r>
            <a:endParaRPr lang="de-DE" sz="1800" dirty="0">
              <a:latin typeface="Arial" panose="020B0604020202020204" pitchFamily="34" charset="0"/>
              <a:cs typeface="Arial" panose="020B0604020202020204" pitchFamily="34" charset="0"/>
            </a:endParaRPr>
          </a:p>
        </p:txBody>
      </p:sp>
      <p:cxnSp>
        <p:nvCxnSpPr>
          <p:cNvPr id="31" name="Gerade Verbindung mit Pfeil 30"/>
          <p:cNvCxnSpPr>
            <a:stCxn id="29" idx="3"/>
          </p:cNvCxnSpPr>
          <p:nvPr/>
        </p:nvCxnSpPr>
        <p:spPr>
          <a:xfrm>
            <a:off x="2088184" y="3545956"/>
            <a:ext cx="971648" cy="212"/>
          </a:xfrm>
          <a:prstGeom prst="straightConnector1">
            <a:avLst/>
          </a:prstGeom>
          <a:ln>
            <a:prstDash val="sysDash"/>
            <a:tailEnd type="arrow"/>
          </a:ln>
          <a:effectLst/>
        </p:spPr>
        <p:style>
          <a:lnRef idx="2">
            <a:schemeClr val="accent1"/>
          </a:lnRef>
          <a:fillRef idx="0">
            <a:schemeClr val="accent1"/>
          </a:fillRef>
          <a:effectRef idx="1">
            <a:schemeClr val="accent1"/>
          </a:effectRef>
          <a:fontRef idx="minor">
            <a:schemeClr val="tx1"/>
          </a:fontRef>
        </p:style>
      </p:cxnSp>
      <p:sp>
        <p:nvSpPr>
          <p:cNvPr id="34" name="Textfeld 33"/>
          <p:cNvSpPr txBox="1">
            <a:spLocks noChangeArrowheads="1"/>
          </p:cNvSpPr>
          <p:nvPr/>
        </p:nvSpPr>
        <p:spPr bwMode="auto">
          <a:xfrm>
            <a:off x="223838" y="692696"/>
            <a:ext cx="8696325" cy="523875"/>
          </a:xfrm>
          <a:prstGeom prst="rect">
            <a:avLst/>
          </a:prstGeom>
          <a:noFill/>
          <a:ln w="9525">
            <a:noFill/>
            <a:miter lim="800000"/>
            <a:headEnd/>
            <a:tailEnd/>
          </a:ln>
        </p:spPr>
        <p:txBody>
          <a:bodyPr>
            <a:spAutoFit/>
          </a:bodyPr>
          <a:lstStyle/>
          <a:p>
            <a:pPr algn="ctr"/>
            <a:r>
              <a:rPr lang="de-DE" sz="2800" b="1" dirty="0" smtClean="0">
                <a:latin typeface="Calibri"/>
                <a:cs typeface="Calibri"/>
              </a:rPr>
              <a:t>Fächerverbund BNT – Struktur des Plans</a:t>
            </a:r>
            <a:endParaRPr lang="de-DE" sz="2800" b="1" dirty="0">
              <a:latin typeface="Calibri"/>
              <a:cs typeface="Calibri"/>
            </a:endParaRPr>
          </a:p>
        </p:txBody>
      </p:sp>
      <p:cxnSp>
        <p:nvCxnSpPr>
          <p:cNvPr id="37" name="Gerade Verbindung 36"/>
          <p:cNvCxnSpPr/>
          <p:nvPr/>
        </p:nvCxnSpPr>
        <p:spPr>
          <a:xfrm>
            <a:off x="3456080" y="3336909"/>
            <a:ext cx="1836000" cy="72000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8" name="Gerade Verbindung 37"/>
          <p:cNvCxnSpPr/>
          <p:nvPr/>
        </p:nvCxnSpPr>
        <p:spPr>
          <a:xfrm flipV="1">
            <a:off x="3420280" y="3300805"/>
            <a:ext cx="1836000" cy="72000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9" name="Gerade Verbindung 38"/>
          <p:cNvCxnSpPr/>
          <p:nvPr/>
        </p:nvCxnSpPr>
        <p:spPr>
          <a:xfrm>
            <a:off x="7056472" y="2924960"/>
            <a:ext cx="1764000" cy="39600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1" name="Gerade Verbindung 40"/>
          <p:cNvCxnSpPr/>
          <p:nvPr/>
        </p:nvCxnSpPr>
        <p:spPr>
          <a:xfrm flipV="1">
            <a:off x="7020672" y="2888856"/>
            <a:ext cx="1764000" cy="39600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43" name="Textfeld 42"/>
          <p:cNvSpPr txBox="1"/>
          <p:nvPr/>
        </p:nvSpPr>
        <p:spPr>
          <a:xfrm>
            <a:off x="5436096" y="3176888"/>
            <a:ext cx="1368152" cy="584775"/>
          </a:xfrm>
          <a:prstGeom prst="rect">
            <a:avLst/>
          </a:prstGeom>
          <a:solidFill>
            <a:srgbClr val="FF2F2F"/>
          </a:solidFill>
          <a:ln>
            <a:solidFill>
              <a:srgbClr val="C00000"/>
            </a:solidFill>
          </a:ln>
        </p:spPr>
        <p:txBody>
          <a:bodyPr wrap="square" rtlCol="0">
            <a:spAutoFit/>
          </a:bodyPr>
          <a:lstStyle/>
          <a:p>
            <a:pPr algn="ctr"/>
            <a:r>
              <a:rPr lang="de-DE" sz="1600" dirty="0" smtClean="0">
                <a:solidFill>
                  <a:schemeClr val="bg1"/>
                </a:solidFill>
                <a:latin typeface="+mn-lt"/>
              </a:rPr>
              <a:t>Nicht im Gymnasium</a:t>
            </a:r>
            <a:endParaRPr lang="de-DE" sz="1600" dirty="0">
              <a:solidFill>
                <a:schemeClr val="bg1"/>
              </a:solidFill>
              <a:latin typeface="+mn-lt"/>
            </a:endParaRPr>
          </a:p>
        </p:txBody>
      </p:sp>
      <p:grpSp>
        <p:nvGrpSpPr>
          <p:cNvPr id="49" name="Gruppieren 48"/>
          <p:cNvGrpSpPr/>
          <p:nvPr/>
        </p:nvGrpSpPr>
        <p:grpSpPr>
          <a:xfrm>
            <a:off x="2987824" y="3429000"/>
            <a:ext cx="648072" cy="543900"/>
            <a:chOff x="2987824" y="3429000"/>
            <a:chExt cx="648072" cy="543900"/>
          </a:xfrm>
        </p:grpSpPr>
        <p:sp>
          <p:nvSpPr>
            <p:cNvPr id="36" name="Textfeld 35"/>
            <p:cNvSpPr txBox="1"/>
            <p:nvPr/>
          </p:nvSpPr>
          <p:spPr>
            <a:xfrm>
              <a:off x="3059832" y="3429000"/>
              <a:ext cx="504056" cy="338554"/>
            </a:xfrm>
            <a:prstGeom prst="rect">
              <a:avLst/>
            </a:prstGeom>
            <a:noFill/>
          </p:spPr>
          <p:txBody>
            <a:bodyPr wrap="square" rtlCol="0">
              <a:spAutoFit/>
            </a:bodyPr>
            <a:lstStyle/>
            <a:p>
              <a:r>
                <a:rPr lang="de-DE" sz="1600" b="1" dirty="0" smtClean="0">
                  <a:latin typeface="+mn-lt"/>
                </a:rPr>
                <a:t>1-2</a:t>
              </a:r>
              <a:endParaRPr lang="de-DE" sz="1600" b="1" dirty="0">
                <a:latin typeface="+mn-lt"/>
              </a:endParaRPr>
            </a:p>
          </p:txBody>
        </p:sp>
        <p:sp>
          <p:nvSpPr>
            <p:cNvPr id="45" name="Textfeld 44"/>
            <p:cNvSpPr txBox="1"/>
            <p:nvPr/>
          </p:nvSpPr>
          <p:spPr>
            <a:xfrm>
              <a:off x="2987824" y="3634346"/>
              <a:ext cx="648072" cy="338554"/>
            </a:xfrm>
            <a:prstGeom prst="rect">
              <a:avLst/>
            </a:prstGeom>
            <a:noFill/>
          </p:spPr>
          <p:txBody>
            <a:bodyPr wrap="square" rtlCol="0">
              <a:spAutoFit/>
            </a:bodyPr>
            <a:lstStyle/>
            <a:p>
              <a:pPr algn="ctr"/>
              <a:r>
                <a:rPr lang="de-DE" sz="1600" b="1" dirty="0" smtClean="0">
                  <a:latin typeface="+mn-lt"/>
                </a:rPr>
                <a:t>Std.</a:t>
              </a:r>
              <a:endParaRPr lang="de-DE" sz="1600" b="1" dirty="0">
                <a:latin typeface="+mn-lt"/>
              </a:endParaRPr>
            </a:p>
          </p:txBody>
        </p:sp>
      </p:grpSp>
      <p:grpSp>
        <p:nvGrpSpPr>
          <p:cNvPr id="50" name="Gruppieren 49"/>
          <p:cNvGrpSpPr/>
          <p:nvPr/>
        </p:nvGrpSpPr>
        <p:grpSpPr>
          <a:xfrm>
            <a:off x="2987824" y="4242574"/>
            <a:ext cx="648072" cy="554578"/>
            <a:chOff x="2987824" y="4242574"/>
            <a:chExt cx="648072" cy="554578"/>
          </a:xfrm>
        </p:grpSpPr>
        <p:sp>
          <p:nvSpPr>
            <p:cNvPr id="42" name="Textfeld 41"/>
            <p:cNvSpPr txBox="1"/>
            <p:nvPr/>
          </p:nvSpPr>
          <p:spPr>
            <a:xfrm>
              <a:off x="3059832" y="4242574"/>
              <a:ext cx="504056" cy="338554"/>
            </a:xfrm>
            <a:prstGeom prst="rect">
              <a:avLst/>
            </a:prstGeom>
            <a:noFill/>
          </p:spPr>
          <p:txBody>
            <a:bodyPr wrap="square" rtlCol="0">
              <a:spAutoFit/>
            </a:bodyPr>
            <a:lstStyle/>
            <a:p>
              <a:pPr algn="ctr"/>
              <a:r>
                <a:rPr lang="de-DE" sz="1600" b="1" dirty="0" smtClean="0">
                  <a:latin typeface="+mn-lt"/>
                </a:rPr>
                <a:t>3</a:t>
              </a:r>
              <a:endParaRPr lang="de-DE" sz="1600" b="1" dirty="0">
                <a:latin typeface="+mn-lt"/>
              </a:endParaRPr>
            </a:p>
          </p:txBody>
        </p:sp>
        <p:sp>
          <p:nvSpPr>
            <p:cNvPr id="47" name="Textfeld 46"/>
            <p:cNvSpPr txBox="1"/>
            <p:nvPr/>
          </p:nvSpPr>
          <p:spPr>
            <a:xfrm>
              <a:off x="2987824" y="4458598"/>
              <a:ext cx="648072" cy="338554"/>
            </a:xfrm>
            <a:prstGeom prst="rect">
              <a:avLst/>
            </a:prstGeom>
            <a:noFill/>
          </p:spPr>
          <p:txBody>
            <a:bodyPr wrap="square" rtlCol="0">
              <a:spAutoFit/>
            </a:bodyPr>
            <a:lstStyle/>
            <a:p>
              <a:pPr algn="ctr"/>
              <a:r>
                <a:rPr lang="de-DE" sz="1600" b="1" dirty="0" smtClean="0">
                  <a:latin typeface="+mn-lt"/>
                </a:rPr>
                <a:t>Std.</a:t>
              </a:r>
              <a:endParaRPr lang="de-DE" sz="1600" b="1" dirty="0">
                <a:latin typeface="+mn-lt"/>
              </a:endParaRPr>
            </a:p>
          </p:txBody>
        </p:sp>
      </p:grpSp>
      <p:grpSp>
        <p:nvGrpSpPr>
          <p:cNvPr id="51" name="Gruppieren 50"/>
          <p:cNvGrpSpPr/>
          <p:nvPr/>
        </p:nvGrpSpPr>
        <p:grpSpPr>
          <a:xfrm>
            <a:off x="2987824" y="5157192"/>
            <a:ext cx="648072" cy="554578"/>
            <a:chOff x="2987824" y="5157192"/>
            <a:chExt cx="648072" cy="554578"/>
          </a:xfrm>
        </p:grpSpPr>
        <p:sp>
          <p:nvSpPr>
            <p:cNvPr id="44" name="Textfeld 43"/>
            <p:cNvSpPr txBox="1"/>
            <p:nvPr/>
          </p:nvSpPr>
          <p:spPr>
            <a:xfrm>
              <a:off x="3059832" y="5157192"/>
              <a:ext cx="504056" cy="338554"/>
            </a:xfrm>
            <a:prstGeom prst="rect">
              <a:avLst/>
            </a:prstGeom>
            <a:noFill/>
          </p:spPr>
          <p:txBody>
            <a:bodyPr wrap="square" rtlCol="0">
              <a:spAutoFit/>
            </a:bodyPr>
            <a:lstStyle/>
            <a:p>
              <a:pPr algn="ctr"/>
              <a:r>
                <a:rPr lang="de-DE" sz="1600" b="1" dirty="0" smtClean="0">
                  <a:latin typeface="+mn-lt"/>
                </a:rPr>
                <a:t>3</a:t>
              </a:r>
              <a:endParaRPr lang="de-DE" sz="1600" b="1" dirty="0">
                <a:latin typeface="+mn-lt"/>
              </a:endParaRPr>
            </a:p>
          </p:txBody>
        </p:sp>
        <p:sp>
          <p:nvSpPr>
            <p:cNvPr id="48" name="Textfeld 47"/>
            <p:cNvSpPr txBox="1"/>
            <p:nvPr/>
          </p:nvSpPr>
          <p:spPr>
            <a:xfrm>
              <a:off x="2987824" y="5373216"/>
              <a:ext cx="648072" cy="338554"/>
            </a:xfrm>
            <a:prstGeom prst="rect">
              <a:avLst/>
            </a:prstGeom>
            <a:noFill/>
          </p:spPr>
          <p:txBody>
            <a:bodyPr wrap="square" rtlCol="0">
              <a:spAutoFit/>
            </a:bodyPr>
            <a:lstStyle/>
            <a:p>
              <a:pPr algn="ctr"/>
              <a:r>
                <a:rPr lang="de-DE" sz="1600" b="1" dirty="0" smtClean="0">
                  <a:latin typeface="+mn-lt"/>
                </a:rPr>
                <a:t>Std.</a:t>
              </a:r>
              <a:endParaRPr lang="de-DE" sz="1600" b="1" dirty="0">
                <a:latin typeface="+mn-lt"/>
              </a:endParaRPr>
            </a:p>
          </p:txBody>
        </p:sp>
      </p:grpSp>
    </p:spTree>
    <p:extLst>
      <p:ext uri="{BB962C8B-B14F-4D97-AF65-F5344CB8AC3E}">
        <p14:creationId xmlns:p14="http://schemas.microsoft.com/office/powerpoint/2010/main" val="1742343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 presetClass="entr" presetSubtype="0" fill="hold" nodeType="withEffect">
                                  <p:stCondLst>
                                    <p:cond delay="500"/>
                                  </p:stCondLst>
                                  <p:childTnLst>
                                    <p:set>
                                      <p:cBhvr>
                                        <p:cTn id="15" dur="1" fill="hold">
                                          <p:stCondLst>
                                            <p:cond delay="0"/>
                                          </p:stCondLst>
                                        </p:cTn>
                                        <p:tgtEl>
                                          <p:spTgt spid="49"/>
                                        </p:tgtEl>
                                        <p:attrNameLst>
                                          <p:attrName>style.visibility</p:attrName>
                                        </p:attrNameLst>
                                      </p:cBhvr>
                                      <p:to>
                                        <p:strVal val="visible"/>
                                      </p:to>
                                    </p:se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par>
                                <p:cTn id="19" presetID="1" presetClass="entr" presetSubtype="0" fill="hold" nodeType="withEffect">
                                  <p:stCondLst>
                                    <p:cond delay="500"/>
                                  </p:stCondLst>
                                  <p:childTnLst>
                                    <p:set>
                                      <p:cBhvr>
                                        <p:cTn id="20" dur="1" fill="hold">
                                          <p:stCondLst>
                                            <p:cond delay="0"/>
                                          </p:stCondLst>
                                        </p:cTn>
                                        <p:tgtEl>
                                          <p:spTgt spid="50"/>
                                        </p:tgtEl>
                                        <p:attrNameLst>
                                          <p:attrName>style.visibility</p:attrName>
                                        </p:attrNameLst>
                                      </p:cBhvr>
                                      <p:to>
                                        <p:strVal val="visible"/>
                                      </p:to>
                                    </p:set>
                                  </p:childTnLst>
                                </p:cTn>
                              </p:par>
                              <p:par>
                                <p:cTn id="21" presetID="10"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1" presetClass="entr" presetSubtype="0" fill="hold" nodeType="withEffect">
                                  <p:stCondLst>
                                    <p:cond delay="500"/>
                                  </p:stCondLst>
                                  <p:childTnLst>
                                    <p:set>
                                      <p:cBhvr>
                                        <p:cTn id="25" dur="1" fill="hold">
                                          <p:stCondLst>
                                            <p:cond delay="0"/>
                                          </p:stCondLst>
                                        </p:cTn>
                                        <p:tgtEl>
                                          <p:spTgt spid="51"/>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par>
                                <p:cTn id="34" presetID="10" presetClass="entr" presetSubtype="0"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par>
                                <p:cTn id="40" presetID="10" presetClass="entr" presetSubtype="0" fill="hold" nodeType="with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500"/>
                                        <p:tgtEl>
                                          <p:spTgt spid="3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fade">
                                      <p:cBhvr>
                                        <p:cTn id="50" dur="500"/>
                                        <p:tgtEl>
                                          <p:spTgt spid="23"/>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fade">
                                      <p:cBhvr>
                                        <p:cTn id="53" dur="500"/>
                                        <p:tgtEl>
                                          <p:spTgt spid="24"/>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fade">
                                      <p:cBhvr>
                                        <p:cTn id="56" dur="500"/>
                                        <p:tgtEl>
                                          <p:spTgt spid="2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fade">
                                      <p:cBhvr>
                                        <p:cTn id="59" dur="500"/>
                                        <p:tgtEl>
                                          <p:spTgt spid="26"/>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fade">
                                      <p:cBhvr>
                                        <p:cTn id="62" dur="500"/>
                                        <p:tgtEl>
                                          <p:spTgt spid="27"/>
                                        </p:tgtEl>
                                      </p:cBhvr>
                                    </p:animEffect>
                                  </p:childTnLst>
                                </p:cTn>
                              </p:par>
                              <p:par>
                                <p:cTn id="63" presetID="10" presetClass="entr" presetSubtype="0" fill="hold" nodeType="with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500"/>
                                        <p:tgtEl>
                                          <p:spTgt spid="21"/>
                                        </p:tgtEl>
                                      </p:cBhvr>
                                    </p:animEffect>
                                  </p:childTnLst>
                                </p:cTn>
                              </p:par>
                              <p:par>
                                <p:cTn id="66" presetID="10" presetClass="entr" presetSubtype="0" fill="hold" nodeType="with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fade">
                                      <p:cBhvr>
                                        <p:cTn id="68" dur="500"/>
                                        <p:tgtEl>
                                          <p:spTgt spid="28"/>
                                        </p:tgtEl>
                                      </p:cBhvr>
                                    </p:animEffect>
                                  </p:childTnLst>
                                </p:cTn>
                              </p:par>
                              <p:par>
                                <p:cTn id="69" presetID="10" presetClass="entr" presetSubtype="0" fill="hold" nodeType="withEffect">
                                  <p:stCondLst>
                                    <p:cond delay="0"/>
                                  </p:stCondLst>
                                  <p:childTnLst>
                                    <p:set>
                                      <p:cBhvr>
                                        <p:cTn id="70" dur="1" fill="hold">
                                          <p:stCondLst>
                                            <p:cond delay="0"/>
                                          </p:stCondLst>
                                        </p:cTn>
                                        <p:tgtEl>
                                          <p:spTgt spid="30"/>
                                        </p:tgtEl>
                                        <p:attrNameLst>
                                          <p:attrName>style.visibility</p:attrName>
                                        </p:attrNameLst>
                                      </p:cBhvr>
                                      <p:to>
                                        <p:strVal val="visible"/>
                                      </p:to>
                                    </p:set>
                                    <p:animEffect transition="in" filter="fade">
                                      <p:cBhvr>
                                        <p:cTn id="71" dur="500"/>
                                        <p:tgtEl>
                                          <p:spTgt spid="30"/>
                                        </p:tgtEl>
                                      </p:cBhvr>
                                    </p:animEffect>
                                  </p:childTnLst>
                                </p:cTn>
                              </p:par>
                              <p:par>
                                <p:cTn id="72" presetID="10" presetClass="entr" presetSubtype="0" fill="hold" nodeType="withEffect">
                                  <p:stCondLst>
                                    <p:cond delay="0"/>
                                  </p:stCondLst>
                                  <p:childTnLst>
                                    <p:set>
                                      <p:cBhvr>
                                        <p:cTn id="73" dur="1" fill="hold">
                                          <p:stCondLst>
                                            <p:cond delay="0"/>
                                          </p:stCondLst>
                                        </p:cTn>
                                        <p:tgtEl>
                                          <p:spTgt spid="1024"/>
                                        </p:tgtEl>
                                        <p:attrNameLst>
                                          <p:attrName>style.visibility</p:attrName>
                                        </p:attrNameLst>
                                      </p:cBhvr>
                                      <p:to>
                                        <p:strVal val="visible"/>
                                      </p:to>
                                    </p:set>
                                    <p:animEffect transition="in" filter="fade">
                                      <p:cBhvr>
                                        <p:cTn id="74" dur="500"/>
                                        <p:tgtEl>
                                          <p:spTgt spid="1024"/>
                                        </p:tgtEl>
                                      </p:cBhvr>
                                    </p:animEffect>
                                  </p:childTnLst>
                                </p:cTn>
                              </p:par>
                              <p:par>
                                <p:cTn id="75" presetID="10" presetClass="entr" presetSubtype="0" fill="hold" nodeType="withEffect">
                                  <p:stCondLst>
                                    <p:cond delay="0"/>
                                  </p:stCondLst>
                                  <p:childTnLst>
                                    <p:set>
                                      <p:cBhvr>
                                        <p:cTn id="76" dur="1" fill="hold">
                                          <p:stCondLst>
                                            <p:cond delay="0"/>
                                          </p:stCondLst>
                                        </p:cTn>
                                        <p:tgtEl>
                                          <p:spTgt spid="1028"/>
                                        </p:tgtEl>
                                        <p:attrNameLst>
                                          <p:attrName>style.visibility</p:attrName>
                                        </p:attrNameLst>
                                      </p:cBhvr>
                                      <p:to>
                                        <p:strVal val="visible"/>
                                      </p:to>
                                    </p:set>
                                    <p:animEffect transition="in" filter="fade">
                                      <p:cBhvr>
                                        <p:cTn id="77" dur="500"/>
                                        <p:tgtEl>
                                          <p:spTgt spid="1028"/>
                                        </p:tgtEl>
                                      </p:cBhvr>
                                    </p:animEffect>
                                  </p:childTnLst>
                                </p:cTn>
                              </p:par>
                              <p:par>
                                <p:cTn id="78" presetID="10" presetClass="entr" presetSubtype="0" fill="hold" nodeType="withEffect">
                                  <p:stCondLst>
                                    <p:cond delay="0"/>
                                  </p:stCondLst>
                                  <p:childTnLst>
                                    <p:set>
                                      <p:cBhvr>
                                        <p:cTn id="79" dur="1" fill="hold">
                                          <p:stCondLst>
                                            <p:cond delay="0"/>
                                          </p:stCondLst>
                                        </p:cTn>
                                        <p:tgtEl>
                                          <p:spTgt spid="1030"/>
                                        </p:tgtEl>
                                        <p:attrNameLst>
                                          <p:attrName>style.visibility</p:attrName>
                                        </p:attrNameLst>
                                      </p:cBhvr>
                                      <p:to>
                                        <p:strVal val="visible"/>
                                      </p:to>
                                    </p:set>
                                    <p:animEffect transition="in" filter="fade">
                                      <p:cBhvr>
                                        <p:cTn id="80" dur="500"/>
                                        <p:tgtEl>
                                          <p:spTgt spid="1030"/>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1036"/>
                                        </p:tgtEl>
                                        <p:attrNameLst>
                                          <p:attrName>style.visibility</p:attrName>
                                        </p:attrNameLst>
                                      </p:cBhvr>
                                      <p:to>
                                        <p:strVal val="visible"/>
                                      </p:to>
                                    </p:set>
                                    <p:animEffect transition="in" filter="fade">
                                      <p:cBhvr>
                                        <p:cTn id="83" dur="500"/>
                                        <p:tgtEl>
                                          <p:spTgt spid="1036"/>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Effect transition="in" filter="fade">
                                      <p:cBhvr>
                                        <p:cTn id="86" dur="500"/>
                                        <p:tgtEl>
                                          <p:spTgt spid="46"/>
                                        </p:tgtEl>
                                      </p:cBhvr>
                                    </p:animEffect>
                                  </p:childTnLst>
                                </p:cTn>
                              </p:par>
                              <p:par>
                                <p:cTn id="87" presetID="10" presetClass="entr" presetSubtype="0" fill="hold" nodeType="withEffect">
                                  <p:stCondLst>
                                    <p:cond delay="0"/>
                                  </p:stCondLst>
                                  <p:childTnLst>
                                    <p:set>
                                      <p:cBhvr>
                                        <p:cTn id="88" dur="1" fill="hold">
                                          <p:stCondLst>
                                            <p:cond delay="0"/>
                                          </p:stCondLst>
                                        </p:cTn>
                                        <p:tgtEl>
                                          <p:spTgt spid="35"/>
                                        </p:tgtEl>
                                        <p:attrNameLst>
                                          <p:attrName>style.visibility</p:attrName>
                                        </p:attrNameLst>
                                      </p:cBhvr>
                                      <p:to>
                                        <p:strVal val="visible"/>
                                      </p:to>
                                    </p:set>
                                    <p:animEffect transition="in" filter="fade">
                                      <p:cBhvr>
                                        <p:cTn id="89" dur="500"/>
                                        <p:tgtEl>
                                          <p:spTgt spid="35"/>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fade">
                                      <p:cBhvr>
                                        <p:cTn id="92" dur="500"/>
                                        <p:tgtEl>
                                          <p:spTgt spid="40"/>
                                        </p:tgtEl>
                                      </p:cBhvr>
                                    </p:animEffect>
                                  </p:childTnLst>
                                </p:cTn>
                              </p:par>
                            </p:childTnLst>
                          </p:cTn>
                        </p:par>
                      </p:childTnLst>
                    </p:cTn>
                  </p:par>
                  <p:par>
                    <p:cTn id="93" fill="hold">
                      <p:stCondLst>
                        <p:cond delay="indefinite"/>
                      </p:stCondLst>
                      <p:childTnLst>
                        <p:par>
                          <p:cTn id="94" fill="hold">
                            <p:stCondLst>
                              <p:cond delay="0"/>
                            </p:stCondLst>
                            <p:childTnLst>
                              <p:par>
                                <p:cTn id="95" presetID="23" presetClass="entr" presetSubtype="16" fill="hold" nodeType="click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childTnLst>
                                </p:cTn>
                              </p:par>
                              <p:par>
                                <p:cTn id="99" presetID="23" presetClass="entr" presetSubtype="16" fill="hold" nodeType="withEffect">
                                  <p:stCondLst>
                                    <p:cond delay="0"/>
                                  </p:stCondLst>
                                  <p:childTnLst>
                                    <p:set>
                                      <p:cBhvr>
                                        <p:cTn id="100" dur="1" fill="hold">
                                          <p:stCondLst>
                                            <p:cond delay="0"/>
                                          </p:stCondLst>
                                        </p:cTn>
                                        <p:tgtEl>
                                          <p:spTgt spid="37"/>
                                        </p:tgtEl>
                                        <p:attrNameLst>
                                          <p:attrName>style.visibility</p:attrName>
                                        </p:attrNameLst>
                                      </p:cBhvr>
                                      <p:to>
                                        <p:strVal val="visible"/>
                                      </p:to>
                                    </p:set>
                                    <p:anim calcmode="lin" valueType="num">
                                      <p:cBhvr>
                                        <p:cTn id="101" dur="500" fill="hold"/>
                                        <p:tgtEl>
                                          <p:spTgt spid="37"/>
                                        </p:tgtEl>
                                        <p:attrNameLst>
                                          <p:attrName>ppt_w</p:attrName>
                                        </p:attrNameLst>
                                      </p:cBhvr>
                                      <p:tavLst>
                                        <p:tav tm="0">
                                          <p:val>
                                            <p:fltVal val="0"/>
                                          </p:val>
                                        </p:tav>
                                        <p:tav tm="100000">
                                          <p:val>
                                            <p:strVal val="#ppt_w"/>
                                          </p:val>
                                        </p:tav>
                                      </p:tavLst>
                                    </p:anim>
                                    <p:anim calcmode="lin" valueType="num">
                                      <p:cBhvr>
                                        <p:cTn id="102" dur="500" fill="hold"/>
                                        <p:tgtEl>
                                          <p:spTgt spid="37"/>
                                        </p:tgtEl>
                                        <p:attrNameLst>
                                          <p:attrName>ppt_h</p:attrName>
                                        </p:attrNameLst>
                                      </p:cBhvr>
                                      <p:tavLst>
                                        <p:tav tm="0">
                                          <p:val>
                                            <p:fltVal val="0"/>
                                          </p:val>
                                        </p:tav>
                                        <p:tav tm="100000">
                                          <p:val>
                                            <p:strVal val="#ppt_h"/>
                                          </p:val>
                                        </p:tav>
                                      </p:tavLst>
                                    </p:anim>
                                  </p:childTnLst>
                                </p:cTn>
                              </p:par>
                              <p:par>
                                <p:cTn id="103" presetID="23" presetClass="entr" presetSubtype="16" fill="hold" nodeType="withEffect">
                                  <p:stCondLst>
                                    <p:cond delay="0"/>
                                  </p:stCondLst>
                                  <p:childTnLst>
                                    <p:set>
                                      <p:cBhvr>
                                        <p:cTn id="104" dur="1" fill="hold">
                                          <p:stCondLst>
                                            <p:cond delay="0"/>
                                          </p:stCondLst>
                                        </p:cTn>
                                        <p:tgtEl>
                                          <p:spTgt spid="41"/>
                                        </p:tgtEl>
                                        <p:attrNameLst>
                                          <p:attrName>style.visibility</p:attrName>
                                        </p:attrNameLst>
                                      </p:cBhvr>
                                      <p:to>
                                        <p:strVal val="visible"/>
                                      </p:to>
                                    </p:set>
                                    <p:anim calcmode="lin" valueType="num">
                                      <p:cBhvr>
                                        <p:cTn id="105" dur="500" fill="hold"/>
                                        <p:tgtEl>
                                          <p:spTgt spid="41"/>
                                        </p:tgtEl>
                                        <p:attrNameLst>
                                          <p:attrName>ppt_w</p:attrName>
                                        </p:attrNameLst>
                                      </p:cBhvr>
                                      <p:tavLst>
                                        <p:tav tm="0">
                                          <p:val>
                                            <p:fltVal val="0"/>
                                          </p:val>
                                        </p:tav>
                                        <p:tav tm="100000">
                                          <p:val>
                                            <p:strVal val="#ppt_w"/>
                                          </p:val>
                                        </p:tav>
                                      </p:tavLst>
                                    </p:anim>
                                    <p:anim calcmode="lin" valueType="num">
                                      <p:cBhvr>
                                        <p:cTn id="106" dur="500" fill="hold"/>
                                        <p:tgtEl>
                                          <p:spTgt spid="41"/>
                                        </p:tgtEl>
                                        <p:attrNameLst>
                                          <p:attrName>ppt_h</p:attrName>
                                        </p:attrNameLst>
                                      </p:cBhvr>
                                      <p:tavLst>
                                        <p:tav tm="0">
                                          <p:val>
                                            <p:fltVal val="0"/>
                                          </p:val>
                                        </p:tav>
                                        <p:tav tm="100000">
                                          <p:val>
                                            <p:strVal val="#ppt_h"/>
                                          </p:val>
                                        </p:tav>
                                      </p:tavLst>
                                    </p:anim>
                                  </p:childTnLst>
                                </p:cTn>
                              </p:par>
                              <p:par>
                                <p:cTn id="107" presetID="23" presetClass="entr" presetSubtype="16" fill="hold" nodeType="withEffect">
                                  <p:stCondLst>
                                    <p:cond delay="0"/>
                                  </p:stCondLst>
                                  <p:childTnLst>
                                    <p:set>
                                      <p:cBhvr>
                                        <p:cTn id="108" dur="1" fill="hold">
                                          <p:stCondLst>
                                            <p:cond delay="0"/>
                                          </p:stCondLst>
                                        </p:cTn>
                                        <p:tgtEl>
                                          <p:spTgt spid="39"/>
                                        </p:tgtEl>
                                        <p:attrNameLst>
                                          <p:attrName>style.visibility</p:attrName>
                                        </p:attrNameLst>
                                      </p:cBhvr>
                                      <p:to>
                                        <p:strVal val="visible"/>
                                      </p:to>
                                    </p:set>
                                    <p:anim calcmode="lin" valueType="num">
                                      <p:cBhvr>
                                        <p:cTn id="109" dur="500" fill="hold"/>
                                        <p:tgtEl>
                                          <p:spTgt spid="39"/>
                                        </p:tgtEl>
                                        <p:attrNameLst>
                                          <p:attrName>ppt_w</p:attrName>
                                        </p:attrNameLst>
                                      </p:cBhvr>
                                      <p:tavLst>
                                        <p:tav tm="0">
                                          <p:val>
                                            <p:fltVal val="0"/>
                                          </p:val>
                                        </p:tav>
                                        <p:tav tm="100000">
                                          <p:val>
                                            <p:strVal val="#ppt_w"/>
                                          </p:val>
                                        </p:tav>
                                      </p:tavLst>
                                    </p:anim>
                                    <p:anim calcmode="lin" valueType="num">
                                      <p:cBhvr>
                                        <p:cTn id="110" dur="500" fill="hold"/>
                                        <p:tgtEl>
                                          <p:spTgt spid="39"/>
                                        </p:tgtEl>
                                        <p:attrNameLst>
                                          <p:attrName>ppt_h</p:attrName>
                                        </p:attrNameLst>
                                      </p:cBhvr>
                                      <p:tavLst>
                                        <p:tav tm="0">
                                          <p:val>
                                            <p:fltVal val="0"/>
                                          </p:val>
                                        </p:tav>
                                        <p:tav tm="100000">
                                          <p:val>
                                            <p:strVal val="#ppt_h"/>
                                          </p:val>
                                        </p:tav>
                                      </p:tavLst>
                                    </p:anim>
                                  </p:childTnLst>
                                </p:cTn>
                              </p:par>
                              <p:par>
                                <p:cTn id="111" presetID="1" presetClass="emph" presetSubtype="2" fill="hold" nodeType="withEffect">
                                  <p:stCondLst>
                                    <p:cond delay="0"/>
                                  </p:stCondLst>
                                  <p:childTnLst>
                                    <p:animClr clrSpc="rgb" dir="cw">
                                      <p:cBhvr>
                                        <p:cTn id="112" dur="2000" fill="hold"/>
                                        <p:tgtEl>
                                          <p:spTgt spid="14"/>
                                        </p:tgtEl>
                                        <p:attrNameLst>
                                          <p:attrName>fillcolor</p:attrName>
                                        </p:attrNameLst>
                                      </p:cBhvr>
                                      <p:to>
                                        <a:schemeClr val="bg2"/>
                                      </p:to>
                                    </p:animClr>
                                    <p:set>
                                      <p:cBhvr>
                                        <p:cTn id="113" dur="2000" fill="hold"/>
                                        <p:tgtEl>
                                          <p:spTgt spid="14"/>
                                        </p:tgtEl>
                                        <p:attrNameLst>
                                          <p:attrName>fill.type</p:attrName>
                                        </p:attrNameLst>
                                      </p:cBhvr>
                                      <p:to>
                                        <p:strVal val="solid"/>
                                      </p:to>
                                    </p:set>
                                    <p:set>
                                      <p:cBhvr>
                                        <p:cTn id="114" dur="2000" fill="hold"/>
                                        <p:tgtEl>
                                          <p:spTgt spid="14"/>
                                        </p:tgtEl>
                                        <p:attrNameLst>
                                          <p:attrName>fill.on</p:attrName>
                                        </p:attrNameLst>
                                      </p:cBhvr>
                                      <p:to>
                                        <p:strVal val="true"/>
                                      </p:to>
                                    </p:set>
                                  </p:childTnLst>
                                </p:cTn>
                              </p:par>
                              <p:par>
                                <p:cTn id="115" presetID="1" presetClass="emph" presetSubtype="2" fill="hold" nodeType="withEffect">
                                  <p:stCondLst>
                                    <p:cond delay="0"/>
                                  </p:stCondLst>
                                  <p:childTnLst>
                                    <p:animClr clrSpc="rgb" dir="cw">
                                      <p:cBhvr>
                                        <p:cTn id="116" dur="2000" fill="hold"/>
                                        <p:tgtEl>
                                          <p:spTgt spid="26"/>
                                        </p:tgtEl>
                                        <p:attrNameLst>
                                          <p:attrName>fillcolor</p:attrName>
                                        </p:attrNameLst>
                                      </p:cBhvr>
                                      <p:to>
                                        <a:schemeClr val="bg2"/>
                                      </p:to>
                                    </p:animClr>
                                    <p:set>
                                      <p:cBhvr>
                                        <p:cTn id="117" dur="2000" fill="hold"/>
                                        <p:tgtEl>
                                          <p:spTgt spid="26"/>
                                        </p:tgtEl>
                                        <p:attrNameLst>
                                          <p:attrName>fill.type</p:attrName>
                                        </p:attrNameLst>
                                      </p:cBhvr>
                                      <p:to>
                                        <p:strVal val="solid"/>
                                      </p:to>
                                    </p:set>
                                    <p:set>
                                      <p:cBhvr>
                                        <p:cTn id="118" dur="2000" fill="hold"/>
                                        <p:tgtEl>
                                          <p:spTgt spid="26"/>
                                        </p:tgtEl>
                                        <p:attrNameLst>
                                          <p:attrName>fill.on</p:attrName>
                                        </p:attrNameLst>
                                      </p:cBhvr>
                                      <p:to>
                                        <p:strVal val="true"/>
                                      </p:to>
                                    </p:set>
                                  </p:childTnLst>
                                </p:cTn>
                              </p:par>
                              <p:par>
                                <p:cTn id="119" presetID="3" presetClass="emph" presetSubtype="2" fill="hold" grpId="1" nodeType="withEffect">
                                  <p:stCondLst>
                                    <p:cond delay="0"/>
                                  </p:stCondLst>
                                  <p:childTnLst>
                                    <p:animClr clrSpc="rgb" dir="cw">
                                      <p:cBhvr override="childStyle">
                                        <p:cTn id="120" dur="2000" fill="hold"/>
                                        <p:tgtEl>
                                          <p:spTgt spid="14"/>
                                        </p:tgtEl>
                                        <p:attrNameLst>
                                          <p:attrName>style.color</p:attrName>
                                        </p:attrNameLst>
                                      </p:cBhvr>
                                      <p:to>
                                        <a:srgbClr val="808080"/>
                                      </p:to>
                                    </p:animClr>
                                  </p:childTnLst>
                                </p:cTn>
                              </p:par>
                              <p:par>
                                <p:cTn id="121" presetID="3" presetClass="emph" presetSubtype="2" fill="hold" grpId="1" nodeType="withEffect">
                                  <p:stCondLst>
                                    <p:cond delay="0"/>
                                  </p:stCondLst>
                                  <p:childTnLst>
                                    <p:animClr clrSpc="rgb" dir="cw">
                                      <p:cBhvr override="childStyle">
                                        <p:cTn id="122" dur="2000" fill="hold"/>
                                        <p:tgtEl>
                                          <p:spTgt spid="26"/>
                                        </p:tgtEl>
                                        <p:attrNameLst>
                                          <p:attrName>style.color</p:attrName>
                                        </p:attrNameLst>
                                      </p:cBhvr>
                                      <p:to>
                                        <a:srgbClr val="808080"/>
                                      </p:to>
                                    </p:animClr>
                                  </p:childTnLst>
                                </p:cTn>
                              </p:par>
                            </p:childTnLst>
                          </p:cTn>
                        </p:par>
                        <p:par>
                          <p:cTn id="123" fill="hold">
                            <p:stCondLst>
                              <p:cond delay="2000"/>
                            </p:stCondLst>
                            <p:childTnLst>
                              <p:par>
                                <p:cTn id="124" presetID="23" presetClass="entr" presetSubtype="16" fill="hold" grpId="0" nodeType="afterEffect">
                                  <p:stCondLst>
                                    <p:cond delay="0"/>
                                  </p:stCondLst>
                                  <p:childTnLst>
                                    <p:set>
                                      <p:cBhvr>
                                        <p:cTn id="125" dur="1" fill="hold">
                                          <p:stCondLst>
                                            <p:cond delay="0"/>
                                          </p:stCondLst>
                                        </p:cTn>
                                        <p:tgtEl>
                                          <p:spTgt spid="43"/>
                                        </p:tgtEl>
                                        <p:attrNameLst>
                                          <p:attrName>style.visibility</p:attrName>
                                        </p:attrNameLst>
                                      </p:cBhvr>
                                      <p:to>
                                        <p:strVal val="visible"/>
                                      </p:to>
                                    </p:set>
                                    <p:anim calcmode="lin" valueType="num">
                                      <p:cBhvr>
                                        <p:cTn id="126" dur="500" fill="hold"/>
                                        <p:tgtEl>
                                          <p:spTgt spid="43"/>
                                        </p:tgtEl>
                                        <p:attrNameLst>
                                          <p:attrName>ppt_w</p:attrName>
                                        </p:attrNameLst>
                                      </p:cBhvr>
                                      <p:tavLst>
                                        <p:tav tm="0">
                                          <p:val>
                                            <p:fltVal val="0"/>
                                          </p:val>
                                        </p:tav>
                                        <p:tav tm="100000">
                                          <p:val>
                                            <p:strVal val="#ppt_w"/>
                                          </p:val>
                                        </p:tav>
                                      </p:tavLst>
                                    </p:anim>
                                    <p:anim calcmode="lin" valueType="num">
                                      <p:cBhvr>
                                        <p:cTn id="127" dur="500" fill="hold"/>
                                        <p:tgtEl>
                                          <p:spTgt spid="4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12" grpId="0" animBg="1"/>
      <p:bldP spid="13" grpId="0" animBg="1"/>
      <p:bldP spid="14" grpId="0" animBg="1"/>
      <p:bldP spid="14" grpId="1" animBg="1"/>
      <p:bldP spid="15" grpId="0" animBg="1"/>
      <p:bldP spid="16" grpId="0" animBg="1"/>
      <p:bldP spid="18" grpId="0" animBg="1"/>
      <p:bldP spid="23" grpId="0" animBg="1"/>
      <p:bldP spid="24" grpId="0" animBg="1"/>
      <p:bldP spid="25" grpId="0" animBg="1"/>
      <p:bldP spid="26" grpId="0" animBg="1"/>
      <p:bldP spid="26" grpId="1" animBg="1"/>
      <p:bldP spid="27" grpId="0" animBg="1"/>
      <p:bldP spid="1036" grpId="0" animBg="1"/>
      <p:bldP spid="46" grpId="0" animBg="1"/>
      <p:bldP spid="40" grpId="0" animBg="1"/>
      <p:bldP spid="29"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a:xfrm>
            <a:off x="3366208" y="1412776"/>
            <a:ext cx="5166232" cy="612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de-DE" sz="1700" b="1" dirty="0" smtClean="0">
                <a:latin typeface="Arial" panose="020B0604020202020204" pitchFamily="34" charset="0"/>
                <a:cs typeface="Arial" panose="020B0604020202020204" pitchFamily="34" charset="0"/>
              </a:rPr>
              <a:t>Standards für inhaltsbezogene Kompetenzen</a:t>
            </a:r>
            <a:endParaRPr lang="de-DE" sz="1700" b="1" dirty="0">
              <a:latin typeface="Arial" panose="020B0604020202020204" pitchFamily="34" charset="0"/>
              <a:cs typeface="Arial" panose="020B0604020202020204" pitchFamily="34" charset="0"/>
            </a:endParaRPr>
          </a:p>
        </p:txBody>
      </p:sp>
      <p:sp>
        <p:nvSpPr>
          <p:cNvPr id="9" name="Rechteck 8"/>
          <p:cNvSpPr/>
          <p:nvPr/>
        </p:nvSpPr>
        <p:spPr>
          <a:xfrm>
            <a:off x="827584" y="1412776"/>
            <a:ext cx="1980000" cy="612000"/>
          </a:xfrm>
          <a:prstGeom prst="rect">
            <a:avLst/>
          </a:prstGeom>
        </p:spPr>
        <p:style>
          <a:lnRef idx="1">
            <a:schemeClr val="accent6"/>
          </a:lnRef>
          <a:fillRef idx="2">
            <a:schemeClr val="accent6"/>
          </a:fillRef>
          <a:effectRef idx="1">
            <a:schemeClr val="accent6"/>
          </a:effectRef>
          <a:fontRef idx="minor">
            <a:schemeClr val="dk1"/>
          </a:fontRef>
        </p:style>
        <p:txBody>
          <a:bodyPr lIns="72000" rIns="72000" rtlCol="0" anchor="ctr"/>
          <a:lstStyle/>
          <a:p>
            <a:pPr algn="ctr"/>
            <a:r>
              <a:rPr lang="de-DE" sz="1700" b="1" dirty="0" smtClean="0">
                <a:latin typeface="Arial" panose="020B0604020202020204" pitchFamily="34" charset="0"/>
                <a:cs typeface="Arial" panose="020B0604020202020204" pitchFamily="34" charset="0"/>
              </a:rPr>
              <a:t>Prozessbezogene</a:t>
            </a:r>
          </a:p>
          <a:p>
            <a:pPr algn="ctr"/>
            <a:r>
              <a:rPr lang="de-DE" sz="1700" b="1" dirty="0" smtClean="0">
                <a:latin typeface="Arial" panose="020B0604020202020204" pitchFamily="34" charset="0"/>
                <a:cs typeface="Arial" panose="020B0604020202020204" pitchFamily="34" charset="0"/>
              </a:rPr>
              <a:t>Kompetenzen</a:t>
            </a:r>
            <a:endParaRPr lang="de-DE" sz="1700" b="1" dirty="0">
              <a:latin typeface="Arial" panose="020B0604020202020204" pitchFamily="34" charset="0"/>
              <a:cs typeface="Arial" panose="020B0604020202020204" pitchFamily="34" charset="0"/>
            </a:endParaRPr>
          </a:p>
        </p:txBody>
      </p:sp>
      <p:sp>
        <p:nvSpPr>
          <p:cNvPr id="37" name="Rechteck 36"/>
          <p:cNvSpPr/>
          <p:nvPr/>
        </p:nvSpPr>
        <p:spPr>
          <a:xfrm>
            <a:off x="827697" y="3771038"/>
            <a:ext cx="1979887" cy="6480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de-DE" sz="1700" dirty="0" smtClean="0">
                <a:latin typeface="Arial" panose="020B0604020202020204" pitchFamily="34" charset="0"/>
                <a:cs typeface="Arial" panose="020B0604020202020204" pitchFamily="34" charset="0"/>
              </a:rPr>
              <a:t>Erkenntnis-gewinnung</a:t>
            </a:r>
            <a:endParaRPr lang="de-DE" sz="1700" dirty="0">
              <a:latin typeface="Arial" panose="020B0604020202020204" pitchFamily="34" charset="0"/>
              <a:cs typeface="Arial" panose="020B0604020202020204" pitchFamily="34" charset="0"/>
            </a:endParaRPr>
          </a:p>
        </p:txBody>
      </p:sp>
      <p:sp>
        <p:nvSpPr>
          <p:cNvPr id="38" name="Rechteck 37"/>
          <p:cNvSpPr/>
          <p:nvPr/>
        </p:nvSpPr>
        <p:spPr>
          <a:xfrm>
            <a:off x="827584" y="4419037"/>
            <a:ext cx="1979887" cy="64800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de-DE" sz="1700" dirty="0" smtClean="0">
                <a:latin typeface="Arial" panose="020B0604020202020204" pitchFamily="34" charset="0"/>
                <a:cs typeface="Arial" panose="020B0604020202020204" pitchFamily="34" charset="0"/>
              </a:rPr>
              <a:t>Kommunikation</a:t>
            </a:r>
            <a:endParaRPr lang="de-DE" sz="1700" dirty="0">
              <a:latin typeface="Arial" panose="020B0604020202020204" pitchFamily="34" charset="0"/>
              <a:cs typeface="Arial" panose="020B0604020202020204" pitchFamily="34" charset="0"/>
            </a:endParaRPr>
          </a:p>
        </p:txBody>
      </p:sp>
      <p:sp>
        <p:nvSpPr>
          <p:cNvPr id="39" name="Rechteck 38"/>
          <p:cNvSpPr/>
          <p:nvPr/>
        </p:nvSpPr>
        <p:spPr>
          <a:xfrm>
            <a:off x="3347864" y="2492896"/>
            <a:ext cx="1620000" cy="1294049"/>
          </a:xfrm>
          <a:prstGeom prst="rect">
            <a:avLst/>
          </a:prstGeom>
          <a:ln w="9525"/>
          <a:effectLst>
            <a:outerShdw blurRad="40005" dist="20320" dir="5400000" algn="t" rotWithShape="0">
              <a:prstClr val="black">
                <a:alpha val="38000"/>
              </a:prstClr>
            </a:outerShdw>
          </a:effectLst>
        </p:spPr>
        <p:style>
          <a:lnRef idx="2">
            <a:schemeClr val="accent6"/>
          </a:lnRef>
          <a:fillRef idx="1">
            <a:schemeClr val="lt1"/>
          </a:fillRef>
          <a:effectRef idx="0">
            <a:schemeClr val="accent6"/>
          </a:effectRef>
          <a:fontRef idx="minor">
            <a:schemeClr val="dk1"/>
          </a:fontRef>
        </p:style>
        <p:txBody>
          <a:bodyPr rtlCol="0" anchor="t"/>
          <a:lstStyle/>
          <a:p>
            <a:pPr algn="ctr"/>
            <a:r>
              <a:rPr lang="de-DE" sz="1700" b="1" dirty="0" smtClean="0">
                <a:latin typeface="Arial" panose="020B0604020202020204" pitchFamily="34" charset="0"/>
                <a:cs typeface="Arial" panose="020B0604020202020204" pitchFamily="34" charset="0"/>
              </a:rPr>
              <a:t>Integrative Themenfelder</a:t>
            </a:r>
            <a:endParaRPr lang="de-DE" sz="1700" b="1" dirty="0">
              <a:latin typeface="Arial" panose="020B0604020202020204" pitchFamily="34" charset="0"/>
              <a:cs typeface="Arial" panose="020B0604020202020204" pitchFamily="34" charset="0"/>
            </a:endParaRPr>
          </a:p>
        </p:txBody>
      </p:sp>
      <p:sp>
        <p:nvSpPr>
          <p:cNvPr id="40" name="Rechteck 39"/>
          <p:cNvSpPr/>
          <p:nvPr/>
        </p:nvSpPr>
        <p:spPr>
          <a:xfrm rot="5400000">
            <a:off x="3303104" y="3283920"/>
            <a:ext cx="540000" cy="252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de-DE" sz="1700" b="1" dirty="0" smtClean="0">
                <a:latin typeface="Arial" panose="020B0604020202020204" pitchFamily="34" charset="0"/>
                <a:cs typeface="Arial" panose="020B0604020202020204" pitchFamily="34" charset="0"/>
              </a:rPr>
              <a:t>Bio</a:t>
            </a:r>
            <a:endParaRPr lang="de-DE" sz="1700" b="1" dirty="0">
              <a:latin typeface="Arial" panose="020B0604020202020204" pitchFamily="34" charset="0"/>
              <a:cs typeface="Arial" panose="020B0604020202020204" pitchFamily="34" charset="0"/>
            </a:endParaRPr>
          </a:p>
        </p:txBody>
      </p:sp>
      <p:sp>
        <p:nvSpPr>
          <p:cNvPr id="41" name="Rechteck 40"/>
          <p:cNvSpPr/>
          <p:nvPr/>
        </p:nvSpPr>
        <p:spPr>
          <a:xfrm rot="5400000">
            <a:off x="3699175" y="3283920"/>
            <a:ext cx="540000" cy="2520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de-DE" sz="1700" b="1" dirty="0" err="1" smtClean="0">
                <a:latin typeface="Arial" panose="020B0604020202020204" pitchFamily="34" charset="0"/>
                <a:cs typeface="Arial" panose="020B0604020202020204" pitchFamily="34" charset="0"/>
              </a:rPr>
              <a:t>Ch</a:t>
            </a:r>
            <a:endParaRPr lang="de-DE" sz="1700" b="1" dirty="0">
              <a:latin typeface="Arial" panose="020B0604020202020204" pitchFamily="34" charset="0"/>
              <a:cs typeface="Arial" panose="020B0604020202020204" pitchFamily="34" charset="0"/>
            </a:endParaRPr>
          </a:p>
        </p:txBody>
      </p:sp>
      <p:sp>
        <p:nvSpPr>
          <p:cNvPr id="42" name="Rechteck 41"/>
          <p:cNvSpPr/>
          <p:nvPr/>
        </p:nvSpPr>
        <p:spPr>
          <a:xfrm rot="5400000">
            <a:off x="4095192" y="3283920"/>
            <a:ext cx="540000" cy="252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de-DE" sz="1700" b="1" dirty="0" err="1" smtClean="0">
                <a:latin typeface="Arial" panose="020B0604020202020204" pitchFamily="34" charset="0"/>
                <a:cs typeface="Arial" panose="020B0604020202020204" pitchFamily="34" charset="0"/>
              </a:rPr>
              <a:t>Ph</a:t>
            </a:r>
            <a:endParaRPr lang="de-DE" sz="1700" b="1" dirty="0">
              <a:latin typeface="Arial" panose="020B0604020202020204" pitchFamily="34" charset="0"/>
              <a:cs typeface="Arial" panose="020B0604020202020204" pitchFamily="34" charset="0"/>
            </a:endParaRPr>
          </a:p>
        </p:txBody>
      </p:sp>
      <p:cxnSp>
        <p:nvCxnSpPr>
          <p:cNvPr id="2054" name="Gerade Verbindung mit Pfeil 2053"/>
          <p:cNvCxnSpPr>
            <a:stCxn id="7" idx="2"/>
            <a:endCxn id="39" idx="0"/>
          </p:cNvCxnSpPr>
          <p:nvPr/>
        </p:nvCxnSpPr>
        <p:spPr>
          <a:xfrm flipH="1">
            <a:off x="4157864" y="2024776"/>
            <a:ext cx="1791460" cy="46812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43" name="Rechteck 42"/>
          <p:cNvSpPr/>
          <p:nvPr/>
        </p:nvSpPr>
        <p:spPr>
          <a:xfrm>
            <a:off x="827697" y="5067037"/>
            <a:ext cx="1979887" cy="64418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de-DE" sz="1700" dirty="0" smtClean="0">
                <a:latin typeface="Arial" panose="020B0604020202020204" pitchFamily="34" charset="0"/>
                <a:cs typeface="Arial" panose="020B0604020202020204" pitchFamily="34" charset="0"/>
              </a:rPr>
              <a:t>Bewertung</a:t>
            </a:r>
            <a:endParaRPr lang="de-DE" sz="1700" dirty="0">
              <a:latin typeface="Arial" panose="020B0604020202020204" pitchFamily="34" charset="0"/>
              <a:cs typeface="Arial" panose="020B0604020202020204" pitchFamily="34" charset="0"/>
            </a:endParaRPr>
          </a:p>
        </p:txBody>
      </p:sp>
      <p:sp>
        <p:nvSpPr>
          <p:cNvPr id="44" name="Rechteck 43"/>
          <p:cNvSpPr/>
          <p:nvPr/>
        </p:nvSpPr>
        <p:spPr>
          <a:xfrm>
            <a:off x="827697" y="5711217"/>
            <a:ext cx="1979887" cy="65182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de-DE" sz="1700" dirty="0" smtClean="0">
                <a:latin typeface="Arial" panose="020B0604020202020204" pitchFamily="34" charset="0"/>
                <a:cs typeface="Arial" panose="020B0604020202020204" pitchFamily="34" charset="0"/>
              </a:rPr>
              <a:t>Herstellung</a:t>
            </a:r>
            <a:endParaRPr lang="de-DE" sz="1700" dirty="0">
              <a:latin typeface="Arial" panose="020B0604020202020204" pitchFamily="34" charset="0"/>
              <a:cs typeface="Arial" panose="020B0604020202020204" pitchFamily="34" charset="0"/>
            </a:endParaRPr>
          </a:p>
        </p:txBody>
      </p:sp>
      <p:sp>
        <p:nvSpPr>
          <p:cNvPr id="48" name="Rechteck 47"/>
          <p:cNvSpPr/>
          <p:nvPr/>
        </p:nvSpPr>
        <p:spPr>
          <a:xfrm rot="5400000">
            <a:off x="4455232" y="3283920"/>
            <a:ext cx="540000" cy="252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de-DE" sz="1700" b="1" dirty="0" err="1" smtClean="0">
                <a:latin typeface="Arial" panose="020B0604020202020204" pitchFamily="34" charset="0"/>
                <a:cs typeface="Arial" panose="020B0604020202020204" pitchFamily="34" charset="0"/>
              </a:rPr>
              <a:t>Te</a:t>
            </a:r>
            <a:endParaRPr lang="de-DE" sz="1700" b="1" dirty="0">
              <a:latin typeface="Arial" panose="020B0604020202020204" pitchFamily="34" charset="0"/>
              <a:cs typeface="Arial" panose="020B0604020202020204" pitchFamily="34" charset="0"/>
            </a:endParaRPr>
          </a:p>
        </p:txBody>
      </p:sp>
      <p:sp>
        <p:nvSpPr>
          <p:cNvPr id="50" name="Rechteck 49"/>
          <p:cNvSpPr/>
          <p:nvPr/>
        </p:nvSpPr>
        <p:spPr>
          <a:xfrm>
            <a:off x="5139324" y="2476991"/>
            <a:ext cx="1620000" cy="1294048"/>
          </a:xfrm>
          <a:prstGeom prst="rect">
            <a:avLst/>
          </a:prstGeom>
          <a:ln/>
        </p:spPr>
        <p:style>
          <a:lnRef idx="1">
            <a:schemeClr val="accent3"/>
          </a:lnRef>
          <a:fillRef idx="2">
            <a:schemeClr val="accent3"/>
          </a:fillRef>
          <a:effectRef idx="1">
            <a:schemeClr val="accent3"/>
          </a:effectRef>
          <a:fontRef idx="minor">
            <a:schemeClr val="dk1"/>
          </a:fontRef>
        </p:style>
        <p:txBody>
          <a:bodyPr rtlCol="0" anchor="t"/>
          <a:lstStyle/>
          <a:p>
            <a:pPr algn="ctr"/>
            <a:r>
              <a:rPr lang="de-DE" sz="1700" b="1" dirty="0" smtClean="0">
                <a:latin typeface="Arial" panose="020B0604020202020204" pitchFamily="34" charset="0"/>
                <a:cs typeface="Arial" panose="020B0604020202020204" pitchFamily="34" charset="0"/>
              </a:rPr>
              <a:t>Biologische Themenfelder</a:t>
            </a:r>
            <a:endParaRPr lang="de-DE" sz="1700" b="1" dirty="0">
              <a:latin typeface="Arial" panose="020B0604020202020204" pitchFamily="34" charset="0"/>
              <a:cs typeface="Arial" panose="020B0604020202020204" pitchFamily="34" charset="0"/>
            </a:endParaRPr>
          </a:p>
        </p:txBody>
      </p:sp>
      <p:cxnSp>
        <p:nvCxnSpPr>
          <p:cNvPr id="56" name="Gerade Verbindung mit Pfeil 55"/>
          <p:cNvCxnSpPr>
            <a:stCxn id="7" idx="2"/>
            <a:endCxn id="50" idx="0"/>
          </p:cNvCxnSpPr>
          <p:nvPr/>
        </p:nvCxnSpPr>
        <p:spPr>
          <a:xfrm>
            <a:off x="5949324" y="2024776"/>
            <a:ext cx="0" cy="452215"/>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84" name="Rechteck 83"/>
          <p:cNvSpPr/>
          <p:nvPr/>
        </p:nvSpPr>
        <p:spPr>
          <a:xfrm>
            <a:off x="5139324" y="3771038"/>
            <a:ext cx="1620000" cy="518400"/>
          </a:xfrm>
          <a:prstGeom prst="rect">
            <a:avLst/>
          </a:prstGeom>
          <a:ln/>
        </p:spPr>
        <p:style>
          <a:lnRef idx="1">
            <a:schemeClr val="accent3"/>
          </a:lnRef>
          <a:fillRef idx="2">
            <a:schemeClr val="accent3"/>
          </a:fillRef>
          <a:effectRef idx="1">
            <a:schemeClr val="accent3"/>
          </a:effectRef>
          <a:fontRef idx="minor">
            <a:schemeClr val="dk1"/>
          </a:fontRef>
        </p:style>
        <p:txBody>
          <a:bodyPr lIns="72000" rIns="72000" rtlCol="0" anchor="ctr"/>
          <a:lstStyle/>
          <a:p>
            <a:pPr algn="ctr"/>
            <a:r>
              <a:rPr lang="de-DE" sz="1700" dirty="0" smtClean="0">
                <a:latin typeface="Arial" panose="020B0604020202020204" pitchFamily="34" charset="0"/>
                <a:cs typeface="Arial" panose="020B0604020202020204" pitchFamily="34" charset="0"/>
              </a:rPr>
              <a:t>Wirbeltiere</a:t>
            </a:r>
            <a:endParaRPr lang="de-DE" sz="1700" dirty="0">
              <a:latin typeface="Arial" panose="020B0604020202020204" pitchFamily="34" charset="0"/>
              <a:cs typeface="Arial" panose="020B0604020202020204" pitchFamily="34" charset="0"/>
            </a:endParaRPr>
          </a:p>
        </p:txBody>
      </p:sp>
      <p:sp>
        <p:nvSpPr>
          <p:cNvPr id="85" name="Rechteck 84"/>
          <p:cNvSpPr/>
          <p:nvPr/>
        </p:nvSpPr>
        <p:spPr>
          <a:xfrm>
            <a:off x="5139324" y="4290109"/>
            <a:ext cx="1618720" cy="518400"/>
          </a:xfrm>
          <a:prstGeom prst="rect">
            <a:avLst/>
          </a:prstGeom>
          <a:ln/>
        </p:spPr>
        <p:style>
          <a:lnRef idx="1">
            <a:schemeClr val="accent3"/>
          </a:lnRef>
          <a:fillRef idx="2">
            <a:schemeClr val="accent3"/>
          </a:fillRef>
          <a:effectRef idx="1">
            <a:schemeClr val="accent3"/>
          </a:effectRef>
          <a:fontRef idx="minor">
            <a:schemeClr val="dk1"/>
          </a:fontRef>
        </p:style>
        <p:txBody>
          <a:bodyPr lIns="72000" rIns="72000" rtlCol="0" anchor="ctr"/>
          <a:lstStyle/>
          <a:p>
            <a:pPr algn="ctr"/>
            <a:r>
              <a:rPr lang="de-DE" sz="1700" dirty="0">
                <a:latin typeface="Arial" panose="020B0604020202020204" pitchFamily="34" charset="0"/>
                <a:cs typeface="Arial" panose="020B0604020202020204" pitchFamily="34" charset="0"/>
              </a:rPr>
              <a:t>Entwicklung des Menschen</a:t>
            </a:r>
          </a:p>
        </p:txBody>
      </p:sp>
      <p:sp>
        <p:nvSpPr>
          <p:cNvPr id="86" name="Rechteck 85"/>
          <p:cNvSpPr/>
          <p:nvPr/>
        </p:nvSpPr>
        <p:spPr>
          <a:xfrm>
            <a:off x="5139323" y="4807838"/>
            <a:ext cx="1618719" cy="518400"/>
          </a:xfrm>
          <a:prstGeom prst="rect">
            <a:avLst/>
          </a:prstGeom>
          <a:ln/>
        </p:spPr>
        <p:style>
          <a:lnRef idx="1">
            <a:schemeClr val="accent3"/>
          </a:lnRef>
          <a:fillRef idx="2">
            <a:schemeClr val="accent3"/>
          </a:fillRef>
          <a:effectRef idx="1">
            <a:schemeClr val="accent3"/>
          </a:effectRef>
          <a:fontRef idx="minor">
            <a:schemeClr val="dk1"/>
          </a:fontRef>
        </p:style>
        <p:txBody>
          <a:bodyPr lIns="72000" rIns="72000" rtlCol="0" anchor="ctr"/>
          <a:lstStyle/>
          <a:p>
            <a:pPr algn="ctr"/>
            <a:r>
              <a:rPr lang="de-DE" sz="1700" dirty="0">
                <a:latin typeface="Arial" panose="020B0604020202020204" pitchFamily="34" charset="0"/>
                <a:cs typeface="Arial" panose="020B0604020202020204" pitchFamily="34" charset="0"/>
              </a:rPr>
              <a:t>Wirbellose</a:t>
            </a:r>
          </a:p>
        </p:txBody>
      </p:sp>
      <p:sp>
        <p:nvSpPr>
          <p:cNvPr id="87" name="Rechteck 86"/>
          <p:cNvSpPr/>
          <p:nvPr/>
        </p:nvSpPr>
        <p:spPr>
          <a:xfrm>
            <a:off x="5139323" y="5326238"/>
            <a:ext cx="1618721" cy="518400"/>
          </a:xfrm>
          <a:prstGeom prst="rect">
            <a:avLst/>
          </a:prstGeom>
          <a:ln/>
        </p:spPr>
        <p:style>
          <a:lnRef idx="1">
            <a:schemeClr val="accent3"/>
          </a:lnRef>
          <a:fillRef idx="2">
            <a:schemeClr val="accent3"/>
          </a:fillRef>
          <a:effectRef idx="1">
            <a:schemeClr val="accent3"/>
          </a:effectRef>
          <a:fontRef idx="minor">
            <a:schemeClr val="dk1"/>
          </a:fontRef>
        </p:style>
        <p:txBody>
          <a:bodyPr lIns="72000" rIns="72000" rtlCol="0" anchor="ctr"/>
          <a:lstStyle/>
          <a:p>
            <a:pPr algn="ctr"/>
            <a:r>
              <a:rPr lang="de-DE" sz="1700" dirty="0">
                <a:latin typeface="Arial" panose="020B0604020202020204" pitchFamily="34" charset="0"/>
                <a:cs typeface="Arial" panose="020B0604020202020204" pitchFamily="34" charset="0"/>
              </a:rPr>
              <a:t>Pflanzen</a:t>
            </a:r>
          </a:p>
        </p:txBody>
      </p:sp>
      <p:sp>
        <p:nvSpPr>
          <p:cNvPr id="92" name="Rechteck 91"/>
          <p:cNvSpPr/>
          <p:nvPr/>
        </p:nvSpPr>
        <p:spPr>
          <a:xfrm>
            <a:off x="5148064" y="5844638"/>
            <a:ext cx="1620000" cy="518400"/>
          </a:xfrm>
          <a:prstGeom prst="rect">
            <a:avLst/>
          </a:prstGeom>
          <a:ln/>
        </p:spPr>
        <p:style>
          <a:lnRef idx="1">
            <a:schemeClr val="accent3"/>
          </a:lnRef>
          <a:fillRef idx="2">
            <a:schemeClr val="accent3"/>
          </a:fillRef>
          <a:effectRef idx="1">
            <a:schemeClr val="accent3"/>
          </a:effectRef>
          <a:fontRef idx="minor">
            <a:schemeClr val="dk1"/>
          </a:fontRef>
        </p:style>
        <p:txBody>
          <a:bodyPr lIns="72000" rIns="72000" rtlCol="0" anchor="ctr"/>
          <a:lstStyle/>
          <a:p>
            <a:pPr algn="ctr"/>
            <a:r>
              <a:rPr lang="de-DE" sz="1700" dirty="0">
                <a:latin typeface="Arial" panose="020B0604020202020204" pitchFamily="34" charset="0"/>
                <a:cs typeface="Arial" panose="020B0604020202020204" pitchFamily="34" charset="0"/>
              </a:rPr>
              <a:t>Ökologie</a:t>
            </a:r>
          </a:p>
        </p:txBody>
      </p:sp>
      <p:sp>
        <p:nvSpPr>
          <p:cNvPr id="137" name="Rechteck 136"/>
          <p:cNvSpPr/>
          <p:nvPr/>
        </p:nvSpPr>
        <p:spPr>
          <a:xfrm>
            <a:off x="3347864" y="3787090"/>
            <a:ext cx="1620000" cy="648001"/>
          </a:xfrm>
          <a:prstGeom prst="rect">
            <a:avLst/>
          </a:prstGeom>
          <a:solidFill>
            <a:schemeClr val="bg1"/>
          </a:solidFill>
          <a:ln>
            <a:solidFill>
              <a:schemeClr val="accent6"/>
            </a:solidFill>
          </a:ln>
        </p:spPr>
        <p:style>
          <a:lnRef idx="1">
            <a:schemeClr val="accent4"/>
          </a:lnRef>
          <a:fillRef idx="2">
            <a:schemeClr val="accent4"/>
          </a:fillRef>
          <a:effectRef idx="1">
            <a:schemeClr val="accent4"/>
          </a:effectRef>
          <a:fontRef idx="minor">
            <a:schemeClr val="dk1"/>
          </a:fontRef>
        </p:style>
        <p:txBody>
          <a:bodyPr lIns="72000" rIns="72000" rtlCol="0" anchor="ctr"/>
          <a:lstStyle/>
          <a:p>
            <a:pPr algn="ctr"/>
            <a:r>
              <a:rPr lang="de-DE" sz="1700" dirty="0" smtClean="0">
                <a:latin typeface="Arial" panose="020B0604020202020204" pitchFamily="34" charset="0"/>
                <a:cs typeface="Arial" panose="020B0604020202020204" pitchFamily="34" charset="0"/>
              </a:rPr>
              <a:t>Denk- &amp; Arbeitsweisen</a:t>
            </a:r>
            <a:endParaRPr lang="de-DE" sz="1700" dirty="0">
              <a:latin typeface="Arial" panose="020B0604020202020204" pitchFamily="34" charset="0"/>
              <a:cs typeface="Arial" panose="020B0604020202020204" pitchFamily="34" charset="0"/>
            </a:endParaRPr>
          </a:p>
        </p:txBody>
      </p:sp>
      <p:sp>
        <p:nvSpPr>
          <p:cNvPr id="138" name="Rechteck 137"/>
          <p:cNvSpPr/>
          <p:nvPr/>
        </p:nvSpPr>
        <p:spPr>
          <a:xfrm>
            <a:off x="3347864" y="4435090"/>
            <a:ext cx="1620000" cy="648000"/>
          </a:xfrm>
          <a:prstGeom prst="rect">
            <a:avLst/>
          </a:prstGeom>
          <a:solidFill>
            <a:schemeClr val="bg1"/>
          </a:solidFill>
          <a:ln>
            <a:solidFill>
              <a:schemeClr val="accent6"/>
            </a:solidFill>
          </a:ln>
        </p:spPr>
        <p:style>
          <a:lnRef idx="1">
            <a:schemeClr val="accent4"/>
          </a:lnRef>
          <a:fillRef idx="2">
            <a:schemeClr val="accent4"/>
          </a:fillRef>
          <a:effectRef idx="1">
            <a:schemeClr val="accent4"/>
          </a:effectRef>
          <a:fontRef idx="minor">
            <a:schemeClr val="dk1"/>
          </a:fontRef>
        </p:style>
        <p:txBody>
          <a:bodyPr lIns="72000" rIns="72000" rtlCol="0" anchor="ctr"/>
          <a:lstStyle/>
          <a:p>
            <a:pPr algn="ctr"/>
            <a:r>
              <a:rPr lang="de-DE" sz="1700" dirty="0">
                <a:latin typeface="Arial" panose="020B0604020202020204" pitchFamily="34" charset="0"/>
                <a:cs typeface="Arial" panose="020B0604020202020204" pitchFamily="34" charset="0"/>
              </a:rPr>
              <a:t>Materialien </a:t>
            </a:r>
            <a:r>
              <a:rPr lang="de-DE" sz="1700" dirty="0" smtClean="0">
                <a:latin typeface="Arial" panose="020B0604020202020204" pitchFamily="34" charset="0"/>
                <a:cs typeface="Arial" panose="020B0604020202020204" pitchFamily="34" charset="0"/>
              </a:rPr>
              <a:t>trennen </a:t>
            </a:r>
            <a:r>
              <a:rPr lang="de-DE" sz="1700" dirty="0">
                <a:latin typeface="Arial" panose="020B0604020202020204" pitchFamily="34" charset="0"/>
                <a:cs typeface="Arial" panose="020B0604020202020204" pitchFamily="34" charset="0"/>
              </a:rPr>
              <a:t>– …</a:t>
            </a:r>
          </a:p>
        </p:txBody>
      </p:sp>
      <p:sp>
        <p:nvSpPr>
          <p:cNvPr id="65" name="Rechteck 64"/>
          <p:cNvSpPr/>
          <p:nvPr/>
        </p:nvSpPr>
        <p:spPr>
          <a:xfrm>
            <a:off x="3347864" y="5079270"/>
            <a:ext cx="1620000" cy="648000"/>
          </a:xfrm>
          <a:prstGeom prst="rect">
            <a:avLst/>
          </a:prstGeom>
          <a:solidFill>
            <a:schemeClr val="bg1"/>
          </a:solidFill>
          <a:ln>
            <a:solidFill>
              <a:schemeClr val="accent6"/>
            </a:solidFill>
          </a:ln>
        </p:spPr>
        <p:style>
          <a:lnRef idx="1">
            <a:schemeClr val="accent4"/>
          </a:lnRef>
          <a:fillRef idx="2">
            <a:schemeClr val="accent4"/>
          </a:fillRef>
          <a:effectRef idx="1">
            <a:schemeClr val="accent4"/>
          </a:effectRef>
          <a:fontRef idx="minor">
            <a:schemeClr val="dk1"/>
          </a:fontRef>
        </p:style>
        <p:txBody>
          <a:bodyPr lIns="72000" rIns="72000" rtlCol="0" anchor="ctr"/>
          <a:lstStyle/>
          <a:p>
            <a:pPr algn="ctr"/>
            <a:r>
              <a:rPr lang="de-DE" sz="1700" dirty="0">
                <a:latin typeface="Arial" panose="020B0604020202020204" pitchFamily="34" charset="0"/>
                <a:cs typeface="Arial" panose="020B0604020202020204" pitchFamily="34" charset="0"/>
              </a:rPr>
              <a:t>Wasser – …</a:t>
            </a:r>
          </a:p>
        </p:txBody>
      </p:sp>
      <p:sp>
        <p:nvSpPr>
          <p:cNvPr id="66" name="Rechteck 65"/>
          <p:cNvSpPr/>
          <p:nvPr/>
        </p:nvSpPr>
        <p:spPr>
          <a:xfrm>
            <a:off x="3347864" y="5733256"/>
            <a:ext cx="1620000" cy="648000"/>
          </a:xfrm>
          <a:prstGeom prst="rect">
            <a:avLst/>
          </a:prstGeom>
          <a:solidFill>
            <a:schemeClr val="bg1"/>
          </a:solidFill>
          <a:ln>
            <a:solidFill>
              <a:schemeClr val="accent6"/>
            </a:solidFill>
          </a:ln>
        </p:spPr>
        <p:style>
          <a:lnRef idx="1">
            <a:schemeClr val="accent4"/>
          </a:lnRef>
          <a:fillRef idx="2">
            <a:schemeClr val="accent4"/>
          </a:fillRef>
          <a:effectRef idx="1">
            <a:schemeClr val="accent4"/>
          </a:effectRef>
          <a:fontRef idx="minor">
            <a:schemeClr val="dk1"/>
          </a:fontRef>
        </p:style>
        <p:txBody>
          <a:bodyPr lIns="72000" rIns="72000" rtlCol="0" anchor="ctr"/>
          <a:lstStyle/>
          <a:p>
            <a:pPr algn="ctr"/>
            <a:r>
              <a:rPr lang="de-DE" sz="1700" dirty="0">
                <a:latin typeface="Arial" panose="020B0604020202020204" pitchFamily="34" charset="0"/>
                <a:cs typeface="Arial" panose="020B0604020202020204" pitchFamily="34" charset="0"/>
              </a:rPr>
              <a:t>Energie clever nutzen</a:t>
            </a:r>
          </a:p>
        </p:txBody>
      </p:sp>
      <p:sp>
        <p:nvSpPr>
          <p:cNvPr id="52" name="Rechteck 51"/>
          <p:cNvSpPr/>
          <p:nvPr/>
        </p:nvSpPr>
        <p:spPr>
          <a:xfrm>
            <a:off x="6912440" y="2476991"/>
            <a:ext cx="1620000" cy="1294048"/>
          </a:xfrm>
          <a:prstGeom prst="rect">
            <a:avLst/>
          </a:prstGeom>
          <a:ln>
            <a:solidFill>
              <a:schemeClr val="bg1">
                <a:lumMod val="65000"/>
              </a:schemeClr>
            </a:solidFill>
          </a:ln>
        </p:spPr>
        <p:style>
          <a:lnRef idx="1">
            <a:schemeClr val="dk1"/>
          </a:lnRef>
          <a:fillRef idx="2">
            <a:schemeClr val="dk1"/>
          </a:fillRef>
          <a:effectRef idx="1">
            <a:schemeClr val="dk1"/>
          </a:effectRef>
          <a:fontRef idx="minor">
            <a:schemeClr val="dk1"/>
          </a:fontRef>
        </p:style>
        <p:txBody>
          <a:bodyPr rtlCol="0" anchor="t"/>
          <a:lstStyle/>
          <a:p>
            <a:pPr algn="ctr"/>
            <a:r>
              <a:rPr lang="de-DE" sz="1700" b="1" dirty="0" smtClean="0">
                <a:solidFill>
                  <a:schemeClr val="bg1">
                    <a:lumMod val="50000"/>
                  </a:schemeClr>
                </a:solidFill>
                <a:latin typeface="Arial" panose="020B0604020202020204" pitchFamily="34" charset="0"/>
                <a:cs typeface="Arial" panose="020B0604020202020204" pitchFamily="34" charset="0"/>
              </a:rPr>
              <a:t>Technische Themenfelder</a:t>
            </a:r>
            <a:endParaRPr lang="de-DE" sz="1700" b="1" dirty="0">
              <a:solidFill>
                <a:schemeClr val="bg1">
                  <a:lumMod val="50000"/>
                </a:schemeClr>
              </a:solidFill>
              <a:latin typeface="Arial" panose="020B0604020202020204" pitchFamily="34" charset="0"/>
              <a:cs typeface="Arial" panose="020B0604020202020204" pitchFamily="34" charset="0"/>
            </a:endParaRPr>
          </a:p>
        </p:txBody>
      </p:sp>
      <p:cxnSp>
        <p:nvCxnSpPr>
          <p:cNvPr id="62" name="Gerade Verbindung mit Pfeil 61"/>
          <p:cNvCxnSpPr>
            <a:stCxn id="7" idx="2"/>
            <a:endCxn id="52" idx="0"/>
          </p:cNvCxnSpPr>
          <p:nvPr/>
        </p:nvCxnSpPr>
        <p:spPr>
          <a:xfrm>
            <a:off x="5949324" y="2024776"/>
            <a:ext cx="1773116" cy="452215"/>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63" name="Rechteck 62"/>
          <p:cNvSpPr/>
          <p:nvPr/>
        </p:nvSpPr>
        <p:spPr>
          <a:xfrm>
            <a:off x="6912440" y="3771036"/>
            <a:ext cx="1620000" cy="648001"/>
          </a:xfrm>
          <a:prstGeom prst="rect">
            <a:avLst/>
          </a:prstGeom>
          <a:ln>
            <a:solidFill>
              <a:schemeClr val="bg1">
                <a:lumMod val="65000"/>
              </a:schemeClr>
            </a:solidFill>
          </a:ln>
        </p:spPr>
        <p:style>
          <a:lnRef idx="1">
            <a:schemeClr val="dk1"/>
          </a:lnRef>
          <a:fillRef idx="2">
            <a:schemeClr val="dk1"/>
          </a:fillRef>
          <a:effectRef idx="1">
            <a:schemeClr val="dk1"/>
          </a:effectRef>
          <a:fontRef idx="minor">
            <a:schemeClr val="dk1"/>
          </a:fontRef>
        </p:style>
        <p:txBody>
          <a:bodyPr lIns="72000" rIns="72000" rtlCol="0" anchor="ctr"/>
          <a:lstStyle/>
          <a:p>
            <a:pPr algn="ctr"/>
            <a:r>
              <a:rPr lang="de-DE" sz="1700" dirty="0" smtClean="0">
                <a:solidFill>
                  <a:schemeClr val="bg1">
                    <a:lumMod val="50000"/>
                  </a:schemeClr>
                </a:solidFill>
                <a:latin typeface="Arial" panose="020B0604020202020204" pitchFamily="34" charset="0"/>
                <a:cs typeface="Arial" panose="020B0604020202020204" pitchFamily="34" charset="0"/>
              </a:rPr>
              <a:t>Ein Produkt entsteht</a:t>
            </a:r>
            <a:endParaRPr lang="de-DE" sz="1700" dirty="0">
              <a:solidFill>
                <a:schemeClr val="bg1">
                  <a:lumMod val="50000"/>
                </a:schemeClr>
              </a:solidFill>
              <a:latin typeface="Arial" panose="020B0604020202020204" pitchFamily="34" charset="0"/>
              <a:cs typeface="Arial" panose="020B0604020202020204" pitchFamily="34" charset="0"/>
            </a:endParaRPr>
          </a:p>
        </p:txBody>
      </p:sp>
      <p:sp>
        <p:nvSpPr>
          <p:cNvPr id="64" name="Rechteck 63"/>
          <p:cNvSpPr/>
          <p:nvPr/>
        </p:nvSpPr>
        <p:spPr>
          <a:xfrm>
            <a:off x="6912440" y="4419036"/>
            <a:ext cx="1620000" cy="648000"/>
          </a:xfrm>
          <a:prstGeom prst="rect">
            <a:avLst/>
          </a:prstGeom>
          <a:ln>
            <a:solidFill>
              <a:schemeClr val="bg1">
                <a:lumMod val="65000"/>
              </a:schemeClr>
            </a:solidFill>
          </a:ln>
        </p:spPr>
        <p:style>
          <a:lnRef idx="1">
            <a:schemeClr val="dk1"/>
          </a:lnRef>
          <a:fillRef idx="2">
            <a:schemeClr val="dk1"/>
          </a:fillRef>
          <a:effectRef idx="1">
            <a:schemeClr val="dk1"/>
          </a:effectRef>
          <a:fontRef idx="minor">
            <a:schemeClr val="dk1"/>
          </a:fontRef>
        </p:style>
        <p:txBody>
          <a:bodyPr lIns="0" rIns="0" rtlCol="0" anchor="ctr"/>
          <a:lstStyle/>
          <a:p>
            <a:pPr algn="ctr"/>
            <a:r>
              <a:rPr lang="de-DE" sz="1700" dirty="0">
                <a:solidFill>
                  <a:schemeClr val="bg1">
                    <a:lumMod val="50000"/>
                  </a:schemeClr>
                </a:solidFill>
                <a:latin typeface="Arial" panose="020B0604020202020204" pitchFamily="34" charset="0"/>
                <a:cs typeface="Arial" panose="020B0604020202020204" pitchFamily="34" charset="0"/>
              </a:rPr>
              <a:t>Ein bewegtes Objekt erfinden</a:t>
            </a:r>
          </a:p>
        </p:txBody>
      </p:sp>
      <p:cxnSp>
        <p:nvCxnSpPr>
          <p:cNvPr id="100" name="Gerade Verbindung mit Pfeil 99"/>
          <p:cNvCxnSpPr>
            <a:stCxn id="9" idx="2"/>
            <a:endCxn id="37" idx="0"/>
          </p:cNvCxnSpPr>
          <p:nvPr/>
        </p:nvCxnSpPr>
        <p:spPr>
          <a:xfrm>
            <a:off x="1817584" y="2024776"/>
            <a:ext cx="57" cy="1746262"/>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35" name="Textfeld 34"/>
          <p:cNvSpPr txBox="1">
            <a:spLocks noChangeArrowheads="1"/>
          </p:cNvSpPr>
          <p:nvPr/>
        </p:nvSpPr>
        <p:spPr bwMode="auto">
          <a:xfrm>
            <a:off x="223838" y="692696"/>
            <a:ext cx="8696325" cy="523875"/>
          </a:xfrm>
          <a:prstGeom prst="rect">
            <a:avLst/>
          </a:prstGeom>
          <a:noFill/>
          <a:ln w="9525">
            <a:noFill/>
            <a:miter lim="800000"/>
            <a:headEnd/>
            <a:tailEnd/>
          </a:ln>
        </p:spPr>
        <p:txBody>
          <a:bodyPr>
            <a:spAutoFit/>
          </a:bodyPr>
          <a:lstStyle/>
          <a:p>
            <a:pPr algn="ctr"/>
            <a:r>
              <a:rPr lang="de-DE" sz="2800" b="1" dirty="0" smtClean="0">
                <a:latin typeface="Calibri"/>
                <a:cs typeface="Calibri"/>
              </a:rPr>
              <a:t>Fächerverbund BNT – Struktur des Plans</a:t>
            </a:r>
            <a:endParaRPr lang="de-DE" sz="2800" b="1" dirty="0">
              <a:latin typeface="Calibri"/>
              <a:cs typeface="Calibri"/>
            </a:endParaRPr>
          </a:p>
        </p:txBody>
      </p:sp>
      <p:cxnSp>
        <p:nvCxnSpPr>
          <p:cNvPr id="36" name="Gerade Verbindung 35"/>
          <p:cNvCxnSpPr/>
          <p:nvPr/>
        </p:nvCxnSpPr>
        <p:spPr>
          <a:xfrm>
            <a:off x="6948264" y="2474606"/>
            <a:ext cx="1584176" cy="266429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5" name="Gerade Verbindung 44"/>
          <p:cNvCxnSpPr/>
          <p:nvPr/>
        </p:nvCxnSpPr>
        <p:spPr>
          <a:xfrm flipV="1">
            <a:off x="6948264" y="2474606"/>
            <a:ext cx="1584176" cy="2592288"/>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58" name="Textfeld 57"/>
          <p:cNvSpPr txBox="1"/>
          <p:nvPr/>
        </p:nvSpPr>
        <p:spPr>
          <a:xfrm>
            <a:off x="7020272" y="3266694"/>
            <a:ext cx="1368152" cy="584775"/>
          </a:xfrm>
          <a:prstGeom prst="rect">
            <a:avLst/>
          </a:prstGeom>
          <a:solidFill>
            <a:srgbClr val="FF2F2F"/>
          </a:solidFill>
          <a:ln>
            <a:solidFill>
              <a:srgbClr val="C00000"/>
            </a:solidFill>
          </a:ln>
        </p:spPr>
        <p:txBody>
          <a:bodyPr wrap="square" rtlCol="0">
            <a:spAutoFit/>
          </a:bodyPr>
          <a:lstStyle/>
          <a:p>
            <a:pPr algn="ctr"/>
            <a:r>
              <a:rPr lang="de-DE" sz="1600" dirty="0" smtClean="0">
                <a:solidFill>
                  <a:schemeClr val="bg1"/>
                </a:solidFill>
                <a:latin typeface="+mn-lt"/>
              </a:rPr>
              <a:t>Nicht im Gymnasium</a:t>
            </a:r>
            <a:endParaRPr lang="de-DE" sz="1600" dirty="0">
              <a:solidFill>
                <a:schemeClr val="bg1"/>
              </a:solidFill>
              <a:latin typeface="+mn-lt"/>
            </a:endParaRPr>
          </a:p>
        </p:txBody>
      </p:sp>
    </p:spTree>
    <p:extLst>
      <p:ext uri="{BB962C8B-B14F-4D97-AF65-F5344CB8AC3E}">
        <p14:creationId xmlns:p14="http://schemas.microsoft.com/office/powerpoint/2010/main" val="2320878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500"/>
                                        <p:tgtEl>
                                          <p:spTgt spid="3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fade">
                                      <p:cBhvr>
                                        <p:cTn id="18" dur="500"/>
                                        <p:tgtEl>
                                          <p:spTgt spid="3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500"/>
                                        <p:tgtEl>
                                          <p:spTgt spid="4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fade">
                                      <p:cBhvr>
                                        <p:cTn id="24" dur="500"/>
                                        <p:tgtEl>
                                          <p:spTgt spid="44"/>
                                        </p:tgtEl>
                                      </p:cBhvr>
                                    </p:animEffect>
                                  </p:childTnLst>
                                </p:cTn>
                              </p:par>
                              <p:par>
                                <p:cTn id="25" presetID="10" presetClass="entr" presetSubtype="0" fill="hold" nodeType="withEffect">
                                  <p:stCondLst>
                                    <p:cond delay="0"/>
                                  </p:stCondLst>
                                  <p:childTnLst>
                                    <p:set>
                                      <p:cBhvr>
                                        <p:cTn id="26" dur="1" fill="hold">
                                          <p:stCondLst>
                                            <p:cond delay="0"/>
                                          </p:stCondLst>
                                        </p:cTn>
                                        <p:tgtEl>
                                          <p:spTgt spid="100"/>
                                        </p:tgtEl>
                                        <p:attrNameLst>
                                          <p:attrName>style.visibility</p:attrName>
                                        </p:attrNameLst>
                                      </p:cBhvr>
                                      <p:to>
                                        <p:strVal val="visible"/>
                                      </p:to>
                                    </p:set>
                                    <p:animEffect transition="in" filter="fade">
                                      <p:cBhvr>
                                        <p:cTn id="27" dur="500"/>
                                        <p:tgtEl>
                                          <p:spTgt spid="10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54"/>
                                        </p:tgtEl>
                                        <p:attrNameLst>
                                          <p:attrName>style.visibility</p:attrName>
                                        </p:attrNameLst>
                                      </p:cBhvr>
                                      <p:to>
                                        <p:strVal val="visible"/>
                                      </p:to>
                                    </p:set>
                                    <p:animEffect transition="in" filter="fade">
                                      <p:cBhvr>
                                        <p:cTn id="32" dur="500"/>
                                        <p:tgtEl>
                                          <p:spTgt spid="205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fade">
                                      <p:cBhvr>
                                        <p:cTn id="35" dur="500"/>
                                        <p:tgtEl>
                                          <p:spTgt spid="3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0"/>
                                        </p:tgtEl>
                                        <p:attrNameLst>
                                          <p:attrName>style.visibility</p:attrName>
                                        </p:attrNameLst>
                                      </p:cBhvr>
                                      <p:to>
                                        <p:strVal val="visible"/>
                                      </p:to>
                                    </p:set>
                                    <p:animEffect transition="in" filter="fade">
                                      <p:cBhvr>
                                        <p:cTn id="38" dur="500"/>
                                        <p:tgtEl>
                                          <p:spTgt spid="4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fade">
                                      <p:cBhvr>
                                        <p:cTn id="41" dur="500"/>
                                        <p:tgtEl>
                                          <p:spTgt spid="41"/>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fade">
                                      <p:cBhvr>
                                        <p:cTn id="44" dur="500"/>
                                        <p:tgtEl>
                                          <p:spTgt spid="42"/>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fade">
                                      <p:cBhvr>
                                        <p:cTn id="47" dur="500"/>
                                        <p:tgtEl>
                                          <p:spTgt spid="48"/>
                                        </p:tgtEl>
                                      </p:cBhvr>
                                    </p:animEffect>
                                  </p:childTnLst>
                                </p:cTn>
                              </p:par>
                              <p:par>
                                <p:cTn id="48" presetID="10" presetClass="entr" presetSubtype="0" fill="hold" nodeType="with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500"/>
                                        <p:tgtEl>
                                          <p:spTgt spid="56"/>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50"/>
                                        </p:tgtEl>
                                        <p:attrNameLst>
                                          <p:attrName>style.visibility</p:attrName>
                                        </p:attrNameLst>
                                      </p:cBhvr>
                                      <p:to>
                                        <p:strVal val="visible"/>
                                      </p:to>
                                    </p:set>
                                    <p:animEffect transition="in" filter="fade">
                                      <p:cBhvr>
                                        <p:cTn id="53" dur="500"/>
                                        <p:tgtEl>
                                          <p:spTgt spid="5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52"/>
                                        </p:tgtEl>
                                        <p:attrNameLst>
                                          <p:attrName>style.visibility</p:attrName>
                                        </p:attrNameLst>
                                      </p:cBhvr>
                                      <p:to>
                                        <p:strVal val="visible"/>
                                      </p:to>
                                    </p:set>
                                    <p:animEffect transition="in" filter="fade">
                                      <p:cBhvr>
                                        <p:cTn id="56" dur="500"/>
                                        <p:tgtEl>
                                          <p:spTgt spid="52"/>
                                        </p:tgtEl>
                                      </p:cBhvr>
                                    </p:animEffect>
                                  </p:childTnLst>
                                </p:cTn>
                              </p:par>
                              <p:par>
                                <p:cTn id="57" presetID="10" presetClass="entr" presetSubtype="0" fill="hold" nodeType="with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500"/>
                                        <p:tgtEl>
                                          <p:spTgt spid="62"/>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37"/>
                                        </p:tgtEl>
                                        <p:attrNameLst>
                                          <p:attrName>style.visibility</p:attrName>
                                        </p:attrNameLst>
                                      </p:cBhvr>
                                      <p:to>
                                        <p:strVal val="visible"/>
                                      </p:to>
                                    </p:set>
                                    <p:animEffect transition="in" filter="fade">
                                      <p:cBhvr>
                                        <p:cTn id="64" dur="500"/>
                                        <p:tgtEl>
                                          <p:spTgt spid="137"/>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66"/>
                                        </p:tgtEl>
                                        <p:attrNameLst>
                                          <p:attrName>style.visibility</p:attrName>
                                        </p:attrNameLst>
                                      </p:cBhvr>
                                      <p:to>
                                        <p:strVal val="visible"/>
                                      </p:to>
                                    </p:set>
                                    <p:animEffect transition="in" filter="fade">
                                      <p:cBhvr>
                                        <p:cTn id="67" dur="500"/>
                                        <p:tgtEl>
                                          <p:spTgt spid="66"/>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65"/>
                                        </p:tgtEl>
                                        <p:attrNameLst>
                                          <p:attrName>style.visibility</p:attrName>
                                        </p:attrNameLst>
                                      </p:cBhvr>
                                      <p:to>
                                        <p:strVal val="visible"/>
                                      </p:to>
                                    </p:set>
                                    <p:animEffect transition="in" filter="fade">
                                      <p:cBhvr>
                                        <p:cTn id="70" dur="500"/>
                                        <p:tgtEl>
                                          <p:spTgt spid="65"/>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38"/>
                                        </p:tgtEl>
                                        <p:attrNameLst>
                                          <p:attrName>style.visibility</p:attrName>
                                        </p:attrNameLst>
                                      </p:cBhvr>
                                      <p:to>
                                        <p:strVal val="visible"/>
                                      </p:to>
                                    </p:set>
                                    <p:animEffect transition="in" filter="fade">
                                      <p:cBhvr>
                                        <p:cTn id="73" dur="500"/>
                                        <p:tgtEl>
                                          <p:spTgt spid="138"/>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84"/>
                                        </p:tgtEl>
                                        <p:attrNameLst>
                                          <p:attrName>style.visibility</p:attrName>
                                        </p:attrNameLst>
                                      </p:cBhvr>
                                      <p:to>
                                        <p:strVal val="visible"/>
                                      </p:to>
                                    </p:set>
                                    <p:animEffect transition="in" filter="fade">
                                      <p:cBhvr>
                                        <p:cTn id="78" dur="500"/>
                                        <p:tgtEl>
                                          <p:spTgt spid="84"/>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85"/>
                                        </p:tgtEl>
                                        <p:attrNameLst>
                                          <p:attrName>style.visibility</p:attrName>
                                        </p:attrNameLst>
                                      </p:cBhvr>
                                      <p:to>
                                        <p:strVal val="visible"/>
                                      </p:to>
                                    </p:set>
                                    <p:animEffect transition="in" filter="fade">
                                      <p:cBhvr>
                                        <p:cTn id="81" dur="500"/>
                                        <p:tgtEl>
                                          <p:spTgt spid="85"/>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92"/>
                                        </p:tgtEl>
                                        <p:attrNameLst>
                                          <p:attrName>style.visibility</p:attrName>
                                        </p:attrNameLst>
                                      </p:cBhvr>
                                      <p:to>
                                        <p:strVal val="visible"/>
                                      </p:to>
                                    </p:set>
                                    <p:animEffect transition="in" filter="fade">
                                      <p:cBhvr>
                                        <p:cTn id="84" dur="500"/>
                                        <p:tgtEl>
                                          <p:spTgt spid="92"/>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500"/>
                                        <p:tgtEl>
                                          <p:spTgt spid="87"/>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86"/>
                                        </p:tgtEl>
                                        <p:attrNameLst>
                                          <p:attrName>style.visibility</p:attrName>
                                        </p:attrNameLst>
                                      </p:cBhvr>
                                      <p:to>
                                        <p:strVal val="visible"/>
                                      </p:to>
                                    </p:set>
                                    <p:animEffect transition="in" filter="fade">
                                      <p:cBhvr>
                                        <p:cTn id="90" dur="500"/>
                                        <p:tgtEl>
                                          <p:spTgt spid="86"/>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fade">
                                      <p:cBhvr>
                                        <p:cTn id="95" dur="500"/>
                                        <p:tgtEl>
                                          <p:spTgt spid="63"/>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64"/>
                                        </p:tgtEl>
                                        <p:attrNameLst>
                                          <p:attrName>style.visibility</p:attrName>
                                        </p:attrNameLst>
                                      </p:cBhvr>
                                      <p:to>
                                        <p:strVal val="visible"/>
                                      </p:to>
                                    </p:set>
                                    <p:animEffect transition="in" filter="fade">
                                      <p:cBhvr>
                                        <p:cTn id="98" dur="500"/>
                                        <p:tgtEl>
                                          <p:spTgt spid="64"/>
                                        </p:tgtEl>
                                      </p:cBhvr>
                                    </p:animEffect>
                                  </p:childTnLst>
                                </p:cTn>
                              </p:par>
                            </p:childTnLst>
                          </p:cTn>
                        </p:par>
                      </p:childTnLst>
                    </p:cTn>
                  </p:par>
                  <p:par>
                    <p:cTn id="99" fill="hold">
                      <p:stCondLst>
                        <p:cond delay="indefinite"/>
                      </p:stCondLst>
                      <p:childTnLst>
                        <p:par>
                          <p:cTn id="100" fill="hold">
                            <p:stCondLst>
                              <p:cond delay="0"/>
                            </p:stCondLst>
                            <p:childTnLst>
                              <p:par>
                                <p:cTn id="101" presetID="23" presetClass="entr" presetSubtype="16" fill="hold" nodeType="click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childTnLst>
                                </p:cTn>
                              </p:par>
                              <p:par>
                                <p:cTn id="105" presetID="23" presetClass="entr" presetSubtype="16" fill="hold"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p:cTn id="107" dur="500" fill="hold"/>
                                        <p:tgtEl>
                                          <p:spTgt spid="36"/>
                                        </p:tgtEl>
                                        <p:attrNameLst>
                                          <p:attrName>ppt_w</p:attrName>
                                        </p:attrNameLst>
                                      </p:cBhvr>
                                      <p:tavLst>
                                        <p:tav tm="0">
                                          <p:val>
                                            <p:fltVal val="0"/>
                                          </p:val>
                                        </p:tav>
                                        <p:tav tm="100000">
                                          <p:val>
                                            <p:strVal val="#ppt_w"/>
                                          </p:val>
                                        </p:tav>
                                      </p:tavLst>
                                    </p:anim>
                                    <p:anim calcmode="lin" valueType="num">
                                      <p:cBhvr>
                                        <p:cTn id="108" dur="500" fill="hold"/>
                                        <p:tgtEl>
                                          <p:spTgt spid="36"/>
                                        </p:tgtEl>
                                        <p:attrNameLst>
                                          <p:attrName>ppt_h</p:attrName>
                                        </p:attrNameLst>
                                      </p:cBhvr>
                                      <p:tavLst>
                                        <p:tav tm="0">
                                          <p:val>
                                            <p:fltVal val="0"/>
                                          </p:val>
                                        </p:tav>
                                        <p:tav tm="100000">
                                          <p:val>
                                            <p:strVal val="#ppt_h"/>
                                          </p:val>
                                        </p:tav>
                                      </p:tavLst>
                                    </p:anim>
                                  </p:childTnLst>
                                </p:cTn>
                              </p:par>
                            </p:childTnLst>
                          </p:cTn>
                        </p:par>
                        <p:par>
                          <p:cTn id="109" fill="hold">
                            <p:stCondLst>
                              <p:cond delay="500"/>
                            </p:stCondLst>
                            <p:childTnLst>
                              <p:par>
                                <p:cTn id="110" presetID="23" presetClass="entr" presetSubtype="16" fill="hold" grpId="0" nodeType="afterEffect">
                                  <p:stCondLst>
                                    <p:cond delay="0"/>
                                  </p:stCondLst>
                                  <p:childTnLst>
                                    <p:set>
                                      <p:cBhvr>
                                        <p:cTn id="111" dur="1" fill="hold">
                                          <p:stCondLst>
                                            <p:cond delay="0"/>
                                          </p:stCondLst>
                                        </p:cTn>
                                        <p:tgtEl>
                                          <p:spTgt spid="58"/>
                                        </p:tgtEl>
                                        <p:attrNameLst>
                                          <p:attrName>style.visibility</p:attrName>
                                        </p:attrNameLst>
                                      </p:cBhvr>
                                      <p:to>
                                        <p:strVal val="visible"/>
                                      </p:to>
                                    </p:set>
                                    <p:anim calcmode="lin" valueType="num">
                                      <p:cBhvr>
                                        <p:cTn id="112" dur="500" fill="hold"/>
                                        <p:tgtEl>
                                          <p:spTgt spid="58"/>
                                        </p:tgtEl>
                                        <p:attrNameLst>
                                          <p:attrName>ppt_w</p:attrName>
                                        </p:attrNameLst>
                                      </p:cBhvr>
                                      <p:tavLst>
                                        <p:tav tm="0">
                                          <p:val>
                                            <p:fltVal val="0"/>
                                          </p:val>
                                        </p:tav>
                                        <p:tav tm="100000">
                                          <p:val>
                                            <p:strVal val="#ppt_w"/>
                                          </p:val>
                                        </p:tav>
                                      </p:tavLst>
                                    </p:anim>
                                    <p:anim calcmode="lin" valueType="num">
                                      <p:cBhvr>
                                        <p:cTn id="113" dur="500" fill="hold"/>
                                        <p:tgtEl>
                                          <p:spTgt spid="5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7" grpId="0" animBg="1"/>
      <p:bldP spid="38" grpId="0" animBg="1"/>
      <p:bldP spid="39" grpId="0" animBg="1"/>
      <p:bldP spid="40" grpId="0" animBg="1"/>
      <p:bldP spid="41" grpId="0" animBg="1"/>
      <p:bldP spid="42" grpId="0" animBg="1"/>
      <p:bldP spid="43" grpId="0" animBg="1"/>
      <p:bldP spid="44" grpId="0" animBg="1"/>
      <p:bldP spid="48" grpId="0" animBg="1"/>
      <p:bldP spid="50" grpId="0" animBg="1"/>
      <p:bldP spid="84" grpId="0" animBg="1"/>
      <p:bldP spid="85" grpId="0" animBg="1"/>
      <p:bldP spid="86" grpId="0" animBg="1"/>
      <p:bldP spid="87" grpId="0" animBg="1"/>
      <p:bldP spid="92" grpId="0" animBg="1"/>
      <p:bldP spid="137" grpId="0" animBg="1"/>
      <p:bldP spid="138" grpId="0" animBg="1"/>
      <p:bldP spid="65" grpId="0" animBg="1"/>
      <p:bldP spid="66" grpId="0" animBg="1"/>
      <p:bldP spid="52" grpId="0" animBg="1"/>
      <p:bldP spid="63" grpId="0" animBg="1"/>
      <p:bldP spid="64" grpId="0" animBg="1"/>
      <p:bldP spid="5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57200" y="1916832"/>
            <a:ext cx="8229600" cy="4176464"/>
          </a:xfrm>
        </p:spPr>
        <p:txBody>
          <a:bodyPr/>
          <a:lstStyle/>
          <a:p>
            <a:pPr>
              <a:buNone/>
            </a:pPr>
            <a:r>
              <a:rPr lang="de-DE" dirty="0" smtClean="0">
                <a:latin typeface="+mn-lt"/>
              </a:rPr>
              <a:t>Physikalische Inhalte in den integrativen Bereichen:</a:t>
            </a:r>
          </a:p>
          <a:p>
            <a:pPr marL="533400" lvl="2" indent="-266700">
              <a:spcBef>
                <a:spcPts val="1200"/>
              </a:spcBef>
            </a:pPr>
            <a:r>
              <a:rPr lang="de-DE" sz="2200" dirty="0" smtClean="0">
                <a:latin typeface="+mn-lt"/>
              </a:rPr>
              <a:t>Fachmethoden (</a:t>
            </a:r>
            <a:r>
              <a:rPr lang="de-DE" sz="2200" dirty="0" err="1" smtClean="0">
                <a:latin typeface="+mn-lt"/>
              </a:rPr>
              <a:t>naturwiss</a:t>
            </a:r>
            <a:r>
              <a:rPr lang="de-DE" sz="2200" dirty="0" smtClean="0">
                <a:latin typeface="+mn-lt"/>
              </a:rPr>
              <a:t>. Arbeitsweise, gezieltes Beobachten, Experimentieren, Dokumentieren, Einsatz und Grenzen von Sachmodellen)</a:t>
            </a:r>
          </a:p>
          <a:p>
            <a:pPr marL="533400" lvl="2" indent="-266700">
              <a:spcBef>
                <a:spcPts val="1200"/>
              </a:spcBef>
            </a:pPr>
            <a:r>
              <a:rPr lang="de-DE" sz="2200" dirty="0" smtClean="0">
                <a:latin typeface="+mn-lt"/>
              </a:rPr>
              <a:t>Phänomene (z.B. Schwimmen, Schweben, Sinken, thermische Transportarten, </a:t>
            </a:r>
            <a:r>
              <a:rPr lang="de-DE" sz="2200" dirty="0" err="1" smtClean="0">
                <a:latin typeface="+mn-lt"/>
              </a:rPr>
              <a:t>Energieübetragungsketten</a:t>
            </a:r>
            <a:r>
              <a:rPr lang="de-DE" sz="2200" dirty="0" smtClean="0">
                <a:latin typeface="+mn-lt"/>
              </a:rPr>
              <a:t>)</a:t>
            </a:r>
          </a:p>
          <a:p>
            <a:pPr marL="533400" lvl="2" indent="-266700">
              <a:spcBef>
                <a:spcPts val="1200"/>
              </a:spcBef>
            </a:pPr>
            <a:r>
              <a:rPr lang="de-DE" sz="2200" dirty="0" smtClean="0">
                <a:latin typeface="+mn-lt"/>
              </a:rPr>
              <a:t>Größen (z.B. Temperatur, Masse, Volumen, Dichte qualitativ, Energie qualitativ)</a:t>
            </a:r>
            <a:endParaRPr lang="de-DE" sz="2200" dirty="0">
              <a:latin typeface="+mn-lt"/>
            </a:endParaRPr>
          </a:p>
        </p:txBody>
      </p:sp>
      <p:sp>
        <p:nvSpPr>
          <p:cNvPr id="3" name="Textfeld 3"/>
          <p:cNvSpPr txBox="1">
            <a:spLocks noChangeArrowheads="1"/>
          </p:cNvSpPr>
          <p:nvPr/>
        </p:nvSpPr>
        <p:spPr bwMode="auto">
          <a:xfrm>
            <a:off x="0" y="692696"/>
            <a:ext cx="9144000" cy="523220"/>
          </a:xfrm>
          <a:prstGeom prst="rect">
            <a:avLst/>
          </a:prstGeom>
          <a:noFill/>
          <a:ln w="9525">
            <a:noFill/>
            <a:miter lim="800000"/>
            <a:headEnd/>
            <a:tailEnd/>
          </a:ln>
        </p:spPr>
        <p:txBody>
          <a:bodyPr wrap="square">
            <a:spAutoFit/>
          </a:bodyPr>
          <a:lstStyle/>
          <a:p>
            <a:pPr algn="ctr"/>
            <a:r>
              <a:rPr lang="de-DE" sz="2800" b="1" dirty="0" smtClean="0">
                <a:latin typeface="Calibri"/>
                <a:cs typeface="Calibri"/>
              </a:rPr>
              <a:t>Fächerverbund BNT – physikalische Inhalte</a:t>
            </a:r>
            <a:endParaRPr lang="de-DE" sz="2800" b="1" dirty="0">
              <a:latin typeface="Calibri"/>
              <a:cs typeface="Calibri"/>
            </a:endParaRPr>
          </a:p>
        </p:txBody>
      </p:sp>
    </p:spTree>
    <p:extLst>
      <p:ext uri="{BB962C8B-B14F-4D97-AF65-F5344CB8AC3E}">
        <p14:creationId xmlns:p14="http://schemas.microsoft.com/office/powerpoint/2010/main" val="2462091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3"/>
          <p:cNvSpPr>
            <a:spLocks noGrp="1"/>
          </p:cNvSpPr>
          <p:nvPr>
            <p:ph sz="half" idx="1"/>
          </p:nvPr>
        </p:nvSpPr>
        <p:spPr>
          <a:xfrm>
            <a:off x="251520" y="1484784"/>
            <a:ext cx="4320480" cy="4061048"/>
          </a:xfrm>
          <a:ln>
            <a:noFill/>
          </a:ln>
          <a:effectLst/>
        </p:spPr>
        <p:style>
          <a:lnRef idx="2">
            <a:schemeClr val="accent4"/>
          </a:lnRef>
          <a:fillRef idx="1">
            <a:schemeClr val="lt1"/>
          </a:fillRef>
          <a:effectRef idx="0">
            <a:schemeClr val="accent4"/>
          </a:effectRef>
          <a:fontRef idx="minor">
            <a:schemeClr val="dk1"/>
          </a:fontRef>
        </p:style>
        <p:txBody>
          <a:bodyPr/>
          <a:lstStyle/>
          <a:p>
            <a:pPr marL="0" indent="0">
              <a:spcBef>
                <a:spcPct val="0"/>
              </a:spcBef>
              <a:spcAft>
                <a:spcPts val="0"/>
              </a:spcAft>
              <a:buSzPct val="150000"/>
              <a:buNone/>
            </a:pPr>
            <a:endParaRPr lang="de-DE" sz="2000" dirty="0">
              <a:latin typeface="Arial" charset="0"/>
              <a:cs typeface="Arial" charset="0"/>
            </a:endParaRPr>
          </a:p>
          <a:p>
            <a:pPr marL="0" indent="0">
              <a:spcBef>
                <a:spcPct val="0"/>
              </a:spcBef>
              <a:spcAft>
                <a:spcPts val="0"/>
              </a:spcAft>
              <a:buSzPct val="150000"/>
              <a:buNone/>
            </a:pPr>
            <a:endParaRPr lang="de-DE" sz="2000" dirty="0" smtClean="0">
              <a:latin typeface="Arial" charset="0"/>
              <a:cs typeface="Arial" charset="0"/>
            </a:endParaRPr>
          </a:p>
          <a:p>
            <a:pPr marL="0" indent="0">
              <a:spcBef>
                <a:spcPct val="0"/>
              </a:spcBef>
              <a:spcAft>
                <a:spcPts val="0"/>
              </a:spcAft>
              <a:buSzPct val="150000"/>
              <a:buNone/>
            </a:pPr>
            <a:endParaRPr lang="de-DE" sz="2000" dirty="0">
              <a:latin typeface="Arial" charset="0"/>
              <a:cs typeface="Arial" charset="0"/>
            </a:endParaRPr>
          </a:p>
          <a:p>
            <a:pPr marL="0" indent="0">
              <a:spcBef>
                <a:spcPct val="0"/>
              </a:spcBef>
              <a:spcAft>
                <a:spcPts val="0"/>
              </a:spcAft>
              <a:buSzPct val="150000"/>
              <a:buNone/>
            </a:pPr>
            <a:endParaRPr lang="de-DE" sz="2400" dirty="0" smtClean="0">
              <a:latin typeface="Arial" charset="0"/>
              <a:cs typeface="Arial" charset="0"/>
            </a:endParaRPr>
          </a:p>
          <a:p>
            <a:pPr marL="0" lvl="1" indent="0">
              <a:spcAft>
                <a:spcPts val="0"/>
              </a:spcAft>
              <a:buSzPct val="150000"/>
              <a:buNone/>
            </a:pPr>
            <a:endParaRPr lang="de-DE" sz="1600" dirty="0" smtClean="0">
              <a:latin typeface="Arial" charset="0"/>
              <a:cs typeface="Arial" charset="0"/>
            </a:endParaRPr>
          </a:p>
          <a:p>
            <a:pPr marL="0" lvl="1" indent="0">
              <a:spcAft>
                <a:spcPts val="0"/>
              </a:spcAft>
              <a:buSzPct val="150000"/>
              <a:buNone/>
            </a:pPr>
            <a:endParaRPr lang="de-DE" sz="1600" dirty="0" smtClean="0">
              <a:latin typeface="Arial" charset="0"/>
              <a:cs typeface="Arial" charset="0"/>
            </a:endParaRPr>
          </a:p>
          <a:p>
            <a:pPr lvl="1" indent="-342900">
              <a:spcBef>
                <a:spcPct val="0"/>
              </a:spcBef>
              <a:spcAft>
                <a:spcPts val="0"/>
              </a:spcAft>
              <a:buSzPct val="150000"/>
              <a:buFont typeface="Arial" panose="020B0604020202020204" pitchFamily="34" charset="0"/>
              <a:buChar char="•"/>
            </a:pPr>
            <a:endParaRPr lang="de-DE" sz="1600" dirty="0" smtClean="0">
              <a:latin typeface="Arial" charset="0"/>
              <a:cs typeface="Arial" charset="0"/>
            </a:endParaRPr>
          </a:p>
          <a:p>
            <a:endParaRPr lang="de-DE" dirty="0"/>
          </a:p>
        </p:txBody>
      </p:sp>
      <p:sp>
        <p:nvSpPr>
          <p:cNvPr id="5" name="Inhaltsplatzhalter 4"/>
          <p:cNvSpPr>
            <a:spLocks noGrp="1"/>
          </p:cNvSpPr>
          <p:nvPr>
            <p:ph sz="half" idx="2"/>
          </p:nvPr>
        </p:nvSpPr>
        <p:spPr>
          <a:xfrm>
            <a:off x="4565848" y="1484784"/>
            <a:ext cx="4326632" cy="4104456"/>
          </a:xfrm>
          <a:noFill/>
          <a:ln>
            <a:noFill/>
          </a:ln>
        </p:spPr>
        <p:style>
          <a:lnRef idx="2">
            <a:schemeClr val="accent4"/>
          </a:lnRef>
          <a:fillRef idx="1">
            <a:schemeClr val="lt1"/>
          </a:fillRef>
          <a:effectRef idx="0">
            <a:schemeClr val="accent4"/>
          </a:effectRef>
          <a:fontRef idx="minor">
            <a:schemeClr val="dk1"/>
          </a:fontRef>
        </p:style>
        <p:txBody>
          <a:bodyPr/>
          <a:lstStyle/>
          <a:p>
            <a:pPr marL="0" lvl="1" indent="0">
              <a:spcBef>
                <a:spcPct val="0"/>
              </a:spcBef>
              <a:spcAft>
                <a:spcPts val="0"/>
              </a:spcAft>
              <a:buClr>
                <a:srgbClr val="7F7F7F"/>
              </a:buClr>
              <a:buSzPct val="150000"/>
              <a:buNone/>
            </a:pPr>
            <a:endParaRPr lang="de-DE" sz="2000" dirty="0">
              <a:latin typeface="Arial" charset="0"/>
              <a:cs typeface="Arial" charset="0"/>
            </a:endParaRPr>
          </a:p>
          <a:p>
            <a:pPr marL="0" lvl="1" indent="0">
              <a:spcBef>
                <a:spcPct val="0"/>
              </a:spcBef>
              <a:spcAft>
                <a:spcPts val="0"/>
              </a:spcAft>
              <a:buClr>
                <a:srgbClr val="7F7F7F"/>
              </a:buClr>
              <a:buSzPct val="150000"/>
              <a:buNone/>
            </a:pPr>
            <a:r>
              <a:rPr lang="de-DE" sz="2000" dirty="0" smtClean="0">
                <a:latin typeface="Arial" charset="0"/>
                <a:cs typeface="Arial" charset="0"/>
              </a:rPr>
              <a:t> </a:t>
            </a:r>
            <a:endParaRPr lang="de-DE" sz="2000" dirty="0">
              <a:latin typeface="Arial" charset="0"/>
              <a:cs typeface="Arial" charset="0"/>
            </a:endParaRPr>
          </a:p>
          <a:p>
            <a:pPr marL="0" lvl="1" indent="0">
              <a:spcBef>
                <a:spcPct val="0"/>
              </a:spcBef>
              <a:spcAft>
                <a:spcPts val="0"/>
              </a:spcAft>
              <a:buClr>
                <a:srgbClr val="7F7F7F"/>
              </a:buClr>
              <a:buSzPct val="150000"/>
              <a:buNone/>
            </a:pPr>
            <a:endParaRPr lang="de-DE" sz="2000" dirty="0">
              <a:latin typeface="Arial" charset="0"/>
              <a:cs typeface="Arial" charset="0"/>
            </a:endParaRPr>
          </a:p>
          <a:p>
            <a:pPr marL="0" lvl="1" indent="0">
              <a:spcBef>
                <a:spcPct val="0"/>
              </a:spcBef>
              <a:spcAft>
                <a:spcPts val="0"/>
              </a:spcAft>
              <a:buClr>
                <a:srgbClr val="7F7F7F"/>
              </a:buClr>
              <a:buSzPct val="150000"/>
              <a:buNone/>
            </a:pPr>
            <a:endParaRPr lang="de-DE" dirty="0" smtClean="0">
              <a:latin typeface="Arial" charset="0"/>
              <a:cs typeface="Arial" charset="0"/>
            </a:endParaRPr>
          </a:p>
          <a:p>
            <a:pPr marL="0" lvl="1" indent="0">
              <a:spcBef>
                <a:spcPct val="0"/>
              </a:spcBef>
              <a:spcAft>
                <a:spcPts val="0"/>
              </a:spcAft>
              <a:buClr>
                <a:srgbClr val="7F7F7F"/>
              </a:buClr>
              <a:buSzPct val="150000"/>
              <a:buNone/>
            </a:pPr>
            <a:endParaRPr lang="de-DE" dirty="0">
              <a:latin typeface="Arial" charset="0"/>
              <a:cs typeface="Arial" charset="0"/>
            </a:endParaRPr>
          </a:p>
          <a:p>
            <a:endParaRPr lang="de-DE" dirty="0"/>
          </a:p>
        </p:txBody>
      </p:sp>
      <p:sp>
        <p:nvSpPr>
          <p:cNvPr id="7" name="Rechteck 6"/>
          <p:cNvSpPr/>
          <p:nvPr/>
        </p:nvSpPr>
        <p:spPr>
          <a:xfrm>
            <a:off x="251520" y="692696"/>
            <a:ext cx="8640959" cy="523220"/>
          </a:xfrm>
          <a:prstGeom prst="rect">
            <a:avLst/>
          </a:prstGeom>
        </p:spPr>
        <p:txBody>
          <a:bodyPr wrap="square">
            <a:spAutoFit/>
          </a:bodyPr>
          <a:lstStyle/>
          <a:p>
            <a:pPr algn="ctr"/>
            <a:r>
              <a:rPr lang="de-DE" sz="2800" b="1" dirty="0" smtClean="0">
                <a:latin typeface="Calibri"/>
                <a:cs typeface="Calibri"/>
              </a:rPr>
              <a:t>Leitperspektiven</a:t>
            </a:r>
            <a:endParaRPr lang="de-DE" sz="2800" b="1" dirty="0">
              <a:latin typeface="Calibri"/>
              <a:cs typeface="Calibri"/>
            </a:endParaRPr>
          </a:p>
        </p:txBody>
      </p:sp>
      <p:sp>
        <p:nvSpPr>
          <p:cNvPr id="2" name="Abgerundetes Rechteck 1"/>
          <p:cNvSpPr/>
          <p:nvPr/>
        </p:nvSpPr>
        <p:spPr>
          <a:xfrm>
            <a:off x="1403648" y="3212976"/>
            <a:ext cx="6336704" cy="2520280"/>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indent="-342900">
              <a:spcAft>
                <a:spcPts val="0"/>
              </a:spcAft>
              <a:buSzPct val="150000"/>
              <a:buFont typeface="Arial" panose="020B0604020202020204" pitchFamily="34" charset="0"/>
              <a:buChar char="•"/>
            </a:pPr>
            <a:endParaRPr lang="de-DE" sz="1600" dirty="0" smtClean="0">
              <a:solidFill>
                <a:schemeClr val="tx1"/>
              </a:solidFill>
              <a:latin typeface="Arial" charset="0"/>
              <a:cs typeface="Arial" charset="0"/>
            </a:endParaRPr>
          </a:p>
          <a:p>
            <a:pPr marL="114300" lvl="1">
              <a:spcAft>
                <a:spcPts val="0"/>
              </a:spcAft>
              <a:buSzPct val="150000"/>
            </a:pPr>
            <a:r>
              <a:rPr lang="de-DE" sz="1600" dirty="0" smtClean="0">
                <a:solidFill>
                  <a:schemeClr val="tx1"/>
                </a:solidFill>
                <a:latin typeface="Arial" charset="0"/>
                <a:cs typeface="Arial" charset="0"/>
              </a:rPr>
              <a:t>Bildung </a:t>
            </a:r>
            <a:r>
              <a:rPr lang="de-DE" sz="1600" dirty="0">
                <a:solidFill>
                  <a:schemeClr val="tx1"/>
                </a:solidFill>
                <a:latin typeface="Arial" charset="0"/>
                <a:cs typeface="Arial" charset="0"/>
              </a:rPr>
              <a:t>für nachhaltige </a:t>
            </a:r>
            <a:endParaRPr lang="de-DE" sz="1600" dirty="0" smtClean="0">
              <a:solidFill>
                <a:schemeClr val="tx1"/>
              </a:solidFill>
              <a:latin typeface="Arial" charset="0"/>
              <a:cs typeface="Arial" charset="0"/>
            </a:endParaRPr>
          </a:p>
          <a:p>
            <a:pPr marL="114300" lvl="1">
              <a:spcAft>
                <a:spcPts val="0"/>
              </a:spcAft>
              <a:buSzPct val="150000"/>
            </a:pPr>
            <a:r>
              <a:rPr lang="de-DE" sz="1600" dirty="0" smtClean="0">
                <a:solidFill>
                  <a:schemeClr val="tx1"/>
                </a:solidFill>
                <a:latin typeface="Arial" charset="0"/>
                <a:cs typeface="Arial" charset="0"/>
              </a:rPr>
              <a:t>Entwicklung (BNE)</a:t>
            </a:r>
          </a:p>
          <a:p>
            <a:pPr marL="114300" lvl="1">
              <a:spcAft>
                <a:spcPts val="0"/>
              </a:spcAft>
              <a:buSzPct val="150000"/>
            </a:pPr>
            <a:endParaRPr lang="de-DE" sz="1600" dirty="0">
              <a:solidFill>
                <a:schemeClr val="tx1"/>
              </a:solidFill>
              <a:latin typeface="Arial" charset="0"/>
              <a:cs typeface="Arial" charset="0"/>
            </a:endParaRPr>
          </a:p>
          <a:p>
            <a:pPr marL="114300" lvl="1">
              <a:spcAft>
                <a:spcPts val="0"/>
              </a:spcAft>
              <a:buSzPct val="150000"/>
            </a:pPr>
            <a:r>
              <a:rPr lang="de-DE" sz="1600" dirty="0" smtClean="0">
                <a:solidFill>
                  <a:schemeClr val="tx1"/>
                </a:solidFill>
                <a:latin typeface="Arial" charset="0"/>
                <a:cs typeface="Arial" charset="0"/>
              </a:rPr>
              <a:t>Bildung </a:t>
            </a:r>
            <a:r>
              <a:rPr lang="de-DE" sz="1600" dirty="0">
                <a:solidFill>
                  <a:schemeClr val="tx1"/>
                </a:solidFill>
                <a:latin typeface="Arial" charset="0"/>
                <a:cs typeface="Arial" charset="0"/>
              </a:rPr>
              <a:t>für Toleranz und </a:t>
            </a:r>
            <a:endParaRPr lang="de-DE" sz="1600" dirty="0" smtClean="0">
              <a:solidFill>
                <a:schemeClr val="tx1"/>
              </a:solidFill>
              <a:latin typeface="Arial" charset="0"/>
              <a:cs typeface="Arial" charset="0"/>
            </a:endParaRPr>
          </a:p>
          <a:p>
            <a:pPr marL="114300" lvl="1">
              <a:spcAft>
                <a:spcPts val="0"/>
              </a:spcAft>
              <a:buSzPct val="150000"/>
            </a:pPr>
            <a:r>
              <a:rPr lang="de-DE" sz="1600" dirty="0" smtClean="0">
                <a:solidFill>
                  <a:schemeClr val="tx1"/>
                </a:solidFill>
                <a:latin typeface="Arial" charset="0"/>
                <a:cs typeface="Arial" charset="0"/>
              </a:rPr>
              <a:t>Akzeptanz </a:t>
            </a:r>
            <a:r>
              <a:rPr lang="de-DE" sz="1600" dirty="0">
                <a:solidFill>
                  <a:schemeClr val="tx1"/>
                </a:solidFill>
                <a:latin typeface="Arial" charset="0"/>
                <a:cs typeface="Arial" charset="0"/>
              </a:rPr>
              <a:t>von </a:t>
            </a:r>
            <a:r>
              <a:rPr lang="de-DE" sz="1600" dirty="0" smtClean="0">
                <a:solidFill>
                  <a:schemeClr val="tx1"/>
                </a:solidFill>
                <a:latin typeface="Arial" charset="0"/>
                <a:cs typeface="Arial" charset="0"/>
              </a:rPr>
              <a:t>Vielfalt (BTV)</a:t>
            </a:r>
          </a:p>
          <a:p>
            <a:pPr marL="114300" lvl="1">
              <a:spcAft>
                <a:spcPts val="0"/>
              </a:spcAft>
              <a:buSzPct val="150000"/>
            </a:pPr>
            <a:endParaRPr lang="de-DE" sz="1600" dirty="0">
              <a:solidFill>
                <a:schemeClr val="tx1"/>
              </a:solidFill>
              <a:latin typeface="Arial" charset="0"/>
              <a:cs typeface="Arial" charset="0"/>
            </a:endParaRPr>
          </a:p>
          <a:p>
            <a:pPr marL="114300" lvl="1">
              <a:spcAft>
                <a:spcPts val="0"/>
              </a:spcAft>
              <a:buSzPct val="150000"/>
            </a:pPr>
            <a:r>
              <a:rPr lang="de-DE" sz="1600" dirty="0" smtClean="0">
                <a:solidFill>
                  <a:schemeClr val="tx1"/>
                </a:solidFill>
                <a:latin typeface="Arial" charset="0"/>
                <a:cs typeface="Arial" charset="0"/>
              </a:rPr>
              <a:t>Prävention </a:t>
            </a:r>
            <a:r>
              <a:rPr lang="de-DE" sz="1600" dirty="0">
                <a:solidFill>
                  <a:schemeClr val="tx1"/>
                </a:solidFill>
                <a:latin typeface="Arial" charset="0"/>
                <a:cs typeface="Arial" charset="0"/>
              </a:rPr>
              <a:t>und </a:t>
            </a:r>
            <a:endParaRPr lang="de-DE" sz="1600" dirty="0" smtClean="0">
              <a:solidFill>
                <a:schemeClr val="tx1"/>
              </a:solidFill>
              <a:latin typeface="Arial" charset="0"/>
              <a:cs typeface="Arial" charset="0"/>
            </a:endParaRPr>
          </a:p>
          <a:p>
            <a:pPr marL="114300" lvl="1">
              <a:spcAft>
                <a:spcPts val="0"/>
              </a:spcAft>
              <a:buSzPct val="150000"/>
            </a:pPr>
            <a:r>
              <a:rPr lang="de-DE" sz="1600" dirty="0" smtClean="0">
                <a:solidFill>
                  <a:schemeClr val="tx1"/>
                </a:solidFill>
                <a:latin typeface="Arial" charset="0"/>
                <a:cs typeface="Arial" charset="0"/>
              </a:rPr>
              <a:t>Gesundheitsförderung (PG)</a:t>
            </a:r>
            <a:endParaRPr lang="de-DE" sz="1600" dirty="0">
              <a:solidFill>
                <a:schemeClr val="tx1"/>
              </a:solidFill>
              <a:latin typeface="Arial" charset="0"/>
              <a:cs typeface="Arial" charset="0"/>
            </a:endParaRPr>
          </a:p>
          <a:p>
            <a:endParaRPr lang="de-DE" sz="1400" dirty="0">
              <a:solidFill>
                <a:schemeClr val="tx1"/>
              </a:solidFill>
              <a:latin typeface="Arial" panose="020B0604020202020204" pitchFamily="34" charset="0"/>
              <a:cs typeface="Arial" panose="020B0604020202020204" pitchFamily="34" charset="0"/>
            </a:endParaRPr>
          </a:p>
        </p:txBody>
      </p:sp>
      <p:sp>
        <p:nvSpPr>
          <p:cNvPr id="17" name="Abgerundetes Rechteck 16"/>
          <p:cNvSpPr/>
          <p:nvPr/>
        </p:nvSpPr>
        <p:spPr>
          <a:xfrm>
            <a:off x="4572000" y="3212976"/>
            <a:ext cx="3168352" cy="25202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indent="-342900">
              <a:spcAft>
                <a:spcPts val="0"/>
              </a:spcAft>
              <a:buSzPct val="150000"/>
              <a:buFont typeface="Arial" panose="020B0604020202020204" pitchFamily="34" charset="0"/>
              <a:buChar char="•"/>
            </a:pPr>
            <a:endParaRPr lang="de-DE" sz="1600" dirty="0" smtClean="0">
              <a:solidFill>
                <a:schemeClr val="tx1"/>
              </a:solidFill>
              <a:latin typeface="Arial" charset="0"/>
              <a:cs typeface="Arial" charset="0"/>
            </a:endParaRPr>
          </a:p>
          <a:p>
            <a:pPr marL="114300" lvl="1">
              <a:spcAft>
                <a:spcPts val="0"/>
              </a:spcAft>
              <a:buSzPct val="150000"/>
            </a:pPr>
            <a:r>
              <a:rPr lang="de-DE" sz="1600" dirty="0" smtClean="0">
                <a:solidFill>
                  <a:schemeClr val="tx1"/>
                </a:solidFill>
                <a:latin typeface="Arial" charset="0"/>
                <a:cs typeface="Arial" charset="0"/>
              </a:rPr>
              <a:t>Berufliche Orientierung (BO) </a:t>
            </a:r>
          </a:p>
          <a:p>
            <a:pPr marL="114300" lvl="1">
              <a:spcAft>
                <a:spcPts val="0"/>
              </a:spcAft>
              <a:buSzPct val="150000"/>
            </a:pPr>
            <a:r>
              <a:rPr lang="de-DE" sz="1600" dirty="0" smtClean="0">
                <a:solidFill>
                  <a:schemeClr val="tx1"/>
                </a:solidFill>
                <a:latin typeface="Arial" charset="0"/>
                <a:cs typeface="Arial" charset="0"/>
              </a:rPr>
              <a:t> </a:t>
            </a:r>
          </a:p>
          <a:p>
            <a:pPr marL="114300" lvl="1">
              <a:spcAft>
                <a:spcPts val="0"/>
              </a:spcAft>
              <a:buSzPct val="150000"/>
            </a:pPr>
            <a:endParaRPr lang="de-DE" sz="1600" dirty="0">
              <a:solidFill>
                <a:schemeClr val="tx1"/>
              </a:solidFill>
              <a:latin typeface="Arial" charset="0"/>
              <a:cs typeface="Arial" charset="0"/>
            </a:endParaRPr>
          </a:p>
          <a:p>
            <a:pPr marL="114300" lvl="1">
              <a:spcAft>
                <a:spcPts val="0"/>
              </a:spcAft>
              <a:buSzPct val="150000"/>
            </a:pPr>
            <a:r>
              <a:rPr lang="de-DE" sz="1600" dirty="0" smtClean="0">
                <a:solidFill>
                  <a:schemeClr val="tx1"/>
                </a:solidFill>
                <a:latin typeface="Arial" charset="0"/>
                <a:cs typeface="Arial" charset="0"/>
              </a:rPr>
              <a:t>Medienbildung (MB)</a:t>
            </a:r>
          </a:p>
          <a:p>
            <a:pPr marL="114300" lvl="1">
              <a:spcAft>
                <a:spcPts val="0"/>
              </a:spcAft>
              <a:buSzPct val="150000"/>
            </a:pPr>
            <a:endParaRPr lang="de-DE" sz="1600" dirty="0">
              <a:solidFill>
                <a:schemeClr val="tx1"/>
              </a:solidFill>
              <a:latin typeface="Arial" charset="0"/>
              <a:cs typeface="Arial" charset="0"/>
            </a:endParaRPr>
          </a:p>
          <a:p>
            <a:pPr marL="114300" lvl="1">
              <a:spcAft>
                <a:spcPts val="0"/>
              </a:spcAft>
              <a:buSzPct val="150000"/>
            </a:pPr>
            <a:endParaRPr lang="de-DE" sz="1600" dirty="0" smtClean="0">
              <a:solidFill>
                <a:schemeClr val="tx1"/>
              </a:solidFill>
              <a:latin typeface="Arial" charset="0"/>
              <a:cs typeface="Arial" charset="0"/>
            </a:endParaRPr>
          </a:p>
          <a:p>
            <a:pPr marL="114300" lvl="1">
              <a:spcAft>
                <a:spcPts val="0"/>
              </a:spcAft>
              <a:buSzPct val="150000"/>
            </a:pPr>
            <a:r>
              <a:rPr lang="de-DE" sz="1600" dirty="0" smtClean="0">
                <a:solidFill>
                  <a:schemeClr val="tx1"/>
                </a:solidFill>
                <a:latin typeface="Arial" charset="0"/>
                <a:cs typeface="Arial" charset="0"/>
              </a:rPr>
              <a:t>Verbraucherbildung (VB)</a:t>
            </a:r>
            <a:endParaRPr lang="de-DE" sz="1600" dirty="0">
              <a:solidFill>
                <a:schemeClr val="tx1"/>
              </a:solidFill>
              <a:latin typeface="Arial" charset="0"/>
              <a:cs typeface="Arial" charset="0"/>
            </a:endParaRPr>
          </a:p>
          <a:p>
            <a:endParaRPr lang="de-DE" sz="1400" dirty="0">
              <a:solidFill>
                <a:schemeClr val="tx1"/>
              </a:solidFill>
              <a:latin typeface="Arial" panose="020B0604020202020204" pitchFamily="34" charset="0"/>
              <a:cs typeface="Arial" panose="020B0604020202020204" pitchFamily="34" charset="0"/>
            </a:endParaRPr>
          </a:p>
        </p:txBody>
      </p:sp>
      <p:sp>
        <p:nvSpPr>
          <p:cNvPr id="13" name="Abgerundetes Rechteck 12"/>
          <p:cNvSpPr/>
          <p:nvPr/>
        </p:nvSpPr>
        <p:spPr>
          <a:xfrm>
            <a:off x="2771800" y="1484784"/>
            <a:ext cx="3888432" cy="1512168"/>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buSzPct val="150000"/>
            </a:pPr>
            <a:endParaRPr lang="de-DE" sz="1800" dirty="0">
              <a:solidFill>
                <a:schemeClr val="tx1"/>
              </a:solidFill>
              <a:latin typeface="Arial" charset="0"/>
              <a:cs typeface="Arial" charset="0"/>
            </a:endParaRPr>
          </a:p>
        </p:txBody>
      </p:sp>
      <p:sp>
        <p:nvSpPr>
          <p:cNvPr id="11" name="Abgerundetes Rechteck 10"/>
          <p:cNvSpPr/>
          <p:nvPr/>
        </p:nvSpPr>
        <p:spPr>
          <a:xfrm>
            <a:off x="4427984" y="1484784"/>
            <a:ext cx="4464496" cy="1512168"/>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buSzPct val="150000"/>
            </a:pPr>
            <a:r>
              <a:rPr lang="de-DE" sz="1800" b="1" dirty="0" smtClean="0">
                <a:solidFill>
                  <a:schemeClr val="tx1"/>
                </a:solidFill>
                <a:latin typeface="Arial" charset="0"/>
                <a:cs typeface="Arial" charset="0"/>
              </a:rPr>
              <a:t>Themenspezifische Leitperspektiven</a:t>
            </a:r>
          </a:p>
          <a:p>
            <a:pPr algn="ctr">
              <a:spcAft>
                <a:spcPts val="0"/>
              </a:spcAft>
              <a:buSzPct val="150000"/>
            </a:pPr>
            <a:r>
              <a:rPr lang="de-DE" sz="1800" b="1" dirty="0" smtClean="0">
                <a:solidFill>
                  <a:schemeClr val="tx1"/>
                </a:solidFill>
                <a:latin typeface="Arial" charset="0"/>
                <a:cs typeface="Arial" charset="0"/>
              </a:rPr>
              <a:t> </a:t>
            </a:r>
            <a:endParaRPr lang="de-DE" sz="1800" b="1" dirty="0">
              <a:solidFill>
                <a:schemeClr val="tx1"/>
              </a:solidFill>
              <a:latin typeface="Arial" charset="0"/>
              <a:cs typeface="Arial" charset="0"/>
            </a:endParaRPr>
          </a:p>
          <a:p>
            <a:pPr algn="ctr">
              <a:spcAft>
                <a:spcPts val="0"/>
              </a:spcAft>
              <a:buSzPct val="150000"/>
            </a:pPr>
            <a:r>
              <a:rPr lang="de-DE" sz="1800" dirty="0" smtClean="0">
                <a:solidFill>
                  <a:schemeClr val="tx1"/>
                </a:solidFill>
                <a:latin typeface="Arial" charset="0"/>
                <a:cs typeface="Arial" charset="0"/>
              </a:rPr>
              <a:t>Orientierung in der modernen Lebenswelt</a:t>
            </a:r>
            <a:endParaRPr lang="de-DE" sz="1800" dirty="0">
              <a:solidFill>
                <a:schemeClr val="tx1"/>
              </a:solidFill>
              <a:latin typeface="Arial" charset="0"/>
              <a:cs typeface="Arial" charset="0"/>
            </a:endParaRPr>
          </a:p>
        </p:txBody>
      </p:sp>
      <p:sp>
        <p:nvSpPr>
          <p:cNvPr id="12" name="Abgerundetes Rechteck 11"/>
          <p:cNvSpPr/>
          <p:nvPr/>
        </p:nvSpPr>
        <p:spPr>
          <a:xfrm>
            <a:off x="251520" y="1484784"/>
            <a:ext cx="4320480" cy="1512168"/>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buSzPct val="150000"/>
            </a:pPr>
            <a:r>
              <a:rPr lang="de-DE" sz="1800" b="1" dirty="0">
                <a:solidFill>
                  <a:schemeClr val="tx1"/>
                </a:solidFill>
                <a:latin typeface="Arial" charset="0"/>
                <a:cs typeface="Arial" charset="0"/>
              </a:rPr>
              <a:t>Allgemeine </a:t>
            </a:r>
            <a:r>
              <a:rPr lang="de-DE" sz="1800" b="1" dirty="0" smtClean="0">
                <a:solidFill>
                  <a:schemeClr val="tx1"/>
                </a:solidFill>
                <a:latin typeface="Arial" charset="0"/>
                <a:cs typeface="Arial" charset="0"/>
              </a:rPr>
              <a:t>Leitperspektiven</a:t>
            </a:r>
          </a:p>
          <a:p>
            <a:pPr algn="ctr">
              <a:spcAft>
                <a:spcPts val="0"/>
              </a:spcAft>
              <a:buSzPct val="150000"/>
            </a:pPr>
            <a:r>
              <a:rPr lang="de-DE" sz="1800" b="1" dirty="0" smtClean="0">
                <a:solidFill>
                  <a:schemeClr val="tx1"/>
                </a:solidFill>
                <a:latin typeface="Arial" charset="0"/>
                <a:cs typeface="Arial" charset="0"/>
              </a:rPr>
              <a:t> </a:t>
            </a:r>
            <a:endParaRPr lang="de-DE" sz="1800" b="1" dirty="0">
              <a:solidFill>
                <a:schemeClr val="tx1"/>
              </a:solidFill>
              <a:latin typeface="Arial" charset="0"/>
              <a:cs typeface="Arial" charset="0"/>
            </a:endParaRPr>
          </a:p>
          <a:p>
            <a:pPr algn="ctr">
              <a:spcAft>
                <a:spcPts val="0"/>
              </a:spcAft>
              <a:buSzPct val="150000"/>
            </a:pPr>
            <a:r>
              <a:rPr lang="de-DE" sz="1800" dirty="0" smtClean="0">
                <a:solidFill>
                  <a:schemeClr val="tx1"/>
                </a:solidFill>
                <a:latin typeface="Arial" charset="0"/>
                <a:cs typeface="Arial" charset="0"/>
              </a:rPr>
              <a:t>Persönlichkeit</a:t>
            </a:r>
            <a:r>
              <a:rPr lang="de-DE" sz="1800" dirty="0">
                <a:solidFill>
                  <a:schemeClr val="tx1"/>
                </a:solidFill>
                <a:latin typeface="Arial" charset="0"/>
                <a:cs typeface="Arial" charset="0"/>
              </a:rPr>
              <a:t>, Teilhabe, Gemeinschaftsbildung </a:t>
            </a:r>
          </a:p>
        </p:txBody>
      </p:sp>
    </p:spTree>
    <p:extLst>
      <p:ext uri="{BB962C8B-B14F-4D97-AF65-F5344CB8AC3E}">
        <p14:creationId xmlns:p14="http://schemas.microsoft.com/office/powerpoint/2010/main" val="1634413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3"/>
          <p:cNvSpPr txBox="1">
            <a:spLocks noChangeArrowheads="1"/>
          </p:cNvSpPr>
          <p:nvPr/>
        </p:nvSpPr>
        <p:spPr bwMode="auto">
          <a:xfrm>
            <a:off x="194101" y="692696"/>
            <a:ext cx="8696325" cy="523220"/>
          </a:xfrm>
          <a:prstGeom prst="rect">
            <a:avLst/>
          </a:prstGeom>
          <a:noFill/>
          <a:ln w="9525">
            <a:noFill/>
            <a:miter lim="800000"/>
            <a:headEnd/>
            <a:tailEnd/>
          </a:ln>
        </p:spPr>
        <p:txBody>
          <a:bodyPr>
            <a:spAutoFit/>
          </a:bodyPr>
          <a:lstStyle/>
          <a:p>
            <a:pPr algn="ctr"/>
            <a:r>
              <a:rPr lang="de-DE" sz="2800" dirty="0" smtClean="0">
                <a:latin typeface="Calibri"/>
                <a:cs typeface="Calibri"/>
              </a:rPr>
              <a:t>Leitperspektiven (Beispiele aus dem </a:t>
            </a:r>
            <a:r>
              <a:rPr lang="de-DE" sz="2800" dirty="0" err="1" smtClean="0">
                <a:latin typeface="Calibri"/>
                <a:cs typeface="Calibri"/>
              </a:rPr>
              <a:t>Fachplan</a:t>
            </a:r>
            <a:r>
              <a:rPr lang="de-DE" sz="2800" dirty="0" smtClean="0">
                <a:latin typeface="Calibri"/>
                <a:cs typeface="Calibri"/>
              </a:rPr>
              <a:t> BNT G8) </a:t>
            </a:r>
            <a:endParaRPr lang="de-DE" sz="2800" dirty="0">
              <a:latin typeface="Calibri"/>
              <a:cs typeface="Calibri"/>
            </a:endParaRPr>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1484784"/>
            <a:ext cx="5500152" cy="20882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54137" y="3068960"/>
            <a:ext cx="5394191" cy="293635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5459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sign1">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Design1</Template>
  <TotalTime>0</TotalTime>
  <Words>3806</Words>
  <Application>Microsoft Office PowerPoint</Application>
  <PresentationFormat>Bildschirmpräsentation (4:3)</PresentationFormat>
  <Paragraphs>450</Paragraphs>
  <Slides>25</Slides>
  <Notes>25</Notes>
  <HiddenSlides>0</HiddenSlides>
  <MMClips>0</MMClips>
  <ScaleCrop>false</ScaleCrop>
  <HeadingPairs>
    <vt:vector size="4" baseType="variant">
      <vt:variant>
        <vt:lpstr>Design</vt:lpstr>
      </vt:variant>
      <vt:variant>
        <vt:i4>1</vt:i4>
      </vt:variant>
      <vt:variant>
        <vt:lpstr>Folientitel</vt:lpstr>
      </vt:variant>
      <vt:variant>
        <vt:i4>25</vt:i4>
      </vt:variant>
    </vt:vector>
  </HeadingPairs>
  <TitlesOfParts>
    <vt:vector size="26" baseType="lpstr">
      <vt:lpstr>Design1</vt:lpstr>
      <vt:lpstr>Der Bildungsplan 2016 in Physik Kompetenzorientierung und Leitperspektiven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IZLBW</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Bildungsplanreform  2015/2016</dc:title>
  <dc:subject>PowerPoint-Präsentation</dc:subject>
  <dc:creator>Vollrath, Carmen (KM)</dc:creator>
  <cp:lastModifiedBy>Hettrich, Monica (LS)</cp:lastModifiedBy>
  <cp:revision>734</cp:revision>
  <cp:lastPrinted>2015-11-30T15:22:48Z</cp:lastPrinted>
  <dcterms:created xsi:type="dcterms:W3CDTF">2014-01-13T07:52:59Z</dcterms:created>
  <dcterms:modified xsi:type="dcterms:W3CDTF">2015-12-17T16:37:06Z</dcterms:modified>
</cp:coreProperties>
</file>