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41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4" r:id="rId3"/>
    <p:sldId id="267" r:id="rId4"/>
    <p:sldId id="268" r:id="rId5"/>
    <p:sldId id="270" r:id="rId6"/>
    <p:sldId id="271" r:id="rId7"/>
    <p:sldId id="269" r:id="rId8"/>
    <p:sldId id="272" r:id="rId9"/>
    <p:sldId id="265" r:id="rId10"/>
    <p:sldId id="274" r:id="rId11"/>
    <p:sldId id="275" r:id="rId12"/>
    <p:sldId id="276" r:id="rId13"/>
    <p:sldId id="277" r:id="rId14"/>
    <p:sldId id="289" r:id="rId15"/>
    <p:sldId id="290" r:id="rId16"/>
    <p:sldId id="291" r:id="rId17"/>
    <p:sldId id="279" r:id="rId18"/>
    <p:sldId id="283" r:id="rId19"/>
    <p:sldId id="284" r:id="rId20"/>
    <p:sldId id="292" r:id="rId21"/>
    <p:sldId id="286" r:id="rId22"/>
    <p:sldId id="293" r:id="rId23"/>
    <p:sldId id="304" r:id="rId24"/>
    <p:sldId id="302" r:id="rId25"/>
    <p:sldId id="303" r:id="rId26"/>
    <p:sldId id="300" r:id="rId27"/>
    <p:sldId id="301" r:id="rId28"/>
    <p:sldId id="282" r:id="rId29"/>
    <p:sldId id="259" r:id="rId30"/>
    <p:sldId id="260" r:id="rId31"/>
    <p:sldId id="280" r:id="rId32"/>
    <p:sldId id="294" r:id="rId33"/>
    <p:sldId id="295" r:id="rId34"/>
    <p:sldId id="296" r:id="rId35"/>
    <p:sldId id="298" r:id="rId36"/>
    <p:sldId id="299" r:id="rId37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F2F"/>
    <a:srgbClr val="660066"/>
    <a:srgbClr val="FFFF99"/>
    <a:srgbClr val="6600FF"/>
    <a:srgbClr val="00FF99"/>
    <a:srgbClr val="008000"/>
    <a:srgbClr val="99CC00"/>
    <a:srgbClr val="33CC33"/>
    <a:srgbClr val="CC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8" autoAdjust="0"/>
    <p:restoredTop sz="92764" autoAdjust="0"/>
  </p:normalViewPr>
  <p:slideViewPr>
    <p:cSldViewPr>
      <p:cViewPr>
        <p:scale>
          <a:sx n="120" d="100"/>
          <a:sy n="120" d="100"/>
        </p:scale>
        <p:origin x="-1866" y="-84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51" y="579062"/>
            <a:ext cx="1019560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50" y="9264869"/>
            <a:ext cx="2361001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2232" y="9264869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53" y="4715158"/>
            <a:ext cx="4531783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0189" y="282806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8FF1768-1DF2-410F-ABF6-E09C1CB8A55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24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Aufgabe/Choice2learn-Beispielaufgabe_.pdf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Aufgabe/1113_choice2learn_Argumentationsbogen.pdf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lehrerfortbildung-bw.de/faecher/physik/gym/fb3/modul2/15_komp/" TargetMode="External"/><Relationship Id="rId3" Type="http://schemas.openxmlformats.org/officeDocument/2006/relationships/hyperlink" Target="http://lehrerfortbildung-bw.de/faecher/physik/gym/fb1/experiment/meth/" TargetMode="External"/><Relationship Id="rId7" Type="http://schemas.openxmlformats.org/officeDocument/2006/relationships/hyperlink" Target="http://lehrerfortbildung-bw.de/faecher/physik/gym/fb3/modul2/6_selbst/" TargetMode="External"/><Relationship Id="rId12" Type="http://schemas.openxmlformats.org/officeDocument/2006/relationships/hyperlink" Target="http://lehrerfortbildung-bw.de/faecher/physik/gym/fb3/modul3/5_methodenwerkzeuge/hilfe/" TargetMode="External"/><Relationship Id="rId2" Type="http://schemas.openxmlformats.org/officeDocument/2006/relationships/hyperlink" Target="http://lehrerfortbildung-bw.de/faecher/physik/gym/fb1/werk/index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lehrerfortbildung-bw.de/faecher/physik/gym/fb3/modul1/5_lernkartei/" TargetMode="External"/><Relationship Id="rId11" Type="http://schemas.openxmlformats.org/officeDocument/2006/relationships/hyperlink" Target="http://lehrerfortbildung-bw.de/faecher/physik/gym/fb3/modul3/2_material_dynamik/begriff2/" TargetMode="External"/><Relationship Id="rId5" Type="http://schemas.openxmlformats.org/officeDocument/2006/relationships/hyperlink" Target="http://lehrerfortbildung-bw.de/faecher/physik/gym/fb2/modul1/2_muster/" TargetMode="External"/><Relationship Id="rId10" Type="http://schemas.openxmlformats.org/officeDocument/2006/relationships/hyperlink" Target="http://lehrerfortbildung-bw.de/faecher/physik/gym/fb3/modul4/" TargetMode="External"/><Relationship Id="rId4" Type="http://schemas.openxmlformats.org/officeDocument/2006/relationships/hyperlink" Target="http://lehrerfortbildung-bw.de/faecher/physik/gym/fb1/diagnose/diagf/material/index.htm" TargetMode="External"/><Relationship Id="rId9" Type="http://schemas.openxmlformats.org/officeDocument/2006/relationships/hyperlink" Target="http://lehrerfortbildung-bw.de/faecher/physik/gym/fb3/modul2/20_vo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Individualisierung und Differenzierung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/>
          <a:lstStyle/>
          <a:p>
            <a:r>
              <a:rPr lang="de-DE" dirty="0" smtClean="0"/>
              <a:t>Choice2learn-Aufgaben</a:t>
            </a:r>
          </a:p>
          <a:p>
            <a:r>
              <a:rPr lang="de-DE" dirty="0" smtClean="0"/>
              <a:t>nicht nur </a:t>
            </a:r>
          </a:p>
          <a:p>
            <a:r>
              <a:rPr lang="de-DE" dirty="0" smtClean="0"/>
              <a:t>als Diagnosehilfen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Individuelle Förderung </a:t>
            </a:r>
            <a:r>
              <a:rPr lang="de-DE" dirty="0"/>
              <a:t>-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smtClean="0"/>
              <a:t>Cartoons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4517048" y="1032046"/>
            <a:ext cx="462695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2400" dirty="0" smtClean="0"/>
              <a:t>Mit </a:t>
            </a:r>
            <a:r>
              <a:rPr lang="de-DE" sz="2400" b="1" dirty="0" smtClean="0"/>
              <a:t>offenen</a:t>
            </a:r>
            <a:r>
              <a:rPr lang="de-DE" dirty="0" smtClean="0"/>
              <a:t> </a:t>
            </a:r>
            <a:r>
              <a:rPr lang="de-DE" sz="2400" b="1" dirty="0" smtClean="0"/>
              <a:t>Antworten</a:t>
            </a:r>
            <a:r>
              <a:rPr lang="de-DE" sz="2400" dirty="0" smtClean="0"/>
              <a:t>: </a:t>
            </a:r>
          </a:p>
          <a:p>
            <a:pPr>
              <a:buFontTx/>
              <a:buChar char="-"/>
            </a:pPr>
            <a:r>
              <a:rPr lang="de-DE" sz="2400" dirty="0" smtClean="0"/>
              <a:t>„Gefahr“ durch zu viele unterschiedliche Begründungen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de-DE" altLang="de-DE" sz="2400" dirty="0" smtClean="0"/>
              <a:t>Aber Chance, um bisher unbekannte Fehlvorstellungen aufzuzeigen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de-DE" altLang="de-DE" sz="2000" dirty="0" smtClean="0"/>
              <a:t>	</a:t>
            </a:r>
            <a:r>
              <a:rPr lang="de-DE" altLang="de-DE" dirty="0" smtClean="0"/>
              <a:t>=&gt; Forschungsarbeit</a:t>
            </a:r>
            <a:endParaRPr lang="de-DE" dirty="0"/>
          </a:p>
        </p:txBody>
      </p:sp>
      <p:sp>
        <p:nvSpPr>
          <p:cNvPr id="8" name="Textfeld 1"/>
          <p:cNvSpPr txBox="1"/>
          <p:nvPr/>
        </p:nvSpPr>
        <p:spPr>
          <a:xfrm>
            <a:off x="436917" y="5919663"/>
            <a:ext cx="456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Quelle: http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://lehrerfortbildung-bw.de/faecher/physik/gym/fb1/diagnose/diagf/material/index.htm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22065"/>
            <a:ext cx="4001820" cy="492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76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Individuelle </a:t>
            </a:r>
            <a:r>
              <a:rPr lang="de-DE" dirty="0"/>
              <a:t>Förderung - </a:t>
            </a:r>
            <a:r>
              <a:rPr lang="de-DE" dirty="0" err="1"/>
              <a:t>Concept</a:t>
            </a:r>
            <a:r>
              <a:rPr lang="de-DE" dirty="0"/>
              <a:t> Cartoons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dirty="0" smtClean="0"/>
              <a:t>Strategie:</a:t>
            </a:r>
          </a:p>
          <a:p>
            <a:pPr marL="914400" lvl="1" indent="-373063">
              <a:spcBef>
                <a:spcPts val="1800"/>
              </a:spcBef>
              <a:buFont typeface="+mj-lt"/>
              <a:buAutoNum type="alphaLcPeriod"/>
            </a:pPr>
            <a:r>
              <a:rPr lang="de-DE" sz="2600" dirty="0" smtClean="0"/>
              <a:t>Am Anfang einer UE werden mit </a:t>
            </a:r>
            <a:r>
              <a:rPr lang="de-DE" sz="2600" dirty="0"/>
              <a:t>dem </a:t>
            </a:r>
            <a:r>
              <a:rPr lang="de-DE" sz="2600" dirty="0" err="1" smtClean="0"/>
              <a:t>Concept</a:t>
            </a:r>
            <a:r>
              <a:rPr lang="de-DE" sz="2600" dirty="0" smtClean="0"/>
              <a:t>-Cartoon (CC) die Fehlvorstellungen bzw. Fehlkonzepte ermittelt</a:t>
            </a:r>
          </a:p>
          <a:p>
            <a:pPr marL="914400" lvl="1" indent="-373063">
              <a:spcBef>
                <a:spcPts val="1800"/>
              </a:spcBef>
              <a:buFont typeface="+mj-lt"/>
              <a:buAutoNum type="alphaLcPeriod"/>
            </a:pPr>
            <a:r>
              <a:rPr lang="de-DE" sz="2600" dirty="0" smtClean="0"/>
              <a:t>Reflektierter Unterricht dazu</a:t>
            </a:r>
          </a:p>
          <a:p>
            <a:pPr marL="914400" lvl="1" indent="-373063">
              <a:spcBef>
                <a:spcPts val="1800"/>
              </a:spcBef>
              <a:buFont typeface="+mj-lt"/>
              <a:buAutoNum type="alphaLcPeriod"/>
            </a:pPr>
            <a:r>
              <a:rPr lang="de-DE" sz="2600" dirty="0" smtClean="0"/>
              <a:t>Zum Abschluss nochmal das CC. Vergleich und Auseinandersetzung der wissenschaftlichen Vorstellung mit den präsentierten Antworten</a:t>
            </a:r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6289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Individuelle </a:t>
            </a:r>
            <a:r>
              <a:rPr lang="de-DE" dirty="0"/>
              <a:t>Förderung - </a:t>
            </a:r>
            <a:r>
              <a:rPr lang="de-DE" dirty="0" err="1"/>
              <a:t>Concept</a:t>
            </a:r>
            <a:r>
              <a:rPr lang="de-DE" dirty="0"/>
              <a:t> Cartoons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2600" dirty="0" smtClean="0"/>
              <a:t>Fehlvorstellungen behindern nachgewiesen einen nachhaltigen Lernzuwachs</a:t>
            </a:r>
          </a:p>
          <a:p>
            <a:pPr marL="0" indent="0">
              <a:buFont typeface="Wingdings" pitchFamily="2" charset="2"/>
              <a:buNone/>
            </a:pPr>
            <a:endParaRPr lang="de-DE" sz="2600" dirty="0" smtClean="0"/>
          </a:p>
          <a:p>
            <a:pPr marL="0" indent="0">
              <a:buFont typeface="Wingdings" pitchFamily="2" charset="2"/>
              <a:buNone/>
            </a:pPr>
            <a:r>
              <a:rPr lang="de-DE" sz="2600" dirty="0" smtClean="0"/>
              <a:t>Fehlvorstellungen in z.B.</a:t>
            </a:r>
          </a:p>
          <a:p>
            <a:pPr marL="1971675" indent="-1701800">
              <a:spcBef>
                <a:spcPts val="2400"/>
              </a:spcBef>
              <a:buFont typeface="Wingdings" pitchFamily="2" charset="2"/>
              <a:buNone/>
            </a:pPr>
            <a:r>
              <a:rPr lang="de-DE" sz="2400" dirty="0" smtClean="0"/>
              <a:t>Mechanik:	Geschwindigkeit, Beschleunigung, Kraft ...</a:t>
            </a:r>
          </a:p>
          <a:p>
            <a:pPr marL="1971675" indent="-1701800">
              <a:spcBef>
                <a:spcPts val="2400"/>
              </a:spcBef>
              <a:buFont typeface="Wingdings" pitchFamily="2" charset="2"/>
              <a:buNone/>
            </a:pPr>
            <a:r>
              <a:rPr lang="de-DE" sz="2400" dirty="0" smtClean="0"/>
              <a:t>Optik</a:t>
            </a:r>
            <a:r>
              <a:rPr lang="de-DE" sz="2400" dirty="0"/>
              <a:t>: </a:t>
            </a:r>
            <a:r>
              <a:rPr lang="de-DE" sz="2400" dirty="0" smtClean="0"/>
              <a:t>	Sehvorgang</a:t>
            </a:r>
            <a:r>
              <a:rPr lang="de-DE" sz="2400" dirty="0"/>
              <a:t>, Farbensehen, Linsenbilder </a:t>
            </a:r>
            <a:r>
              <a:rPr lang="de-DE" sz="2400" dirty="0" smtClean="0"/>
              <a:t>...</a:t>
            </a:r>
          </a:p>
          <a:p>
            <a:pPr marL="1971675" indent="-1701800">
              <a:spcBef>
                <a:spcPts val="2400"/>
              </a:spcBef>
              <a:buFont typeface="Wingdings" pitchFamily="2" charset="2"/>
              <a:buNone/>
            </a:pPr>
            <a:r>
              <a:rPr lang="de-DE" sz="2400" dirty="0" smtClean="0"/>
              <a:t>Energie:	Energieverbrauch</a:t>
            </a:r>
          </a:p>
          <a:p>
            <a:pPr marL="1971675" indent="-1701800">
              <a:spcBef>
                <a:spcPts val="2400"/>
              </a:spcBef>
              <a:buFont typeface="Wingdings" pitchFamily="2" charset="2"/>
              <a:buNone/>
            </a:pPr>
            <a:r>
              <a:rPr lang="de-DE" sz="2400" dirty="0" smtClean="0"/>
              <a:t>E-Lehre:	Stromverbrauch, Lokalität, </a:t>
            </a:r>
            <a:r>
              <a:rPr lang="de-DE" sz="2400" b="1" dirty="0" smtClean="0"/>
              <a:t>Batterie</a:t>
            </a:r>
            <a:r>
              <a:rPr lang="de-DE" sz="2400" dirty="0" smtClean="0"/>
              <a:t> ... </a:t>
            </a:r>
            <a:endParaRPr lang="de-DE" sz="2400" dirty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5655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 smtClean="0"/>
              <a:t>Warum jetzt noch eine neue Methode?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 smtClean="0"/>
              <a:t>Begründung: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 smtClean="0"/>
              <a:t>Fehlkonzepte noch intensiver als nur mit </a:t>
            </a:r>
            <a:r>
              <a:rPr lang="de-DE" dirty="0" err="1" smtClean="0"/>
              <a:t>Concept</a:t>
            </a:r>
            <a:r>
              <a:rPr lang="de-DE" dirty="0" smtClean="0"/>
              <a:t>-Cartoons diagnostizieren, aufarbeiten und bestenfalls sogar zu verändern.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endParaRPr lang="de-DE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 smtClean="0"/>
              <a:t>Dazu: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i="1" dirty="0" smtClean="0"/>
              <a:t>Choice2learn-Aufgaben</a:t>
            </a:r>
            <a:r>
              <a:rPr lang="de-DE" dirty="0" smtClean="0"/>
              <a:t> 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 smtClean="0"/>
              <a:t>(nach A. </a:t>
            </a:r>
            <a:r>
              <a:rPr lang="de-DE" dirty="0" err="1" smtClean="0"/>
              <a:t>Marohn</a:t>
            </a:r>
            <a:r>
              <a:rPr lang="de-DE" dirty="0" smtClean="0"/>
              <a:t>, Dissertation, Dortmund 1999)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e-DE" dirty="0" smtClean="0"/>
              <a:t>Erweitern </a:t>
            </a:r>
            <a:r>
              <a:rPr lang="de-DE" dirty="0"/>
              <a:t>die </a:t>
            </a:r>
            <a:r>
              <a:rPr lang="de-DE" dirty="0" err="1"/>
              <a:t>Concept</a:t>
            </a:r>
            <a:r>
              <a:rPr lang="de-DE" dirty="0"/>
              <a:t>-Cartoons bzw. </a:t>
            </a:r>
            <a:r>
              <a:rPr lang="de-DE" dirty="0" smtClean="0"/>
              <a:t>Multiple-Choice-Aufgaben. </a:t>
            </a:r>
            <a:r>
              <a:rPr lang="de-DE" sz="3100" dirty="0" smtClean="0"/>
              <a:t/>
            </a:r>
            <a:br>
              <a:rPr lang="de-DE" sz="3100" dirty="0" smtClean="0"/>
            </a:b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1971675" indent="-1701800">
              <a:spcBef>
                <a:spcPts val="2400"/>
              </a:spcBef>
              <a:buFont typeface="Wingdings" pitchFamily="2" charset="2"/>
              <a:buNone/>
            </a:pPr>
            <a:endParaRPr lang="de-DE" sz="2600" dirty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7733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784106" cy="532859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Ziele: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2600" dirty="0" smtClean="0"/>
              <a:t>Individuelle Entscheidungen fördern und fordern</a:t>
            </a:r>
          </a:p>
          <a:p>
            <a:r>
              <a:rPr lang="de-DE" sz="2600" dirty="0" smtClean="0"/>
              <a:t>Begründen der individuellen </a:t>
            </a:r>
            <a:r>
              <a:rPr lang="de-DE" sz="2600" dirty="0"/>
              <a:t>Entscheidung</a:t>
            </a:r>
            <a:endParaRPr lang="de-DE" sz="2600" dirty="0" smtClean="0"/>
          </a:p>
          <a:p>
            <a:r>
              <a:rPr lang="de-DE" sz="2600" dirty="0" smtClean="0"/>
              <a:t>Eigene Argumente </a:t>
            </a:r>
            <a:r>
              <a:rPr lang="de-DE" sz="2600" dirty="0"/>
              <a:t>und die anderer </a:t>
            </a:r>
            <a:r>
              <a:rPr lang="de-DE" sz="2600" dirty="0" smtClean="0"/>
              <a:t>kritisch untersuchen</a:t>
            </a:r>
            <a:endParaRPr lang="de-DE" sz="2600" dirty="0"/>
          </a:p>
          <a:p>
            <a:r>
              <a:rPr lang="de-DE" sz="2600" dirty="0" smtClean="0"/>
              <a:t>Anregen von Diskussionen </a:t>
            </a:r>
            <a:r>
              <a:rPr lang="de-DE" sz="2600" dirty="0"/>
              <a:t>und </a:t>
            </a:r>
            <a:r>
              <a:rPr lang="de-DE" sz="2600" dirty="0" smtClean="0"/>
              <a:t>Fachkommunikation</a:t>
            </a:r>
          </a:p>
          <a:p>
            <a:r>
              <a:rPr lang="de-DE" sz="2600" dirty="0" smtClean="0"/>
              <a:t>Eigene Vorstellung mit der fachwissenschaftlichen vergleichen </a:t>
            </a:r>
          </a:p>
          <a:p>
            <a:r>
              <a:rPr lang="de-DE" sz="2600" dirty="0" smtClean="0"/>
              <a:t>Verdeutlichen der naturwissenschaftlichen  Arbeitsweise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2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Konzeption: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Unterrichtsgespräch: </a:t>
            </a:r>
          </a:p>
          <a:p>
            <a:pPr marL="541338" lvl="1" indent="0">
              <a:buNone/>
            </a:pPr>
            <a:r>
              <a:rPr lang="de-DE" dirty="0" smtClean="0"/>
              <a:t>Möglichst alltagsnahes Problem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Einzelarbeit: </a:t>
            </a:r>
          </a:p>
          <a:p>
            <a:pPr marL="541338" lvl="1" indent="0">
              <a:buNone/>
            </a:pPr>
            <a:r>
              <a:rPr lang="de-DE" dirty="0" smtClean="0"/>
              <a:t>An einer Multiple-Choice- oder </a:t>
            </a:r>
            <a:r>
              <a:rPr lang="de-DE" dirty="0" err="1" smtClean="0"/>
              <a:t>Concept</a:t>
            </a:r>
            <a:r>
              <a:rPr lang="de-DE" dirty="0" smtClean="0"/>
              <a:t>-Cartoon-Aufgabe bewusst werden </a:t>
            </a:r>
            <a:r>
              <a:rPr lang="de-DE" dirty="0"/>
              <a:t>eigener Vorstellungen und eigenen Standpunkt </a:t>
            </a:r>
            <a:r>
              <a:rPr lang="de-DE" dirty="0" smtClean="0"/>
              <a:t>reflektieren (</a:t>
            </a:r>
            <a:r>
              <a:rPr lang="de-DE" dirty="0" smtClean="0">
                <a:solidFill>
                  <a:srgbClr val="FF0000"/>
                </a:solidFill>
              </a:rPr>
              <a:t>Positionierung</a:t>
            </a:r>
            <a:r>
              <a:rPr lang="de-DE" dirty="0" smtClean="0"/>
              <a:t>)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Kleingruppenarbeit: </a:t>
            </a:r>
          </a:p>
          <a:p>
            <a:pPr marL="884238" lvl="1" indent="-342900"/>
            <a:r>
              <a:rPr lang="de-DE" dirty="0"/>
              <a:t>Eigenen Standpunkt gegen andere verteidigen und </a:t>
            </a:r>
            <a:r>
              <a:rPr lang="de-DE" dirty="0" smtClean="0"/>
              <a:t>begründen (</a:t>
            </a:r>
            <a:r>
              <a:rPr lang="de-DE" dirty="0" smtClean="0">
                <a:solidFill>
                  <a:srgbClr val="FF0000"/>
                </a:solidFill>
              </a:rPr>
              <a:t>Polarisierung</a:t>
            </a:r>
            <a:r>
              <a:rPr lang="de-DE" dirty="0" smtClean="0"/>
              <a:t>)</a:t>
            </a:r>
          </a:p>
          <a:p>
            <a:pPr marL="884238" lvl="1" indent="-342900"/>
            <a:r>
              <a:rPr lang="de-DE" dirty="0" smtClean="0"/>
              <a:t>In </a:t>
            </a:r>
            <a:r>
              <a:rPr lang="de-DE" dirty="0" smtClean="0">
                <a:solidFill>
                  <a:srgbClr val="FF0000"/>
                </a:solidFill>
              </a:rPr>
              <a:t>Diskurs</a:t>
            </a:r>
            <a:r>
              <a:rPr lang="de-DE" dirty="0" smtClean="0"/>
              <a:t> treten </a:t>
            </a:r>
          </a:p>
          <a:p>
            <a:pPr marL="884238" lvl="1" indent="-342900"/>
            <a:r>
              <a:rPr lang="de-DE" dirty="0" smtClean="0"/>
              <a:t>Zusatzinformation durch </a:t>
            </a:r>
            <a:r>
              <a:rPr lang="de-DE" dirty="0" smtClean="0">
                <a:solidFill>
                  <a:srgbClr val="FF0000"/>
                </a:solidFill>
              </a:rPr>
              <a:t>Lernimpulse</a:t>
            </a:r>
          </a:p>
          <a:p>
            <a:pPr marL="884238" lvl="1" indent="-342900"/>
            <a:r>
              <a:rPr lang="de-DE" dirty="0" smtClean="0"/>
              <a:t>Einigung auf eine Auswahlantwort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95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Konzeption: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de-DE" dirty="0" smtClean="0"/>
              <a:t>Unterrichtsgespräch: </a:t>
            </a:r>
          </a:p>
          <a:p>
            <a:pPr marL="884238" lvl="1" indent="-342900"/>
            <a:r>
              <a:rPr lang="de-DE" dirty="0" smtClean="0"/>
              <a:t>Vorstellung der Gruppenergebnisse im Plenum</a:t>
            </a:r>
          </a:p>
          <a:p>
            <a:pPr marL="884238" lvl="1" indent="-342900"/>
            <a:r>
              <a:rPr lang="de-DE" dirty="0" smtClean="0"/>
              <a:t>Klärung offener Fragen (</a:t>
            </a:r>
            <a:r>
              <a:rPr lang="de-DE" dirty="0" smtClean="0">
                <a:solidFill>
                  <a:srgbClr val="FF0000"/>
                </a:solidFill>
              </a:rPr>
              <a:t>Reflexion</a:t>
            </a:r>
            <a:r>
              <a:rPr lang="de-DE" dirty="0" smtClean="0"/>
              <a:t>)</a:t>
            </a:r>
          </a:p>
          <a:p>
            <a:pPr marL="884238" lvl="1" indent="-342900"/>
            <a:r>
              <a:rPr lang="de-DE" dirty="0" smtClean="0"/>
              <a:t>Sicherung der gültigen Lösungen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de-DE" dirty="0" smtClean="0"/>
              <a:t>Partnerarbeit: </a:t>
            </a:r>
          </a:p>
          <a:p>
            <a:pPr marL="884238" lvl="1" indent="-342900"/>
            <a:r>
              <a:rPr lang="de-DE" dirty="0" smtClean="0"/>
              <a:t>Reorganisationsaufgabe (</a:t>
            </a:r>
            <a:r>
              <a:rPr lang="de-DE" dirty="0" smtClean="0">
                <a:solidFill>
                  <a:srgbClr val="FF0000"/>
                </a:solidFill>
              </a:rPr>
              <a:t>Anwendung</a:t>
            </a:r>
            <a:r>
              <a:rPr lang="de-DE" dirty="0" smtClean="0"/>
              <a:t>) </a:t>
            </a:r>
          </a:p>
          <a:p>
            <a:pPr marL="884238" lvl="1" indent="-342900"/>
            <a:r>
              <a:rPr lang="de-DE" dirty="0" smtClean="0"/>
              <a:t>Ergebnisse im Hinblick auf frühere Konzepte überprüfen und vergleichen</a:t>
            </a:r>
            <a:endParaRPr lang="de-DE" dirty="0"/>
          </a:p>
          <a:p>
            <a:pPr marL="514350" indent="-514350">
              <a:buFont typeface="+mj-lt"/>
              <a:buAutoNum type="arabicPeriod" startAt="4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168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Aufgabe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5687762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2100" b="1" dirty="0" smtClean="0">
                <a:hlinkClick r:id="rId2" action="ppaction://hlinkfile"/>
              </a:rPr>
              <a:t>Beispielaufgabe</a:t>
            </a:r>
            <a:r>
              <a:rPr lang="de-DE" sz="2100" b="1" dirty="0" smtClean="0"/>
              <a:t> „Der geschlossene Stromkreis</a:t>
            </a:r>
            <a:r>
              <a:rPr lang="de-DE" sz="2100" dirty="0" smtClean="0"/>
              <a:t>“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sz="1800" dirty="0" smtClean="0"/>
              <a:t>Ein laufender Elektromotor an einer einfachen Batterie.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sz="1800" dirty="0" smtClean="0"/>
              <a:t>Diese </a:t>
            </a:r>
            <a:r>
              <a:rPr lang="de-DE" sz="1800" dirty="0"/>
              <a:t>Batterie ist folgendermaßen aufgebaut: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Die Zinkelektrode (</a:t>
            </a:r>
            <a:r>
              <a:rPr lang="de-DE" sz="1800" dirty="0" err="1" smtClean="0"/>
              <a:t>Zn</a:t>
            </a:r>
            <a:r>
              <a:rPr lang="de-DE" sz="1800" dirty="0" smtClean="0"/>
              <a:t>) taucht in ein wässrige Lösung aus Zinksulfat (</a:t>
            </a:r>
            <a:r>
              <a:rPr lang="de-DE" sz="1800" dirty="0" err="1" smtClean="0"/>
              <a:t>Zinkionen</a:t>
            </a:r>
            <a:r>
              <a:rPr lang="de-DE" sz="1800" dirty="0" smtClean="0"/>
              <a:t> (Zn</a:t>
            </a:r>
            <a:r>
              <a:rPr lang="de-DE" sz="1800" baseline="30000" dirty="0" smtClean="0"/>
              <a:t>2+</a:t>
            </a:r>
            <a:r>
              <a:rPr lang="de-DE" sz="1800" dirty="0" smtClean="0"/>
              <a:t>) und </a:t>
            </a:r>
            <a:r>
              <a:rPr lang="de-DE" sz="1800" dirty="0" err="1" smtClean="0"/>
              <a:t>Sulfationen</a:t>
            </a:r>
            <a:r>
              <a:rPr lang="de-DE" sz="1800" dirty="0" smtClean="0"/>
              <a:t> (SO</a:t>
            </a:r>
            <a:r>
              <a:rPr lang="de-DE" sz="1800" baseline="-25000" dirty="0" smtClean="0"/>
              <a:t>4</a:t>
            </a:r>
            <a:r>
              <a:rPr lang="de-DE" sz="1800" baseline="30000" dirty="0" smtClean="0"/>
              <a:t>2-</a:t>
            </a:r>
            <a:r>
              <a:rPr lang="de-DE" sz="1800" dirty="0" smtClean="0"/>
              <a:t>)). Die Kupferelektrode taucht in eine wässrige Lösung von Kupfersulfat (Cu</a:t>
            </a:r>
            <a:r>
              <a:rPr lang="de-DE" sz="1800" baseline="30000" dirty="0" smtClean="0"/>
              <a:t>2+</a:t>
            </a:r>
            <a:r>
              <a:rPr lang="de-DE" sz="1800" dirty="0" smtClean="0"/>
              <a:t> und </a:t>
            </a:r>
            <a:r>
              <a:rPr lang="de-DE" sz="1800" dirty="0"/>
              <a:t>SO</a:t>
            </a:r>
            <a:r>
              <a:rPr lang="de-DE" sz="1800" baseline="-25000" dirty="0"/>
              <a:t>4</a:t>
            </a:r>
            <a:r>
              <a:rPr lang="de-DE" sz="1800" baseline="30000" dirty="0"/>
              <a:t>2-</a:t>
            </a:r>
            <a:r>
              <a:rPr lang="de-DE" sz="1800" dirty="0"/>
              <a:t>). </a:t>
            </a:r>
            <a:r>
              <a:rPr lang="de-DE" sz="1800" dirty="0" smtClean="0"/>
              <a:t>Beide Lösungen haben die gleiche Konzentration. Die ablaufenden Reaktionen an den Elektroden sind angegeben.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800" dirty="0" smtClean="0"/>
              <a:t>Wie wird der Stromkreis in dieser Batterie geschlossen?</a:t>
            </a:r>
          </a:p>
          <a:p>
            <a:pPr marL="269875" indent="-269875">
              <a:lnSpc>
                <a:spcPct val="120000"/>
              </a:lnSpc>
              <a:spcBef>
                <a:spcPts val="1200"/>
              </a:spcBef>
              <a:buNone/>
            </a:pPr>
            <a:r>
              <a:rPr lang="de-DE" sz="1800" dirty="0" smtClean="0"/>
              <a:t>A: Elektronen wandern durch die Trennwand von der Kupferelektrode zur Zinkelektrode.</a:t>
            </a:r>
          </a:p>
          <a:p>
            <a:pPr marL="269875" indent="-269875">
              <a:lnSpc>
                <a:spcPct val="120000"/>
              </a:lnSpc>
              <a:buNone/>
            </a:pPr>
            <a:r>
              <a:rPr lang="de-DE" sz="1800" dirty="0" smtClean="0"/>
              <a:t>B:  </a:t>
            </a:r>
            <a:r>
              <a:rPr lang="de-DE" sz="1800" dirty="0" err="1" smtClean="0"/>
              <a:t>Kupferionen</a:t>
            </a:r>
            <a:r>
              <a:rPr lang="de-DE" sz="1800" dirty="0" smtClean="0"/>
              <a:t> wandern zur Kupferelektrode, nehmen dort Elektronen auf und werden dort entladen. </a:t>
            </a:r>
          </a:p>
          <a:p>
            <a:pPr marL="269875" indent="-269875">
              <a:lnSpc>
                <a:spcPct val="120000"/>
              </a:lnSpc>
              <a:buNone/>
            </a:pPr>
            <a:r>
              <a:rPr lang="de-DE" sz="1800" dirty="0" smtClean="0"/>
              <a:t>C: </a:t>
            </a:r>
            <a:r>
              <a:rPr lang="de-DE" sz="1800" dirty="0" err="1" smtClean="0"/>
              <a:t>Kupferionen</a:t>
            </a:r>
            <a:r>
              <a:rPr lang="de-DE" sz="1800" dirty="0" smtClean="0"/>
              <a:t> und </a:t>
            </a:r>
            <a:r>
              <a:rPr lang="de-DE" sz="1800" dirty="0" err="1" smtClean="0"/>
              <a:t>Sulfationen</a:t>
            </a:r>
            <a:r>
              <a:rPr lang="de-DE" sz="1800" dirty="0" smtClean="0"/>
              <a:t> wandern durch die Trennwand zur Zinkelektrode. </a:t>
            </a:r>
          </a:p>
          <a:p>
            <a:pPr marL="269875" indent="-269875">
              <a:lnSpc>
                <a:spcPct val="120000"/>
              </a:lnSpc>
              <a:buNone/>
            </a:pPr>
            <a:r>
              <a:rPr lang="de-DE" sz="1800" dirty="0" smtClean="0"/>
              <a:t>D: </a:t>
            </a:r>
            <a:r>
              <a:rPr lang="de-DE" sz="1800" dirty="0" err="1" smtClean="0"/>
              <a:t>Zinkionen</a:t>
            </a:r>
            <a:r>
              <a:rPr lang="de-DE" sz="1800" dirty="0" smtClean="0"/>
              <a:t> wandern durch die Trennwand zur Kupferelektrode und </a:t>
            </a:r>
            <a:r>
              <a:rPr lang="de-DE" sz="1800" dirty="0" err="1" smtClean="0"/>
              <a:t>Sulfationen</a:t>
            </a:r>
            <a:r>
              <a:rPr lang="de-DE" sz="1800" dirty="0" smtClean="0"/>
              <a:t> durch die Trennwand zur Zinkelektrode. </a:t>
            </a:r>
            <a:endParaRPr lang="de-DE" sz="1800" dirty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  <p:sp>
        <p:nvSpPr>
          <p:cNvPr id="145" name="Textfeld 45"/>
          <p:cNvSpPr txBox="1"/>
          <p:nvPr/>
        </p:nvSpPr>
        <p:spPr>
          <a:xfrm>
            <a:off x="6163847" y="3429000"/>
            <a:ext cx="1342390" cy="269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400" dirty="0" err="1">
                <a:effectLst/>
                <a:ea typeface="Calibri"/>
                <a:cs typeface="Times New Roman"/>
              </a:rPr>
              <a:t>Zn</a:t>
            </a:r>
            <a:r>
              <a:rPr lang="de-DE" sz="1400" dirty="0">
                <a:effectLst/>
                <a:ea typeface="Calibri"/>
                <a:cs typeface="Times New Roman"/>
              </a:rPr>
              <a:t> -&gt; Zn</a:t>
            </a:r>
            <a:r>
              <a:rPr lang="de-DE" sz="1400" baseline="30000" dirty="0">
                <a:effectLst/>
                <a:ea typeface="Calibri"/>
                <a:cs typeface="Times New Roman"/>
              </a:rPr>
              <a:t>2+</a:t>
            </a:r>
            <a:r>
              <a:rPr lang="de-DE" sz="1400" dirty="0">
                <a:effectLst/>
                <a:ea typeface="Calibri"/>
                <a:cs typeface="Times New Roman"/>
              </a:rPr>
              <a:t> + 2e</a:t>
            </a:r>
            <a:r>
              <a:rPr lang="de-DE" sz="1400" baseline="30000" dirty="0">
                <a:effectLst/>
                <a:ea typeface="Calibri"/>
                <a:cs typeface="Times New Roman"/>
              </a:rPr>
              <a:t>-</a:t>
            </a:r>
            <a:endParaRPr lang="de-DE" sz="1400" dirty="0">
              <a:effectLst/>
              <a:ea typeface="Calibri"/>
              <a:cs typeface="Times New Roman"/>
            </a:endParaRPr>
          </a:p>
        </p:txBody>
      </p:sp>
      <p:sp>
        <p:nvSpPr>
          <p:cNvPr id="146" name="Textfeld 46"/>
          <p:cNvSpPr txBox="1"/>
          <p:nvPr/>
        </p:nvSpPr>
        <p:spPr>
          <a:xfrm>
            <a:off x="7594147" y="3429000"/>
            <a:ext cx="1370341" cy="269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400" dirty="0">
                <a:effectLst/>
                <a:ea typeface="Calibri"/>
                <a:cs typeface="Times New Roman"/>
              </a:rPr>
              <a:t>Cu</a:t>
            </a:r>
            <a:r>
              <a:rPr lang="de-DE" sz="1400" baseline="30000" dirty="0">
                <a:effectLst/>
                <a:ea typeface="Calibri"/>
                <a:cs typeface="Times New Roman"/>
              </a:rPr>
              <a:t>2+</a:t>
            </a:r>
            <a:r>
              <a:rPr lang="de-DE" sz="1400" dirty="0">
                <a:effectLst/>
                <a:ea typeface="Calibri"/>
                <a:cs typeface="Times New Roman"/>
              </a:rPr>
              <a:t> + 2e</a:t>
            </a:r>
            <a:r>
              <a:rPr lang="de-DE" sz="1400" baseline="30000" dirty="0">
                <a:effectLst/>
                <a:ea typeface="Calibri"/>
                <a:cs typeface="Times New Roman"/>
              </a:rPr>
              <a:t>-</a:t>
            </a:r>
            <a:r>
              <a:rPr lang="de-DE" sz="1400" dirty="0">
                <a:effectLst/>
                <a:ea typeface="Calibri"/>
                <a:cs typeface="Times New Roman"/>
              </a:rPr>
              <a:t> -&gt; </a:t>
            </a:r>
            <a:r>
              <a:rPr lang="de-DE" sz="1400" dirty="0" err="1" smtClean="0">
                <a:effectLst/>
                <a:ea typeface="Calibri"/>
                <a:cs typeface="Times New Roman"/>
              </a:rPr>
              <a:t>Cu</a:t>
            </a:r>
            <a:endParaRPr lang="de-DE" sz="1400" dirty="0">
              <a:effectLst/>
              <a:ea typeface="Calibri"/>
              <a:cs typeface="Times New Roman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56176" y="5550331"/>
            <a:ext cx="240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meinen Sie?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Bitte begründen Sie Ihre Antwort: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2" name="Gruppieren 71"/>
          <p:cNvGrpSpPr/>
          <p:nvPr/>
        </p:nvGrpSpPr>
        <p:grpSpPr>
          <a:xfrm>
            <a:off x="6143578" y="1307976"/>
            <a:ext cx="2820910" cy="1977008"/>
            <a:chOff x="0" y="0"/>
            <a:chExt cx="2642235" cy="1905058"/>
          </a:xfrm>
        </p:grpSpPr>
        <p:grpSp>
          <p:nvGrpSpPr>
            <p:cNvPr id="73" name="Gruppieren 72"/>
            <p:cNvGrpSpPr/>
            <p:nvPr/>
          </p:nvGrpSpPr>
          <p:grpSpPr>
            <a:xfrm>
              <a:off x="0" y="19050"/>
              <a:ext cx="2642235" cy="1886008"/>
              <a:chOff x="0" y="15822"/>
              <a:chExt cx="2642235" cy="1886474"/>
            </a:xfrm>
          </p:grpSpPr>
          <p:grpSp>
            <p:nvGrpSpPr>
              <p:cNvPr id="75" name="Gruppieren 74"/>
              <p:cNvGrpSpPr/>
              <p:nvPr/>
            </p:nvGrpSpPr>
            <p:grpSpPr>
              <a:xfrm>
                <a:off x="0" y="142710"/>
                <a:ext cx="2642235" cy="1759586"/>
                <a:chOff x="0" y="142710"/>
                <a:chExt cx="2642775" cy="1759822"/>
              </a:xfrm>
            </p:grpSpPr>
            <p:grpSp>
              <p:nvGrpSpPr>
                <p:cNvPr id="77" name="Gruppieren 76"/>
                <p:cNvGrpSpPr/>
                <p:nvPr/>
              </p:nvGrpSpPr>
              <p:grpSpPr>
                <a:xfrm>
                  <a:off x="58141" y="729406"/>
                  <a:ext cx="2499995" cy="1173126"/>
                  <a:chOff x="58141" y="729406"/>
                  <a:chExt cx="2928194" cy="1173392"/>
                </a:xfrm>
              </p:grpSpPr>
              <p:grpSp>
                <p:nvGrpSpPr>
                  <p:cNvPr id="95" name="Gruppieren 94"/>
                  <p:cNvGrpSpPr/>
                  <p:nvPr/>
                </p:nvGrpSpPr>
                <p:grpSpPr>
                  <a:xfrm>
                    <a:off x="58141" y="771691"/>
                    <a:ext cx="2928194" cy="1131107"/>
                    <a:chOff x="58141" y="771691"/>
                    <a:chExt cx="2928194" cy="1131107"/>
                  </a:xfrm>
                </p:grpSpPr>
                <p:sp>
                  <p:nvSpPr>
                    <p:cNvPr id="100" name="Rechteck 99"/>
                    <p:cNvSpPr/>
                    <p:nvPr/>
                  </p:nvSpPr>
                  <p:spPr>
                    <a:xfrm>
                      <a:off x="58141" y="893258"/>
                      <a:ext cx="1464097" cy="100954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1" name="Rechteck 100"/>
                    <p:cNvSpPr/>
                    <p:nvPr/>
                  </p:nvSpPr>
                  <p:spPr>
                    <a:xfrm>
                      <a:off x="1522238" y="893258"/>
                      <a:ext cx="1464097" cy="100954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cxnSp>
                  <p:nvCxnSpPr>
                    <p:cNvPr id="102" name="Gerade Verbindung 101"/>
                    <p:cNvCxnSpPr/>
                    <p:nvPr/>
                  </p:nvCxnSpPr>
                  <p:spPr>
                    <a:xfrm>
                      <a:off x="1522238" y="771691"/>
                      <a:ext cx="0" cy="113058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6" name="Gruppieren 95"/>
                  <p:cNvGrpSpPr/>
                  <p:nvPr/>
                </p:nvGrpSpPr>
                <p:grpSpPr>
                  <a:xfrm>
                    <a:off x="58141" y="729406"/>
                    <a:ext cx="2928194" cy="1173392"/>
                    <a:chOff x="58141" y="729406"/>
                    <a:chExt cx="2928194" cy="1173392"/>
                  </a:xfrm>
                </p:grpSpPr>
                <p:cxnSp>
                  <p:nvCxnSpPr>
                    <p:cNvPr id="97" name="Gerade Verbindung 96"/>
                    <p:cNvCxnSpPr/>
                    <p:nvPr/>
                  </p:nvCxnSpPr>
                  <p:spPr>
                    <a:xfrm>
                      <a:off x="58141" y="729406"/>
                      <a:ext cx="0" cy="117322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Gerade Verbindung 97"/>
                    <p:cNvCxnSpPr/>
                    <p:nvPr/>
                  </p:nvCxnSpPr>
                  <p:spPr>
                    <a:xfrm>
                      <a:off x="2986335" y="729406"/>
                      <a:ext cx="0" cy="117322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Gerade Verbindung 98"/>
                    <p:cNvCxnSpPr/>
                    <p:nvPr/>
                  </p:nvCxnSpPr>
                  <p:spPr>
                    <a:xfrm>
                      <a:off x="58141" y="1902798"/>
                      <a:ext cx="2927985" cy="0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8" name="Gruppieren 77"/>
                <p:cNvGrpSpPr/>
                <p:nvPr/>
              </p:nvGrpSpPr>
              <p:grpSpPr>
                <a:xfrm>
                  <a:off x="0" y="142710"/>
                  <a:ext cx="2642775" cy="1748988"/>
                  <a:chOff x="0" y="142710"/>
                  <a:chExt cx="2642775" cy="1748988"/>
                </a:xfrm>
              </p:grpSpPr>
              <p:cxnSp>
                <p:nvCxnSpPr>
                  <p:cNvPr id="79" name="Gerade Verbindung 78"/>
                  <p:cNvCxnSpPr/>
                  <p:nvPr/>
                </p:nvCxnSpPr>
                <p:spPr>
                  <a:xfrm>
                    <a:off x="322418" y="443986"/>
                    <a:ext cx="0" cy="1178411"/>
                  </a:xfrm>
                  <a:prstGeom prst="line">
                    <a:avLst/>
                  </a:prstGeom>
                  <a:ln w="635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Gerade Verbindung 79"/>
                  <p:cNvCxnSpPr/>
                  <p:nvPr/>
                </p:nvCxnSpPr>
                <p:spPr>
                  <a:xfrm>
                    <a:off x="2267500" y="443986"/>
                    <a:ext cx="0" cy="1178411"/>
                  </a:xfrm>
                  <a:prstGeom prst="line">
                    <a:avLst/>
                  </a:prstGeom>
                  <a:ln w="635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1" name="Gruppieren 80"/>
                  <p:cNvGrpSpPr/>
                  <p:nvPr/>
                </p:nvGrpSpPr>
                <p:grpSpPr>
                  <a:xfrm>
                    <a:off x="322418" y="142710"/>
                    <a:ext cx="1945082" cy="394970"/>
                    <a:chOff x="322418" y="142710"/>
                    <a:chExt cx="1945082" cy="395175"/>
                  </a:xfrm>
                </p:grpSpPr>
                <p:cxnSp>
                  <p:nvCxnSpPr>
                    <p:cNvPr id="90" name="Gerade Verbindung 89"/>
                    <p:cNvCxnSpPr/>
                    <p:nvPr/>
                  </p:nvCxnSpPr>
                  <p:spPr>
                    <a:xfrm flipV="1">
                      <a:off x="2267500" y="142710"/>
                      <a:ext cx="0" cy="39517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1" name="Gruppieren 90"/>
                    <p:cNvGrpSpPr/>
                    <p:nvPr/>
                  </p:nvGrpSpPr>
                  <p:grpSpPr>
                    <a:xfrm>
                      <a:off x="322418" y="147995"/>
                      <a:ext cx="1944711" cy="389890"/>
                      <a:chOff x="322418" y="147995"/>
                      <a:chExt cx="1944711" cy="596900"/>
                    </a:xfrm>
                  </p:grpSpPr>
                  <p:cxnSp>
                    <p:nvCxnSpPr>
                      <p:cNvPr id="92" name="Gerade Verbindung 91"/>
                      <p:cNvCxnSpPr/>
                      <p:nvPr/>
                    </p:nvCxnSpPr>
                    <p:spPr>
                      <a:xfrm flipV="1">
                        <a:off x="322418" y="147995"/>
                        <a:ext cx="0" cy="59690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" name="Gerade Verbindung 92"/>
                      <p:cNvCxnSpPr/>
                      <p:nvPr/>
                    </p:nvCxnSpPr>
                    <p:spPr>
                      <a:xfrm>
                        <a:off x="322418" y="147995"/>
                        <a:ext cx="776976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Gerade Verbindung 93"/>
                      <p:cNvCxnSpPr/>
                      <p:nvPr/>
                    </p:nvCxnSpPr>
                    <p:spPr>
                      <a:xfrm>
                        <a:off x="1390099" y="147995"/>
                        <a:ext cx="877030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82" name="Gruppieren 81"/>
                  <p:cNvGrpSpPr/>
                  <p:nvPr/>
                </p:nvGrpSpPr>
                <p:grpSpPr>
                  <a:xfrm>
                    <a:off x="0" y="375274"/>
                    <a:ext cx="2642775" cy="1516424"/>
                    <a:chOff x="0" y="375274"/>
                    <a:chExt cx="2642775" cy="1516424"/>
                  </a:xfrm>
                </p:grpSpPr>
                <p:sp>
                  <p:nvSpPr>
                    <p:cNvPr id="83" name="Textfeld 29"/>
                    <p:cNvSpPr txBox="1"/>
                    <p:nvPr/>
                  </p:nvSpPr>
                  <p:spPr>
                    <a:xfrm>
                      <a:off x="0" y="375274"/>
                      <a:ext cx="391131" cy="34356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Zn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4" name="Textfeld 30"/>
                    <p:cNvSpPr txBox="1"/>
                    <p:nvPr/>
                  </p:nvSpPr>
                  <p:spPr>
                    <a:xfrm>
                      <a:off x="2251644" y="396416"/>
                      <a:ext cx="391131" cy="34356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Cu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5" name="Textfeld 31"/>
                    <p:cNvSpPr txBox="1"/>
                    <p:nvPr/>
                  </p:nvSpPr>
                  <p:spPr>
                    <a:xfrm>
                      <a:off x="1252408" y="1374236"/>
                      <a:ext cx="1173656" cy="2743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CuSO</a:t>
                      </a:r>
                      <a:r>
                        <a:rPr lang="de-DE" sz="1200" kern="1200" baseline="-250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4</a:t>
                      </a: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-Lösung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6" name="Textfeld 32"/>
                    <p:cNvSpPr txBox="1"/>
                    <p:nvPr/>
                  </p:nvSpPr>
                  <p:spPr>
                    <a:xfrm>
                      <a:off x="290700" y="1374236"/>
                      <a:ext cx="1083310" cy="2743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ZnSO</a:t>
                      </a:r>
                      <a:r>
                        <a:rPr lang="de-DE" sz="1200" kern="1200" baseline="-250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4</a:t>
                      </a: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-Lösung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7" name="Textfeld 33"/>
                    <p:cNvSpPr txBox="1"/>
                    <p:nvPr/>
                  </p:nvSpPr>
                  <p:spPr>
                    <a:xfrm>
                      <a:off x="512450" y="497072"/>
                      <a:ext cx="1553635" cy="34333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3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poröse</a:t>
                      </a: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 </a:t>
                      </a:r>
                      <a:r>
                        <a:rPr lang="de-DE" sz="13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Trennwand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8" name="Textfeld 34"/>
                    <p:cNvSpPr txBox="1"/>
                    <p:nvPr/>
                  </p:nvSpPr>
                  <p:spPr>
                    <a:xfrm>
                      <a:off x="301273" y="1617378"/>
                      <a:ext cx="1083310" cy="2743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c = 0,1 mol/L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sp>
                  <p:nvSpPr>
                    <p:cNvPr id="89" name="Textfeld 35"/>
                    <p:cNvSpPr txBox="1"/>
                    <p:nvPr/>
                  </p:nvSpPr>
                  <p:spPr>
                    <a:xfrm>
                      <a:off x="1305530" y="1617378"/>
                      <a:ext cx="1083310" cy="2743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c = 0,1 mol/L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ea typeface="Calibri"/>
                        </a:rPr>
                        <a:t> 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</p:grpSp>
            </p:grpSp>
          </p:grpSp>
          <p:sp>
            <p:nvSpPr>
              <p:cNvPr id="76" name="Ellipse 75"/>
              <p:cNvSpPr/>
              <p:nvPr/>
            </p:nvSpPr>
            <p:spPr>
              <a:xfrm>
                <a:off x="1104680" y="15822"/>
                <a:ext cx="274320" cy="257869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74" name="Textfeld 100"/>
            <p:cNvSpPr txBox="1"/>
            <p:nvPr/>
          </p:nvSpPr>
          <p:spPr>
            <a:xfrm>
              <a:off x="1079500" y="0"/>
              <a:ext cx="235194" cy="2857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400">
                  <a:effectLst/>
                  <a:latin typeface="Arial"/>
                  <a:ea typeface="Calibri"/>
                  <a:cs typeface="Times New Roman"/>
                </a:rPr>
                <a:t>M</a:t>
              </a:r>
              <a:endParaRPr lang="de-DE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0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Argumentationshilfe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91500"/>
              </p:ext>
            </p:extLst>
          </p:nvPr>
        </p:nvGraphicFramePr>
        <p:xfrm>
          <a:off x="539552" y="908723"/>
          <a:ext cx="7668418" cy="5257652"/>
        </p:xfrm>
        <a:graphic>
          <a:graphicData uri="http://schemas.openxmlformats.org/drawingml/2006/table">
            <a:tbl>
              <a:tblPr firstRow="1" firstCol="1" bandRow="1"/>
              <a:tblGrid>
                <a:gridCol w="2532661"/>
                <a:gridCol w="1854466"/>
                <a:gridCol w="1854466"/>
                <a:gridCol w="1426825"/>
              </a:tblGrid>
              <a:tr h="5760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Argument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Spricht für die Auswahlantwort(en)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Spricht gegen die Auswahlantwort(en)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Bewertung </a:t>
                      </a:r>
                      <a:b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de-D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stark </a:t>
                      </a:r>
                      <a:r>
                        <a:rPr lang="de-DE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,mittel 0, schwach </a:t>
                      </a:r>
                      <a:r>
                        <a:rPr lang="de-D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41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  <a:hlinkClick r:id="rId2" action="ppaction://hlinkfile"/>
                        </a:rPr>
                        <a:t>Argumentationsphase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10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0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Lernimpulsphase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36177">
                <a:tc>
                  <a:txBody>
                    <a:bodyPr/>
                    <a:lstStyle/>
                    <a:p>
                      <a:pPr marL="873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904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392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6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Lernimpulse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Lernimpuls 1: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Für den Stromfluss innerhalb der Batterie werden notwendigerweise Ionen benötigt. </a:t>
            </a:r>
          </a:p>
          <a:p>
            <a:pPr marL="985838" lvl="1" indent="0">
              <a:buNone/>
            </a:pPr>
            <a:r>
              <a:rPr lang="de-DE" dirty="0" smtClean="0"/>
              <a:t>(Experiment: Statt der Salzlösungen nur reines Wasser -&gt; Motor läuft nicht mehr)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3965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/>
              <a:t>Der Arbeitsauftrag der ZPG Physik </a:t>
            </a:r>
            <a:r>
              <a:rPr lang="de-DE" dirty="0" smtClean="0"/>
              <a:t>lautete u.a.: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811213" lvl="1" indent="-354013">
              <a:buNone/>
              <a:tabLst>
                <a:tab pos="811213" algn="l"/>
              </a:tabLst>
            </a:pPr>
            <a:r>
              <a:rPr lang="de-DE" dirty="0" smtClean="0"/>
              <a:t>- 	Vorschläge </a:t>
            </a:r>
            <a:r>
              <a:rPr lang="de-DE" dirty="0"/>
              <a:t>zum Umgang mit </a:t>
            </a:r>
            <a:r>
              <a:rPr lang="de-DE" dirty="0">
                <a:solidFill>
                  <a:srgbClr val="FF0000"/>
                </a:solidFill>
              </a:rPr>
              <a:t>Heterogenität</a:t>
            </a:r>
            <a:r>
              <a:rPr lang="de-DE" dirty="0"/>
              <a:t>, z. B. Binnendifferenzierung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Heterogenität</a:t>
            </a:r>
          </a:p>
        </p:txBody>
      </p:sp>
    </p:spTree>
    <p:extLst>
      <p:ext uri="{BB962C8B-B14F-4D97-AF65-F5344CB8AC3E}">
        <p14:creationId xmlns:p14="http://schemas.microsoft.com/office/powerpoint/2010/main" val="313439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</a:t>
            </a:r>
            <a:r>
              <a:rPr lang="de-DE" dirty="0"/>
              <a:t>Lernimpulse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Lernimpuls 2: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Alle Lösungen sind zu jeder Zeit elektrisch neutral. 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8269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</a:t>
            </a:r>
            <a:r>
              <a:rPr lang="de-DE" dirty="0"/>
              <a:t>Lernimpulse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Lernimpuls 3: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Die </a:t>
            </a:r>
            <a:r>
              <a:rPr lang="de-DE" dirty="0"/>
              <a:t>poröse Trennwand verhindert ausschließlich eine schnelle Vermischung durch Diffusion, erlaubt aber einen Ionendurchtritt. </a:t>
            </a: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(Experiment: </a:t>
            </a:r>
          </a:p>
          <a:p>
            <a:pPr marL="985838" lvl="1" indent="0">
              <a:buNone/>
            </a:pPr>
            <a:r>
              <a:rPr lang="de-DE" dirty="0" smtClean="0"/>
              <a:t>a. Poröse durch dichte Trennwand ersetzen</a:t>
            </a:r>
          </a:p>
          <a:p>
            <a:pPr marL="985838" lvl="1" indent="0">
              <a:buNone/>
            </a:pPr>
            <a:r>
              <a:rPr lang="de-DE" dirty="0" smtClean="0"/>
              <a:t>b. Gar keine Trennwand einsetzen)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857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</a:t>
            </a:r>
            <a:r>
              <a:rPr lang="de-DE" dirty="0" smtClean="0"/>
              <a:t> </a:t>
            </a:r>
            <a:r>
              <a:rPr lang="de-DE" dirty="0"/>
              <a:t>Lernimpulse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Lernimpuls 4: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An der Zinkelektrode wird ein Überschuss an Zn</a:t>
            </a:r>
            <a:r>
              <a:rPr lang="de-DE" baseline="30000" dirty="0" smtClean="0"/>
              <a:t>2+</a:t>
            </a:r>
            <a:r>
              <a:rPr lang="de-DE" dirty="0" smtClean="0"/>
              <a:t> gebildet. An der Kupferelektrode entsteht ein Überschuss von SO</a:t>
            </a:r>
            <a:r>
              <a:rPr lang="de-DE" baseline="-25000" dirty="0" smtClean="0"/>
              <a:t>4</a:t>
            </a:r>
            <a:r>
              <a:rPr lang="de-DE" baseline="30000" dirty="0" smtClean="0"/>
              <a:t>2-</a:t>
            </a:r>
            <a:r>
              <a:rPr lang="de-DE" dirty="0" smtClean="0"/>
              <a:t>. </a:t>
            </a:r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8895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</a:t>
            </a:r>
            <a:r>
              <a:rPr lang="de-DE" dirty="0"/>
              <a:t>Lernimpulse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836712"/>
            <a:ext cx="8784106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de-DE" sz="1800" dirty="0"/>
              <a:t>Lernimpuls 1:</a:t>
            </a:r>
          </a:p>
          <a:p>
            <a:pPr marL="0" lvl="1" indent="0">
              <a:buNone/>
            </a:pPr>
            <a:r>
              <a:rPr lang="de-DE" sz="1800" dirty="0" smtClean="0"/>
              <a:t>Für </a:t>
            </a:r>
            <a:r>
              <a:rPr lang="de-DE" sz="1800" dirty="0"/>
              <a:t>den Stromfluss innerhalb der Batterie werden notwendigerweise Ionen benötigt. </a:t>
            </a:r>
          </a:p>
          <a:p>
            <a:pPr marL="0" lvl="1" indent="0">
              <a:buNone/>
            </a:pPr>
            <a:r>
              <a:rPr lang="de-DE" sz="1800" dirty="0"/>
              <a:t>(Experiment: Statt der Salzlösungen nur reines Wasser -&gt; Motor läuft nicht mehr)</a:t>
            </a:r>
          </a:p>
          <a:p>
            <a:pPr marL="0" lvl="1" indent="0">
              <a:buNone/>
            </a:pPr>
            <a:endParaRPr lang="de-DE" sz="1800" dirty="0" smtClean="0"/>
          </a:p>
          <a:p>
            <a:pPr marL="0" lvl="1" indent="0">
              <a:buNone/>
            </a:pPr>
            <a:r>
              <a:rPr lang="de-DE" sz="1800" dirty="0" smtClean="0"/>
              <a:t>Lernimpuls </a:t>
            </a:r>
            <a:r>
              <a:rPr lang="de-DE" sz="1800" dirty="0"/>
              <a:t>2:</a:t>
            </a:r>
          </a:p>
          <a:p>
            <a:pPr marL="0" lvl="1" indent="0">
              <a:buNone/>
            </a:pPr>
            <a:r>
              <a:rPr lang="de-DE" sz="1800" dirty="0" smtClean="0"/>
              <a:t>Alle </a:t>
            </a:r>
            <a:r>
              <a:rPr lang="de-DE" sz="1800" dirty="0"/>
              <a:t>Lösungen sind zu jeder Zeit elektrisch neutral. </a:t>
            </a:r>
          </a:p>
          <a:p>
            <a:pPr marL="0" lvl="1" indent="0">
              <a:buNone/>
            </a:pPr>
            <a:endParaRPr lang="de-DE" sz="1800" dirty="0"/>
          </a:p>
          <a:p>
            <a:pPr marL="0" lvl="1" indent="0">
              <a:buNone/>
            </a:pPr>
            <a:r>
              <a:rPr lang="de-DE" sz="1800" dirty="0" smtClean="0"/>
              <a:t>Lernimpuls </a:t>
            </a:r>
            <a:r>
              <a:rPr lang="de-DE" sz="1800" dirty="0"/>
              <a:t>3:</a:t>
            </a:r>
          </a:p>
          <a:p>
            <a:pPr marL="0" lvl="1" indent="0">
              <a:buNone/>
            </a:pPr>
            <a:r>
              <a:rPr lang="de-DE" sz="1800" dirty="0" smtClean="0"/>
              <a:t>Die </a:t>
            </a:r>
            <a:r>
              <a:rPr lang="de-DE" sz="1800" dirty="0"/>
              <a:t>poröse Trennwand verhindert ausschließlich eine schnelle Vermischung durch Diffusion, erlaubt aber einen Ionendurchtritt. </a:t>
            </a:r>
          </a:p>
          <a:p>
            <a:pPr marL="0" lvl="1" indent="0">
              <a:buNone/>
            </a:pPr>
            <a:r>
              <a:rPr lang="de-DE" sz="1800" dirty="0"/>
              <a:t>(</a:t>
            </a:r>
            <a:r>
              <a:rPr lang="de-DE" sz="1800" dirty="0" smtClean="0"/>
              <a:t>Experiment(e): </a:t>
            </a:r>
            <a:endParaRPr lang="de-DE" sz="1800" dirty="0"/>
          </a:p>
          <a:p>
            <a:pPr marL="0" lvl="1" indent="0">
              <a:buNone/>
            </a:pPr>
            <a:r>
              <a:rPr lang="de-DE" sz="1800" dirty="0"/>
              <a:t>a. Poröse durch dichte Trennwand ersetzen</a:t>
            </a:r>
          </a:p>
          <a:p>
            <a:pPr marL="0" lvl="1" indent="0">
              <a:buNone/>
            </a:pPr>
            <a:r>
              <a:rPr lang="de-DE" sz="1800" dirty="0"/>
              <a:t>b. Gar keine Trennwand einsetzen)</a:t>
            </a:r>
          </a:p>
          <a:p>
            <a:pPr marL="0" lvl="1" indent="0">
              <a:buNone/>
            </a:pPr>
            <a:endParaRPr lang="de-DE" sz="1800" dirty="0"/>
          </a:p>
          <a:p>
            <a:pPr marL="0" lvl="1" indent="0">
              <a:buNone/>
            </a:pPr>
            <a:r>
              <a:rPr lang="de-DE" sz="1800" dirty="0" smtClean="0"/>
              <a:t>Lernimpuls 4:</a:t>
            </a:r>
          </a:p>
          <a:p>
            <a:pPr marL="0" lvl="1" indent="0">
              <a:buNone/>
            </a:pPr>
            <a:r>
              <a:rPr lang="de-DE" sz="1800" dirty="0" smtClean="0"/>
              <a:t>An der Zinkelektrode wird ein Überschuss an Zn</a:t>
            </a:r>
            <a:r>
              <a:rPr lang="de-DE" sz="1800" baseline="30000" dirty="0" smtClean="0"/>
              <a:t>2+</a:t>
            </a:r>
            <a:r>
              <a:rPr lang="de-DE" sz="1800" dirty="0" smtClean="0"/>
              <a:t> gebildet. An der Kupferelektrode entsteht ein Überschuss von SO</a:t>
            </a:r>
            <a:r>
              <a:rPr lang="de-DE" sz="1800" baseline="-25000" dirty="0" smtClean="0"/>
              <a:t>4</a:t>
            </a:r>
            <a:r>
              <a:rPr lang="de-DE" sz="1800" baseline="30000" dirty="0" smtClean="0"/>
              <a:t>2-</a:t>
            </a:r>
            <a:r>
              <a:rPr lang="de-DE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715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Argumentationshilfe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68724"/>
              </p:ext>
            </p:extLst>
          </p:nvPr>
        </p:nvGraphicFramePr>
        <p:xfrm>
          <a:off x="539552" y="908723"/>
          <a:ext cx="7668418" cy="5257652"/>
        </p:xfrm>
        <a:graphic>
          <a:graphicData uri="http://schemas.openxmlformats.org/drawingml/2006/table">
            <a:tbl>
              <a:tblPr firstRow="1" firstCol="1" bandRow="1"/>
              <a:tblGrid>
                <a:gridCol w="2532661"/>
                <a:gridCol w="1854466"/>
                <a:gridCol w="1854466"/>
                <a:gridCol w="1426825"/>
              </a:tblGrid>
              <a:tr h="5760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Argument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Spricht für die Auswahlantwort(en)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Spricht gegen die Auswahlantwort(en)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Bewertung </a:t>
                      </a:r>
                      <a:b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de-D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stark </a:t>
                      </a:r>
                      <a:r>
                        <a:rPr lang="de-DE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,mittel 0, schwach </a:t>
                      </a:r>
                      <a:r>
                        <a:rPr lang="de-D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41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Argumentationsphase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10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dirty="0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>
                          <a:solidFill>
                            <a:srgbClr val="BFBFB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0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Lernimpulsphase</a:t>
                      </a: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36177">
                <a:tc>
                  <a:txBody>
                    <a:bodyPr/>
                    <a:lstStyle/>
                    <a:p>
                      <a:pPr marL="873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Für den Stromfluss innerhalb der Batterie werden notwendigerweise Ionen benötigt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 C und D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 Lösungen sind zu jeder Zeit elektrisch neutral.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 und D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 B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904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poröse Trennwand verhindert ausschließlich eine schnelle Vermischung durch Diffusion, erlaubt aber einen Ionendurchtritt.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 und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392">
                <a:tc>
                  <a:txBody>
                    <a:bodyPr/>
                    <a:lstStyle/>
                    <a:p>
                      <a:pPr marL="87313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der Zinkelektrode wird ein Überschuss an Zn</a:t>
                      </a:r>
                      <a:r>
                        <a:rPr lang="de-DE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gebildet. An der Kupferelektrode entsteht ein Überschuss von </a:t>
                      </a:r>
                      <a:r>
                        <a:rPr lang="de-DE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 C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20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</a:t>
            </a:r>
            <a:r>
              <a:rPr lang="de-DE" dirty="0"/>
              <a:t>- Anwendungsaufgabe 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Aufgabe: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Die verwendete Elektromotor benötigt zum Anlaufen eine größere Stromstärke.</a:t>
            </a:r>
          </a:p>
          <a:p>
            <a:pPr marL="985838" lvl="1" indent="0">
              <a:buNone/>
            </a:pPr>
            <a:r>
              <a:rPr lang="de-DE" dirty="0" smtClean="0"/>
              <a:t>Wie kann man das erreichen? </a:t>
            </a: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343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</a:t>
            </a:r>
            <a:r>
              <a:rPr lang="de-DE" dirty="0" smtClean="0"/>
              <a:t>Anwendungsaufgabe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Aufgabe: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Die vorgestellte Batterie ist zwar einfach herzustellen, liefert im Normalfall aber eine Spannung von nur 1,1 V. </a:t>
            </a: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r>
              <a:rPr lang="de-DE" dirty="0" smtClean="0"/>
              <a:t>Nun soll eine grüne LED zum Leuchten gebracht werden. </a:t>
            </a:r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Dazu können Sie mehrere dieser Batterien benutzen.</a:t>
            </a:r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4911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</a:t>
            </a:r>
            <a:r>
              <a:rPr lang="de-DE" dirty="0" smtClean="0"/>
              <a:t>Zusatzaufgabe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640089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Zusatz-Aufgabe:</a:t>
            </a:r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r>
              <a:rPr lang="de-DE" dirty="0" smtClean="0"/>
              <a:t>Ein gerades Leiterstück zunächst in Ruhe wird in einem Magneten nach hinten (in die Ebene hinein) bewegt. An welcher Stelle des Leiterstücks ist der Minuspol? 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985838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0382" y="1900638"/>
            <a:ext cx="4244926" cy="1898502"/>
            <a:chOff x="6981" y="8900"/>
            <a:chExt cx="4290" cy="2070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7296" y="9485"/>
              <a:ext cx="3450" cy="1485"/>
              <a:chOff x="6711" y="7114"/>
              <a:chExt cx="3450" cy="1485"/>
            </a:xfrm>
          </p:grpSpPr>
          <p:grpSp>
            <p:nvGrpSpPr>
              <p:cNvPr id="20" name="Group 5"/>
              <p:cNvGrpSpPr>
                <a:grpSpLocks/>
              </p:cNvGrpSpPr>
              <p:nvPr/>
            </p:nvGrpSpPr>
            <p:grpSpPr bwMode="auto">
              <a:xfrm>
                <a:off x="6741" y="7114"/>
                <a:ext cx="3420" cy="525"/>
                <a:chOff x="6741" y="7114"/>
                <a:chExt cx="3420" cy="525"/>
              </a:xfrm>
            </p:grpSpPr>
            <p:sp>
              <p:nvSpPr>
                <p:cNvPr id="28" name="Rectangle 6"/>
                <p:cNvSpPr>
                  <a:spLocks noChangeArrowheads="1"/>
                </p:cNvSpPr>
                <p:nvPr/>
              </p:nvSpPr>
              <p:spPr bwMode="auto">
                <a:xfrm>
                  <a:off x="6741" y="7264"/>
                  <a:ext cx="2760" cy="360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9" name="Group 7"/>
                <p:cNvGrpSpPr>
                  <a:grpSpLocks/>
                </p:cNvGrpSpPr>
                <p:nvPr/>
              </p:nvGrpSpPr>
              <p:grpSpPr bwMode="auto">
                <a:xfrm>
                  <a:off x="9501" y="7114"/>
                  <a:ext cx="660" cy="495"/>
                  <a:chOff x="9471" y="8104"/>
                  <a:chExt cx="660" cy="495"/>
                </a:xfrm>
              </p:grpSpPr>
              <p:sp>
                <p:nvSpPr>
                  <p:cNvPr id="1024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471" y="8104"/>
                    <a:ext cx="630" cy="13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025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501" y="8464"/>
                    <a:ext cx="630" cy="13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3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756" y="7114"/>
                  <a:ext cx="630" cy="13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821" y="7279"/>
                  <a:ext cx="48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N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" name="Group 12"/>
              <p:cNvGrpSpPr>
                <a:grpSpLocks/>
              </p:cNvGrpSpPr>
              <p:nvPr/>
            </p:nvGrpSpPr>
            <p:grpSpPr bwMode="auto">
              <a:xfrm>
                <a:off x="6711" y="8104"/>
                <a:ext cx="3420" cy="495"/>
                <a:chOff x="6711" y="8104"/>
                <a:chExt cx="3420" cy="495"/>
              </a:xfrm>
            </p:grpSpPr>
            <p:sp>
              <p:nvSpPr>
                <p:cNvPr id="22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" y="8224"/>
                  <a:ext cx="2760" cy="360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6711" y="8104"/>
                  <a:ext cx="630" cy="13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4" name="Group 15"/>
                <p:cNvGrpSpPr>
                  <a:grpSpLocks/>
                </p:cNvGrpSpPr>
                <p:nvPr/>
              </p:nvGrpSpPr>
              <p:grpSpPr bwMode="auto">
                <a:xfrm>
                  <a:off x="9471" y="8104"/>
                  <a:ext cx="660" cy="495"/>
                  <a:chOff x="9471" y="8104"/>
                  <a:chExt cx="660" cy="495"/>
                </a:xfrm>
              </p:grpSpPr>
              <p:sp>
                <p:nvSpPr>
                  <p:cNvPr id="26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471" y="8104"/>
                    <a:ext cx="630" cy="13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501" y="8464"/>
                    <a:ext cx="630" cy="13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2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821" y="8224"/>
                  <a:ext cx="480" cy="3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S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6981" y="8900"/>
              <a:ext cx="4290" cy="1485"/>
              <a:chOff x="6981" y="8886"/>
              <a:chExt cx="4290" cy="1485"/>
            </a:xfrm>
          </p:grpSpPr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7071" y="10131"/>
                <a:ext cx="3840" cy="240"/>
                <a:chOff x="6381" y="7744"/>
                <a:chExt cx="3840" cy="240"/>
              </a:xfrm>
            </p:grpSpPr>
            <p:sp>
              <p:nvSpPr>
                <p:cNvPr id="14" name="Oval 21"/>
                <p:cNvSpPr>
                  <a:spLocks noChangeArrowheads="1"/>
                </p:cNvSpPr>
                <p:nvPr/>
              </p:nvSpPr>
              <p:spPr bwMode="auto">
                <a:xfrm>
                  <a:off x="9981" y="7744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6501" y="7744"/>
                  <a:ext cx="360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6501" y="7984"/>
                  <a:ext cx="360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17" name="Group 24"/>
                <p:cNvGrpSpPr>
                  <a:grpSpLocks/>
                </p:cNvGrpSpPr>
                <p:nvPr/>
              </p:nvGrpSpPr>
              <p:grpSpPr bwMode="auto">
                <a:xfrm>
                  <a:off x="6381" y="7744"/>
                  <a:ext cx="120" cy="225"/>
                  <a:chOff x="6381" y="7744"/>
                  <a:chExt cx="120" cy="225"/>
                </a:xfrm>
              </p:grpSpPr>
              <p:sp>
                <p:nvSpPr>
                  <p:cNvPr id="18" name="Arc 25"/>
                  <p:cNvSpPr>
                    <a:spLocks/>
                  </p:cNvSpPr>
                  <p:nvPr/>
                </p:nvSpPr>
                <p:spPr bwMode="auto">
                  <a:xfrm flipH="1">
                    <a:off x="6381" y="7744"/>
                    <a:ext cx="120" cy="12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9" name="Arc 26"/>
                  <p:cNvSpPr>
                    <a:spLocks/>
                  </p:cNvSpPr>
                  <p:nvPr/>
                </p:nvSpPr>
                <p:spPr bwMode="auto">
                  <a:xfrm flipH="1" flipV="1">
                    <a:off x="6381" y="7849"/>
                    <a:ext cx="120" cy="12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6981" y="9051"/>
                <a:ext cx="720" cy="1095"/>
                <a:chOff x="6981" y="9051"/>
                <a:chExt cx="720" cy="1095"/>
              </a:xfrm>
            </p:grpSpPr>
            <p:sp>
              <p:nvSpPr>
                <p:cNvPr id="12" name="Line 28"/>
                <p:cNvSpPr>
                  <a:spLocks noChangeShapeType="1"/>
                </p:cNvSpPr>
                <p:nvPr/>
              </p:nvSpPr>
              <p:spPr bwMode="auto">
                <a:xfrm>
                  <a:off x="7176" y="942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981" y="9051"/>
                  <a:ext cx="72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10551" y="8886"/>
                <a:ext cx="720" cy="1245"/>
                <a:chOff x="10551" y="8886"/>
                <a:chExt cx="720" cy="1245"/>
              </a:xfrm>
            </p:grpSpPr>
            <p:sp>
              <p:nvSpPr>
                <p:cNvPr id="10" name="Line 31"/>
                <p:cNvSpPr>
                  <a:spLocks noChangeShapeType="1"/>
                </p:cNvSpPr>
                <p:nvPr/>
              </p:nvSpPr>
              <p:spPr bwMode="auto">
                <a:xfrm>
                  <a:off x="10791" y="9291"/>
                  <a:ext cx="0" cy="8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551" y="8886"/>
                  <a:ext cx="72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1136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Kriterien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0" y="908720"/>
            <a:ext cx="871209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2400" b="1" dirty="0" smtClean="0"/>
              <a:t>Kriterien für eine (gute!) Aufgabe: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Fragestellung beruht immer auf einem einzelnen Problem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Es muss eine eindeutige Lösung geben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Antworten sind voneinander unabhängig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Antworten müssen sich gegenseitig ausschließen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Antworten sollten bezüglich Länge und Sprache vergleichbar sein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Die verwendete Sprache soll einfach sein</a:t>
            </a:r>
          </a:p>
          <a:p>
            <a:pPr>
              <a:lnSpc>
                <a:spcPct val="120000"/>
              </a:lnSpc>
            </a:pPr>
            <a:r>
              <a:rPr lang="de-DE" sz="2200" dirty="0" smtClean="0"/>
              <a:t>Die „richtige“ Lösung stellt nur die gültige wissenschaftliche Vorstellung  dar</a:t>
            </a:r>
          </a:p>
          <a:p>
            <a:pPr>
              <a:lnSpc>
                <a:spcPct val="120000"/>
              </a:lnSpc>
            </a:pPr>
            <a:endParaRPr lang="de-DE" sz="2000" dirty="0" smtClean="0"/>
          </a:p>
          <a:p>
            <a:pPr>
              <a:lnSpc>
                <a:spcPct val="120000"/>
              </a:lnSpc>
            </a:pPr>
            <a:endParaRPr lang="de-DE" sz="2000" dirty="0" smtClean="0"/>
          </a:p>
          <a:p>
            <a:pPr>
              <a:lnSpc>
                <a:spcPct val="120000"/>
              </a:lnSpc>
            </a:pPr>
            <a:endParaRPr lang="de-DE" sz="2000" dirty="0"/>
          </a:p>
          <a:p>
            <a:pPr>
              <a:lnSpc>
                <a:spcPct val="120000"/>
              </a:lnSpc>
            </a:pPr>
            <a:endParaRPr lang="de-DE" sz="2000" dirty="0" smtClean="0"/>
          </a:p>
          <a:p>
            <a:pPr>
              <a:lnSpc>
                <a:spcPct val="120000"/>
              </a:lnSpc>
            </a:pPr>
            <a:endParaRPr lang="de-DE" sz="2000" dirty="0"/>
          </a:p>
          <a:p>
            <a:pPr>
              <a:lnSpc>
                <a:spcPct val="120000"/>
              </a:lnSpc>
            </a:pPr>
            <a:endParaRPr lang="de-DE" sz="2000" dirty="0" smtClean="0"/>
          </a:p>
          <a:p>
            <a:pPr>
              <a:lnSpc>
                <a:spcPct val="120000"/>
              </a:lnSpc>
              <a:buFont typeface="Wingdings" pitchFamily="2" charset="2"/>
              <a:buAutoNum type="arabicPeriod"/>
            </a:pPr>
            <a:endParaRPr lang="de-DE" sz="1600" b="1" dirty="0" smtClean="0"/>
          </a:p>
          <a:p>
            <a:pPr>
              <a:lnSpc>
                <a:spcPct val="120000"/>
              </a:lnSpc>
              <a:buFont typeface="Wingdings" pitchFamily="2" charset="2"/>
              <a:buAutoNum type="arabicPeriod"/>
            </a:pPr>
            <a:endParaRPr lang="de-DE" sz="1600" dirty="0" smtClean="0"/>
          </a:p>
          <a:p>
            <a:pPr>
              <a:lnSpc>
                <a:spcPct val="120000"/>
              </a:lnSpc>
              <a:buFont typeface="Wingdings" pitchFamily="2" charset="2"/>
              <a:buAutoNum type="arabicPeriod"/>
            </a:pPr>
            <a:endParaRPr lang="de-DE" sz="1600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endParaRPr lang="de-DE" sz="1600" b="1" dirty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endParaRPr lang="de-DE" sz="1600" dirty="0" smtClean="0"/>
          </a:p>
          <a:p>
            <a:pPr marL="985838" lvl="1" indent="0">
              <a:buNone/>
            </a:pPr>
            <a:endParaRPr lang="de-DE" dirty="0"/>
          </a:p>
          <a:p>
            <a:pPr marL="985838" lvl="1" indent="0">
              <a:buNone/>
            </a:pP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1568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de-DE" sz="2400" b="1" dirty="0"/>
              <a:t>Didaktische Vorteile:</a:t>
            </a:r>
          </a:p>
          <a:p>
            <a:r>
              <a:rPr lang="de-DE" sz="2400" dirty="0" smtClean="0"/>
              <a:t>Macht Schülervorstellungen sichtbar</a:t>
            </a:r>
          </a:p>
          <a:p>
            <a:r>
              <a:rPr lang="de-DE" sz="2400" dirty="0"/>
              <a:t>Bewusst machen eigener </a:t>
            </a:r>
            <a:r>
              <a:rPr lang="de-DE" sz="2400" dirty="0" smtClean="0"/>
              <a:t>Vorstellungen</a:t>
            </a:r>
          </a:p>
          <a:p>
            <a:r>
              <a:rPr lang="de-DE" sz="2400" dirty="0" smtClean="0"/>
              <a:t>Offenbart Fehlkonzepte</a:t>
            </a:r>
          </a:p>
          <a:p>
            <a:r>
              <a:rPr lang="de-DE" sz="2400" dirty="0" smtClean="0"/>
              <a:t>Fördert eine intensive Auseinandersetzung mit einem Fachinhalt</a:t>
            </a:r>
          </a:p>
          <a:p>
            <a:r>
              <a:rPr lang="de-DE" sz="2400" dirty="0" smtClean="0"/>
              <a:t>Regt Lernprozesse an</a:t>
            </a:r>
          </a:p>
          <a:p>
            <a:r>
              <a:rPr lang="de-DE" sz="2400" dirty="0" smtClean="0"/>
              <a:t>Fördert Konzeptveränderung durch Anknüpfung und Weiterentwicklung eigener Vorstellungen</a:t>
            </a:r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didaktische </a:t>
            </a:r>
            <a:r>
              <a:rPr lang="de-DE" dirty="0" smtClean="0"/>
              <a:t>Sicht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2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Heterogenität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8640089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Unterrichtsprinzip mit Blick auf die Heterogenität</a:t>
            </a:r>
            <a:r>
              <a:rPr lang="de-DE" b="1" dirty="0"/>
              <a:t> </a:t>
            </a:r>
            <a:r>
              <a:rPr lang="de-DE" dirty="0"/>
              <a:t>von </a:t>
            </a:r>
            <a:r>
              <a:rPr lang="de-DE" dirty="0" smtClean="0"/>
              <a:t>Lerngruppen: </a:t>
            </a:r>
            <a:endParaRPr lang="de-DE" dirty="0"/>
          </a:p>
          <a:p>
            <a:r>
              <a:rPr lang="de-DE" dirty="0" smtClean="0"/>
              <a:t>Angestrebte Ziele</a:t>
            </a:r>
            <a:r>
              <a:rPr lang="de-DE" dirty="0"/>
              <a:t>: </a:t>
            </a:r>
          </a:p>
          <a:p>
            <a:pPr lvl="1"/>
            <a:r>
              <a:rPr lang="de-DE" dirty="0" smtClean="0"/>
              <a:t>Akzeptanz der Unterschiede</a:t>
            </a:r>
          </a:p>
          <a:p>
            <a:pPr lvl="1"/>
            <a:r>
              <a:rPr lang="de-DE" dirty="0" smtClean="0"/>
              <a:t>positive Wertschätzung </a:t>
            </a:r>
            <a:r>
              <a:rPr lang="de-DE" dirty="0"/>
              <a:t>der Unterschiede </a:t>
            </a:r>
          </a:p>
          <a:p>
            <a:pPr lvl="1"/>
            <a:r>
              <a:rPr lang="de-DE" dirty="0" smtClean="0"/>
              <a:t>Förderung durch individuelle </a:t>
            </a:r>
            <a:r>
              <a:rPr lang="de-DE" dirty="0"/>
              <a:t>Passung </a:t>
            </a:r>
          </a:p>
          <a:p>
            <a:r>
              <a:rPr lang="de-DE" dirty="0"/>
              <a:t>Wie kann man das erreichen? </a:t>
            </a:r>
            <a:endParaRPr lang="de-DE" dirty="0" smtClean="0"/>
          </a:p>
          <a:p>
            <a:pPr lvl="1"/>
            <a:r>
              <a:rPr lang="de-DE" dirty="0"/>
              <a:t>Umsetzbare d.h. praktische Lehr- und Lernprozesse für individuellen Kompetenzerwerb </a:t>
            </a:r>
            <a:r>
              <a:rPr lang="de-DE" dirty="0" smtClean="0"/>
              <a:t>gestalten</a:t>
            </a:r>
          </a:p>
          <a:p>
            <a:pPr lvl="1"/>
            <a:r>
              <a:rPr lang="de-DE" dirty="0" smtClean="0"/>
              <a:t>Schritte zur Binnendifferenzierung</a:t>
            </a:r>
            <a:endParaRPr lang="de-DE" dirty="0"/>
          </a:p>
          <a:p>
            <a:endParaRPr lang="de-DE" dirty="0"/>
          </a:p>
        </p:txBody>
      </p:sp>
      <p:sp>
        <p:nvSpPr>
          <p:cNvPr id="7" name="Textfeld 1"/>
          <p:cNvSpPr txBox="1"/>
          <p:nvPr/>
        </p:nvSpPr>
        <p:spPr>
          <a:xfrm>
            <a:off x="444786" y="5744289"/>
            <a:ext cx="643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Frei nach: </a:t>
            </a:r>
            <a:r>
              <a:rPr lang="de-DE" sz="1200" dirty="0" smtClean="0"/>
              <a:t>Thomas </a:t>
            </a:r>
            <a:r>
              <a:rPr lang="de-DE" sz="1200" dirty="0"/>
              <a:t>Armbruster - ZPG Biologie 2013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3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/>
              <a:t>Organisatorische Vorteile</a:t>
            </a:r>
            <a:r>
              <a:rPr lang="de-DE" sz="2400" b="1" dirty="0" smtClean="0"/>
              <a:t>: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dirty="0" smtClean="0"/>
              <a:t>Zeitsparendes Instrument</a:t>
            </a:r>
          </a:p>
          <a:p>
            <a:pPr marL="457200" lvl="1" indent="-100013">
              <a:buNone/>
            </a:pPr>
            <a:r>
              <a:rPr lang="de-DE" dirty="0" smtClean="0"/>
              <a:t>über 1 bis 2 Unterrichtsstunden</a:t>
            </a:r>
          </a:p>
          <a:p>
            <a:r>
              <a:rPr lang="de-DE" sz="2400" dirty="0" smtClean="0"/>
              <a:t>Zeitlich variabel einsetzbar</a:t>
            </a:r>
          </a:p>
          <a:p>
            <a:r>
              <a:rPr lang="de-DE" sz="2400" dirty="0" smtClean="0"/>
              <a:t>Punktuell einsetzbar</a:t>
            </a:r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Organisation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77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Choice2learn - Rückmeldungen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2900" b="1" dirty="0" smtClean="0"/>
              <a:t>Rückmeldungen aus Literatur:</a:t>
            </a:r>
          </a:p>
          <a:p>
            <a:pPr marL="269875" lvl="1" indent="-182563">
              <a:lnSpc>
                <a:spcPct val="120000"/>
              </a:lnSpc>
              <a:tabLst>
                <a:tab pos="269875" algn="l"/>
              </a:tabLst>
            </a:pPr>
            <a:r>
              <a:rPr lang="de-DE" sz="1900" dirty="0" smtClean="0"/>
              <a:t>A</a:t>
            </a:r>
            <a:r>
              <a:rPr lang="de-DE" sz="1900" dirty="0"/>
              <a:t>. </a:t>
            </a:r>
            <a:r>
              <a:rPr lang="de-DE" sz="1900" dirty="0" err="1"/>
              <a:t>Marohn</a:t>
            </a:r>
            <a:r>
              <a:rPr lang="de-DE" sz="1900" dirty="0"/>
              <a:t>: </a:t>
            </a:r>
            <a:r>
              <a:rPr lang="de-DE" sz="1900" dirty="0" err="1"/>
              <a:t>PdN</a:t>
            </a:r>
            <a:r>
              <a:rPr lang="de-DE" sz="1900" dirty="0"/>
              <a:t> </a:t>
            </a:r>
            <a:r>
              <a:rPr lang="de-DE" sz="1900" dirty="0" err="1"/>
              <a:t>ChiS</a:t>
            </a:r>
            <a:r>
              <a:rPr lang="de-DE" sz="1900" dirty="0"/>
              <a:t>, 58(8), 2009, S. 25-29</a:t>
            </a:r>
          </a:p>
          <a:p>
            <a:pPr marL="269875" lvl="1" indent="-182563">
              <a:lnSpc>
                <a:spcPct val="120000"/>
              </a:lnSpc>
              <a:tabLst>
                <a:tab pos="269875" algn="l"/>
              </a:tabLst>
            </a:pPr>
            <a:r>
              <a:rPr lang="de-DE" sz="1900" dirty="0" smtClean="0"/>
              <a:t>A. </a:t>
            </a:r>
            <a:r>
              <a:rPr lang="de-DE" sz="1900" dirty="0" err="1" smtClean="0"/>
              <a:t>Marohn</a:t>
            </a:r>
            <a:r>
              <a:rPr lang="de-DE" sz="1900" dirty="0" smtClean="0"/>
              <a:t> und M. </a:t>
            </a:r>
            <a:r>
              <a:rPr lang="de-DE" sz="1900" dirty="0" err="1" smtClean="0"/>
              <a:t>Egbers</a:t>
            </a:r>
            <a:r>
              <a:rPr lang="de-DE" sz="1900" dirty="0" smtClean="0"/>
              <a:t>, </a:t>
            </a:r>
            <a:r>
              <a:rPr lang="de-DE" sz="1900" dirty="0" err="1" smtClean="0"/>
              <a:t>PdN</a:t>
            </a:r>
            <a:r>
              <a:rPr lang="de-DE" sz="1900" dirty="0" smtClean="0"/>
              <a:t> </a:t>
            </a:r>
            <a:r>
              <a:rPr lang="de-DE" sz="1900" dirty="0" err="1" smtClean="0"/>
              <a:t>ChiS</a:t>
            </a:r>
            <a:r>
              <a:rPr lang="de-DE" sz="1900" dirty="0" smtClean="0"/>
              <a:t>, 60(3), 2011, S 5-9</a:t>
            </a:r>
          </a:p>
          <a:p>
            <a:pPr marL="269875" lvl="1" indent="-182563">
              <a:lnSpc>
                <a:spcPct val="120000"/>
              </a:lnSpc>
              <a:tabLst>
                <a:tab pos="269875" algn="l"/>
              </a:tabLst>
            </a:pPr>
            <a:r>
              <a:rPr lang="de-DE" sz="1900" dirty="0" smtClean="0"/>
              <a:t>H. Meyer: Präkonzepte und Choice2learn – Ein Einstieg in Klasse 7, DUE im Fach Physik,  Stuttgart 2013</a:t>
            </a:r>
          </a:p>
          <a:p>
            <a:pPr marL="269875" lvl="1" indent="-182563">
              <a:lnSpc>
                <a:spcPct val="120000"/>
              </a:lnSpc>
              <a:tabLst>
                <a:tab pos="269875" algn="l"/>
              </a:tabLst>
            </a:pPr>
            <a:r>
              <a:rPr lang="de-DE" sz="1900" dirty="0" smtClean="0"/>
              <a:t>Ina </a:t>
            </a:r>
            <a:r>
              <a:rPr lang="de-DE" sz="1900" dirty="0"/>
              <a:t>Küppers &amp; Sebastian </a:t>
            </a:r>
            <a:r>
              <a:rPr lang="de-DE" sz="1900" dirty="0" smtClean="0"/>
              <a:t>Heß</a:t>
            </a:r>
            <a:r>
              <a:rPr lang="de-DE" sz="1900" dirty="0"/>
              <a:t>: </a:t>
            </a:r>
            <a:r>
              <a:rPr lang="de-DE" sz="1900" dirty="0" smtClean="0"/>
              <a:t>Choice2learn - Eine </a:t>
            </a:r>
            <a:r>
              <a:rPr lang="de-DE" sz="1900" dirty="0"/>
              <a:t>Konzeption zur Exploration und Veränderung von </a:t>
            </a:r>
            <a:r>
              <a:rPr lang="de-DE" sz="1900" dirty="0" err="1"/>
              <a:t>Lernervorstellungen</a:t>
            </a:r>
            <a:r>
              <a:rPr lang="de-DE" sz="1900" dirty="0"/>
              <a:t> im naturwissenschaftlichen </a:t>
            </a:r>
            <a:r>
              <a:rPr lang="de-DE" sz="1900" dirty="0" smtClean="0"/>
              <a:t>Unterricht, Vortrag Fachseminar Chemie, 12.05.2015</a:t>
            </a:r>
            <a:endParaRPr lang="de-DE" sz="1900" dirty="0"/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lphaUcPeriod"/>
            </a:pPr>
            <a:endParaRPr lang="de-DE" sz="2400" b="1" dirty="0" smtClean="0"/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de-DE" sz="2200" dirty="0" smtClean="0"/>
              <a:t>Zeitbedarf von etwa einer </a:t>
            </a:r>
            <a:r>
              <a:rPr lang="de-DE" sz="2200" b="1" dirty="0" smtClean="0"/>
              <a:t>Doppelstunde </a:t>
            </a:r>
            <a:r>
              <a:rPr lang="de-DE" sz="2200" dirty="0" smtClean="0"/>
              <a:t>ist ausreichend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de-DE" sz="2200" b="1" dirty="0" smtClean="0"/>
              <a:t>Nicht immer einsetzbar</a:t>
            </a:r>
            <a:r>
              <a:rPr lang="de-DE" sz="2200" dirty="0" smtClean="0"/>
              <a:t>, </a:t>
            </a:r>
            <a:r>
              <a:rPr lang="de-DE" sz="2200" dirty="0"/>
              <a:t>nur an einzelnen </a:t>
            </a:r>
            <a:r>
              <a:rPr lang="de-DE" sz="2200" dirty="0" smtClean="0"/>
              <a:t>Stellen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de-DE" sz="2200" dirty="0" smtClean="0"/>
              <a:t>Erfordern Entscheidungsprozess der Schüler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de-DE" sz="2200" dirty="0" smtClean="0"/>
              <a:t>Lassen die </a:t>
            </a:r>
            <a:r>
              <a:rPr lang="de-DE" sz="2200" b="1" dirty="0" smtClean="0">
                <a:solidFill>
                  <a:srgbClr val="FF0000"/>
                </a:solidFill>
              </a:rPr>
              <a:t>individuellen Vorstellungen </a:t>
            </a:r>
            <a:r>
              <a:rPr lang="de-DE" sz="2200" dirty="0" smtClean="0"/>
              <a:t>deutlich werden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de-DE" sz="2200" dirty="0"/>
              <a:t>Zeitsparende Möglichkeit</a:t>
            </a:r>
            <a:r>
              <a:rPr lang="de-DE" sz="2200" b="1" dirty="0"/>
              <a:t>, </a:t>
            </a:r>
            <a:r>
              <a:rPr lang="de-DE" sz="2200" b="1" dirty="0">
                <a:solidFill>
                  <a:srgbClr val="FF2F2F"/>
                </a:solidFill>
              </a:rPr>
              <a:t>Konzepte der Schüler </a:t>
            </a:r>
            <a:r>
              <a:rPr lang="de-DE" sz="2200" dirty="0"/>
              <a:t>zu erkennen</a:t>
            </a:r>
          </a:p>
          <a:p>
            <a:pPr marL="985838" lvl="1" indent="0">
              <a:buNone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60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Rückmeldungen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de-DE" sz="2700" b="1" dirty="0"/>
              <a:t>Rückmeldungen aus Literatur: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AutoNum type="alphaUcPeriod"/>
            </a:pPr>
            <a:endParaRPr lang="de-DE" sz="2400" b="1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sz="2000" b="1" dirty="0" smtClean="0">
                <a:solidFill>
                  <a:srgbClr val="FF0000"/>
                </a:solidFill>
              </a:rPr>
              <a:t>Konflikte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smtClean="0"/>
              <a:t>zwischen den Schülervorstellungen spornen an 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b="1" dirty="0" smtClean="0">
                <a:solidFill>
                  <a:srgbClr val="FF0000"/>
                </a:solidFill>
              </a:rPr>
              <a:t>Fachkommunikation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smtClean="0"/>
              <a:t>unter den Schülern wird gestärkt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dirty="0" smtClean="0"/>
              <a:t>Eigene Vorstellungen müssen </a:t>
            </a:r>
            <a:r>
              <a:rPr lang="de-DE" sz="2000" b="1" dirty="0" smtClean="0"/>
              <a:t>verbalisiert</a:t>
            </a:r>
            <a:r>
              <a:rPr lang="de-DE" sz="2000" dirty="0" smtClean="0"/>
              <a:t> und </a:t>
            </a:r>
            <a:r>
              <a:rPr lang="de-DE" sz="2000" b="1" dirty="0" smtClean="0"/>
              <a:t>begründet</a:t>
            </a:r>
            <a:r>
              <a:rPr lang="de-DE" sz="2000" dirty="0" smtClean="0"/>
              <a:t> werden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b="1" dirty="0" smtClean="0">
                <a:solidFill>
                  <a:srgbClr val="FF0000"/>
                </a:solidFill>
              </a:rPr>
              <a:t>Diskursiver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smtClean="0"/>
              <a:t>Austausch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dirty="0" smtClean="0"/>
              <a:t>Lösungen erfordern einen begründeten </a:t>
            </a:r>
            <a:r>
              <a:rPr lang="de-DE" sz="2000" b="1" dirty="0" smtClean="0">
                <a:solidFill>
                  <a:srgbClr val="FF0000"/>
                </a:solidFill>
              </a:rPr>
              <a:t>Entscheidungsprozess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dirty="0" smtClean="0"/>
              <a:t>Nicht jedes Experiment ist geeignet, eine bestimmte Frage zu klären</a:t>
            </a:r>
          </a:p>
          <a:p>
            <a:pPr marL="444500" indent="-444500">
              <a:lnSpc>
                <a:spcPct val="120000"/>
              </a:lnSpc>
              <a:buFont typeface="Wingdings" pitchFamily="2" charset="2"/>
              <a:buAutoNum type="arabicPeriod" startAt="6"/>
            </a:pPr>
            <a:r>
              <a:rPr lang="de-DE" sz="2000" dirty="0" smtClean="0"/>
              <a:t>Einblicke in die naturwissenschaftliche </a:t>
            </a:r>
            <a:r>
              <a:rPr lang="de-DE" sz="2000" b="1" dirty="0" smtClean="0">
                <a:solidFill>
                  <a:srgbClr val="FF0000"/>
                </a:solidFill>
              </a:rPr>
              <a:t>Denk- und Arbeitsweise </a:t>
            </a:r>
            <a:r>
              <a:rPr lang="de-DE" sz="2000" b="1" dirty="0" smtClean="0"/>
              <a:t>ermöglicht</a:t>
            </a:r>
            <a:endParaRPr lang="de-DE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7214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Rückmeldungen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de-DE" sz="2700" b="1" dirty="0" smtClean="0"/>
              <a:t>Eigene Rückmeldungen nach Einsatz in Klasse 7: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sz="2400" dirty="0" smtClean="0"/>
              <a:t>(„Der Sehvorgang“, 4 mögliche Antworten, Fehlvorstellungen (Präkonzepte) aus der Literatur)</a:t>
            </a:r>
            <a:endParaRPr lang="de-DE" sz="24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sz="2000" dirty="0" smtClean="0"/>
              <a:t>Eigene gute Aufgaben (kontextorientiert, sich ausschließende Antworten, hilfreiche Lernimpulse, wenn möglich mit kleinen Versuchen) zu erstellen war nicht einfach, zeitaufwändig und erfüllte nicht vollständig die Kriterien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sz="2000" dirty="0" smtClean="0"/>
              <a:t>Das Einsammeln und sortieren der Antwortbögen war schnell erledigt </a:t>
            </a:r>
          </a:p>
          <a:p>
            <a:pPr marL="457200" lvl="1" indent="-457200">
              <a:lnSpc>
                <a:spcPct val="120000"/>
              </a:lnSpc>
              <a:buClr>
                <a:srgbClr val="7F7F7F"/>
              </a:buClr>
              <a:buFont typeface="+mj-lt"/>
              <a:buAutoNum type="arabicPeriod" startAt="3"/>
            </a:pPr>
            <a:r>
              <a:rPr lang="de-DE" sz="2100" dirty="0"/>
              <a:t>Beim Neusortieren fiel auf, dass eine der 4 möglichen Antworten gar nicht gewählt wurde:</a:t>
            </a:r>
          </a:p>
          <a:p>
            <a:pPr marL="685800"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1600" dirty="0"/>
              <a:t>Ein Fehlkonzept gab es bei meinen Schülern offensichtlich nicht</a:t>
            </a:r>
          </a:p>
          <a:p>
            <a:pPr marL="685800"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1600" dirty="0" smtClean="0"/>
              <a:t>Ein </a:t>
            </a:r>
            <a:r>
              <a:rPr lang="de-DE" sz="1600" dirty="0"/>
              <a:t>Antwortvertreter fehlte in jeder Gruppe</a:t>
            </a:r>
          </a:p>
          <a:p>
            <a:pPr marL="457200" indent="-457200">
              <a:lnSpc>
                <a:spcPct val="120000"/>
              </a:lnSpc>
              <a:buAutoNum type="arabicPeriod" startAt="4"/>
            </a:pPr>
            <a:r>
              <a:rPr lang="de-DE" sz="2000" dirty="0" smtClean="0"/>
              <a:t>Schüler diskutierten sehr intensiv (fachlich)</a:t>
            </a:r>
          </a:p>
          <a:p>
            <a:pPr marL="457200" indent="-457200">
              <a:lnSpc>
                <a:spcPct val="120000"/>
              </a:lnSpc>
              <a:buAutoNum type="arabicPeriod" startAt="4"/>
            </a:pPr>
            <a:r>
              <a:rPr lang="de-DE" sz="2000" dirty="0" smtClean="0"/>
              <a:t>Meinungen mit Argumenten zu vertreten oder zu widerlegen sind in dieser Klassenstufe noch ungewohnt -&gt; Schwierigkeiten -&gt; Hilfe vom Lehrer</a:t>
            </a:r>
          </a:p>
          <a:p>
            <a:pPr marL="400050" lvl="1" indent="0">
              <a:lnSpc>
                <a:spcPct val="120000"/>
              </a:lnSpc>
              <a:buNone/>
            </a:pPr>
            <a:endParaRPr lang="de-DE" sz="1600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088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Choice2learn - Rückmeldungen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de-DE" sz="2700" b="1" dirty="0" smtClean="0"/>
              <a:t>Eigene Rückmeldungen nach Einsatz in Klasse 7: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sz="2000" dirty="0" smtClean="0"/>
              <a:t>Lernimpulse wurden nicht selbstständig (wie gestufte Hilfen) abgeholt, sondern mussten verteilt werden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sz="2000" dirty="0" smtClean="0"/>
              <a:t>Kleine Experimente dazu wurden gerne durchgeführt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sz="2000" dirty="0" smtClean="0"/>
              <a:t>Das Streulicht-Experiment mit dem Laserstrahl haben einige Schüler vorhersagen können und hat fasziniert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de-DE" sz="2000" dirty="0" smtClean="0"/>
              <a:t>Eine Check-in-Aufgabe dazu </a:t>
            </a:r>
            <a:r>
              <a:rPr lang="de-DE" sz="2000" dirty="0"/>
              <a:t>wurde </a:t>
            </a:r>
            <a:r>
              <a:rPr lang="de-DE" sz="2000" dirty="0" smtClean="0"/>
              <a:t>in der darauf folgenden Stunde gestellt. </a:t>
            </a:r>
          </a:p>
          <a:p>
            <a:pPr marL="0" indent="0">
              <a:lnSpc>
                <a:spcPct val="120000"/>
              </a:lnSpc>
              <a:buNone/>
            </a:pPr>
            <a:endParaRPr lang="de-DE" sz="2000" dirty="0" smtClean="0"/>
          </a:p>
          <a:p>
            <a:pPr marL="400050" lvl="1" indent="0">
              <a:lnSpc>
                <a:spcPct val="120000"/>
              </a:lnSpc>
              <a:buNone/>
            </a:pPr>
            <a:endParaRPr lang="de-DE" sz="1600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3447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/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de-DE" sz="2700" b="1" dirty="0" smtClean="0"/>
              <a:t>Vielen Dank für ihre Aufmerksamkeit</a:t>
            </a:r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de-DE" sz="2000" dirty="0" smtClean="0"/>
          </a:p>
          <a:p>
            <a:pPr marL="400050" lvl="1" indent="0">
              <a:lnSpc>
                <a:spcPct val="120000"/>
              </a:lnSpc>
              <a:buNone/>
            </a:pPr>
            <a:endParaRPr lang="de-DE" sz="1600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627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67846" y="836712"/>
            <a:ext cx="8640089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/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10000"/>
              </a:lnSpc>
              <a:buNone/>
            </a:pPr>
            <a:endParaRPr lang="de-DE" sz="2700" b="1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de-DE" sz="2000" dirty="0" smtClean="0"/>
          </a:p>
          <a:p>
            <a:pPr marL="400050" lvl="1" indent="0">
              <a:lnSpc>
                <a:spcPct val="120000"/>
              </a:lnSpc>
              <a:buNone/>
            </a:pPr>
            <a:endParaRPr lang="de-DE" sz="1600" dirty="0" smtClean="0"/>
          </a:p>
          <a:p>
            <a:pPr marL="1398588" lvl="1" indent="-412750">
              <a:buFont typeface="+mj-lt"/>
              <a:buAutoNum type="alphaLcPeriod"/>
            </a:pPr>
            <a:endParaRPr lang="de-DE" dirty="0" smtClean="0"/>
          </a:p>
          <a:p>
            <a:pPr marL="0" indent="0">
              <a:buFont typeface="Wingdings" pitchFamily="2" charset="2"/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  <a:p>
            <a:pPr marL="541337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448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Heterogenität und Differenzierung </a:t>
            </a:r>
            <a:endParaRPr lang="de-DE" dirty="0"/>
          </a:p>
        </p:txBody>
      </p:sp>
      <p:sp>
        <p:nvSpPr>
          <p:cNvPr id="6" name="Textfeld 4"/>
          <p:cNvSpPr txBox="1">
            <a:spLocks noGrp="1"/>
          </p:cNvSpPr>
          <p:nvPr>
            <p:ph sz="half" idx="1"/>
          </p:nvPr>
        </p:nvSpPr>
        <p:spPr>
          <a:xfrm>
            <a:off x="303690" y="908720"/>
            <a:ext cx="8588790" cy="539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Innere Differenzierung:</a:t>
            </a:r>
          </a:p>
          <a:p>
            <a:pPr marL="444500" indent="-444500">
              <a:buNone/>
              <a:tabLst>
                <a:tab pos="444500" algn="l"/>
              </a:tabLst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Meint alle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Formen und Möglichkeiten durch die in einer heterogenen Lerngruppe bzw. Klasse gelernt und gelehrt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wird.</a:t>
            </a:r>
          </a:p>
          <a:p>
            <a:pPr marL="444500" indent="-444500">
              <a:buNone/>
              <a:tabLst>
                <a:tab pos="444500" algn="l"/>
              </a:tabLst>
            </a:pP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Differenzierte Aufgaben sind auf mehrere Lerner zugeschnitten.</a:t>
            </a:r>
          </a:p>
          <a:p>
            <a:pPr indent="0">
              <a:buNone/>
            </a:pPr>
            <a:endParaRPr lang="de-DE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Individualisierter Unterricht:</a:t>
            </a:r>
          </a:p>
          <a:p>
            <a:pPr marL="444500" indent="-444500">
              <a:buNone/>
              <a:tabLst>
                <a:tab pos="444500" algn="l"/>
              </a:tabLst>
            </a:pPr>
            <a:r>
              <a:rPr lang="de-DE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Lernangebote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werden auf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den Einzelnen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zugeschnitten,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bzw. von ihm selbst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gewählt.</a:t>
            </a:r>
          </a:p>
          <a:p>
            <a:pPr marL="444500" indent="-444500">
              <a:buNone/>
              <a:tabLst>
                <a:tab pos="444500" algn="l"/>
              </a:tabLst>
            </a:pP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Individualisierung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daher als </a:t>
            </a: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die radikalste Form der Differenzierung gesehen werden. </a:t>
            </a:r>
          </a:p>
          <a:p>
            <a:pPr marL="444500" indent="-444500">
              <a:buNone/>
              <a:tabLst>
                <a:tab pos="444500" algn="l"/>
              </a:tabLst>
            </a:pPr>
            <a:endParaRPr 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6"/>
          <p:cNvSpPr txBox="1"/>
          <p:nvPr/>
        </p:nvSpPr>
        <p:spPr>
          <a:xfrm>
            <a:off x="395536" y="6093296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Quelle: Paradies /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Wester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Greving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„Individualisieren im Unterricht“, 2010, S. 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Differenzierung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1124743"/>
            <a:ext cx="8640089" cy="48245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4000" dirty="0" smtClean="0"/>
              <a:t>Lehreraussagen</a:t>
            </a:r>
            <a:r>
              <a:rPr lang="de-DE" sz="4000" dirty="0"/>
              <a:t>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3800" i="1" dirty="0" smtClean="0"/>
              <a:t>„Individuelle </a:t>
            </a:r>
            <a:r>
              <a:rPr lang="de-DE" sz="3800" i="1" dirty="0"/>
              <a:t>Förderung ist … </a:t>
            </a:r>
            <a:endParaRPr lang="de-DE" sz="3800" dirty="0"/>
          </a:p>
          <a:p>
            <a:pPr lvl="1">
              <a:spcBef>
                <a:spcPts val="1200"/>
              </a:spcBef>
            </a:pPr>
            <a:r>
              <a:rPr lang="de-DE" sz="3800" i="1" dirty="0" smtClean="0"/>
              <a:t>… ein wichtiges, anzustrebendes Ziel.“ </a:t>
            </a:r>
            <a:r>
              <a:rPr lang="de-DE" sz="3800" dirty="0" smtClean="0"/>
              <a:t>(98%) </a:t>
            </a:r>
          </a:p>
          <a:p>
            <a:pPr lvl="1">
              <a:spcBef>
                <a:spcPts val="1200"/>
              </a:spcBef>
            </a:pPr>
            <a:r>
              <a:rPr lang="de-DE" sz="3800" i="1" dirty="0" smtClean="0"/>
              <a:t>… nicht </a:t>
            </a:r>
            <a:r>
              <a:rPr lang="de-DE" sz="3800" i="1" dirty="0"/>
              <a:t>für alle Lerner möglich.“ </a:t>
            </a:r>
            <a:r>
              <a:rPr lang="de-DE" sz="3800" dirty="0"/>
              <a:t>(90%) </a:t>
            </a:r>
          </a:p>
          <a:p>
            <a:pPr lvl="1">
              <a:spcBef>
                <a:spcPts val="1200"/>
              </a:spcBef>
            </a:pPr>
            <a:r>
              <a:rPr lang="de-DE" sz="3800" i="1" dirty="0" smtClean="0"/>
              <a:t>... assoziieren gleichermaßen (</a:t>
            </a:r>
            <a:r>
              <a:rPr lang="de-DE" sz="3800" i="1" dirty="0"/>
              <a:t>70</a:t>
            </a:r>
            <a:r>
              <a:rPr lang="de-DE" sz="3800" i="1" dirty="0" smtClean="0"/>
              <a:t>%):</a:t>
            </a:r>
          </a:p>
          <a:p>
            <a:pPr lvl="2">
              <a:spcBef>
                <a:spcPts val="600"/>
              </a:spcBef>
            </a:pPr>
            <a:r>
              <a:rPr lang="de-DE" sz="3800" i="1" dirty="0" smtClean="0"/>
              <a:t> </a:t>
            </a:r>
            <a:r>
              <a:rPr lang="de-DE" sz="3800" i="1" dirty="0"/>
              <a:t>positive Begriffe (Schulentwicklung, Kreativität, bessere Schülerleistung) </a:t>
            </a:r>
          </a:p>
          <a:p>
            <a:pPr lvl="2">
              <a:spcBef>
                <a:spcPts val="600"/>
              </a:spcBef>
            </a:pPr>
            <a:r>
              <a:rPr lang="de-DE" sz="3800" i="1" dirty="0"/>
              <a:t>negative Begriffe (Überforderung, Belastung, Zumutung, Widerwille)</a:t>
            </a:r>
          </a:p>
          <a:p>
            <a:pPr marL="457200" lvl="1" indent="0">
              <a:buNone/>
            </a:pPr>
            <a:endParaRPr lang="de-DE" sz="3800" dirty="0"/>
          </a:p>
          <a:p>
            <a:pPr marL="0" indent="0">
              <a:buNone/>
            </a:pPr>
            <a:r>
              <a:rPr lang="de-DE" sz="3800" dirty="0" smtClean="0"/>
              <a:t>Mögliche Gründe für Kritik</a:t>
            </a:r>
            <a:r>
              <a:rPr lang="de-DE" sz="3800" i="1" dirty="0" smtClean="0"/>
              <a:t>: </a:t>
            </a:r>
            <a:endParaRPr lang="de-DE" sz="3800" i="1" dirty="0"/>
          </a:p>
          <a:p>
            <a:pPr lvl="1">
              <a:spcBef>
                <a:spcPts val="1200"/>
              </a:spcBef>
            </a:pPr>
            <a:r>
              <a:rPr lang="de-DE" sz="3800" i="1" dirty="0"/>
              <a:t>	ungünstige Rahmenbedingungen</a:t>
            </a:r>
          </a:p>
          <a:p>
            <a:pPr lvl="1">
              <a:spcBef>
                <a:spcPts val="1200"/>
              </a:spcBef>
            </a:pPr>
            <a:r>
              <a:rPr lang="de-DE" sz="3800" i="1" dirty="0"/>
              <a:t>	Gefühl der Überforderung der Lehrer </a:t>
            </a:r>
            <a:r>
              <a:rPr lang="de-DE" sz="3800" dirty="0" smtClean="0"/>
              <a:t> </a:t>
            </a:r>
            <a:endParaRPr lang="de-DE" sz="3800" dirty="0"/>
          </a:p>
        </p:txBody>
      </p:sp>
      <p:sp>
        <p:nvSpPr>
          <p:cNvPr id="7" name="Textfeld 1"/>
          <p:cNvSpPr txBox="1"/>
          <p:nvPr/>
        </p:nvSpPr>
        <p:spPr>
          <a:xfrm>
            <a:off x="225881" y="6002345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Quelle: Prof. Dr. Kunze: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Individuelle Förderung in der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Schule, Vortrag Bad-Wildbad 2010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6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Differenzierung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8640089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Rahmenbedingungen: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 smtClean="0"/>
              <a:t>Welche Voraussetzungen muss das </a:t>
            </a:r>
            <a:r>
              <a:rPr lang="de-DE" dirty="0" smtClean="0">
                <a:solidFill>
                  <a:srgbClr val="FF0000"/>
                </a:solidFill>
              </a:rPr>
              <a:t>Schulsystem</a:t>
            </a:r>
            <a:r>
              <a:rPr lang="de-DE" dirty="0" smtClean="0"/>
              <a:t> bieten?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Welche </a:t>
            </a:r>
            <a:r>
              <a:rPr lang="de-DE" dirty="0"/>
              <a:t>Voraussetzungen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/>
              <a:t>müssen bei </a:t>
            </a:r>
            <a:r>
              <a:rPr lang="de-DE" dirty="0" smtClean="0">
                <a:solidFill>
                  <a:srgbClr val="FF2F2F"/>
                </a:solidFill>
              </a:rPr>
              <a:t>Schülern </a:t>
            </a:r>
            <a:r>
              <a:rPr lang="de-DE" dirty="0">
                <a:solidFill>
                  <a:srgbClr val="FF2F2F"/>
                </a:solidFill>
              </a:rPr>
              <a:t>und </a:t>
            </a:r>
            <a:r>
              <a:rPr lang="de-DE" dirty="0" smtClean="0">
                <a:solidFill>
                  <a:srgbClr val="FF2F2F"/>
                </a:solidFill>
              </a:rPr>
              <a:t>Lehrern </a:t>
            </a:r>
            <a:r>
              <a:rPr lang="de-DE" dirty="0" smtClean="0"/>
              <a:t>vorhanden sein? </a:t>
            </a:r>
          </a:p>
          <a:p>
            <a:pPr>
              <a:spcBef>
                <a:spcPts val="1200"/>
              </a:spcBef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/>
              <a:t>Voraussetzungen für Lehrkräfte: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 smtClean="0"/>
              <a:t>Welche </a:t>
            </a:r>
            <a:r>
              <a:rPr lang="de-DE" dirty="0">
                <a:solidFill>
                  <a:srgbClr val="FF0000"/>
                </a:solidFill>
              </a:rPr>
              <a:t>Methoden</a:t>
            </a:r>
            <a:r>
              <a:rPr lang="de-DE" dirty="0"/>
              <a:t> </a:t>
            </a:r>
            <a:r>
              <a:rPr lang="de-DE" dirty="0" smtClean="0"/>
              <a:t>sind vorhanden und eignen </a:t>
            </a:r>
            <a:r>
              <a:rPr lang="de-DE" dirty="0"/>
              <a:t>sich, um in einer heterogenen Lerngruppe zu differenzieren? 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Wie </a:t>
            </a:r>
            <a:r>
              <a:rPr lang="de-DE" dirty="0"/>
              <a:t>kann der </a:t>
            </a:r>
            <a:r>
              <a:rPr lang="de-DE" dirty="0">
                <a:solidFill>
                  <a:srgbClr val="FF0000"/>
                </a:solidFill>
              </a:rPr>
              <a:t>Arbeitsaufwand</a:t>
            </a:r>
            <a:r>
              <a:rPr lang="de-DE" dirty="0"/>
              <a:t> zur Vorbereitung von binnendifferenzierten Unterrichtsstunden im Rahmen gehalten werden? 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54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Differenzierung 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640089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Eigene Thesen:</a:t>
            </a:r>
          </a:p>
          <a:p>
            <a:pPr marL="514350" indent="-514350">
              <a:buFont typeface="+mj-lt"/>
              <a:buAutoNum type="arabicPeriod"/>
              <a:tabLst>
                <a:tab pos="357188" algn="l"/>
              </a:tabLst>
            </a:pPr>
            <a:r>
              <a:rPr lang="de-DE" sz="2600" dirty="0" smtClean="0"/>
              <a:t>Erfahrene Lehrkräfte haben ihren Unterrichtsstil, ihre Methoden und Materialien für sich optimiert. </a:t>
            </a:r>
          </a:p>
          <a:p>
            <a:pPr marL="514350" indent="-514350">
              <a:buFont typeface="+mj-lt"/>
              <a:buAutoNum type="arabicPeriod"/>
              <a:tabLst>
                <a:tab pos="357188" algn="l"/>
              </a:tabLst>
            </a:pPr>
            <a:r>
              <a:rPr lang="de-DE" sz="2600" dirty="0" smtClean="0"/>
              <a:t>Passung der Lehrkraftpersönlichkeit zum Unterricht ist eine notwendige Voraussetzung für Lernerfolg.</a:t>
            </a:r>
            <a:endParaRPr lang="de-DE" dirty="0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420709" y="3140968"/>
            <a:ext cx="8640089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8525" indent="-898525">
              <a:buFont typeface="Wingdings" pitchFamily="2" charset="2"/>
              <a:buNone/>
              <a:tabLst>
                <a:tab pos="357188" algn="l"/>
              </a:tabLst>
            </a:pPr>
            <a:r>
              <a:rPr lang="de-DE" dirty="0" smtClean="0"/>
              <a:t>	</a:t>
            </a:r>
            <a:r>
              <a:rPr lang="de-DE" sz="2000" dirty="0" smtClean="0"/>
              <a:t>=&gt; 	Es gibt sehr verschiedene gute Unterrichtsstile</a:t>
            </a:r>
          </a:p>
          <a:p>
            <a:pPr marL="898525" indent="-898525">
              <a:buFont typeface="Wingdings" pitchFamily="2" charset="2"/>
              <a:buNone/>
              <a:tabLst>
                <a:tab pos="357188" algn="l"/>
              </a:tabLst>
            </a:pPr>
            <a:r>
              <a:rPr lang="de-DE" sz="2000" dirty="0" smtClean="0"/>
              <a:t>	=&gt;	Lehrkraft verändert seinen (erfolgreichen) Unterricht eher evolutionär und ungern revolutionär</a:t>
            </a:r>
          </a:p>
          <a:p>
            <a:pPr marL="898525" indent="-898525">
              <a:buFont typeface="Wingdings" pitchFamily="2" charset="2"/>
              <a:buNone/>
              <a:tabLst>
                <a:tab pos="357188" algn="l"/>
              </a:tabLst>
            </a:pPr>
            <a:r>
              <a:rPr lang="de-DE" sz="2000" dirty="0" smtClean="0"/>
              <a:t>	=&gt;	bevor ich eine neue Brotsorte kaufe, probiere ich vorher erst ein kleines Bröt</a:t>
            </a:r>
            <a:r>
              <a:rPr lang="de-DE" sz="2000" dirty="0" smtClean="0">
                <a:solidFill>
                  <a:srgbClr val="FF2F2F"/>
                </a:solidFill>
              </a:rPr>
              <a:t>chen</a:t>
            </a:r>
            <a:r>
              <a:rPr lang="de-DE" sz="2000" dirty="0" smtClean="0"/>
              <a:t> </a:t>
            </a:r>
          </a:p>
          <a:p>
            <a:pPr marL="898525" indent="-898525">
              <a:spcBef>
                <a:spcPts val="1200"/>
              </a:spcBef>
              <a:buFont typeface="Wingdings" pitchFamily="2" charset="2"/>
              <a:buNone/>
              <a:tabLst>
                <a:tab pos="444500" algn="l"/>
                <a:tab pos="1343025" algn="l"/>
              </a:tabLst>
            </a:pPr>
            <a:r>
              <a:rPr lang="de-DE" sz="2000" dirty="0" smtClean="0"/>
              <a:t>		=&gt;	Sollte ich Geschmack am neuen Bröt</a:t>
            </a:r>
            <a:r>
              <a:rPr lang="de-DE" sz="2000" dirty="0" smtClean="0">
                <a:solidFill>
                  <a:srgbClr val="FF2F2F"/>
                </a:solidFill>
              </a:rPr>
              <a:t>chen</a:t>
            </a:r>
            <a:r>
              <a:rPr lang="de-DE" sz="2000" dirty="0" smtClean="0"/>
              <a:t> finden, kaufe 	und esse ich eher ein ganzes Brot der neuen Sorte</a:t>
            </a:r>
          </a:p>
          <a:p>
            <a:pPr marL="898525" indent="-898525">
              <a:buFont typeface="Wingdings" pitchFamily="2" charset="2"/>
              <a:buNone/>
              <a:tabLst>
                <a:tab pos="1343025" algn="l"/>
              </a:tabLst>
            </a:pPr>
            <a:r>
              <a:rPr lang="de-DE" sz="2000" dirty="0" smtClean="0"/>
              <a:t>	=&gt;	Methoden in Bröt</a:t>
            </a:r>
            <a:r>
              <a:rPr lang="de-DE" sz="2000" dirty="0" smtClean="0">
                <a:solidFill>
                  <a:srgbClr val="FF2F2F"/>
                </a:solidFill>
              </a:rPr>
              <a:t>chen</a:t>
            </a:r>
            <a:r>
              <a:rPr lang="de-DE" sz="2000" dirty="0" smtClean="0"/>
              <a:t>form werden von mir eher gekauft </a:t>
            </a:r>
          </a:p>
          <a:p>
            <a:pPr marL="898525" indent="-898525">
              <a:buFont typeface="Wingdings" pitchFamily="2" charset="2"/>
              <a:buNone/>
              <a:tabLst>
                <a:tab pos="444500" algn="l"/>
                <a:tab pos="1343025" algn="l"/>
              </a:tabLst>
            </a:pPr>
            <a:endParaRPr lang="de-DE" sz="2400" dirty="0" smtClean="0"/>
          </a:p>
          <a:p>
            <a:pPr marL="0" indent="0">
              <a:buFont typeface="Wingdings" pitchFamily="2" charset="2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877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Differenzierung 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8640089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3800" dirty="0" smtClean="0"/>
              <a:t>Was könnten denn nun (kleine) Brötchen (für mich) sein?</a:t>
            </a:r>
            <a:endParaRPr lang="de-DE" sz="3800" dirty="0"/>
          </a:p>
          <a:p>
            <a:pPr marL="0" indent="0">
              <a:buNone/>
            </a:pPr>
            <a:r>
              <a:rPr lang="de-DE" sz="3200" dirty="0" smtClean="0"/>
              <a:t>Z.B. Werkzeuge aus den bisherigen ZPG-Fortbildungen: </a:t>
            </a:r>
          </a:p>
          <a:p>
            <a:pPr marL="628650" lvl="1" indent="-358775">
              <a:spcBef>
                <a:spcPts val="1200"/>
              </a:spcBef>
              <a:buFont typeface="+mj-lt"/>
              <a:buAutoNum type="alphaLcPeriod"/>
            </a:pPr>
            <a:r>
              <a:rPr lang="de-DE" sz="2200" dirty="0" smtClean="0"/>
              <a:t>Siehe ZPG I : </a:t>
            </a:r>
            <a:r>
              <a:rPr lang="de-DE" sz="2200" b="1" dirty="0" smtClean="0"/>
              <a:t>Methodenwerkzeuge</a:t>
            </a:r>
            <a:r>
              <a:rPr lang="de-DE" sz="2200" dirty="0" smtClean="0"/>
              <a:t> von Prof. </a:t>
            </a:r>
            <a:r>
              <a:rPr lang="de-DE" sz="2200" dirty="0"/>
              <a:t>Leisen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(</a:t>
            </a:r>
            <a:r>
              <a:rPr lang="de-DE" sz="2200" dirty="0">
                <a:hlinkClick r:id="rId2"/>
              </a:rPr>
              <a:t>http://</a:t>
            </a:r>
            <a:r>
              <a:rPr lang="de-DE" sz="2200" dirty="0" smtClean="0">
                <a:hlinkClick r:id="rId2"/>
              </a:rPr>
              <a:t>lehrerfortbildung-bw.de/faecher/physik/gym/fb1/werk/index.htm</a:t>
            </a:r>
            <a:r>
              <a:rPr lang="de-DE" sz="2200" dirty="0" smtClean="0"/>
              <a:t>)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I:  </a:t>
            </a:r>
            <a:r>
              <a:rPr lang="de-DE" sz="2200" b="1" dirty="0" smtClean="0"/>
              <a:t>Methodenordner</a:t>
            </a:r>
            <a:r>
              <a:rPr lang="de-DE" sz="2200" dirty="0" smtClean="0"/>
              <a:t> von M. </a:t>
            </a:r>
            <a:r>
              <a:rPr lang="de-DE" sz="2200" dirty="0"/>
              <a:t>Renner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(</a:t>
            </a:r>
            <a:r>
              <a:rPr lang="de-DE" sz="2200" dirty="0">
                <a:hlinkClick r:id="rId3"/>
              </a:rPr>
              <a:t>http://lehrerfortbildung-bw.de/faecher/physik/gym/fb1/experiment/meth</a:t>
            </a:r>
            <a:r>
              <a:rPr lang="de-DE" sz="2200" dirty="0" smtClean="0">
                <a:hlinkClick r:id="rId3"/>
              </a:rPr>
              <a:t>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I:  </a:t>
            </a:r>
            <a:r>
              <a:rPr lang="de-DE" sz="2200" b="1" dirty="0" smtClean="0"/>
              <a:t>Diagnosewerkzeuge</a:t>
            </a:r>
            <a:r>
              <a:rPr lang="de-DE" sz="2200" dirty="0" smtClean="0"/>
              <a:t> von F. Karsten 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4"/>
              </a:rPr>
              <a:t>http://lehrerfortbildung-bw.de/faecher/physik/gym/fb1/diagnose/diagf/material/index.htm</a:t>
            </a:r>
            <a:r>
              <a:rPr lang="de-DE" sz="2200" dirty="0" smtClean="0"/>
              <a:t>)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II: </a:t>
            </a:r>
            <a:r>
              <a:rPr lang="de-DE" sz="2200" b="1" dirty="0" smtClean="0"/>
              <a:t>Musteraufgaben</a:t>
            </a:r>
            <a:r>
              <a:rPr lang="de-DE" sz="2200" dirty="0" smtClean="0"/>
              <a:t> </a:t>
            </a:r>
            <a:r>
              <a:rPr lang="de-DE" sz="2200" dirty="0"/>
              <a:t>zur </a:t>
            </a:r>
            <a:r>
              <a:rPr lang="de-DE" sz="2200" dirty="0" smtClean="0"/>
              <a:t>Kompetenzüberprüfung </a:t>
            </a:r>
            <a:r>
              <a:rPr lang="de-DE" sz="2200" dirty="0"/>
              <a:t>in der Sek II 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5"/>
              </a:rPr>
              <a:t>http://lehrerfortbildung-bw.de/faecher/physik/gym/fb2/modul1/2_muster</a:t>
            </a:r>
            <a:r>
              <a:rPr lang="de-DE" sz="2200" dirty="0" smtClean="0">
                <a:hlinkClick r:id="rId5"/>
              </a:rPr>
              <a:t>/</a:t>
            </a:r>
            <a:r>
              <a:rPr lang="de-DE" sz="2200" dirty="0" smtClean="0"/>
              <a:t>)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Lernkartei</a:t>
            </a:r>
            <a:r>
              <a:rPr lang="de-DE" sz="2200" dirty="0" smtClean="0"/>
              <a:t> zur </a:t>
            </a:r>
            <a:r>
              <a:rPr lang="de-DE" sz="2200" dirty="0" err="1" smtClean="0"/>
              <a:t>Überpüfung</a:t>
            </a:r>
            <a:r>
              <a:rPr lang="de-DE" sz="2200" dirty="0" smtClean="0"/>
              <a:t> des eigenen Kompetenzstands von M. Renner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6"/>
              </a:rPr>
              <a:t>http://lehrerfortbildung-bw.de/faecher/physik/gym/fb3/modul1/5_lernkartei</a:t>
            </a:r>
            <a:r>
              <a:rPr lang="de-DE" sz="2200" dirty="0" smtClean="0">
                <a:hlinkClick r:id="rId6"/>
              </a:rPr>
              <a:t>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Selbsteinschätzungsbögen</a:t>
            </a:r>
            <a:r>
              <a:rPr lang="de-DE" sz="2200" dirty="0" smtClean="0"/>
              <a:t> von M. Ziegler 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7"/>
              </a:rPr>
              <a:t>http://lehrerfortbildung-bw.de/faecher/physik/gym/fb3/modul2/6_selbst</a:t>
            </a:r>
            <a:r>
              <a:rPr lang="de-DE" sz="2200" dirty="0" smtClean="0">
                <a:hlinkClick r:id="rId7"/>
              </a:rPr>
              <a:t>/</a:t>
            </a:r>
            <a:r>
              <a:rPr lang="de-DE" sz="2200" dirty="0" smtClean="0"/>
              <a:t>)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Kompetenztraining</a:t>
            </a:r>
            <a:r>
              <a:rPr lang="de-DE" sz="2200" dirty="0" smtClean="0"/>
              <a:t> von M. </a:t>
            </a:r>
            <a:r>
              <a:rPr lang="de-DE" sz="2200" dirty="0"/>
              <a:t>Ziegler 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8"/>
              </a:rPr>
              <a:t>http://lehrerfortbildung-bw.de/faecher/physik/gym/fb3/modul2/15_komp</a:t>
            </a:r>
            <a:r>
              <a:rPr lang="de-DE" sz="2200" dirty="0" smtClean="0">
                <a:hlinkClick r:id="rId8"/>
              </a:rPr>
              <a:t>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/>
              <a:t>Siehe ZPG III: </a:t>
            </a:r>
            <a:r>
              <a:rPr lang="de-DE" sz="2200" b="1" dirty="0" smtClean="0"/>
              <a:t>Beratungsgespräche</a:t>
            </a:r>
            <a:r>
              <a:rPr lang="de-DE" sz="2200" dirty="0" smtClean="0"/>
              <a:t> von </a:t>
            </a:r>
            <a:r>
              <a:rPr lang="de-DE" sz="2200" dirty="0"/>
              <a:t>M. Ziegler 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9"/>
              </a:rPr>
              <a:t>http://lehrerfortbildung-bw.de/faecher/physik/gym/fb3/modul2/20_vor</a:t>
            </a:r>
            <a:r>
              <a:rPr lang="de-DE" sz="2200" dirty="0" smtClean="0">
                <a:hlinkClick r:id="rId9"/>
              </a:rPr>
              <a:t>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Fachmethodentraining</a:t>
            </a:r>
            <a:r>
              <a:rPr lang="de-DE" sz="2200" dirty="0" smtClean="0"/>
              <a:t> von F. Karsten 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10"/>
              </a:rPr>
              <a:t>http://lehrerfortbildung-bw.de/faecher/physik/gym/fb3/modul4</a:t>
            </a:r>
            <a:r>
              <a:rPr lang="de-DE" sz="2200" dirty="0" smtClean="0">
                <a:hlinkClick r:id="rId10"/>
              </a:rPr>
              <a:t>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Begriffskarten</a:t>
            </a:r>
            <a:r>
              <a:rPr lang="de-DE" sz="2200" dirty="0" smtClean="0"/>
              <a:t> legen von V. </a:t>
            </a:r>
            <a:r>
              <a:rPr lang="de-DE" sz="2200" dirty="0" err="1" smtClean="0"/>
              <a:t>Nürk</a:t>
            </a:r>
            <a:r>
              <a:rPr lang="de-DE" sz="2200" dirty="0"/>
              <a:t> </a:t>
            </a:r>
            <a:br>
              <a:rPr lang="de-DE" sz="2200" dirty="0"/>
            </a:br>
            <a:r>
              <a:rPr lang="de-DE" sz="2200" dirty="0" smtClean="0"/>
              <a:t>(</a:t>
            </a:r>
            <a:r>
              <a:rPr lang="de-DE" sz="2200" dirty="0">
                <a:hlinkClick r:id="rId11"/>
              </a:rPr>
              <a:t>http://lehrerfortbildung-bw.de/faecher/physik/gym/fb3/modul3/5_methodenwerkzeuge/struktur//</a:t>
            </a:r>
            <a:r>
              <a:rPr lang="de-DE" sz="2200" dirty="0" smtClean="0"/>
              <a:t>) </a:t>
            </a:r>
          </a:p>
          <a:p>
            <a:pPr marL="628650" lvl="1" indent="-358775">
              <a:buFont typeface="+mj-lt"/>
              <a:buAutoNum type="alphaLcPeriod"/>
            </a:pPr>
            <a:r>
              <a:rPr lang="de-DE" sz="2200" dirty="0" smtClean="0"/>
              <a:t>Siehe ZPG III: </a:t>
            </a:r>
            <a:r>
              <a:rPr lang="de-DE" sz="2200" b="1" dirty="0" smtClean="0"/>
              <a:t>Gestufte Hilfen </a:t>
            </a:r>
            <a:r>
              <a:rPr lang="de-DE" sz="2200" dirty="0" smtClean="0"/>
              <a:t>von V. </a:t>
            </a:r>
            <a:r>
              <a:rPr lang="de-DE" sz="2200" dirty="0" err="1" smtClean="0"/>
              <a:t>Nürk</a:t>
            </a:r>
            <a:r>
              <a:rPr lang="de-DE" sz="2200" dirty="0"/>
              <a:t> 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dirty="0">
                <a:hlinkClick r:id="rId12"/>
              </a:rPr>
              <a:t>http://lehrerfortbildung-bw.de/faecher/physik/gym/fb3/modul3/5_methodenwerkzeuge/hilfe</a:t>
            </a:r>
            <a:r>
              <a:rPr lang="de-DE" sz="2200" dirty="0" smtClean="0">
                <a:hlinkClick r:id="rId12"/>
              </a:rPr>
              <a:t>/</a:t>
            </a:r>
            <a:r>
              <a:rPr lang="de-DE" sz="2200" dirty="0" smtClean="0"/>
              <a:t>)</a:t>
            </a:r>
          </a:p>
          <a:p>
            <a:pPr marL="898525" indent="-898525">
              <a:buNone/>
              <a:tabLst>
                <a:tab pos="444500" algn="l"/>
                <a:tab pos="1343025" algn="l"/>
              </a:tabLst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6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Individuelle Förderung </a:t>
            </a:r>
            <a:r>
              <a:rPr lang="de-DE" dirty="0"/>
              <a:t>-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smtClean="0"/>
              <a:t>Cartoons</a:t>
            </a:r>
            <a:endParaRPr lang="de-DE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52391" y="908720"/>
            <a:ext cx="4103586" cy="5328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2600" dirty="0" smtClean="0"/>
              <a:t>Diagnosehilfe </a:t>
            </a:r>
            <a:br>
              <a:rPr lang="de-DE" sz="2600" dirty="0" smtClean="0"/>
            </a:br>
            <a:r>
              <a:rPr lang="de-DE" sz="2600" dirty="0" err="1" smtClean="0"/>
              <a:t>Concept</a:t>
            </a:r>
            <a:r>
              <a:rPr lang="de-DE" sz="2600" dirty="0" smtClean="0"/>
              <a:t>-Cartoons: </a:t>
            </a:r>
          </a:p>
          <a:p>
            <a:pPr>
              <a:buFontTx/>
              <a:buChar char="-"/>
            </a:pPr>
            <a:r>
              <a:rPr lang="de-DE" sz="2400" dirty="0"/>
              <a:t>Mehrere </a:t>
            </a:r>
            <a:r>
              <a:rPr lang="de-DE" sz="2400" b="1" dirty="0"/>
              <a:t>vorgegebene </a:t>
            </a:r>
            <a:r>
              <a:rPr lang="de-DE" sz="2400" b="1" dirty="0" smtClean="0"/>
              <a:t>Antwortmöglichkeiten</a:t>
            </a:r>
            <a:endParaRPr lang="de-DE" sz="2400" b="1" dirty="0"/>
          </a:p>
          <a:p>
            <a:pPr>
              <a:buFontTx/>
              <a:buChar char="-"/>
            </a:pPr>
            <a:r>
              <a:rPr lang="de-DE" sz="2400" dirty="0"/>
              <a:t>Auseinandersetzung mit den Antworten </a:t>
            </a:r>
          </a:p>
          <a:p>
            <a:pPr>
              <a:buFontTx/>
              <a:buChar char="-"/>
            </a:pPr>
            <a:r>
              <a:rPr lang="de-DE" sz="2400" dirty="0"/>
              <a:t>Begründete Auswahl </a:t>
            </a:r>
          </a:p>
          <a:p>
            <a:pPr>
              <a:buFontTx/>
              <a:buChar char="-"/>
            </a:pPr>
            <a:r>
              <a:rPr lang="de-DE" sz="2400" dirty="0"/>
              <a:t>Unterschied zum </a:t>
            </a:r>
            <a:r>
              <a:rPr lang="de-DE" sz="2400" dirty="0" smtClean="0"/>
              <a:t>Multiple-Choice-Test</a:t>
            </a:r>
            <a:r>
              <a:rPr lang="de-DE" sz="2400" dirty="0"/>
              <a:t>: Hier werden </a:t>
            </a:r>
            <a:r>
              <a:rPr lang="de-DE" sz="2400" b="1" dirty="0"/>
              <a:t>Argumente </a:t>
            </a:r>
            <a:r>
              <a:rPr lang="de-DE" sz="2400" dirty="0"/>
              <a:t>verlangt </a:t>
            </a:r>
          </a:p>
          <a:p>
            <a:pPr>
              <a:buFontTx/>
              <a:buChar char="-"/>
            </a:pPr>
            <a:r>
              <a:rPr lang="de-DE" altLang="de-DE" sz="2400" dirty="0" err="1" smtClean="0"/>
              <a:t>Optimalerweise</a:t>
            </a:r>
            <a:r>
              <a:rPr lang="de-DE" altLang="de-DE" sz="2400" dirty="0" smtClean="0"/>
              <a:t> kann man an </a:t>
            </a:r>
            <a:r>
              <a:rPr lang="de-DE" altLang="de-DE" sz="2400" dirty="0"/>
              <a:t>den </a:t>
            </a:r>
            <a:r>
              <a:rPr lang="de-DE" altLang="de-DE" sz="2400" dirty="0" smtClean="0"/>
              <a:t>Begründungen </a:t>
            </a:r>
            <a:r>
              <a:rPr lang="de-DE" altLang="de-DE" sz="2400" b="1" dirty="0" smtClean="0"/>
              <a:t>Fehlvorstellungen</a:t>
            </a:r>
            <a:r>
              <a:rPr lang="de-DE" altLang="de-DE" sz="2400" dirty="0" smtClean="0"/>
              <a:t> erkennen</a:t>
            </a:r>
          </a:p>
        </p:txBody>
      </p:sp>
      <p:pic>
        <p:nvPicPr>
          <p:cNvPr id="1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68965"/>
            <a:ext cx="4248472" cy="521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1"/>
          <p:cNvSpPr txBox="1"/>
          <p:nvPr/>
        </p:nvSpPr>
        <p:spPr>
          <a:xfrm>
            <a:off x="4067944" y="6121896"/>
            <a:ext cx="52200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Quelle: http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://lehrerfortbildung-bw.de/faecher/physik/gym/fb1/diagnose/diagf/material/index.htm</a:t>
            </a:r>
          </a:p>
        </p:txBody>
      </p:sp>
    </p:spTree>
    <p:extLst>
      <p:ext uri="{BB962C8B-B14F-4D97-AF65-F5344CB8AC3E}">
        <p14:creationId xmlns:p14="http://schemas.microsoft.com/office/powerpoint/2010/main" val="347850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ZPG-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Powerpoint_ZPG-1</Template>
  <TotalTime>0</TotalTime>
  <Words>1511</Words>
  <Application>Microsoft Office PowerPoint</Application>
  <PresentationFormat>Bildschirmpräsentation (4:3)</PresentationFormat>
  <Paragraphs>407</Paragraphs>
  <Slides>36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Powerpoint_ZPG-1</vt:lpstr>
      <vt:lpstr>Individualisierung und Differenzierung</vt:lpstr>
      <vt:lpstr>Heterogenität</vt:lpstr>
      <vt:lpstr>Heterogenität </vt:lpstr>
      <vt:lpstr>Heterogenität und Differenzierung </vt:lpstr>
      <vt:lpstr>Differenzierung </vt:lpstr>
      <vt:lpstr>Differenzierung </vt:lpstr>
      <vt:lpstr>Differenzierung </vt:lpstr>
      <vt:lpstr>Differenzierung </vt:lpstr>
      <vt:lpstr>Individuelle Förderung - Concept Cartoons</vt:lpstr>
      <vt:lpstr>Individuelle Förderung - Concept Cartoons</vt:lpstr>
      <vt:lpstr>Individuelle Förderung - Concept Cartoons</vt:lpstr>
      <vt:lpstr>Individuelle Förderung - Concept Cartoons</vt:lpstr>
      <vt:lpstr>Choice2learn</vt:lpstr>
      <vt:lpstr>Choice2learn</vt:lpstr>
      <vt:lpstr>Choice2learn</vt:lpstr>
      <vt:lpstr>Choice2learn</vt:lpstr>
      <vt:lpstr>Choice2learn - Aufgabe</vt:lpstr>
      <vt:lpstr>Choice2learn - Argumentationshilfe</vt:lpstr>
      <vt:lpstr>Choice2learn - Lernimpulse</vt:lpstr>
      <vt:lpstr>Choice2learn - Lernimpulse</vt:lpstr>
      <vt:lpstr>Choice2learn - Lernimpulse</vt:lpstr>
      <vt:lpstr>Choice2learn - Lernimpulse</vt:lpstr>
      <vt:lpstr>Choice2learn - Lernimpulse</vt:lpstr>
      <vt:lpstr>Choice2learn - Argumentationshilfe</vt:lpstr>
      <vt:lpstr>Choice2learn - Anwendungsaufgabe </vt:lpstr>
      <vt:lpstr>Choice2learn - Anwendungsaufgabe</vt:lpstr>
      <vt:lpstr>Choice2learn - Zusatzaufgabe</vt:lpstr>
      <vt:lpstr>Choice2learn - Kriterien</vt:lpstr>
      <vt:lpstr>Choice2learn - didaktische Sicht</vt:lpstr>
      <vt:lpstr>Choice2learn - Organisation</vt:lpstr>
      <vt:lpstr>Choice2learn - Rückmeldungen</vt:lpstr>
      <vt:lpstr>Choice2learn - Rückmeldungen</vt:lpstr>
      <vt:lpstr>Choice2learn - Rückmeldungen</vt:lpstr>
      <vt:lpstr>Choice2learn - Rückmeldungen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PowerPoint-Präsentation</dc:subject>
  <dc:creator>Piffer</dc:creator>
  <cp:lastModifiedBy>Piffer</cp:lastModifiedBy>
  <cp:revision>124</cp:revision>
  <cp:lastPrinted>2014-11-07T09:42:53Z</cp:lastPrinted>
  <dcterms:created xsi:type="dcterms:W3CDTF">2015-07-10T14:36:28Z</dcterms:created>
  <dcterms:modified xsi:type="dcterms:W3CDTF">2016-03-23T10:30:04Z</dcterms:modified>
</cp:coreProperties>
</file>