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1" r:id="rId1"/>
  </p:sldMasterIdLst>
  <p:notesMasterIdLst>
    <p:notesMasterId r:id="rId87"/>
  </p:notesMasterIdLst>
  <p:handoutMasterIdLst>
    <p:handoutMasterId r:id="rId88"/>
  </p:handoutMasterIdLst>
  <p:sldIdLst>
    <p:sldId id="256" r:id="rId2"/>
    <p:sldId id="257" r:id="rId3"/>
    <p:sldId id="320" r:id="rId4"/>
    <p:sldId id="321" r:id="rId5"/>
    <p:sldId id="296" r:id="rId6"/>
    <p:sldId id="297" r:id="rId7"/>
    <p:sldId id="298" r:id="rId8"/>
    <p:sldId id="299" r:id="rId9"/>
    <p:sldId id="322" r:id="rId10"/>
    <p:sldId id="324" r:id="rId11"/>
    <p:sldId id="323" r:id="rId12"/>
    <p:sldId id="326" r:id="rId13"/>
    <p:sldId id="353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9" r:id="rId24"/>
    <p:sldId id="325" r:id="rId25"/>
    <p:sldId id="340" r:id="rId26"/>
    <p:sldId id="258" r:id="rId27"/>
    <p:sldId id="259" r:id="rId28"/>
    <p:sldId id="264" r:id="rId29"/>
    <p:sldId id="260" r:id="rId30"/>
    <p:sldId id="261" r:id="rId31"/>
    <p:sldId id="262" r:id="rId32"/>
    <p:sldId id="265" r:id="rId33"/>
    <p:sldId id="266" r:id="rId34"/>
    <p:sldId id="268" r:id="rId35"/>
    <p:sldId id="267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300" r:id="rId52"/>
    <p:sldId id="301" r:id="rId53"/>
    <p:sldId id="293" r:id="rId54"/>
    <p:sldId id="290" r:id="rId55"/>
    <p:sldId id="294" r:id="rId56"/>
    <p:sldId id="286" r:id="rId57"/>
    <p:sldId id="295" r:id="rId58"/>
    <p:sldId id="287" r:id="rId59"/>
    <p:sldId id="288" r:id="rId60"/>
    <p:sldId id="289" r:id="rId61"/>
    <p:sldId id="285" r:id="rId62"/>
    <p:sldId id="303" r:id="rId63"/>
    <p:sldId id="304" r:id="rId64"/>
    <p:sldId id="305" r:id="rId65"/>
    <p:sldId id="306" r:id="rId66"/>
    <p:sldId id="302" r:id="rId67"/>
    <p:sldId id="314" r:id="rId68"/>
    <p:sldId id="313" r:id="rId69"/>
    <p:sldId id="317" r:id="rId70"/>
    <p:sldId id="318" r:id="rId71"/>
    <p:sldId id="308" r:id="rId72"/>
    <p:sldId id="309" r:id="rId73"/>
    <p:sldId id="310" r:id="rId74"/>
    <p:sldId id="319" r:id="rId75"/>
    <p:sldId id="341" r:id="rId76"/>
    <p:sldId id="344" r:id="rId77"/>
    <p:sldId id="342" r:id="rId78"/>
    <p:sldId id="343" r:id="rId79"/>
    <p:sldId id="345" r:id="rId80"/>
    <p:sldId id="346" r:id="rId81"/>
    <p:sldId id="347" r:id="rId82"/>
    <p:sldId id="348" r:id="rId83"/>
    <p:sldId id="350" r:id="rId84"/>
    <p:sldId id="352" r:id="rId85"/>
    <p:sldId id="351" r:id="rId86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1">
          <p15:clr>
            <a:srgbClr val="A4A3A4"/>
          </p15:clr>
        </p15:guide>
        <p15:guide id="2" orient="horz" pos="2069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3022">
          <p15:clr>
            <a:srgbClr val="A4A3A4"/>
          </p15:clr>
        </p15:guide>
        <p15:guide id="6" orient="horz" pos="3566">
          <p15:clr>
            <a:srgbClr val="A4A3A4"/>
          </p15:clr>
        </p15:guide>
        <p15:guide id="7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lrath, Carmen (KM)" initials="Vo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00FF00"/>
    <a:srgbClr val="FF2F2F"/>
    <a:srgbClr val="009B00"/>
    <a:srgbClr val="0000FF"/>
    <a:srgbClr val="008000"/>
    <a:srgbClr val="660066"/>
    <a:srgbClr val="6600FF"/>
    <a:srgbClr val="00FF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98" autoAdjust="0"/>
    <p:restoredTop sz="89296" autoAdjust="0"/>
  </p:normalViewPr>
  <p:slideViewPr>
    <p:cSldViewPr>
      <p:cViewPr>
        <p:scale>
          <a:sx n="74" d="100"/>
          <a:sy n="74" d="100"/>
        </p:scale>
        <p:origin x="-1440" y="-48"/>
      </p:cViewPr>
      <p:guideLst>
        <p:guide orient="horz" pos="1071"/>
        <p:guide orient="horz" pos="2069"/>
        <p:guide orient="horz" pos="1570"/>
        <p:guide orient="horz" pos="2568"/>
        <p:guide orient="horz" pos="3022"/>
        <p:guide orient="horz" pos="356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756" y="42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51" y="579062"/>
            <a:ext cx="1019560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32950" y="9264869"/>
            <a:ext cx="2361001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Vortragender, Anlass, 1. Dezember 2003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32232" y="9264869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0A490618-A23A-42F9-955E-4E131AB85C2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345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53" y="4715158"/>
            <a:ext cx="4531783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0189" y="282806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F8FF1768-1DF2-410F-ABF6-E09C1CB8A556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0424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Siehe z.B.: Grosser, Manfred / Starischka, Stefan: ‘Das neue Konditionstraining’, BLV Verlagsgesellschaft GmbH, München 1998, ISBN 3-405-15351-4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775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Reflektierte</a:t>
            </a:r>
            <a:r>
              <a:rPr lang="de-DE" baseline="0" dirty="0" smtClean="0"/>
              <a:t> Wellen sind wieder Kreiswellen. Das Zentrum liegt im Bild des Senders.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Reflektierte</a:t>
            </a:r>
            <a:r>
              <a:rPr lang="de-DE" baseline="0" dirty="0" smtClean="0"/>
              <a:t> Wellen sind wieder Kreiswellen. Das Zentrum liegt im Bild des Senders.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59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Stuhl hat</a:t>
            </a:r>
            <a:r>
              <a:rPr lang="de-DE" baseline="0" dirty="0" smtClean="0"/>
              <a:t> eine Breite von ca. 0,5 m, d.h., l &lt; 0,25 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Reagenzglasklemme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63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9764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64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957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67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68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Kapazität</a:t>
            </a:r>
            <a:r>
              <a:rPr lang="de-DE" baseline="0" dirty="0" smtClean="0"/>
              <a:t> Piezokristall: ca. 14 nF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69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70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71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340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72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73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74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Können</a:t>
            </a:r>
            <a:r>
              <a:rPr lang="de-DE" baseline="0" dirty="0" smtClean="0"/>
              <a:t> meist nicht eindeutig zugeordnet werden. Nicht bekannt, welche Amplituden im Rauschen untergangen ist.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Können</a:t>
            </a:r>
            <a:r>
              <a:rPr lang="de-DE" baseline="0" dirty="0" smtClean="0"/>
              <a:t> meist nicht eindeutig zugeordnet werden. Nicht bekannt, welche Amplituden im Rauschen untergangen ist.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Können</a:t>
            </a:r>
            <a:r>
              <a:rPr lang="de-DE" baseline="0" dirty="0" smtClean="0"/>
              <a:t> meist nicht eindeutig zugeordnet werden. Nicht bekannt, welche Amplituden im Rauschen untergangen ist.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Reflektierte</a:t>
            </a:r>
            <a:r>
              <a:rPr lang="de-DE" baseline="0" dirty="0" smtClean="0"/>
              <a:t> Wellen sind wieder Kreiswellen. Das Zentrum liegt im Bild des Senders. Reflexion nach Reflexionsgesetz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F8FF1768-1DF2-410F-ABF6-E09C1CB8A556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16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4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5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251967" y="6453188"/>
            <a:ext cx="719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52389" y="260649"/>
            <a:ext cx="8640089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3838" y="260712"/>
            <a:ext cx="8696325" cy="57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8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217104" y="6345320"/>
            <a:ext cx="8712968" cy="36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5" r:id="rId2"/>
    <p:sldLayoutId id="2147483747" r:id="rId3"/>
    <p:sldLayoutId id="214748374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ichinger-schallpegelmesser.de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ichinger-schallpegelmesser.de/html/physik.html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ichinger-schallpegelmesser.de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2317_hammer_hilfe1.wmv" TargetMode="External"/><Relationship Id="rId2" Type="http://schemas.openxmlformats.org/officeDocument/2006/relationships/hyperlink" Target="2312_materialien_smartphone_akustik/2321_Aufgaben_Messabweichungen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2320_hammer_hilfe4.wmv" TargetMode="External"/><Relationship Id="rId5" Type="http://schemas.openxmlformats.org/officeDocument/2006/relationships/hyperlink" Target="2319_hammer_hilfe3.wmv" TargetMode="External"/><Relationship Id="rId4" Type="http://schemas.openxmlformats.org/officeDocument/2006/relationships/hyperlink" Target="2318_hammer_hilfe2.wmv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2312_materialien_smartphone_akustik.zip" TargetMode="External"/><Relationship Id="rId2" Type="http://schemas.openxmlformats.org/officeDocument/2006/relationships/hyperlink" Target="2312_materialien_smartphone_akustik/2321_Aufgaben_Messabweichungen.docx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2312_materialien_smartphone_akustik/2321_Aufgaben_Messabweichungen.docx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2314_pistole_hilfe2.wmv" TargetMode="External"/><Relationship Id="rId2" Type="http://schemas.openxmlformats.org/officeDocument/2006/relationships/hyperlink" Target="2313_pistole_hilfe1.wmv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2312_materialien_smartphone_akustik/2321_Aufgaben_Messabweichungen.docx" TargetMode="External"/><Relationship Id="rId5" Type="http://schemas.openxmlformats.org/officeDocument/2006/relationships/hyperlink" Target="2316_pistole_hilfe4.wmv" TargetMode="External"/><Relationship Id="rId4" Type="http://schemas.openxmlformats.org/officeDocument/2006/relationships/hyperlink" Target="2315_pistole_hilfe3.wmv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ichinger-schallpegelmesser.de/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2312_materialien_smartphone_akustik/2321_Aufgaben_Messabweichungen.docx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2312_materialien_smartphone_akustik/2321_Aufgaben_Messabweichungen.docx" TargetMode="Externa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2312_materialien_smartphone_akustik/2321_Aufgaben_Messabweichungen.docx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2312_materialien_smartphone_akustik/2321_Aufgaben_Messabweichungen.docx" TargetMode="Externa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2311_schallgeschwindigkeitsbestimmung_reflexion.pptx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2311_schallgeschwindigkeitsbestimmung_reflexion.pptx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2312_materialien_smartphone_akustik/2321_Aufgaben_Messabweichungen.docx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9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11" Type="http://schemas.openxmlformats.org/officeDocument/2006/relationships/image" Target="../media/image180.PNG"/><Relationship Id="rId5" Type="http://schemas.openxmlformats.org/officeDocument/2006/relationships/image" Target="../media/image130.png"/><Relationship Id="rId10" Type="http://schemas.openxmlformats.org/officeDocument/2006/relationships/image" Target="../media/image170.PNG"/><Relationship Id="rId4" Type="http://schemas.openxmlformats.org/officeDocument/2006/relationships/image" Target="../media/image120.png"/><Relationship Id="rId9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11" Type="http://schemas.openxmlformats.org/officeDocument/2006/relationships/image" Target="../media/image24.png"/><Relationship Id="rId5" Type="http://schemas.openxmlformats.org/officeDocument/2006/relationships/image" Target="../media/image100.png"/><Relationship Id="rId10" Type="http://schemas.openxmlformats.org/officeDocument/2006/relationships/image" Target="../media/image23.png"/><Relationship Id="rId4" Type="http://schemas.openxmlformats.org/officeDocument/2006/relationships/image" Target="../media/image190.png"/><Relationship Id="rId9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2311_schallgeschwindigkeitsbestimmung_reflexion.pptx" TargetMode="Externa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2312_materialien_smartphone_akustik/2322_Experimentieren_Fallbeschleunigung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2312_materialien_smartphone_akustik/2323_Fallzeiten.pptx" TargetMode="Externa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2312_materialien_smartphone_akustik/2322_Experimentieren_Fallbeschleunigung.docx" TargetMode="Externa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2312_materialien_smartphone_akustik/2324_Schallgeschwindigkeit_Stativstange_1_50m.csv" TargetMode="Externa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ichinger-schallpegelmesser.de/" TargetMode="Externa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3024336"/>
          </a:xfrm>
        </p:spPr>
        <p:txBody>
          <a:bodyPr/>
          <a:lstStyle/>
          <a:p>
            <a:r>
              <a:rPr lang="de-DE" dirty="0" smtClean="0"/>
              <a:t>Unterrichtssequenzen und akustische Experimente</a:t>
            </a:r>
            <a:br>
              <a:rPr lang="de-DE" dirty="0" smtClean="0"/>
            </a:br>
            <a:r>
              <a:rPr lang="de-DE" dirty="0" smtClean="0"/>
              <a:t>mit Smartphone, Tablet und Notebook Klasse 7 - 12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080120"/>
          </a:xfrm>
        </p:spPr>
        <p:txBody>
          <a:bodyPr/>
          <a:lstStyle/>
          <a:p>
            <a:r>
              <a:rPr lang="de-DE" dirty="0" smtClean="0"/>
              <a:t>Dr. Markus Ziegler</a:t>
            </a:r>
          </a:p>
          <a:p>
            <a:r>
              <a:rPr lang="de-DE" smtClean="0"/>
              <a:t>09.02.2016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Wie kann man Installation der App organisieren?</a:t>
            </a:r>
          </a:p>
          <a:p>
            <a:r>
              <a:rPr lang="de-DE" sz="2400" dirty="0" smtClean="0"/>
              <a:t>Installation während des Unterrichts </a:t>
            </a:r>
            <a:r>
              <a:rPr lang="de-DE" sz="2400" b="1" dirty="0" smtClean="0"/>
              <a:t>nicht</a:t>
            </a:r>
            <a:r>
              <a:rPr lang="de-DE" sz="2400" dirty="0" smtClean="0"/>
              <a:t> zu empfehlen:</a:t>
            </a:r>
          </a:p>
          <a:p>
            <a:pPr lvl="1"/>
            <a:r>
              <a:rPr lang="de-DE" dirty="0" smtClean="0"/>
              <a:t>Zeitvergeudung</a:t>
            </a:r>
          </a:p>
          <a:p>
            <a:pPr lvl="1"/>
            <a:r>
              <a:rPr lang="de-DE" dirty="0" smtClean="0"/>
              <a:t>WLAN für alle Schüler gleichzeitig zu langsam</a:t>
            </a:r>
          </a:p>
          <a:p>
            <a:pPr lvl="1"/>
            <a:r>
              <a:rPr lang="de-DE" dirty="0" smtClean="0"/>
              <a:t>Elektrosmog</a:t>
            </a:r>
          </a:p>
          <a:p>
            <a:pPr lvl="1"/>
            <a:r>
              <a:rPr lang="de-DE" dirty="0"/>
              <a:t>ü</a:t>
            </a:r>
            <a:r>
              <a:rPr lang="de-DE" dirty="0" smtClean="0"/>
              <a:t>ber Handynetz: nicht alle haben eine Flatrate</a:t>
            </a:r>
          </a:p>
          <a:p>
            <a:r>
              <a:rPr lang="de-DE" sz="2400" b="1" dirty="0" smtClean="0"/>
              <a:t>Installation als Hausaufgabe ist zu empfehlen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Smartphoneeinsatz im Physikunterricht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743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Wie empfinden dies die Schülerinnen und Schüler?</a:t>
            </a:r>
          </a:p>
          <a:p>
            <a:r>
              <a:rPr lang="de-DE" sz="2400" dirty="0"/>
              <a:t>t</a:t>
            </a:r>
            <a:r>
              <a:rPr lang="de-DE" sz="2400" dirty="0" smtClean="0"/>
              <a:t>eilweise begeistert (Abwechslung)</a:t>
            </a:r>
          </a:p>
          <a:p>
            <a:r>
              <a:rPr lang="de-DE" sz="2400" dirty="0"/>
              <a:t>i</a:t>
            </a:r>
            <a:r>
              <a:rPr lang="de-DE" sz="2400" dirty="0" smtClean="0"/>
              <a:t>nsbesondere Kursstufenschüler erkennen Mehrwert der App Schallanalysator auch für persönliche Messungen (Konzerte, Disco, Gitarre stimmen, …)</a:t>
            </a:r>
          </a:p>
          <a:p>
            <a:r>
              <a:rPr lang="de-DE" sz="2400" dirty="0"/>
              <a:t>t</a:t>
            </a:r>
            <a:r>
              <a:rPr lang="de-DE" sz="2400" dirty="0" smtClean="0"/>
              <a:t>eilweise ablehnend (Smartphone ist persönlicher Gegenstand)</a:t>
            </a:r>
          </a:p>
          <a:p>
            <a:r>
              <a:rPr lang="de-DE" sz="2400" dirty="0" smtClean="0"/>
              <a:t>Beispiel für Ablehnung durch Unwissenheit:</a:t>
            </a:r>
          </a:p>
          <a:p>
            <a:pPr marL="400050" lvl="1" indent="0">
              <a:buNone/>
            </a:pPr>
            <a:r>
              <a:rPr lang="de-DE" sz="2000" dirty="0" smtClean="0"/>
              <a:t>Hausaufgabe Klasse 7: Download der App</a:t>
            </a:r>
            <a:br>
              <a:rPr lang="de-DE" sz="2000" dirty="0" smtClean="0"/>
            </a:br>
            <a:r>
              <a:rPr lang="de-DE" sz="2000" dirty="0" smtClean="0"/>
              <a:t>→ ein Schüler installiert App </a:t>
            </a:r>
          </a:p>
          <a:p>
            <a:pPr marL="400050" lvl="1" indent="0">
              <a:buNone/>
            </a:pPr>
            <a:r>
              <a:rPr lang="de-DE" sz="2000" dirty="0"/>
              <a:t>→</a:t>
            </a:r>
            <a:r>
              <a:rPr lang="de-DE" sz="2000" dirty="0" smtClean="0"/>
              <a:t> bewertet diese mit 1 Punkt</a:t>
            </a:r>
          </a:p>
          <a:p>
            <a:pPr marL="400050" lvl="1" indent="0">
              <a:buNone/>
            </a:pPr>
            <a:r>
              <a:rPr lang="de-DE" sz="2000" dirty="0"/>
              <a:t>→</a:t>
            </a:r>
            <a:r>
              <a:rPr lang="de-DE" sz="2000" dirty="0" smtClean="0"/>
              <a:t> formuliert sinngemäß Bewertungs</a:t>
            </a:r>
            <a:r>
              <a:rPr lang="de-DE" sz="2000" dirty="0"/>
              <a:t>k</a:t>
            </a:r>
            <a:r>
              <a:rPr lang="de-DE" sz="2000" dirty="0" smtClean="0"/>
              <a:t>ommentar: </a:t>
            </a:r>
            <a:br>
              <a:rPr lang="de-DE" sz="2000" dirty="0" smtClean="0"/>
            </a:br>
            <a:r>
              <a:rPr lang="de-DE" sz="2000" dirty="0" smtClean="0"/>
              <a:t>	„Was soll denn dies? Dies kann doch kein Mensch gebrauchen“ </a:t>
            </a: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Smartphoneeinsatz im Physikunterricht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36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Aufgabenstellung: </a:t>
            </a:r>
            <a:r>
              <a:rPr lang="de-DE" sz="2400" dirty="0" smtClean="0"/>
              <a:t>Untersuche folgende Fragestellungen:</a:t>
            </a:r>
            <a:endParaRPr lang="de-DE" sz="2400" dirty="0"/>
          </a:p>
          <a:p>
            <a:pPr lvl="0"/>
            <a:r>
              <a:rPr lang="de-DE" sz="2400" dirty="0"/>
              <a:t>Warum kann man unterschiedliche Musikinstrumente an ihrem Klang unterscheiden, obwohl man mit allen dieselbe Note spielt?</a:t>
            </a:r>
          </a:p>
          <a:p>
            <a:pPr lvl="0"/>
            <a:r>
              <a:rPr lang="de-DE" sz="2400" dirty="0"/>
              <a:t>Welche Gemeinsamkeiten besitzt der Schall verschiedener Musikinstrumente, wenn dieselbe Note gespielt wird?</a:t>
            </a:r>
          </a:p>
          <a:p>
            <a:pPr lvl="0"/>
            <a:r>
              <a:rPr lang="de-DE" sz="2400" dirty="0"/>
              <a:t>Wie unterscheiden sich die Noten a</a:t>
            </a:r>
            <a:r>
              <a:rPr lang="de-DE" sz="2400" baseline="30000" dirty="0"/>
              <a:t>1</a:t>
            </a:r>
            <a:r>
              <a:rPr lang="de-DE" sz="2400" dirty="0"/>
              <a:t> und a</a:t>
            </a:r>
            <a:r>
              <a:rPr lang="de-DE" sz="2400" baseline="30000" dirty="0"/>
              <a:t>2</a:t>
            </a:r>
            <a:r>
              <a:rPr lang="de-DE" sz="2400" dirty="0"/>
              <a:t>?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Aufgabenstellung mit Tipps: </a:t>
            </a:r>
            <a:r>
              <a:rPr lang="de-DE" sz="2400" b="1" dirty="0"/>
              <a:t>Projekte_Experimente_Schall_und_Laerm.pdf</a:t>
            </a:r>
          </a:p>
          <a:p>
            <a:pPr marL="0" indent="0">
              <a:buNone/>
            </a:pPr>
            <a:r>
              <a:rPr lang="de-DE" sz="2400" dirty="0" smtClean="0"/>
              <a:t>Download unter</a:t>
            </a:r>
          </a:p>
          <a:p>
            <a:pPr marL="0" indent="0">
              <a:buNone/>
            </a:pPr>
            <a:r>
              <a:rPr lang="de-DE" sz="2400" dirty="0" smtClean="0">
                <a:hlinkClick r:id="rId2"/>
              </a:rPr>
              <a:t>www.spaichinger-schallpegelmesser.de</a:t>
            </a: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Musikinstrumente analysieren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Bemerkung:</a:t>
            </a:r>
          </a:p>
          <a:p>
            <a:pPr marL="0" indent="0">
              <a:buNone/>
            </a:pPr>
            <a:r>
              <a:rPr lang="de-DE" dirty="0" smtClean="0"/>
              <a:t>Klangfarbe eines Musikinstruments hängt ab von:</a:t>
            </a:r>
          </a:p>
          <a:p>
            <a:r>
              <a:rPr lang="de-DE" dirty="0" smtClean="0"/>
              <a:t>Frequenzspektrum des stationären Schwingungszustandes</a:t>
            </a:r>
          </a:p>
          <a:p>
            <a:r>
              <a:rPr lang="de-DE" dirty="0" smtClean="0"/>
              <a:t>und An- und Abklingvorgang (Einschwingen)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Siehe z.B. Vogt, Patrik (2015). </a:t>
            </a:r>
            <a:r>
              <a:rPr lang="de-DE" i="1" dirty="0" smtClean="0"/>
              <a:t>Was gibt Musikinstrumenten ihren Klang? </a:t>
            </a:r>
          </a:p>
          <a:p>
            <a:pPr marL="0" indent="0">
              <a:buNone/>
            </a:pPr>
            <a:r>
              <a:rPr lang="de-DE" dirty="0" smtClean="0"/>
              <a:t>In: PDN Physik in der Schule. 7/64, S. 40 – 42.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Musikinstrumente analysieren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6876256" y="404664"/>
            <a:ext cx="1512168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83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400" dirty="0" smtClean="0"/>
              <a:t>Aufgabenstellung soll von Kleingruppen an unterschiedlichen Lernorten bearbeitet werden</a:t>
            </a:r>
            <a:br>
              <a:rPr lang="de-DE" sz="2400" dirty="0" smtClean="0"/>
            </a:br>
            <a:r>
              <a:rPr lang="de-DE" sz="2400" dirty="0" smtClean="0"/>
              <a:t>→ </a:t>
            </a:r>
            <a:r>
              <a:rPr lang="de-DE" sz="2400" b="1" dirty="0" smtClean="0"/>
              <a:t>Smartphone</a:t>
            </a:r>
            <a:r>
              <a:rPr lang="de-DE" sz="2400" dirty="0" smtClean="0"/>
              <a:t> mit App Schallanalysator </a:t>
            </a:r>
            <a:r>
              <a:rPr lang="de-DE" sz="2400" b="1" dirty="0" smtClean="0"/>
              <a:t>besser geeignet</a:t>
            </a:r>
          </a:p>
          <a:p>
            <a:r>
              <a:rPr lang="de-DE" sz="2400" dirty="0" smtClean="0"/>
              <a:t>Aufgabenstellung soll gemeinsam im Plenum bearbeitet werden</a:t>
            </a:r>
            <a:r>
              <a:rPr lang="de-DE" sz="2400" dirty="0"/>
              <a:t> </a:t>
            </a:r>
            <a:endParaRPr lang="de-DE" sz="2400" dirty="0" smtClean="0"/>
          </a:p>
          <a:p>
            <a:pPr marL="400050" lvl="1" indent="0">
              <a:buNone/>
            </a:pPr>
            <a:r>
              <a:rPr lang="de-DE" dirty="0" smtClean="0"/>
              <a:t>→ Darstellung über Beamer erforderlich</a:t>
            </a:r>
          </a:p>
          <a:p>
            <a:pPr marL="400050" lvl="1" indent="0">
              <a:buNone/>
            </a:pPr>
            <a:r>
              <a:rPr lang="de-DE" dirty="0" smtClean="0"/>
              <a:t>→ </a:t>
            </a:r>
            <a:r>
              <a:rPr lang="de-DE" b="1" dirty="0" smtClean="0"/>
              <a:t>Notebook</a:t>
            </a:r>
            <a:r>
              <a:rPr lang="de-DE" dirty="0" smtClean="0"/>
              <a:t> lässt sich oftmals einfacher mit Beamer verbinden</a:t>
            </a:r>
          </a:p>
          <a:p>
            <a:r>
              <a:rPr lang="de-DE" sz="2400" dirty="0" smtClean="0"/>
              <a:t>Qualität der Aufnahmen ist bei Smartphone und Notebook gleich gut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Musikinstrumente analysieren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23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600" cy="4064000"/>
          </a:xfrm>
          <a:ln>
            <a:solidFill>
              <a:schemeClr val="tx1"/>
            </a:solidFill>
          </a:ln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Musikinstrumente analysieren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971600" y="980728"/>
            <a:ext cx="69847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Beispiel: Musiknote e</a:t>
            </a:r>
            <a:r>
              <a:rPr lang="de-DE" baseline="30000" dirty="0" smtClean="0"/>
              <a:t>1 </a:t>
            </a:r>
            <a:r>
              <a:rPr lang="de-DE" dirty="0" smtClean="0"/>
              <a:t>gespielt mit </a:t>
            </a:r>
            <a:br>
              <a:rPr lang="de-DE" dirty="0" smtClean="0"/>
            </a:br>
            <a:r>
              <a:rPr lang="de-DE" dirty="0" smtClean="0"/>
              <a:t>Gitarre und Querflöte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29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9" cy="4064000"/>
          </a:xfrm>
          <a:ln>
            <a:solidFill>
              <a:schemeClr val="tx1"/>
            </a:solidFill>
          </a:ln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Musikinstrumente analysieren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907704" y="980728"/>
            <a:ext cx="52565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Musiknote e</a:t>
            </a:r>
            <a:r>
              <a:rPr lang="de-DE" baseline="30000" dirty="0" smtClean="0"/>
              <a:t>1 </a:t>
            </a:r>
            <a:r>
              <a:rPr lang="de-DE" dirty="0" smtClean="0"/>
              <a:t>gespielt mit Gitarre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764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9" cy="4063999"/>
          </a:xfrm>
          <a:ln>
            <a:solidFill>
              <a:schemeClr val="tx1"/>
            </a:solidFill>
          </a:ln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Musikinstrumente analysieren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907704" y="980728"/>
            <a:ext cx="52565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Musiknote e</a:t>
            </a:r>
            <a:r>
              <a:rPr lang="de-DE" baseline="30000" dirty="0" smtClean="0"/>
              <a:t>1 </a:t>
            </a:r>
            <a:r>
              <a:rPr lang="de-DE" dirty="0" smtClean="0"/>
              <a:t>gespielt mit Querflöte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9" cy="4063999"/>
          </a:xfrm>
          <a:ln>
            <a:solidFill>
              <a:schemeClr val="tx1"/>
            </a:solidFill>
          </a:ln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Musikinstrumente analysieren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907704" y="980728"/>
            <a:ext cx="52565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Musiknote e</a:t>
            </a:r>
            <a:r>
              <a:rPr lang="de-DE" baseline="30000" dirty="0" smtClean="0"/>
              <a:t>1 </a:t>
            </a:r>
            <a:r>
              <a:rPr lang="de-DE" dirty="0" smtClean="0"/>
              <a:t>gespielt mit Gitarre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146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8" cy="4063999"/>
          </a:xfrm>
          <a:ln>
            <a:solidFill>
              <a:schemeClr val="tx1"/>
            </a:solidFill>
          </a:ln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Musikinstrumente analysieren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907704" y="980728"/>
            <a:ext cx="52565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Musiknote e</a:t>
            </a:r>
            <a:r>
              <a:rPr lang="de-DE" baseline="30000" dirty="0" smtClean="0"/>
              <a:t>1 </a:t>
            </a:r>
            <a:r>
              <a:rPr lang="de-DE" dirty="0" smtClean="0"/>
              <a:t>gespielt mit Gitarre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691680" y="5517232"/>
            <a:ext cx="52565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Spektrum ändert sich je nach Anschlag und Amplitude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53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Vor- </a:t>
            </a:r>
            <a:r>
              <a:rPr lang="de-DE" sz="2400" dirty="0"/>
              <a:t>und Nachteile des Smartphoneeinsatzes im Vergleich zum </a:t>
            </a:r>
            <a:r>
              <a:rPr lang="de-DE" sz="2400" dirty="0" smtClean="0"/>
              <a:t>Notebookeinsatz bei akustischen Experimenten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Musikinstrumente analysieren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Schallgeschwindigkeitsmessung durch Reflexion an Hauswand:</a:t>
            </a:r>
          </a:p>
          <a:p>
            <a:pPr lvl="1"/>
            <a:r>
              <a:rPr lang="de-DE" dirty="0"/>
              <a:t>s</a:t>
            </a:r>
            <a:r>
              <a:rPr lang="de-DE" dirty="0" smtClean="0"/>
              <a:t>ystematische und zufällige Messunsicherheiten</a:t>
            </a:r>
            <a:endParaRPr lang="de-DE" dirty="0"/>
          </a:p>
          <a:p>
            <a:pPr lvl="1"/>
            <a:r>
              <a:rPr lang="de-DE" dirty="0" smtClean="0"/>
              <a:t>Filme als gestufte Hilfen</a:t>
            </a:r>
          </a:p>
          <a:p>
            <a:pPr marL="514350" indent="-457200">
              <a:buFont typeface="+mj-lt"/>
              <a:buAutoNum type="arabicPeriod"/>
            </a:pPr>
            <a:r>
              <a:rPr lang="de-DE" sz="2400" dirty="0" smtClean="0"/>
              <a:t>Fallbeschleunigung über Fallzeitmessung</a:t>
            </a:r>
          </a:p>
          <a:p>
            <a:pPr lvl="1"/>
            <a:r>
              <a:rPr lang="de-DE" dirty="0"/>
              <a:t>s</a:t>
            </a:r>
            <a:r>
              <a:rPr lang="de-DE" dirty="0" smtClean="0"/>
              <a:t>ystematische und zufällige Messunsicherheiten</a:t>
            </a:r>
          </a:p>
          <a:p>
            <a:pPr marL="514350" indent="-457200">
              <a:buFont typeface="+mj-lt"/>
              <a:buAutoNum type="arabicPeriod"/>
            </a:pPr>
            <a:r>
              <a:rPr lang="de-DE" sz="2400" dirty="0" smtClean="0"/>
              <a:t>Interferenz im Schallfeld</a:t>
            </a:r>
          </a:p>
          <a:p>
            <a:pPr marL="514350" indent="-457200">
              <a:buFont typeface="+mj-lt"/>
              <a:buAutoNum type="arabicPeriod"/>
            </a:pPr>
            <a:r>
              <a:rPr lang="de-DE" sz="2400" dirty="0" smtClean="0"/>
              <a:t>Schallgeschwindigkeitsmessung in rostfreiem Stahl</a:t>
            </a:r>
          </a:p>
          <a:p>
            <a:pPr marL="514350" indent="-457200">
              <a:buFont typeface="+mj-lt"/>
              <a:buAutoNum type="arabicPeriod"/>
            </a:pPr>
            <a:r>
              <a:rPr lang="de-DE" sz="2400" dirty="0" smtClean="0"/>
              <a:t>Dopplereffekt</a:t>
            </a:r>
          </a:p>
          <a:p>
            <a:pPr marL="514350" indent="-457200">
              <a:buFont typeface="+mj-lt"/>
              <a:buAutoNum type="arabicPeriod"/>
            </a:pPr>
            <a:endParaRPr lang="de-DE" dirty="0" smtClean="0"/>
          </a:p>
          <a:p>
            <a:pPr marL="514350" indent="-457200">
              <a:buFont typeface="+mj-lt"/>
              <a:buAutoNum type="arabicPeriod"/>
            </a:pPr>
            <a:endParaRPr lang="de-DE" dirty="0" smtClean="0"/>
          </a:p>
          <a:p>
            <a:pPr marL="514350" indent="-457200">
              <a:buFont typeface="+mj-lt"/>
              <a:buAutoNum type="arabicPeriod"/>
            </a:pPr>
            <a:endParaRPr lang="de-DE" dirty="0" smtClean="0"/>
          </a:p>
          <a:p>
            <a:pPr marL="914400" lvl="1" indent="-457200">
              <a:buFont typeface="+mj-lt"/>
              <a:buAutoNum type="arabicPeriod"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42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8" cy="4063999"/>
          </a:xfrm>
          <a:ln>
            <a:solidFill>
              <a:schemeClr val="tx1"/>
            </a:solidFill>
          </a:ln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Musikinstrumente analysieren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907704" y="980728"/>
            <a:ext cx="52565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Musiknote e</a:t>
            </a:r>
            <a:r>
              <a:rPr lang="de-DE" baseline="30000" dirty="0" smtClean="0"/>
              <a:t>1 </a:t>
            </a:r>
            <a:r>
              <a:rPr lang="de-DE" dirty="0" smtClean="0"/>
              <a:t>gespielt mit Querflöte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545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6" y="908050"/>
            <a:ext cx="7993856" cy="5329238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Musikinstrumente analysieren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11560" y="911586"/>
            <a:ext cx="59766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Klangschale  </a:t>
            </a:r>
          </a:p>
          <a:p>
            <a:pPr algn="ctr"/>
            <a:r>
              <a:rPr lang="de-DE" dirty="0" smtClean="0"/>
              <a:t>mit Holz am Rand entlang streichen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78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600" cy="4064000"/>
          </a:xfrm>
          <a:ln>
            <a:solidFill>
              <a:schemeClr val="tx1"/>
            </a:solidFill>
          </a:ln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Musikinstrumente analysieren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691680" y="1052736"/>
            <a:ext cx="59766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Klangschale  </a:t>
            </a:r>
          </a:p>
          <a:p>
            <a:pPr algn="ctr"/>
            <a:r>
              <a:rPr lang="de-DE" dirty="0" smtClean="0"/>
              <a:t>mit Holz am Rand entlang streichen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691680" y="5517232"/>
            <a:ext cx="59766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Schwebungen sind hör- und sichtbar</a:t>
            </a:r>
          </a:p>
        </p:txBody>
      </p:sp>
    </p:spTree>
    <p:extLst>
      <p:ext uri="{BB962C8B-B14F-4D97-AF65-F5344CB8AC3E}">
        <p14:creationId xmlns:p14="http://schemas.microsoft.com/office/powerpoint/2010/main" val="428892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Schallanalysator und Spaichinger Schallpegelmesser eignen sich sehr gut zum:</a:t>
            </a:r>
          </a:p>
          <a:p>
            <a:r>
              <a:rPr lang="de-DE" sz="2400" dirty="0" smtClean="0"/>
              <a:t>Gitarre stimmen</a:t>
            </a:r>
          </a:p>
          <a:p>
            <a:r>
              <a:rPr lang="de-DE" sz="2400" dirty="0"/>
              <a:t>s</a:t>
            </a:r>
            <a:r>
              <a:rPr lang="de-DE" sz="2400" dirty="0" smtClean="0"/>
              <a:t>elbstgebaute Musikinstrumente stimmen</a:t>
            </a:r>
            <a:br>
              <a:rPr lang="de-DE" sz="2400" dirty="0" smtClean="0"/>
            </a:br>
            <a:r>
              <a:rPr lang="de-DE" sz="2400" dirty="0" smtClean="0"/>
              <a:t>z.B. Wassergläser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Musikinstrumente stimmen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754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In der Datei </a:t>
            </a:r>
            <a:r>
              <a:rPr lang="de-DE" sz="2400" b="1" dirty="0" smtClean="0"/>
              <a:t>Projekte_Experimente_Schall_und_Laerm.pdf</a:t>
            </a:r>
            <a:r>
              <a:rPr lang="de-DE" sz="2400" dirty="0" smtClean="0"/>
              <a:t> </a:t>
            </a:r>
            <a:r>
              <a:rPr lang="de-DE" sz="2400" dirty="0" smtClean="0">
                <a:hlinkClick r:id="rId2"/>
              </a:rPr>
              <a:t>http</a:t>
            </a:r>
            <a:r>
              <a:rPr lang="de-DE" sz="2400" dirty="0">
                <a:hlinkClick r:id="rId2"/>
              </a:rPr>
              <a:t>://</a:t>
            </a:r>
            <a:r>
              <a:rPr lang="de-DE" sz="2400" dirty="0" smtClean="0">
                <a:hlinkClick r:id="rId2"/>
              </a:rPr>
              <a:t>www.spaichinger-schallpegelmesser.de/html/physik.html</a:t>
            </a:r>
            <a:r>
              <a:rPr lang="de-DE" sz="2400" dirty="0" smtClean="0"/>
              <a:t> findet man eine Vielzahl von Experimentier- und Projektanleitungen zum Thema Schall und Lärm: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/>
              <a:t>Musikinstrumente </a:t>
            </a:r>
            <a:endParaRPr lang="de-DE" sz="2400" dirty="0" smtClean="0"/>
          </a:p>
          <a:p>
            <a:r>
              <a:rPr lang="de-DE" sz="2400" dirty="0" smtClean="0"/>
              <a:t>Schallpegelmessung </a:t>
            </a:r>
            <a:r>
              <a:rPr lang="de-DE" sz="2400" dirty="0"/>
              <a:t>zu </a:t>
            </a:r>
            <a:r>
              <a:rPr lang="de-DE" sz="2400" dirty="0" smtClean="0"/>
              <a:t>Hause</a:t>
            </a:r>
          </a:p>
          <a:p>
            <a:r>
              <a:rPr lang="de-DE" sz="2400" dirty="0" smtClean="0"/>
              <a:t>Hörquiz</a:t>
            </a:r>
            <a:endParaRPr lang="de-DE" sz="2400" dirty="0"/>
          </a:p>
          <a:p>
            <a:r>
              <a:rPr lang="de-DE" sz="2400" dirty="0" smtClean="0"/>
              <a:t>Gehör </a:t>
            </a:r>
            <a:r>
              <a:rPr lang="de-DE" sz="2400" dirty="0"/>
              <a:t>und Stimme des Menschen  </a:t>
            </a:r>
            <a:endParaRPr lang="de-DE" sz="2400" dirty="0" smtClean="0"/>
          </a:p>
          <a:p>
            <a:r>
              <a:rPr lang="de-DE" sz="2400" dirty="0" smtClean="0"/>
              <a:t>Schallpegel</a:t>
            </a:r>
            <a:r>
              <a:rPr lang="de-DE" sz="2400" dirty="0"/>
              <a:t>, Schallintensität und Hörempfinden  </a:t>
            </a:r>
            <a:endParaRPr lang="de-DE" sz="2400" dirty="0" smtClean="0"/>
          </a:p>
          <a:p>
            <a:r>
              <a:rPr lang="de-DE" sz="2400" dirty="0" smtClean="0"/>
              <a:t>Die </a:t>
            </a:r>
            <a:r>
              <a:rPr lang="de-DE" sz="2400" dirty="0"/>
              <a:t>Hörschwelle des Menschen </a:t>
            </a:r>
            <a:endParaRPr lang="de-DE" sz="2400" dirty="0" smtClean="0"/>
          </a:p>
          <a:p>
            <a:r>
              <a:rPr lang="de-DE" sz="2400" dirty="0" smtClean="0"/>
              <a:t>Stimmumfang </a:t>
            </a:r>
            <a:r>
              <a:rPr lang="de-DE" sz="2400" dirty="0"/>
              <a:t>und </a:t>
            </a:r>
            <a:r>
              <a:rPr lang="de-DE" sz="2400" dirty="0" smtClean="0"/>
              <a:t>Sprache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Experimente und Projekte zu Schall und Lärm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67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400" dirty="0" smtClean="0"/>
              <a:t>Der </a:t>
            </a:r>
            <a:r>
              <a:rPr lang="de-DE" sz="2400" dirty="0"/>
              <a:t>Gehörgang als Resonator </a:t>
            </a:r>
            <a:endParaRPr lang="de-DE" sz="2400" dirty="0" smtClean="0"/>
          </a:p>
          <a:p>
            <a:r>
              <a:rPr lang="de-DE" sz="2400" dirty="0" smtClean="0"/>
              <a:t>Digitalisierung </a:t>
            </a:r>
            <a:r>
              <a:rPr lang="de-DE" sz="2400" dirty="0"/>
              <a:t>von Musik  </a:t>
            </a:r>
            <a:endParaRPr lang="de-DE" sz="2400" dirty="0" smtClean="0"/>
          </a:p>
          <a:p>
            <a:r>
              <a:rPr lang="de-DE" sz="2400" dirty="0" smtClean="0"/>
              <a:t>Dopplereffekt </a:t>
            </a:r>
          </a:p>
          <a:p>
            <a:r>
              <a:rPr lang="de-DE" sz="2400" dirty="0" smtClean="0"/>
              <a:t>Schallpegel </a:t>
            </a:r>
            <a:r>
              <a:rPr lang="de-DE" sz="2400" dirty="0"/>
              <a:t>und </a:t>
            </a:r>
            <a:r>
              <a:rPr lang="de-DE" sz="2400" dirty="0" smtClean="0"/>
              <a:t>Abstand</a:t>
            </a:r>
            <a:endParaRPr lang="de-DE" sz="2400" dirty="0"/>
          </a:p>
          <a:p>
            <a:r>
              <a:rPr lang="de-DE" sz="2400" dirty="0" smtClean="0"/>
              <a:t>Messungen </a:t>
            </a:r>
            <a:r>
              <a:rPr lang="de-DE" sz="2400" dirty="0"/>
              <a:t>am </a:t>
            </a:r>
            <a:r>
              <a:rPr lang="de-DE" sz="2400" dirty="0" smtClean="0"/>
              <a:t>MP3-Player</a:t>
            </a:r>
          </a:p>
          <a:p>
            <a:r>
              <a:rPr lang="de-DE" sz="2400" dirty="0"/>
              <a:t>Verkehrslärm  </a:t>
            </a:r>
          </a:p>
          <a:p>
            <a:r>
              <a:rPr lang="de-DE" sz="2400" dirty="0" smtClean="0"/>
              <a:t>Lärm </a:t>
            </a:r>
            <a:r>
              <a:rPr lang="de-DE" sz="2400" dirty="0"/>
              <a:t>in der Schule </a:t>
            </a:r>
            <a:endParaRPr lang="de-DE" sz="2400" dirty="0" smtClean="0"/>
          </a:p>
          <a:p>
            <a:r>
              <a:rPr lang="de-DE" sz="2400" dirty="0" smtClean="0"/>
              <a:t>Lärm </a:t>
            </a:r>
            <a:r>
              <a:rPr lang="de-DE" sz="2400" dirty="0"/>
              <a:t>in der Disco </a:t>
            </a:r>
            <a:endParaRPr lang="de-DE" sz="2400" dirty="0" smtClean="0"/>
          </a:p>
          <a:p>
            <a:r>
              <a:rPr lang="de-DE" sz="2400" dirty="0" smtClean="0"/>
              <a:t>Lärm </a:t>
            </a:r>
            <a:r>
              <a:rPr lang="de-DE" sz="2400" dirty="0"/>
              <a:t>am Arbeitsplatz  </a:t>
            </a:r>
          </a:p>
          <a:p>
            <a:pPr marL="0" indent="0">
              <a:buNone/>
            </a:pPr>
            <a:r>
              <a:rPr lang="de-DE" sz="2400" dirty="0" smtClean="0"/>
              <a:t>Diese Experimentier- und Projektanleitungen wurden ursprünglich für NwT (ab Klasse 8) entwickelt, lassen sich aber auch in Physik realisieren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Experimente und Projekte zu Schall und Lärm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55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Unterrichtssequenz zur Entwicklung der prozessbezogenen Kompetenzen: </a:t>
            </a:r>
          </a:p>
          <a:p>
            <a:pPr lvl="1"/>
            <a:r>
              <a:rPr lang="de-DE" dirty="0" smtClean="0"/>
              <a:t>Experimente planen, durchführen und auswerten</a:t>
            </a:r>
          </a:p>
          <a:p>
            <a:pPr lvl="1"/>
            <a:r>
              <a:rPr lang="de-DE" dirty="0" smtClean="0"/>
              <a:t>Zufällige und systematische Messabweichungen erkennen und einordnen</a:t>
            </a:r>
          </a:p>
          <a:p>
            <a:pPr lvl="1"/>
            <a:r>
              <a:rPr lang="de-DE" dirty="0" smtClean="0"/>
              <a:t>Mittelwertbildung  zur Minimierung der zufälligen Messabweichung anwenden</a:t>
            </a:r>
          </a:p>
          <a:p>
            <a:pPr lvl="1"/>
            <a:r>
              <a:rPr lang="de-DE" dirty="0" smtClean="0"/>
              <a:t>Anwenden einer Speicheroszilloskop-App (Schallanalysator bzw. Spaichinger Schallpegelmesser)</a:t>
            </a:r>
          </a:p>
          <a:p>
            <a:r>
              <a:rPr lang="de-DE" dirty="0" smtClean="0"/>
              <a:t>Zeitaufwand: 3 - 4 Schulstunden</a:t>
            </a:r>
          </a:p>
          <a:p>
            <a:r>
              <a:rPr lang="de-DE" dirty="0" smtClean="0"/>
              <a:t>Klasse: 7 – 12</a:t>
            </a:r>
          </a:p>
          <a:p>
            <a:r>
              <a:rPr lang="de-DE" dirty="0" smtClean="0"/>
              <a:t>Voraussetzung: Geschwindigkeitsbegriff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US: Messabweichungen - Schallgeschwindigkeit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62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1512168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Gegebene Materialien: </a:t>
            </a:r>
            <a:r>
              <a:rPr lang="de-DE" dirty="0" smtClean="0"/>
              <a:t>Hammer, Stahlträger, Gehörschutz, Maßband, Stoppuhr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und Zirkuswiese vor der Schule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</a:t>
            </a:r>
            <a:r>
              <a:rPr lang="de-DE" dirty="0" smtClean="0"/>
              <a:t>Messabweichungen </a:t>
            </a:r>
            <a:r>
              <a:rPr lang="de-DE" dirty="0"/>
              <a:t>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6037783" cy="40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 smtClean="0"/>
              <a:t>Aufgabe 1 (Experimente planen): </a:t>
            </a:r>
            <a:r>
              <a:rPr lang="de-DE" dirty="0"/>
              <a:t>Plane ein </a:t>
            </a:r>
            <a:r>
              <a:rPr lang="de-DE" b="1" dirty="0"/>
              <a:t>Experiment zur Bestimmung der Schallgeschwindigkeit</a:t>
            </a:r>
            <a:r>
              <a:rPr lang="de-DE" dirty="0"/>
              <a:t>. Verwendet werden dürfen nur die gegebenen Materialien.</a:t>
            </a:r>
          </a:p>
          <a:p>
            <a:pPr lvl="1"/>
            <a:r>
              <a:rPr lang="de-DE" dirty="0"/>
              <a:t>Ich (5 Minuten) </a:t>
            </a:r>
            <a:r>
              <a:rPr lang="de-DE" dirty="0" smtClean="0"/>
              <a:t>- </a:t>
            </a:r>
            <a:r>
              <a:rPr lang="de-DE" dirty="0"/>
              <a:t>Du </a:t>
            </a:r>
            <a:r>
              <a:rPr lang="de-DE" dirty="0" smtClean="0"/>
              <a:t>- Wir</a:t>
            </a:r>
          </a:p>
          <a:p>
            <a:r>
              <a:rPr lang="de-DE" dirty="0"/>
              <a:t>Wir: Diskussion der Lösungsansätze</a:t>
            </a:r>
          </a:p>
          <a:p>
            <a:pPr lvl="1"/>
            <a:r>
              <a:rPr lang="de-DE" dirty="0"/>
              <a:t>Großer Abstand zwischen Schallerzeuger und Schallempfänger ist wichtig, da sich Schall schnell ausbreitet und Menschen nicht sonderlich schnell reagieren </a:t>
            </a:r>
            <a:r>
              <a:rPr lang="de-DE" dirty="0" smtClean="0"/>
              <a:t>können</a:t>
            </a:r>
          </a:p>
          <a:p>
            <a:pPr lvl="1"/>
            <a:r>
              <a:rPr lang="de-DE" dirty="0" smtClean="0"/>
              <a:t>Beginnt mit der Zeitmessung, wenn ihr den Hammer nacht unten sausen seht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</a:t>
            </a:r>
            <a:r>
              <a:rPr lang="de-DE" dirty="0" smtClean="0"/>
              <a:t>Messabweichungen </a:t>
            </a:r>
            <a:r>
              <a:rPr lang="de-DE" dirty="0"/>
              <a:t>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50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Versuchsaufbau</a:t>
            </a:r>
            <a:r>
              <a:rPr lang="de-DE" dirty="0"/>
              <a:t> </a:t>
            </a:r>
            <a:r>
              <a:rPr lang="de-DE" dirty="0" smtClean="0"/>
              <a:t>und Versuchsdurchführung: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</a:t>
            </a:r>
            <a:r>
              <a:rPr lang="de-DE" dirty="0" smtClean="0"/>
              <a:t>Messabweichungen </a:t>
            </a:r>
            <a:r>
              <a:rPr lang="de-DE" dirty="0"/>
              <a:t>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437502" cy="4183595"/>
          </a:xfrm>
          <a:prstGeom prst="rect">
            <a:avLst/>
          </a:prstGeom>
        </p:spPr>
      </p:pic>
      <p:sp>
        <p:nvSpPr>
          <p:cNvPr id="6" name="Pfeil nach links und rechts 5"/>
          <p:cNvSpPr/>
          <p:nvPr/>
        </p:nvSpPr>
        <p:spPr>
          <a:xfrm>
            <a:off x="2411760" y="3933056"/>
            <a:ext cx="4320480" cy="1080120"/>
          </a:xfrm>
          <a:prstGeom prst="left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136 m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Folgende </a:t>
            </a:r>
            <a:r>
              <a:rPr lang="de-DE" sz="2400" b="1" dirty="0" smtClean="0"/>
              <a:t>kostenlose</a:t>
            </a:r>
            <a:r>
              <a:rPr lang="de-DE" sz="2400" dirty="0" smtClean="0"/>
              <a:t> Software bzw. App wurde speziell für akustische Experimente in der Schule entwickelt:</a:t>
            </a:r>
          </a:p>
          <a:p>
            <a:r>
              <a:rPr lang="de-DE" sz="2000" dirty="0" smtClean="0"/>
              <a:t>Für PCs, Notebooks und Tablets mit Betriebssystem MS </a:t>
            </a:r>
            <a:r>
              <a:rPr lang="de-DE" sz="2000" b="1" dirty="0" smtClean="0"/>
              <a:t>Windows</a:t>
            </a:r>
            <a:r>
              <a:rPr lang="de-DE" sz="2000" dirty="0" smtClean="0"/>
              <a:t>: Software: </a:t>
            </a:r>
            <a:r>
              <a:rPr lang="de-DE" sz="2000" b="1" dirty="0" smtClean="0"/>
              <a:t>„Spaichinger Schallpegelmesser“</a:t>
            </a:r>
            <a:br>
              <a:rPr lang="de-DE" sz="2000" b="1" dirty="0" smtClean="0"/>
            </a:br>
            <a:r>
              <a:rPr lang="de-DE" sz="2000" dirty="0" smtClean="0"/>
              <a:t>Bedienungsanleitung und</a:t>
            </a:r>
            <a:r>
              <a:rPr lang="de-DE" sz="2000" b="1" dirty="0" smtClean="0"/>
              <a:t> </a:t>
            </a:r>
            <a:r>
              <a:rPr lang="de-DE" sz="2000" dirty="0" smtClean="0"/>
              <a:t>Download </a:t>
            </a:r>
            <a:r>
              <a:rPr lang="de-DE" sz="2000" dirty="0"/>
              <a:t>unter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</a:t>
            </a:r>
            <a:r>
              <a:rPr lang="de-DE" sz="2000" dirty="0" smtClean="0">
                <a:hlinkClick r:id="rId2"/>
              </a:rPr>
              <a:t>www.spaichinger-schallpegelmesser.de</a:t>
            </a:r>
            <a:endParaRPr lang="de-DE" sz="2000" dirty="0" smtClean="0"/>
          </a:p>
          <a:p>
            <a:r>
              <a:rPr lang="de-DE" sz="2000" dirty="0" smtClean="0"/>
              <a:t>Für Smartphones und Tablets mit Betriebssystem </a:t>
            </a:r>
            <a:r>
              <a:rPr lang="de-DE" sz="2000" b="1" dirty="0" smtClean="0"/>
              <a:t>Android</a:t>
            </a:r>
            <a:r>
              <a:rPr lang="de-DE" sz="2000" dirty="0" smtClean="0"/>
              <a:t>: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App: </a:t>
            </a:r>
            <a:r>
              <a:rPr lang="de-DE" sz="2000" b="1" dirty="0" smtClean="0"/>
              <a:t>„Schallanalysator“</a:t>
            </a:r>
            <a:br>
              <a:rPr lang="de-DE" sz="2000" b="1" dirty="0" smtClean="0"/>
            </a:br>
            <a:r>
              <a:rPr lang="de-DE" sz="2000" dirty="0" smtClean="0"/>
              <a:t>Download über Google-Play-Store</a:t>
            </a:r>
            <a:br>
              <a:rPr lang="de-DE" sz="2000" dirty="0" smtClean="0"/>
            </a:br>
            <a:r>
              <a:rPr lang="de-DE" sz="2000" dirty="0" smtClean="0"/>
              <a:t>Bedienungsanleitung und Downloadlink unter:</a:t>
            </a:r>
            <a:br>
              <a:rPr lang="de-DE" sz="2000" dirty="0" smtClean="0"/>
            </a:br>
            <a:r>
              <a:rPr lang="de-DE" sz="2000" dirty="0">
                <a:hlinkClick r:id="rId2"/>
              </a:rPr>
              <a:t>http://</a:t>
            </a:r>
            <a:r>
              <a:rPr lang="de-DE" sz="2000" dirty="0" smtClean="0">
                <a:hlinkClick r:id="rId2"/>
              </a:rPr>
              <a:t>www.spaichinger-schallpegelmesser.de</a:t>
            </a:r>
            <a:endParaRPr lang="de-DE" sz="2000" dirty="0" smtClean="0"/>
          </a:p>
          <a:p>
            <a:r>
              <a:rPr lang="de-DE" sz="2000" dirty="0"/>
              <a:t>Für </a:t>
            </a:r>
            <a:r>
              <a:rPr lang="de-DE" sz="2000" dirty="0" smtClean="0"/>
              <a:t>iPod, iPad und iPhone (Betriebssystem </a:t>
            </a:r>
            <a:r>
              <a:rPr lang="de-DE" sz="2000" b="1" dirty="0" smtClean="0"/>
              <a:t>iOS)</a:t>
            </a:r>
            <a:r>
              <a:rPr lang="de-DE" sz="2000" dirty="0" smtClean="0"/>
              <a:t>: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App: </a:t>
            </a:r>
            <a:r>
              <a:rPr lang="de-DE" sz="2000" b="1" dirty="0"/>
              <a:t>„Schallanalysator“</a:t>
            </a:r>
            <a:br>
              <a:rPr lang="de-DE" sz="2000" b="1" dirty="0"/>
            </a:br>
            <a:r>
              <a:rPr lang="de-DE" sz="2000" dirty="0"/>
              <a:t>Download über </a:t>
            </a:r>
            <a:r>
              <a:rPr lang="de-DE" sz="2000" dirty="0" smtClean="0"/>
              <a:t>Apple-App-Store (iTunes)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Bedienungsanleitung und Downloadlink unter:</a:t>
            </a:r>
            <a:br>
              <a:rPr lang="de-DE" sz="2000" dirty="0"/>
            </a:br>
            <a:r>
              <a:rPr lang="de-DE" sz="2000" dirty="0">
                <a:hlinkClick r:id="rId2"/>
              </a:rPr>
              <a:t>http://www.spaichinger-schallpegelmesser.de</a:t>
            </a:r>
            <a:endParaRPr lang="de-DE" sz="2000" b="1" dirty="0"/>
          </a:p>
          <a:p>
            <a:endParaRPr lang="de-DE" sz="2000" b="1" dirty="0" smtClean="0"/>
          </a:p>
          <a:p>
            <a:pPr marL="0" indent="0">
              <a:buNone/>
            </a:pPr>
            <a:endParaRPr lang="de-DE" sz="2400" b="1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Spaichinger Schallpegelmesser - Schallanalysator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56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Versuchsauswertung:</a:t>
            </a:r>
          </a:p>
          <a:p>
            <a:r>
              <a:rPr lang="de-DE" sz="2400" dirty="0" smtClean="0"/>
              <a:t>Sammeln der gemessenen Zeiten an der Tafel</a:t>
            </a:r>
            <a:br>
              <a:rPr lang="de-DE" sz="2400" dirty="0" smtClean="0"/>
            </a:br>
            <a:r>
              <a:rPr lang="de-DE" sz="2400" dirty="0" smtClean="0"/>
              <a:t>(typische Werte: 0,5 s bis 1,0 s)</a:t>
            </a:r>
          </a:p>
          <a:p>
            <a:r>
              <a:rPr lang="de-DE" sz="2400" dirty="0" smtClean="0"/>
              <a:t>Diskussion: Ursachen </a:t>
            </a:r>
            <a:r>
              <a:rPr lang="de-DE" sz="2400" dirty="0"/>
              <a:t>für die </a:t>
            </a:r>
            <a:r>
              <a:rPr lang="de-DE" sz="2400" dirty="0" smtClean="0"/>
              <a:t>Abweichungen? </a:t>
            </a:r>
            <a:br>
              <a:rPr lang="de-DE" sz="2400" dirty="0" smtClean="0"/>
            </a:br>
            <a:r>
              <a:rPr lang="de-DE" sz="2400" dirty="0" smtClean="0"/>
              <a:t>→ unterschiedliche Reaktionszeiten</a:t>
            </a:r>
          </a:p>
          <a:p>
            <a:r>
              <a:rPr lang="de-DE" sz="2400" dirty="0" smtClean="0"/>
              <a:t>Diskussion: Welche gemessene Zeit sollen wir nun für die Geschwindigkeitsbestimmung verwenden?</a:t>
            </a:r>
            <a:br>
              <a:rPr lang="de-DE" sz="2400" dirty="0" smtClean="0"/>
            </a:br>
            <a:r>
              <a:rPr lang="de-DE" sz="2400" dirty="0"/>
              <a:t>→ </a:t>
            </a:r>
            <a:r>
              <a:rPr lang="de-DE" sz="2400" b="1" dirty="0" smtClean="0"/>
              <a:t>Mittelwert</a:t>
            </a:r>
            <a:r>
              <a:rPr lang="de-DE" sz="2400" dirty="0" smtClean="0"/>
              <a:t> ist vermutlich die beste Schätzung für die richtige Laufzeit des Schalls</a:t>
            </a:r>
          </a:p>
          <a:p>
            <a:r>
              <a:rPr lang="de-DE" sz="2400" dirty="0" smtClean="0"/>
              <a:t>Ich – Du – Wir: Mittelwertbildung und Geschwindigkeitsberechnung aus den gegebenen Daten</a:t>
            </a:r>
          </a:p>
          <a:p>
            <a:r>
              <a:rPr lang="de-DE" sz="2400" dirty="0" smtClean="0"/>
              <a:t>Typische Ergebnisse: Zeitmittelwerte: 0,6 - 0,7 Sekunden</a:t>
            </a:r>
            <a:br>
              <a:rPr lang="de-DE" sz="2400" dirty="0" smtClean="0"/>
            </a:br>
            <a:r>
              <a:rPr lang="de-DE" sz="2400" dirty="0" smtClean="0"/>
              <a:t>Daraus Geschwindigkeiten: </a:t>
            </a:r>
            <a:r>
              <a:rPr lang="de-DE" sz="2400" b="1" dirty="0" smtClean="0"/>
              <a:t>194 m/s - 227 m/s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</a:t>
            </a:r>
            <a:r>
              <a:rPr lang="de-DE" dirty="0" smtClean="0"/>
              <a:t>Messabweichungen </a:t>
            </a:r>
            <a:r>
              <a:rPr lang="de-DE" dirty="0"/>
              <a:t>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29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Diskussion: Beurteilung des Ergebnisses</a:t>
            </a:r>
            <a:r>
              <a:rPr lang="de-DE" sz="2400" dirty="0" smtClean="0"/>
              <a:t>:</a:t>
            </a:r>
          </a:p>
          <a:p>
            <a:r>
              <a:rPr lang="de-DE" sz="2400" dirty="0" smtClean="0"/>
              <a:t>Wie schnell fliegt ein gewöhnliches Passagierflugzeug?</a:t>
            </a:r>
            <a:br>
              <a:rPr lang="de-DE" sz="2400" dirty="0" smtClean="0"/>
            </a:br>
            <a:r>
              <a:rPr lang="de-DE" sz="2400" dirty="0"/>
              <a:t>c</a:t>
            </a:r>
            <a:r>
              <a:rPr lang="de-DE" sz="2400" dirty="0" smtClean="0"/>
              <a:t>a. 800 km/h bis 900 km/h (222 m/s bis 250 m/s)</a:t>
            </a:r>
          </a:p>
          <a:p>
            <a:r>
              <a:rPr lang="de-DE" sz="2400" dirty="0" smtClean="0"/>
              <a:t>Fliegt ein gewöhnliches Passagierflugzeug mit Überschallgeschwindigkeit?</a:t>
            </a:r>
            <a:br>
              <a:rPr lang="de-DE" sz="2400" dirty="0" smtClean="0"/>
            </a:br>
            <a:r>
              <a:rPr lang="de-DE" sz="2400" dirty="0" smtClean="0"/>
              <a:t>Nein eigentlich nicht! </a:t>
            </a:r>
            <a:br>
              <a:rPr lang="de-DE" sz="2400" dirty="0" smtClean="0"/>
            </a:br>
            <a:r>
              <a:rPr lang="de-DE" sz="2400" dirty="0" smtClean="0"/>
              <a:t>Nach unseren Messergebnissen aber schon!</a:t>
            </a:r>
            <a:br>
              <a:rPr lang="de-DE" sz="2400" dirty="0" smtClean="0"/>
            </a:br>
            <a:r>
              <a:rPr lang="de-DE" sz="2400" b="1" dirty="0" smtClean="0"/>
              <a:t>Widerspruch! </a:t>
            </a:r>
            <a:br>
              <a:rPr lang="de-DE" sz="2400" b="1" dirty="0" smtClean="0"/>
            </a:br>
            <a:r>
              <a:rPr lang="de-DE" sz="2400" b="1" dirty="0" smtClean="0"/>
              <a:t>→ Unsere gemessene Zeiten sind also viel zu groß!</a:t>
            </a:r>
          </a:p>
          <a:p>
            <a:pPr marL="914400" lvl="2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</a:t>
            </a:r>
            <a:r>
              <a:rPr lang="de-DE" dirty="0" smtClean="0"/>
              <a:t>Messabweichungen </a:t>
            </a:r>
            <a:r>
              <a:rPr lang="de-DE" dirty="0"/>
              <a:t>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08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Erklärung der großen Messabweichung:</a:t>
            </a:r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r>
              <a:rPr lang="de-DE" sz="2400" b="1" dirty="0" smtClean="0"/>
              <a:t>Aufgabe 2 (beobachten, Messabweichungen erkennen, erklären) : </a:t>
            </a:r>
            <a:r>
              <a:rPr lang="de-DE" sz="2400" dirty="0"/>
              <a:t>Erkläre, warum die gemessene Zeitdauer viel länger als die vom Schall tatsächlich benötigte Laufzeit </a:t>
            </a:r>
            <a:r>
              <a:rPr lang="de-DE" sz="2400" dirty="0" smtClean="0"/>
              <a:t>ist. Schreibe deine Erklärung in dein Heft.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(Ich - Wir (Plenum)) siehe:</a:t>
            </a:r>
          </a:p>
          <a:p>
            <a:pPr marL="0" indent="0">
              <a:buNone/>
            </a:pPr>
            <a:r>
              <a:rPr lang="de-DE" sz="2400" dirty="0" smtClean="0">
                <a:hlinkClick r:id="rId2" action="ppaction://hlinkfile"/>
              </a:rPr>
              <a:t>2321_Aufgaben_Messabweichungen.docx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b="1" dirty="0" smtClean="0"/>
              <a:t>Gestufte Hilfen zu </a:t>
            </a:r>
            <a:r>
              <a:rPr lang="de-DE" sz="2400" b="1" dirty="0"/>
              <a:t>Aufgabe </a:t>
            </a:r>
            <a:r>
              <a:rPr lang="de-DE" sz="2400" b="1" dirty="0" smtClean="0"/>
              <a:t>2:</a:t>
            </a:r>
            <a:endParaRPr lang="de-DE" sz="2400" b="1" dirty="0"/>
          </a:p>
          <a:p>
            <a:pPr marL="0" indent="0">
              <a:buNone/>
            </a:pPr>
            <a:r>
              <a:rPr lang="de-DE" sz="2000" dirty="0"/>
              <a:t>Hilfe 1: Film „</a:t>
            </a:r>
            <a:r>
              <a:rPr lang="de-DE" sz="2000" dirty="0">
                <a:hlinkClick r:id="rId3" action="ppaction://hlinkfile"/>
              </a:rPr>
              <a:t>2317_hammer_hilfe1.wmv</a:t>
            </a:r>
            <a:r>
              <a:rPr lang="de-DE" sz="2000" dirty="0"/>
              <a:t>“</a:t>
            </a:r>
          </a:p>
          <a:p>
            <a:pPr marL="0" indent="0">
              <a:buNone/>
            </a:pPr>
            <a:r>
              <a:rPr lang="de-DE" sz="2000" dirty="0"/>
              <a:t>Hilfe 2: Film „</a:t>
            </a:r>
            <a:r>
              <a:rPr lang="de-DE" sz="2000" dirty="0">
                <a:hlinkClick r:id="rId4" action="ppaction://hlinkfile"/>
              </a:rPr>
              <a:t>2318_hammer_hilfe2.wmv</a:t>
            </a:r>
            <a:r>
              <a:rPr lang="de-DE" sz="2000" dirty="0"/>
              <a:t>“</a:t>
            </a:r>
          </a:p>
          <a:p>
            <a:pPr marL="0" indent="0">
              <a:buNone/>
            </a:pPr>
            <a:r>
              <a:rPr lang="de-DE" sz="2000" dirty="0"/>
              <a:t>Hilfe 3: Film „</a:t>
            </a:r>
            <a:r>
              <a:rPr lang="de-DE" sz="2000" dirty="0">
                <a:hlinkClick r:id="rId5" action="ppaction://hlinkfile"/>
              </a:rPr>
              <a:t>2319_hammer_hilfe3.wmv</a:t>
            </a:r>
            <a:r>
              <a:rPr lang="de-DE" sz="2000" dirty="0"/>
              <a:t>“</a:t>
            </a:r>
          </a:p>
          <a:p>
            <a:pPr marL="0" indent="0">
              <a:buNone/>
            </a:pPr>
            <a:r>
              <a:rPr lang="de-DE" sz="2000" dirty="0"/>
              <a:t>Hilfe 4: Film „</a:t>
            </a:r>
            <a:r>
              <a:rPr lang="de-DE" sz="2000" dirty="0">
                <a:hlinkClick r:id="rId6" action="ppaction://hlinkfile"/>
              </a:rPr>
              <a:t>2320_hammer_hilfe4.wmv</a:t>
            </a:r>
            <a:r>
              <a:rPr lang="de-DE" sz="2000" dirty="0" smtClean="0"/>
              <a:t>“</a:t>
            </a: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(8 PCs, eine Hilfe auf zwei PCs geöffnet)</a:t>
            </a:r>
          </a:p>
          <a:p>
            <a:endParaRPr lang="de-DE" b="1" dirty="0" smtClean="0"/>
          </a:p>
          <a:p>
            <a:pPr lvl="2"/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</a:t>
            </a:r>
            <a:r>
              <a:rPr lang="de-DE" dirty="0" smtClean="0"/>
              <a:t>Messabweichungen </a:t>
            </a:r>
            <a:r>
              <a:rPr lang="de-DE" dirty="0"/>
              <a:t>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1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Erfahrungen mit </a:t>
            </a:r>
            <a:r>
              <a:rPr lang="de-DE" sz="2400" b="1" dirty="0"/>
              <a:t>den gestuften </a:t>
            </a:r>
            <a:r>
              <a:rPr lang="de-DE" sz="2400" b="1" dirty="0" smtClean="0"/>
              <a:t>Hilfen von Aufgabe 2 in Klasse 7: </a:t>
            </a:r>
            <a:endParaRPr lang="de-DE" sz="2400" dirty="0" smtClean="0"/>
          </a:p>
          <a:p>
            <a:r>
              <a:rPr lang="de-DE" sz="2400" dirty="0" smtClean="0">
                <a:solidFill>
                  <a:srgbClr val="008000"/>
                </a:solidFill>
              </a:rPr>
              <a:t>Mithilfe dieser Filme verstehen die Schülerinnen und Schüler wie es zu dieser systematischen Messabweichung kommt</a:t>
            </a:r>
          </a:p>
          <a:p>
            <a:pPr marL="0" indent="0">
              <a:buNone/>
            </a:pPr>
            <a:r>
              <a:rPr lang="de-DE" sz="2400" b="1" dirty="0" smtClean="0"/>
              <a:t>Allerdings treten folgende Probleme auf, die durch folgende Hinweise gelöst werden können:</a:t>
            </a:r>
          </a:p>
          <a:p>
            <a:r>
              <a:rPr lang="de-DE" sz="2400" dirty="0" smtClean="0"/>
              <a:t>Oft werden die </a:t>
            </a:r>
            <a:r>
              <a:rPr lang="de-DE" sz="2400" b="1" dirty="0" smtClean="0"/>
              <a:t>Fragen und Antworten in den Filmen nicht gelesen</a:t>
            </a:r>
            <a:r>
              <a:rPr lang="de-DE" sz="2400" dirty="0" smtClean="0"/>
              <a:t>, sondern nur der Rest des Filmes angeschaut.</a:t>
            </a:r>
            <a:br>
              <a:rPr lang="de-DE" sz="2400" dirty="0" smtClean="0"/>
            </a:br>
            <a:r>
              <a:rPr lang="de-DE" sz="2400" dirty="0" smtClean="0"/>
              <a:t>→ </a:t>
            </a:r>
            <a:r>
              <a:rPr lang="de-DE" sz="2400" b="1" dirty="0" smtClean="0"/>
              <a:t>Hinweis dringend erforderlich: </a:t>
            </a:r>
            <a:br>
              <a:rPr lang="de-DE" sz="2400" b="1" dirty="0" smtClean="0"/>
            </a:br>
            <a:r>
              <a:rPr lang="de-DE" sz="2400" i="1" dirty="0" smtClean="0"/>
              <a:t>Fragen und Antworten gründlich durchlesen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b="1" dirty="0" smtClean="0"/>
          </a:p>
          <a:p>
            <a:pPr lvl="2"/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</a:t>
            </a:r>
            <a:r>
              <a:rPr lang="de-DE" dirty="0" smtClean="0"/>
              <a:t>Messabweichungen </a:t>
            </a:r>
            <a:r>
              <a:rPr lang="de-DE" dirty="0"/>
              <a:t>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10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Erfahrungen mit </a:t>
            </a:r>
            <a:r>
              <a:rPr lang="de-DE" sz="2400" b="1" dirty="0"/>
              <a:t>den gestuften </a:t>
            </a:r>
            <a:r>
              <a:rPr lang="de-DE" sz="2400" b="1" dirty="0" smtClean="0"/>
              <a:t>Hilfen von Aufgabe 2 in Klasse 7 - Probleme und deren Lösungen:</a:t>
            </a:r>
            <a:endParaRPr lang="de-DE" sz="2400" dirty="0"/>
          </a:p>
          <a:p>
            <a:r>
              <a:rPr lang="de-DE" sz="2400" dirty="0"/>
              <a:t>Oftmals wird </a:t>
            </a:r>
            <a:r>
              <a:rPr lang="de-DE" sz="2400" b="1" dirty="0"/>
              <a:t>nicht zwischen Beginn und Ende der Zeitmessung unterschieden</a:t>
            </a:r>
            <a:r>
              <a:rPr lang="de-DE" sz="2400" dirty="0"/>
              <a:t>, sondern </a:t>
            </a:r>
            <a:r>
              <a:rPr lang="de-DE" sz="2400" b="1" dirty="0"/>
              <a:t>pauschal</a:t>
            </a:r>
            <a:r>
              <a:rPr lang="de-DE" sz="2400" dirty="0"/>
              <a:t> mit </a:t>
            </a:r>
            <a:r>
              <a:rPr lang="de-DE" sz="2400" b="1" dirty="0"/>
              <a:t>Reaktionszeit</a:t>
            </a:r>
            <a:r>
              <a:rPr lang="de-DE" sz="2400" dirty="0"/>
              <a:t> argumentiert</a:t>
            </a:r>
            <a:br>
              <a:rPr lang="de-DE" sz="2400" dirty="0"/>
            </a:br>
            <a:r>
              <a:rPr lang="de-DE" sz="2400" b="1" dirty="0"/>
              <a:t>→</a:t>
            </a:r>
            <a:r>
              <a:rPr lang="de-DE" sz="2400" dirty="0"/>
              <a:t> </a:t>
            </a:r>
            <a:r>
              <a:rPr lang="de-DE" sz="2400" b="1" dirty="0"/>
              <a:t>Hinweis dringend erforderlich: </a:t>
            </a:r>
            <a:br>
              <a:rPr lang="de-DE" sz="2400" b="1" dirty="0"/>
            </a:br>
            <a:r>
              <a:rPr lang="de-DE" sz="2400" i="1" dirty="0"/>
              <a:t>Wenn du glaubst, dass du die vollständige Lösung gefunden hast, nutze bitte alle Hilfen nacheinander zur </a:t>
            </a:r>
            <a:r>
              <a:rPr lang="de-DE" sz="2400" i="1" dirty="0" smtClean="0"/>
              <a:t>Kontrolle</a:t>
            </a:r>
            <a:endParaRPr lang="de-DE" sz="2400" dirty="0" smtClean="0"/>
          </a:p>
          <a:p>
            <a:r>
              <a:rPr lang="de-DE" sz="2400" dirty="0" smtClean="0"/>
              <a:t>Teilweise wird nur auf den </a:t>
            </a:r>
            <a:r>
              <a:rPr lang="de-DE" sz="2400" b="1" dirty="0" smtClean="0"/>
              <a:t>Finger</a:t>
            </a:r>
            <a:r>
              <a:rPr lang="de-DE" sz="2400" dirty="0" smtClean="0"/>
              <a:t>, der die Stoppuhr betätigt und </a:t>
            </a:r>
            <a:r>
              <a:rPr lang="de-DE" sz="2400" b="1" dirty="0" smtClean="0"/>
              <a:t>nicht</a:t>
            </a:r>
            <a:r>
              <a:rPr lang="de-DE" sz="2400" dirty="0" smtClean="0"/>
              <a:t> auf den </a:t>
            </a:r>
            <a:r>
              <a:rPr lang="de-DE" sz="2400" b="1" dirty="0" smtClean="0"/>
              <a:t>Wert der Stoppuhr </a:t>
            </a:r>
            <a:r>
              <a:rPr lang="de-DE" sz="2400" dirty="0" smtClean="0"/>
              <a:t>geschaut</a:t>
            </a:r>
            <a:br>
              <a:rPr lang="de-DE" sz="2400" dirty="0" smtClean="0"/>
            </a:br>
            <a:r>
              <a:rPr lang="de-DE" sz="2400" b="1" dirty="0" smtClean="0"/>
              <a:t>→</a:t>
            </a:r>
            <a:r>
              <a:rPr lang="de-DE" sz="2400" dirty="0" smtClean="0"/>
              <a:t> </a:t>
            </a:r>
            <a:r>
              <a:rPr lang="de-DE" sz="2400" b="1" dirty="0"/>
              <a:t>Hinweis dringend erforderlich: 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i="1" dirty="0" smtClean="0"/>
              <a:t>Achte nicht nur auf die Finger der Schülerinnen und Schüler, sondern auch auf die Werte der Stoppuhren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b="1" dirty="0" smtClean="0"/>
          </a:p>
          <a:p>
            <a:pPr lvl="2"/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</a:t>
            </a:r>
            <a:r>
              <a:rPr lang="de-DE" dirty="0" smtClean="0"/>
              <a:t>Messabweichungen </a:t>
            </a:r>
            <a:r>
              <a:rPr lang="de-DE" dirty="0"/>
              <a:t>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23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Daher: Wichtige Hinweise </a:t>
            </a:r>
            <a:r>
              <a:rPr lang="de-DE" b="1" dirty="0"/>
              <a:t>zum Umgang mit den gestuften </a:t>
            </a:r>
            <a:r>
              <a:rPr lang="de-DE" b="1" dirty="0" smtClean="0"/>
              <a:t>Hilfen von Aufgabe 2 mündlich und auf dem Aufgabenblatt: </a:t>
            </a:r>
            <a:endParaRPr lang="de-DE" dirty="0"/>
          </a:p>
          <a:p>
            <a:r>
              <a:rPr lang="de-DE" sz="2000" dirty="0"/>
              <a:t>In den Hilfen 2 und 3 werden Fragen gestellt, die dann in der jeweils nächsten Hilfe beantwortet werden. Es ist daher sehr wichtig, dass du die Reihenfolge der Hilfen einhältst und die </a:t>
            </a:r>
            <a:r>
              <a:rPr lang="de-DE" sz="2000" b="1" dirty="0"/>
              <a:t>Fragen und Antworten gründlich durchliest. </a:t>
            </a:r>
            <a:endParaRPr lang="de-DE" sz="2000" b="1" dirty="0" smtClean="0"/>
          </a:p>
          <a:p>
            <a:r>
              <a:rPr lang="de-DE" sz="2000" b="1" dirty="0" smtClean="0"/>
              <a:t>Achte </a:t>
            </a:r>
            <a:r>
              <a:rPr lang="de-DE" sz="2000" b="1" dirty="0"/>
              <a:t>nicht nur auf die Finger der Schülerinnen und Schüler, sondern auch auf die Werte der Stoppuhren </a:t>
            </a:r>
            <a:endParaRPr lang="de-DE" sz="2000" b="1" dirty="0" smtClean="0"/>
          </a:p>
          <a:p>
            <a:r>
              <a:rPr lang="de-DE" sz="2000" b="1" dirty="0" smtClean="0"/>
              <a:t> </a:t>
            </a:r>
            <a:r>
              <a:rPr lang="de-DE" sz="2000" b="1" dirty="0"/>
              <a:t>Wenn du glaubst, dass du die vollständige Lösung gefunden hast, nutze bitte alle Hilfen nacheinander zur Kontrolle</a:t>
            </a:r>
            <a:r>
              <a:rPr lang="de-DE" sz="2000" b="1" dirty="0" smtClean="0"/>
              <a:t>.</a:t>
            </a:r>
          </a:p>
          <a:p>
            <a:pPr marL="0" indent="0">
              <a:buNone/>
            </a:pPr>
            <a:r>
              <a:rPr lang="de-DE" sz="2000" dirty="0" smtClean="0"/>
              <a:t>Siehe Aufgabenblatt: </a:t>
            </a:r>
            <a:r>
              <a:rPr lang="de-DE" sz="2000" dirty="0" err="1" smtClean="0">
                <a:hlinkClick r:id="rId2" action="ppaction://hlinkfile"/>
              </a:rPr>
              <a:t>2321_Aufgaben_Messabweichungen.docx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u</a:t>
            </a:r>
            <a:r>
              <a:rPr lang="de-DE" sz="2000" dirty="0" smtClean="0"/>
              <a:t>nter </a:t>
            </a:r>
            <a:r>
              <a:rPr lang="de-DE" sz="2000" dirty="0" smtClean="0">
                <a:hlinkClick r:id="rId3" action="ppaction://hlinkfile"/>
              </a:rPr>
              <a:t>2312_materialien_smartphone_akustik.zip</a:t>
            </a:r>
            <a:endParaRPr lang="de-DE" sz="2000" dirty="0"/>
          </a:p>
          <a:p>
            <a:pPr marL="0" indent="0">
              <a:buNone/>
            </a:pPr>
            <a:endParaRPr lang="de-DE" dirty="0" smtClean="0"/>
          </a:p>
          <a:p>
            <a:endParaRPr lang="de-DE" b="1" dirty="0" smtClean="0"/>
          </a:p>
          <a:p>
            <a:pPr lvl="2"/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</a:t>
            </a:r>
            <a:r>
              <a:rPr lang="de-DE" dirty="0" smtClean="0"/>
              <a:t>Messabweichungen </a:t>
            </a:r>
            <a:r>
              <a:rPr lang="de-DE" dirty="0"/>
              <a:t>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55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Nach Diskussion von Aufgabe 2: Führt die Reaktionszeit immer zu großen Messabweichungen?</a:t>
            </a:r>
            <a:endParaRPr lang="de-DE" sz="1400" dirty="0" smtClean="0"/>
          </a:p>
          <a:p>
            <a:pPr marL="0" indent="0">
              <a:buNone/>
            </a:pPr>
            <a:r>
              <a:rPr lang="de-DE" sz="2400" b="1" dirty="0" smtClean="0"/>
              <a:t>Aufgabe 3 (beobachten, Messabweichungen erkennen, erklären)</a:t>
            </a:r>
            <a:r>
              <a:rPr lang="de-DE" sz="2400" dirty="0" smtClean="0"/>
              <a:t> </a:t>
            </a:r>
            <a:r>
              <a:rPr lang="de-DE" sz="2400" dirty="0"/>
              <a:t>Der Versuch </a:t>
            </a:r>
            <a:r>
              <a:rPr lang="de-DE" sz="2400" dirty="0" smtClean="0"/>
              <a:t>zur Schallgeschwindigkeitsbestimmung </a:t>
            </a:r>
            <a:r>
              <a:rPr lang="de-DE" sz="2400" dirty="0"/>
              <a:t>mit Hammer und Stahlträger wird nun folgendermaßen abgeändert: Statt Hammer und Stahlträger wird eine Pistole mit Knallpatronen verwendet. Diese Pistole wird nach oben abgefeuert. Beim Schießen </a:t>
            </a:r>
            <a:r>
              <a:rPr lang="de-DE" sz="2400" dirty="0" smtClean="0"/>
              <a:t>entstehen gleichzeitig </a:t>
            </a:r>
            <a:r>
              <a:rPr lang="de-DE" sz="2400" dirty="0"/>
              <a:t>Knall und </a:t>
            </a:r>
            <a:r>
              <a:rPr lang="de-DE" sz="2400" dirty="0" smtClean="0"/>
              <a:t>Mündungsfeuer</a:t>
            </a:r>
            <a:r>
              <a:rPr lang="de-DE" sz="2400" dirty="0"/>
              <a:t>. Die Schüler mit den Stoppuhren sehen zunächst das Mündungsfeuer und hören später den Knall. </a:t>
            </a:r>
            <a:r>
              <a:rPr lang="de-DE" sz="2400" dirty="0" smtClean="0"/>
              <a:t>Erkläre</a:t>
            </a:r>
            <a:r>
              <a:rPr lang="de-DE" sz="2400" dirty="0"/>
              <a:t>, weshalb die bei diesem Experiment gemessene Zeitdauer ziemlich genau mit der vom Schall tatsächlich benötigten Laufzeit übereinstimmen kann.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(Ich – Wir) siehe: </a:t>
            </a:r>
            <a:r>
              <a:rPr lang="de-DE" sz="2400" dirty="0">
                <a:hlinkClick r:id="rId2" action="ppaction://hlinkfile"/>
              </a:rPr>
              <a:t>2321_Aufgaben_Messabweichungen.docx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b="1" dirty="0" smtClean="0"/>
          </a:p>
          <a:p>
            <a:pPr lvl="2"/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</a:t>
            </a:r>
            <a:r>
              <a:rPr lang="de-DE" dirty="0" smtClean="0"/>
              <a:t>Messabweichungen </a:t>
            </a:r>
            <a:r>
              <a:rPr lang="de-DE" dirty="0"/>
              <a:t>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62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r>
              <a:rPr lang="de-DE" sz="2400" b="1" dirty="0" smtClean="0"/>
              <a:t>Gestufte Hilfen zu </a:t>
            </a:r>
            <a:r>
              <a:rPr lang="de-DE" sz="2400" b="1" dirty="0"/>
              <a:t>Aufgabe 3</a:t>
            </a:r>
            <a:r>
              <a:rPr lang="de-DE" sz="2400" b="1" dirty="0" smtClean="0"/>
              <a:t>:</a:t>
            </a:r>
            <a:endParaRPr lang="de-DE" sz="2400" b="1" dirty="0"/>
          </a:p>
          <a:p>
            <a:pPr marL="0" indent="0">
              <a:buNone/>
            </a:pPr>
            <a:r>
              <a:rPr lang="de-DE" sz="2400" dirty="0"/>
              <a:t>Hilfe 1: Film „</a:t>
            </a:r>
            <a:r>
              <a:rPr lang="de-DE" sz="2400" dirty="0" smtClean="0">
                <a:hlinkClick r:id="rId2" action="ppaction://hlinkfile"/>
              </a:rPr>
              <a:t>2313_pistole_hilfe1.wmv</a:t>
            </a:r>
            <a:r>
              <a:rPr lang="de-DE" sz="2400" dirty="0"/>
              <a:t>“</a:t>
            </a:r>
          </a:p>
          <a:p>
            <a:pPr marL="0" indent="0">
              <a:buNone/>
            </a:pPr>
            <a:r>
              <a:rPr lang="de-DE" sz="2400" dirty="0"/>
              <a:t>Hilfe 2: Film „</a:t>
            </a:r>
            <a:r>
              <a:rPr lang="de-DE" sz="2400" dirty="0" smtClean="0">
                <a:hlinkClick r:id="rId3" action="ppaction://hlinkfile"/>
              </a:rPr>
              <a:t>2314_pistole_hilfe2.wmv</a:t>
            </a:r>
            <a:r>
              <a:rPr lang="de-DE" sz="2400" dirty="0"/>
              <a:t>“</a:t>
            </a:r>
          </a:p>
          <a:p>
            <a:pPr marL="0" indent="0">
              <a:buNone/>
            </a:pPr>
            <a:r>
              <a:rPr lang="de-DE" sz="2400" dirty="0"/>
              <a:t>Hilfe 3: Film „</a:t>
            </a:r>
            <a:r>
              <a:rPr lang="de-DE" sz="2400" dirty="0" smtClean="0">
                <a:hlinkClick r:id="rId4" action="ppaction://hlinkfile"/>
              </a:rPr>
              <a:t>2315_pistole_hilfe3.wmv</a:t>
            </a:r>
            <a:r>
              <a:rPr lang="de-DE" sz="2400" dirty="0"/>
              <a:t>“</a:t>
            </a:r>
          </a:p>
          <a:p>
            <a:pPr marL="0" indent="0">
              <a:buNone/>
            </a:pPr>
            <a:r>
              <a:rPr lang="de-DE" sz="2400" dirty="0"/>
              <a:t>Hilfe 4: Film „</a:t>
            </a:r>
            <a:r>
              <a:rPr lang="de-DE" sz="2400" dirty="0" smtClean="0">
                <a:hlinkClick r:id="rId5" action="ppaction://hlinkfile"/>
              </a:rPr>
              <a:t>2316_pistole_hilfe4.wmv</a:t>
            </a:r>
            <a:r>
              <a:rPr lang="de-DE" sz="2400" dirty="0" smtClean="0"/>
              <a:t>“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(8 PCs, eine Hilfe auf zwei PCs geöffnet)</a:t>
            </a:r>
          </a:p>
          <a:p>
            <a:pPr marL="0" indent="0">
              <a:buNone/>
            </a:pPr>
            <a:r>
              <a:rPr lang="de-DE" sz="2400" dirty="0" smtClean="0"/>
              <a:t>siehe:</a:t>
            </a:r>
            <a:r>
              <a:rPr lang="de-DE" sz="2400" dirty="0"/>
              <a:t> </a:t>
            </a:r>
            <a:r>
              <a:rPr lang="de-DE" sz="2400" dirty="0" smtClean="0">
                <a:hlinkClick r:id="rId6" action="ppaction://hlinkfile"/>
              </a:rPr>
              <a:t>2321_Aufgaben_Messabweichungen.docx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endParaRPr lang="de-DE" b="1" dirty="0" smtClean="0"/>
          </a:p>
          <a:p>
            <a:pPr lvl="2"/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</a:t>
            </a:r>
            <a:r>
              <a:rPr lang="de-DE" dirty="0" smtClean="0"/>
              <a:t>Messabweichungen </a:t>
            </a:r>
            <a:r>
              <a:rPr lang="de-DE" dirty="0"/>
              <a:t>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1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Erfahrungen mit </a:t>
            </a:r>
            <a:r>
              <a:rPr lang="de-DE" sz="2400" b="1" dirty="0"/>
              <a:t>den gestuften </a:t>
            </a:r>
            <a:r>
              <a:rPr lang="de-DE" sz="2400" b="1" dirty="0" smtClean="0"/>
              <a:t>Hilfen von Aufgabe 3 in Klasse 7: </a:t>
            </a:r>
            <a:endParaRPr lang="de-DE" sz="2400" dirty="0" smtClean="0"/>
          </a:p>
          <a:p>
            <a:r>
              <a:rPr lang="de-DE" sz="2400" dirty="0" smtClean="0">
                <a:solidFill>
                  <a:srgbClr val="008000"/>
                </a:solidFill>
              </a:rPr>
              <a:t>Mithilfe dieser Filme verstehen die Schülerinnen und Schüler weshalb es hier näherungsweise zu keiner systematischen Messabweichung kommt</a:t>
            </a:r>
          </a:p>
          <a:p>
            <a:r>
              <a:rPr lang="de-DE" sz="2400" dirty="0" smtClean="0">
                <a:solidFill>
                  <a:srgbClr val="008000"/>
                </a:solidFill>
              </a:rPr>
              <a:t>Viele Schüler haben bereits nach der 1. Hilfe die richtige Erklärung gefunden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2400" dirty="0" smtClean="0"/>
              <a:t>Zeitaufwand für Aufgaben 1 und 2: insgesamt 45 min</a:t>
            </a:r>
          </a:p>
          <a:p>
            <a:endParaRPr lang="de-DE" b="1" dirty="0" smtClean="0"/>
          </a:p>
          <a:p>
            <a:pPr lvl="2"/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</a:t>
            </a:r>
            <a:r>
              <a:rPr lang="de-DE" dirty="0" smtClean="0"/>
              <a:t>Messabweichungen </a:t>
            </a:r>
            <a:r>
              <a:rPr lang="de-DE" dirty="0"/>
              <a:t>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06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Diskussion: Bemerkungen zu Reaktionszeiten </a:t>
            </a:r>
            <a:br>
              <a:rPr lang="de-DE" sz="2400" b="1" dirty="0" smtClean="0"/>
            </a:br>
            <a:r>
              <a:rPr lang="de-DE" sz="2400" b="1" dirty="0" smtClean="0"/>
              <a:t>(nicht in Klasse 7) </a:t>
            </a:r>
            <a:endParaRPr lang="de-DE" sz="2400" dirty="0" smtClean="0"/>
          </a:p>
          <a:p>
            <a:pPr marL="0" indent="0">
              <a:buNone/>
            </a:pPr>
            <a:r>
              <a:rPr lang="de-DE" sz="2000" dirty="0" smtClean="0"/>
              <a:t>In Aufgabe 3 wird vorausgesetzt:</a:t>
            </a:r>
          </a:p>
          <a:p>
            <a:pPr marL="0" indent="0" algn="ctr">
              <a:buNone/>
            </a:pPr>
            <a:r>
              <a:rPr lang="de-DE" sz="2000" dirty="0" smtClean="0"/>
              <a:t> </a:t>
            </a:r>
            <a:r>
              <a:rPr lang="de-DE" sz="2000" b="1" dirty="0" smtClean="0"/>
              <a:t>Reaktionszeit für optische Signale </a:t>
            </a:r>
            <a:br>
              <a:rPr lang="de-DE" sz="2000" b="1" dirty="0" smtClean="0"/>
            </a:br>
            <a:r>
              <a:rPr lang="de-DE" sz="2000" b="1" dirty="0" smtClean="0"/>
              <a:t>=</a:t>
            </a:r>
            <a:br>
              <a:rPr lang="de-DE" sz="2000" b="1" dirty="0" smtClean="0"/>
            </a:br>
            <a:r>
              <a:rPr lang="de-DE" sz="2000" b="1" dirty="0" smtClean="0"/>
              <a:t>Reaktionszeit für akustische Signale</a:t>
            </a:r>
          </a:p>
          <a:p>
            <a:pPr marL="0" indent="0">
              <a:buNone/>
            </a:pPr>
            <a:r>
              <a:rPr lang="de-DE" sz="2000" dirty="0" smtClean="0"/>
              <a:t>Dies ist nur näherungsweise erfüllt. Reaktionszeiten für Nicht-Sportler:</a:t>
            </a:r>
          </a:p>
          <a:p>
            <a:r>
              <a:rPr lang="de-DE" sz="2000" dirty="0" smtClean="0"/>
              <a:t>akustische Signale: ca. 0,12 s – 0,31 s</a:t>
            </a:r>
          </a:p>
          <a:p>
            <a:r>
              <a:rPr lang="de-DE" sz="2000" dirty="0" smtClean="0"/>
              <a:t>optische Signale: ca. 0,16 – 0,35 s</a:t>
            </a:r>
          </a:p>
          <a:p>
            <a:pPr marL="0" indent="0">
              <a:buNone/>
            </a:pPr>
            <a:r>
              <a:rPr lang="de-DE" sz="2000" b="1" dirty="0" smtClean="0"/>
              <a:t>Reaktionszeiten bei optischen Signalen ca. 0,03 - 0,04 s länger als bei akustischen Signalen</a:t>
            </a:r>
          </a:p>
          <a:p>
            <a:r>
              <a:rPr lang="de-DE" sz="2000" dirty="0" smtClean="0"/>
              <a:t>Kombination von optischen und akustischen Signalen führt zu kleineren Reaktionszeiten</a:t>
            </a:r>
          </a:p>
          <a:p>
            <a:r>
              <a:rPr lang="de-DE" sz="2000" dirty="0" smtClean="0"/>
              <a:t>Reaktionszeiten hängen von Konzentration, Alter und Trainingszustand ab</a:t>
            </a:r>
            <a:endParaRPr lang="de-DE" sz="2400" dirty="0" smtClean="0"/>
          </a:p>
          <a:p>
            <a:pPr marL="914400" lvl="2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</a:t>
            </a:r>
            <a:r>
              <a:rPr lang="de-DE" dirty="0" smtClean="0"/>
              <a:t>Messabweichungen </a:t>
            </a:r>
            <a:r>
              <a:rPr lang="de-DE" dirty="0"/>
              <a:t>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46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8640089" cy="532859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Eigenschaften:</a:t>
            </a:r>
          </a:p>
          <a:p>
            <a:r>
              <a:rPr lang="de-DE" sz="2000" b="1" dirty="0" smtClean="0"/>
              <a:t>Android-Version</a:t>
            </a:r>
            <a:r>
              <a:rPr lang="de-DE" sz="2000" dirty="0" smtClean="0"/>
              <a:t> der App </a:t>
            </a:r>
            <a:r>
              <a:rPr lang="de-DE" sz="2000" b="1" dirty="0" smtClean="0"/>
              <a:t>„Schallanalysator“ </a:t>
            </a:r>
            <a:br>
              <a:rPr lang="de-DE" sz="2000" b="1" dirty="0" smtClean="0"/>
            </a:br>
            <a:r>
              <a:rPr lang="de-DE" sz="2000" dirty="0" smtClean="0"/>
              <a:t>und</a:t>
            </a:r>
            <a:r>
              <a:rPr lang="de-DE" sz="2000" b="1" dirty="0" smtClean="0"/>
              <a:t> iOS-Version </a:t>
            </a:r>
            <a:r>
              <a:rPr lang="de-DE" sz="2000" dirty="0" smtClean="0"/>
              <a:t>der App „</a:t>
            </a:r>
            <a:r>
              <a:rPr lang="de-DE" sz="2000" b="1" dirty="0" smtClean="0"/>
              <a:t>Schallanalysator“ </a:t>
            </a:r>
            <a:br>
              <a:rPr lang="de-DE" sz="2000" b="1" dirty="0" smtClean="0"/>
            </a:br>
            <a:r>
              <a:rPr lang="de-DE" sz="2000" dirty="0" smtClean="0"/>
              <a:t>sind gleich:</a:t>
            </a:r>
          </a:p>
          <a:p>
            <a:pPr lvl="1"/>
            <a:r>
              <a:rPr lang="de-DE" sz="1600" dirty="0"/>
              <a:t>g</a:t>
            </a:r>
            <a:r>
              <a:rPr lang="de-DE" sz="1600" dirty="0" smtClean="0"/>
              <a:t>leiche Funktionalität</a:t>
            </a:r>
          </a:p>
          <a:p>
            <a:pPr lvl="1"/>
            <a:r>
              <a:rPr lang="de-DE" sz="1600" dirty="0"/>
              <a:t>g</a:t>
            </a:r>
            <a:r>
              <a:rPr lang="de-DE" sz="1600" dirty="0" smtClean="0"/>
              <a:t>leiche Bedienung</a:t>
            </a:r>
          </a:p>
          <a:p>
            <a:pPr lvl="1"/>
            <a:r>
              <a:rPr lang="de-DE" sz="1600" dirty="0"/>
              <a:t>g</a:t>
            </a:r>
            <a:r>
              <a:rPr lang="de-DE" sz="1600" dirty="0" smtClean="0"/>
              <a:t>leiche Optik</a:t>
            </a:r>
          </a:p>
          <a:p>
            <a:r>
              <a:rPr lang="de-DE" sz="2000" dirty="0" smtClean="0"/>
              <a:t>Gleichheit ist vorteilhaft, wenn Schüler oder Lehrer unterschiedliche Geräte besitzen</a:t>
            </a:r>
          </a:p>
          <a:p>
            <a:r>
              <a:rPr lang="de-DE" sz="2000" dirty="0" smtClean="0"/>
              <a:t>Überblick über die Bedienung und Eigenschaften der App</a:t>
            </a:r>
            <a:r>
              <a:rPr lang="de-DE" sz="2000" dirty="0"/>
              <a:t> Schallanalysator:</a:t>
            </a:r>
            <a:br>
              <a:rPr lang="de-DE" sz="2000" dirty="0"/>
            </a:br>
            <a:r>
              <a:rPr lang="de-DE" sz="2000" b="1" dirty="0" smtClean="0"/>
              <a:t>Kurzanleitung_Schallanalysator.pptx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800" dirty="0" smtClean="0"/>
              <a:t>Download: </a:t>
            </a:r>
            <a:r>
              <a:rPr lang="de-DE" sz="1800" dirty="0" smtClean="0">
                <a:hlinkClick r:id="rId2"/>
              </a:rPr>
              <a:t>http</a:t>
            </a:r>
            <a:r>
              <a:rPr lang="de-DE" sz="1800" dirty="0">
                <a:hlinkClick r:id="rId2"/>
              </a:rPr>
              <a:t>://</a:t>
            </a:r>
            <a:r>
              <a:rPr lang="de-DE" sz="1800" dirty="0" smtClean="0">
                <a:hlinkClick r:id="rId2"/>
              </a:rPr>
              <a:t>www.spaichinger-schallpegelmesser.de</a:t>
            </a:r>
            <a:endParaRPr lang="de-DE" sz="1800" dirty="0" smtClean="0"/>
          </a:p>
          <a:p>
            <a:r>
              <a:rPr lang="de-DE" sz="2000" dirty="0" smtClean="0"/>
              <a:t>Ausführliche Bedienungsanleitung in Textform: </a:t>
            </a:r>
            <a:r>
              <a:rPr lang="de-DE" sz="2000" b="1" dirty="0" smtClean="0"/>
              <a:t>Anleitung_Schallanalyator.pdf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1800" dirty="0" smtClean="0"/>
              <a:t>Download</a:t>
            </a:r>
            <a:r>
              <a:rPr lang="de-DE" sz="1800" dirty="0"/>
              <a:t>: </a:t>
            </a:r>
            <a:r>
              <a:rPr lang="de-DE" sz="1800" dirty="0">
                <a:hlinkClick r:id="rId2"/>
              </a:rPr>
              <a:t>http://www.spaichinger-schallpegelmesser.de</a:t>
            </a:r>
            <a:endParaRPr lang="de-DE" sz="1800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App Schallanalysator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77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Mehrmalige Durchführung der Schalllaufzeitmessung beim Pistolenexperiment (Lehrervortrag):</a:t>
            </a:r>
          </a:p>
          <a:p>
            <a:pPr lvl="1"/>
            <a:r>
              <a:rPr lang="de-DE" sz="2000" dirty="0" smtClean="0"/>
              <a:t>Wiederholt man das Experiment, dann streuen die Messergebnisse um die tatsächliche Schalllaufzeit, da man nicht immer exakt gleich schnell reagiert. </a:t>
            </a:r>
            <a:r>
              <a:rPr lang="de-DE" sz="2000" dirty="0"/>
              <a:t>So erhält man </a:t>
            </a:r>
            <a:r>
              <a:rPr lang="de-DE" sz="2000" b="1" dirty="0"/>
              <a:t>Messergebnisse,</a:t>
            </a:r>
            <a:r>
              <a:rPr lang="de-DE" sz="2000" dirty="0"/>
              <a:t> die </a:t>
            </a:r>
            <a:r>
              <a:rPr lang="de-DE" sz="2000" b="1" dirty="0"/>
              <a:t>kleiner</a:t>
            </a:r>
            <a:r>
              <a:rPr lang="de-DE" sz="2000" dirty="0"/>
              <a:t> als </a:t>
            </a:r>
            <a:r>
              <a:rPr lang="de-DE" sz="2000" b="1" dirty="0"/>
              <a:t>die tatsächliche Schalllaufzeit </a:t>
            </a:r>
            <a:r>
              <a:rPr lang="de-DE" sz="2000" dirty="0"/>
              <a:t>sind und Messergebnisse, die </a:t>
            </a:r>
            <a:r>
              <a:rPr lang="de-DE" sz="2000" b="1" dirty="0"/>
              <a:t>größer</a:t>
            </a:r>
            <a:r>
              <a:rPr lang="de-DE" sz="2000" dirty="0"/>
              <a:t> als die tatsächliche Schalllaufzeit </a:t>
            </a:r>
            <a:r>
              <a:rPr lang="de-DE" sz="2000" dirty="0" smtClean="0"/>
              <a:t>sind</a:t>
            </a:r>
          </a:p>
          <a:p>
            <a:pPr lvl="1"/>
            <a:r>
              <a:rPr lang="de-DE" sz="2000" dirty="0" smtClean="0"/>
              <a:t>Diese </a:t>
            </a:r>
            <a:r>
              <a:rPr lang="de-DE" sz="2000" b="1" dirty="0" smtClean="0"/>
              <a:t>Mess</a:t>
            </a:r>
            <a:r>
              <a:rPr lang="de-DE" sz="2000" b="1" dirty="0"/>
              <a:t>a</a:t>
            </a:r>
            <a:r>
              <a:rPr lang="de-DE" sz="2000" b="1" dirty="0" smtClean="0"/>
              <a:t>bweichungen</a:t>
            </a:r>
            <a:r>
              <a:rPr lang="de-DE" sz="2000" dirty="0" smtClean="0"/>
              <a:t> sind </a:t>
            </a:r>
            <a:r>
              <a:rPr lang="de-DE" sz="2000" b="1" dirty="0" smtClean="0"/>
              <a:t>zufällig</a:t>
            </a:r>
            <a:r>
              <a:rPr lang="de-DE" sz="2000" dirty="0" smtClean="0"/>
              <a:t>, d.h. man kann sie vor dem Experiment nicht berechnen</a:t>
            </a:r>
          </a:p>
          <a:p>
            <a:pPr lvl="1"/>
            <a:r>
              <a:rPr lang="de-DE" sz="2000" dirty="0" smtClean="0"/>
              <a:t>Je öfter man das Experiment wiederholt, desto weniger weicht der Mittelwert i. A. von der tatsächlichen Schalllaufzeit ab. </a:t>
            </a:r>
            <a:r>
              <a:rPr lang="de-DE" sz="2000" b="1" dirty="0" smtClean="0"/>
              <a:t>Daher ist der Mittelwert die </a:t>
            </a:r>
            <a:r>
              <a:rPr lang="de-DE" sz="2000" b="1" dirty="0"/>
              <a:t>beste Schätzung für die tatsächliche </a:t>
            </a:r>
            <a:r>
              <a:rPr lang="de-DE" sz="2000" b="1" dirty="0" smtClean="0"/>
              <a:t>Schalllaufzeit</a:t>
            </a:r>
            <a:endParaRPr lang="de-DE" sz="2000" b="1" dirty="0"/>
          </a:p>
          <a:p>
            <a:pPr marL="0" indent="0">
              <a:buNone/>
            </a:pPr>
            <a:r>
              <a:rPr lang="de-DE" sz="2400" b="1" dirty="0" smtClean="0"/>
              <a:t>Solche Messabweichungen nennt man zufällige Messabweichungen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0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396044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Allgemein spricht man von</a:t>
            </a:r>
            <a:r>
              <a:rPr lang="de-DE" sz="2400" b="1" dirty="0" smtClean="0"/>
              <a:t> zufälligen Messabweichungen, </a:t>
            </a:r>
            <a:r>
              <a:rPr lang="de-DE" sz="2400" dirty="0" smtClean="0"/>
              <a:t>wenn folgende Punkte erfüllt sind (LV und Aufgabenblatt):</a:t>
            </a:r>
          </a:p>
          <a:p>
            <a:pPr lvl="1"/>
            <a:r>
              <a:rPr lang="de-DE" sz="2000" dirty="0" smtClean="0"/>
              <a:t>Führt </a:t>
            </a:r>
            <a:r>
              <a:rPr lang="de-DE" sz="2000" dirty="0"/>
              <a:t>man mehrere gleiche Messungen durch, so streuen die Messergebnisse um den tatsächlichen Wert. </a:t>
            </a:r>
            <a:r>
              <a:rPr lang="de-DE" sz="2000" dirty="0" smtClean="0"/>
              <a:t>Bei </a:t>
            </a:r>
            <a:r>
              <a:rPr lang="de-DE" sz="2000" dirty="0"/>
              <a:t>diesen Messungen erhält man </a:t>
            </a:r>
            <a:r>
              <a:rPr lang="de-DE" sz="2000" b="1" dirty="0"/>
              <a:t>Messergebnisse,</a:t>
            </a:r>
            <a:r>
              <a:rPr lang="de-DE" sz="2000" dirty="0"/>
              <a:t> die </a:t>
            </a:r>
            <a:r>
              <a:rPr lang="de-DE" sz="2000" b="1" dirty="0"/>
              <a:t>kleiner</a:t>
            </a:r>
            <a:r>
              <a:rPr lang="de-DE" sz="2000" dirty="0"/>
              <a:t> als </a:t>
            </a:r>
            <a:r>
              <a:rPr lang="de-DE" sz="2000" b="1" dirty="0" smtClean="0"/>
              <a:t>der </a:t>
            </a:r>
            <a:r>
              <a:rPr lang="de-DE" sz="2000" b="1" dirty="0"/>
              <a:t>tatsächliche </a:t>
            </a:r>
            <a:r>
              <a:rPr lang="de-DE" sz="2000" b="1" dirty="0" smtClean="0"/>
              <a:t>Wert </a:t>
            </a:r>
            <a:r>
              <a:rPr lang="de-DE" sz="2000" dirty="0"/>
              <a:t>sind und Messergebnisse, die </a:t>
            </a:r>
            <a:r>
              <a:rPr lang="de-DE" sz="2000" b="1" dirty="0"/>
              <a:t>größer</a:t>
            </a:r>
            <a:r>
              <a:rPr lang="de-DE" sz="2000" dirty="0"/>
              <a:t> als </a:t>
            </a:r>
            <a:r>
              <a:rPr lang="de-DE" sz="2000" dirty="0" smtClean="0"/>
              <a:t>der tatsächliche Wert sind</a:t>
            </a:r>
          </a:p>
          <a:p>
            <a:pPr lvl="1"/>
            <a:r>
              <a:rPr lang="de-DE" sz="2000" dirty="0" smtClean="0"/>
              <a:t>Diese </a:t>
            </a:r>
            <a:r>
              <a:rPr lang="de-DE" sz="2000" b="1" dirty="0" smtClean="0"/>
              <a:t>Mess</a:t>
            </a:r>
            <a:r>
              <a:rPr lang="de-DE" sz="2000" b="1" dirty="0"/>
              <a:t>a</a:t>
            </a:r>
            <a:r>
              <a:rPr lang="de-DE" sz="2000" b="1" dirty="0" smtClean="0"/>
              <a:t>bweichungen</a:t>
            </a:r>
            <a:r>
              <a:rPr lang="de-DE" sz="2000" dirty="0" smtClean="0"/>
              <a:t> sind </a:t>
            </a:r>
            <a:r>
              <a:rPr lang="de-DE" sz="2000" b="1" dirty="0" smtClean="0"/>
              <a:t>zufällig</a:t>
            </a:r>
            <a:r>
              <a:rPr lang="de-DE" sz="2000" dirty="0" smtClean="0"/>
              <a:t>, d.h. man kann sie vor dem Experiment nicht berechnen</a:t>
            </a:r>
          </a:p>
          <a:p>
            <a:pPr lvl="1"/>
            <a:r>
              <a:rPr lang="de-DE" sz="2000" b="1" dirty="0" smtClean="0"/>
              <a:t>Je öfter man das Experiment wiederholt, desto weniger weicht  i. A. der Mittelwert  von dem tatsächlichen Wert ab.</a:t>
            </a:r>
            <a:r>
              <a:rPr lang="de-DE" sz="2000" dirty="0" smtClean="0"/>
              <a:t> Der Mittelwert ist daher die beste Schätzung für den tatsächlichen Wert</a:t>
            </a:r>
          </a:p>
          <a:p>
            <a:pPr marL="457200" lvl="1" indent="0">
              <a:buNone/>
            </a:pPr>
            <a:endParaRPr lang="de-DE" sz="2000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147730" y="4657458"/>
            <a:ext cx="8848539" cy="1322073"/>
            <a:chOff x="147730" y="4657458"/>
            <a:chExt cx="8848539" cy="1322073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7730" y="4657458"/>
              <a:ext cx="8848539" cy="1322073"/>
              <a:chOff x="282010" y="4657458"/>
              <a:chExt cx="8848539" cy="1322073"/>
            </a:xfrm>
          </p:grpSpPr>
          <p:pic>
            <p:nvPicPr>
              <p:cNvPr id="5" name="Grafik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1" t="22272" b="21751"/>
              <a:stretch/>
            </p:blipFill>
            <p:spPr>
              <a:xfrm>
                <a:off x="282010" y="4657458"/>
                <a:ext cx="8848539" cy="1034041"/>
              </a:xfrm>
              <a:prstGeom prst="rect">
                <a:avLst/>
              </a:prstGeom>
            </p:spPr>
          </p:pic>
          <p:sp>
            <p:nvSpPr>
              <p:cNvPr id="6" name="Rechteck 5"/>
              <p:cNvSpPr/>
              <p:nvPr/>
            </p:nvSpPr>
            <p:spPr>
              <a:xfrm>
                <a:off x="748876" y="5403467"/>
                <a:ext cx="2858616" cy="576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Tatsächlicher Wert</a:t>
                </a:r>
                <a:endParaRPr lang="de-DE" dirty="0"/>
              </a:p>
            </p:txBody>
          </p:sp>
          <p:cxnSp>
            <p:nvCxnSpPr>
              <p:cNvPr id="8" name="Gerade Verbindung mit Pfeil 7"/>
              <p:cNvCxnSpPr/>
              <p:nvPr/>
            </p:nvCxnSpPr>
            <p:spPr>
              <a:xfrm flipV="1">
                <a:off x="3607492" y="5445224"/>
                <a:ext cx="964508" cy="24627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hteck 8"/>
              <p:cNvSpPr/>
              <p:nvPr/>
            </p:nvSpPr>
            <p:spPr>
              <a:xfrm>
                <a:off x="5940152" y="5445224"/>
                <a:ext cx="2016224" cy="53430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Mittelwert</a:t>
                </a:r>
                <a:endParaRPr lang="de-DE" dirty="0"/>
              </a:p>
            </p:txBody>
          </p:sp>
          <p:cxnSp>
            <p:nvCxnSpPr>
              <p:cNvPr id="11" name="Gerade Verbindung mit Pfeil 10"/>
              <p:cNvCxnSpPr>
                <a:stCxn id="9" idx="1"/>
              </p:cNvCxnSpPr>
              <p:nvPr/>
            </p:nvCxnSpPr>
            <p:spPr>
              <a:xfrm flipH="1" flipV="1">
                <a:off x="4788024" y="5445225"/>
                <a:ext cx="1152128" cy="267153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feld 13"/>
            <p:cNvSpPr txBox="1"/>
            <p:nvPr/>
          </p:nvSpPr>
          <p:spPr>
            <a:xfrm>
              <a:off x="323528" y="4671783"/>
              <a:ext cx="2121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Messwertestrahl:</a:t>
              </a:r>
              <a:endParaRPr lang="de-DE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5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Bemerkungen zu systematischen Messabweichungen 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(</a:t>
            </a:r>
            <a:r>
              <a:rPr lang="de-DE" sz="2000" b="1" dirty="0"/>
              <a:t>Lehrervortrag und Arbeitsblatt</a:t>
            </a:r>
            <a:r>
              <a:rPr lang="de-DE" sz="2000" b="1" dirty="0" smtClean="0"/>
              <a:t>): </a:t>
            </a:r>
            <a:r>
              <a:rPr lang="de-DE" sz="2000" dirty="0" smtClean="0">
                <a:hlinkClick r:id="rId2" action="ppaction://hlinkfile"/>
              </a:rPr>
              <a:t>2321_Aufgaben_Messabweichungen.docx</a:t>
            </a:r>
            <a:endParaRPr lang="de-DE" sz="2000" b="1" dirty="0"/>
          </a:p>
          <a:p>
            <a:pPr marL="0" indent="0">
              <a:buNone/>
            </a:pPr>
            <a:r>
              <a:rPr lang="de-DE" sz="2000" dirty="0" smtClean="0"/>
              <a:t>Zufällige </a:t>
            </a:r>
            <a:r>
              <a:rPr lang="de-DE" sz="2000" dirty="0"/>
              <a:t>Messabweichungen können durch Ungenauigkeiten der Sinnesorgane oder Messgeräte oder durch ungenaues Anwenden der Messgeräte entstehen und können daher nicht vermieden werden</a:t>
            </a:r>
            <a:r>
              <a:rPr lang="de-DE" sz="2000" dirty="0" smtClean="0"/>
              <a:t>.</a:t>
            </a:r>
            <a:endParaRPr lang="de-DE" sz="2000" b="1" dirty="0" smtClean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 smtClean="0"/>
              <a:t>Aufgabe </a:t>
            </a:r>
            <a:r>
              <a:rPr lang="de-DE" sz="2000" b="1" dirty="0"/>
              <a:t>4</a:t>
            </a:r>
            <a:r>
              <a:rPr lang="de-DE" sz="2000" b="1" dirty="0" smtClean="0"/>
              <a:t> </a:t>
            </a:r>
            <a:r>
              <a:rPr lang="de-DE" sz="2000" b="1" dirty="0"/>
              <a:t>(Messabweichungen </a:t>
            </a:r>
            <a:r>
              <a:rPr lang="de-DE" sz="2000" b="1" dirty="0" smtClean="0"/>
              <a:t>einordnen): </a:t>
            </a:r>
            <a:r>
              <a:rPr lang="de-DE" sz="2000" dirty="0"/>
              <a:t>Beurteile, ob bei der Schalllaufzeitmessung mit Hammer und Stahlträger (siehe Aufgabe </a:t>
            </a:r>
            <a:r>
              <a:rPr lang="de-DE" sz="2000" dirty="0" smtClean="0"/>
              <a:t>2) nur zufällige </a:t>
            </a:r>
            <a:r>
              <a:rPr lang="de-DE" sz="2000" dirty="0"/>
              <a:t>Messabweichungen auftreten.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(</a:t>
            </a:r>
            <a:r>
              <a:rPr lang="de-DE" sz="2000" dirty="0" smtClean="0"/>
              <a:t>Ich </a:t>
            </a:r>
            <a:r>
              <a:rPr lang="de-DE" sz="2000" dirty="0"/>
              <a:t>(5 min) – Du – Wir</a:t>
            </a:r>
            <a:r>
              <a:rPr lang="de-DE" sz="2000" dirty="0" smtClean="0"/>
              <a:t>)</a:t>
            </a:r>
            <a:br>
              <a:rPr lang="de-DE" sz="2000" dirty="0" smtClean="0"/>
            </a:br>
            <a:r>
              <a:rPr lang="de-DE" sz="2000" b="1" dirty="0"/>
              <a:t>Hinweis:</a:t>
            </a:r>
            <a:r>
              <a:rPr lang="de-DE" sz="2000" dirty="0"/>
              <a:t> Der Begriff „zufällige Messabweichungen“ wird oben erklärt.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b="1" dirty="0" smtClean="0"/>
              <a:t>Lösung: </a:t>
            </a:r>
            <a:r>
              <a:rPr lang="de-DE" sz="2000" dirty="0" smtClean="0"/>
              <a:t>Nein, hier liegen nicht nur zufälligen Messabweichungen vor, da die </a:t>
            </a:r>
            <a:r>
              <a:rPr lang="de-DE" sz="2000" b="1" dirty="0" smtClean="0"/>
              <a:t>Messwerte</a:t>
            </a:r>
            <a:r>
              <a:rPr lang="de-DE" sz="2000" dirty="0" smtClean="0"/>
              <a:t> nicht um den tatsächlichen Wert (0,4 s), sondern </a:t>
            </a:r>
            <a:r>
              <a:rPr lang="de-DE" sz="2000" b="1" dirty="0" smtClean="0"/>
              <a:t>um den verschobenen Wert (0,6 s) streuen</a:t>
            </a:r>
            <a:r>
              <a:rPr lang="de-DE" sz="2000" dirty="0" smtClean="0"/>
              <a:t>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3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36004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Allgemein </a:t>
            </a:r>
            <a:r>
              <a:rPr lang="de-DE" sz="2400" dirty="0"/>
              <a:t>spricht </a:t>
            </a:r>
            <a:r>
              <a:rPr lang="de-DE" sz="2400" dirty="0" smtClean="0"/>
              <a:t>man von einer </a:t>
            </a:r>
            <a:r>
              <a:rPr lang="de-DE" sz="2400" b="1" dirty="0" smtClean="0"/>
              <a:t>systematischen Messabweichung,</a:t>
            </a:r>
            <a:r>
              <a:rPr lang="de-DE" sz="2400" dirty="0" smtClean="0"/>
              <a:t> </a:t>
            </a:r>
            <a:r>
              <a:rPr lang="de-DE" sz="2400" dirty="0"/>
              <a:t>wenn </a:t>
            </a:r>
            <a:r>
              <a:rPr lang="de-DE" sz="2400" dirty="0" smtClean="0"/>
              <a:t>folgende </a:t>
            </a:r>
            <a:r>
              <a:rPr lang="de-DE" sz="2400" dirty="0"/>
              <a:t>Punkte erfüllt </a:t>
            </a:r>
            <a:r>
              <a:rPr lang="de-DE" sz="2400" dirty="0" smtClean="0"/>
              <a:t>sind </a:t>
            </a:r>
          </a:p>
          <a:p>
            <a:pPr marL="0" indent="0">
              <a:buNone/>
            </a:pPr>
            <a:r>
              <a:rPr lang="de-DE" sz="2000" dirty="0" smtClean="0"/>
              <a:t>(Lehrervortrag und Arbeitsblatt):</a:t>
            </a:r>
            <a:endParaRPr lang="de-DE" sz="2000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2000" dirty="0" smtClean="0"/>
              <a:t>Führt </a:t>
            </a:r>
            <a:r>
              <a:rPr lang="de-DE" sz="2000" dirty="0"/>
              <a:t>man mehrere gleiche Messungen durch, so </a:t>
            </a:r>
            <a:r>
              <a:rPr lang="de-DE" sz="2000" b="1" dirty="0"/>
              <a:t>streuen</a:t>
            </a:r>
            <a:r>
              <a:rPr lang="de-DE" sz="2000" dirty="0"/>
              <a:t> die </a:t>
            </a:r>
            <a:r>
              <a:rPr lang="de-DE" sz="2000" b="1" dirty="0"/>
              <a:t>Messergebnisse nicht</a:t>
            </a:r>
            <a:r>
              <a:rPr lang="de-DE" sz="2000" dirty="0"/>
              <a:t> um den </a:t>
            </a:r>
            <a:r>
              <a:rPr lang="de-DE" sz="2000" b="1" dirty="0"/>
              <a:t>tatsächlichen Wert</a:t>
            </a:r>
            <a:r>
              <a:rPr lang="de-DE" sz="2000" dirty="0"/>
              <a:t>, </a:t>
            </a:r>
            <a:r>
              <a:rPr lang="de-DE" sz="2000" b="1" dirty="0"/>
              <a:t>sondern</a:t>
            </a:r>
            <a:r>
              <a:rPr lang="de-DE" sz="2000" dirty="0"/>
              <a:t> um einen </a:t>
            </a:r>
            <a:r>
              <a:rPr lang="de-DE" sz="2000" dirty="0" smtClean="0"/>
              <a:t>festen </a:t>
            </a:r>
            <a:r>
              <a:rPr lang="de-DE" sz="2000" b="1" dirty="0" smtClean="0"/>
              <a:t>Wert</a:t>
            </a:r>
            <a:r>
              <a:rPr lang="de-DE" sz="2000" dirty="0"/>
              <a:t>, der gegen den tatsächlichen Wert </a:t>
            </a:r>
            <a:r>
              <a:rPr lang="de-DE" sz="2000" b="1" dirty="0"/>
              <a:t>verschoben</a:t>
            </a:r>
            <a:r>
              <a:rPr lang="de-DE" sz="2000" dirty="0"/>
              <a:t> ist.</a:t>
            </a:r>
          </a:p>
          <a:p>
            <a:pPr lvl="0">
              <a:buFont typeface="Symbol" panose="05050102010706020507" pitchFamily="18" charset="2"/>
              <a:buChar char="-"/>
            </a:pPr>
            <a:r>
              <a:rPr lang="de-DE" sz="2000" dirty="0" smtClean="0"/>
              <a:t>Auch </a:t>
            </a:r>
            <a:r>
              <a:rPr lang="de-DE" sz="2000" dirty="0"/>
              <a:t>wenn man das Experiment </a:t>
            </a:r>
            <a:r>
              <a:rPr lang="de-DE" sz="2000" b="1" dirty="0"/>
              <a:t>öfters wiederholt</a:t>
            </a:r>
            <a:r>
              <a:rPr lang="de-DE" sz="2000" dirty="0"/>
              <a:t>, wird i</a:t>
            </a:r>
            <a:r>
              <a:rPr lang="de-DE" sz="2000" dirty="0" smtClean="0"/>
              <a:t>. A</a:t>
            </a:r>
            <a:r>
              <a:rPr lang="de-DE" sz="2000" dirty="0"/>
              <a:t>. die </a:t>
            </a:r>
            <a:r>
              <a:rPr lang="de-DE" sz="2000" b="1" dirty="0"/>
              <a:t>Abweichung</a:t>
            </a:r>
            <a:r>
              <a:rPr lang="de-DE" sz="2000" dirty="0"/>
              <a:t> vom </a:t>
            </a:r>
            <a:r>
              <a:rPr lang="de-DE" sz="2000" b="1" dirty="0"/>
              <a:t>Mittelwert</a:t>
            </a:r>
            <a:r>
              <a:rPr lang="de-DE" sz="2000" dirty="0"/>
              <a:t> und dem </a:t>
            </a:r>
            <a:r>
              <a:rPr lang="de-DE" sz="2000" b="1" dirty="0"/>
              <a:t>tatsächlichen Wert nicht kleiner</a:t>
            </a:r>
            <a:r>
              <a:rPr lang="de-DE" sz="2000" dirty="0" smtClean="0"/>
              <a:t>. </a:t>
            </a:r>
            <a:r>
              <a:rPr lang="de-DE" sz="2000" dirty="0"/>
              <a:t>Der </a:t>
            </a:r>
            <a:r>
              <a:rPr lang="de-DE" sz="2000" b="1" dirty="0"/>
              <a:t>Mittelwer</a:t>
            </a:r>
            <a:r>
              <a:rPr lang="de-DE" sz="2000" dirty="0"/>
              <a:t>t ist </a:t>
            </a:r>
            <a:r>
              <a:rPr lang="de-DE" sz="2000" b="1" dirty="0" smtClean="0"/>
              <a:t>nicht die beste </a:t>
            </a:r>
            <a:r>
              <a:rPr lang="de-DE" sz="2000" b="1" dirty="0"/>
              <a:t>Schätzung</a:t>
            </a:r>
            <a:r>
              <a:rPr lang="de-DE" sz="2000" dirty="0"/>
              <a:t> </a:t>
            </a:r>
            <a:r>
              <a:rPr lang="de-DE" sz="2000" b="1" dirty="0"/>
              <a:t>für den tatsächlichen </a:t>
            </a:r>
            <a:r>
              <a:rPr lang="de-DE" sz="2000" b="1" dirty="0" smtClean="0"/>
              <a:t>Wert </a:t>
            </a:r>
            <a:r>
              <a:rPr lang="de-DE" sz="2000" b="1" dirty="0"/>
              <a:t>sondern für den verschobenen Wert</a:t>
            </a:r>
            <a:r>
              <a:rPr lang="de-DE" sz="2000" b="1" dirty="0" smtClean="0"/>
              <a:t>.</a:t>
            </a:r>
            <a:r>
              <a:rPr lang="de-DE" sz="2000" dirty="0" smtClean="0"/>
              <a:t> 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US: Messabweichungen </a:t>
            </a:r>
            <a:r>
              <a:rPr lang="de-DE" dirty="0"/>
              <a:t>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131346" y="4471728"/>
            <a:ext cx="8918095" cy="1798020"/>
            <a:chOff x="131346" y="4471728"/>
            <a:chExt cx="8918095" cy="1798020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131346" y="4651436"/>
              <a:ext cx="8918095" cy="1618312"/>
              <a:chOff x="131346" y="4651436"/>
              <a:chExt cx="8918095" cy="1618312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1" t="20898" b="21274"/>
              <a:stretch/>
            </p:blipFill>
            <p:spPr>
              <a:xfrm>
                <a:off x="131346" y="4651436"/>
                <a:ext cx="8918095" cy="1068225"/>
              </a:xfrm>
              <a:prstGeom prst="rect">
                <a:avLst/>
              </a:prstGeom>
            </p:spPr>
          </p:pic>
          <p:grpSp>
            <p:nvGrpSpPr>
              <p:cNvPr id="5" name="Gruppieren 4"/>
              <p:cNvGrpSpPr/>
              <p:nvPr/>
            </p:nvGrpSpPr>
            <p:grpSpPr>
              <a:xfrm>
                <a:off x="345866" y="5298999"/>
                <a:ext cx="8073683" cy="735472"/>
                <a:chOff x="449021" y="5330658"/>
                <a:chExt cx="8073683" cy="735472"/>
              </a:xfrm>
            </p:grpSpPr>
            <p:sp>
              <p:nvSpPr>
                <p:cNvPr id="7" name="Rechteck 6"/>
                <p:cNvSpPr/>
                <p:nvPr/>
              </p:nvSpPr>
              <p:spPr>
                <a:xfrm>
                  <a:off x="449021" y="5330658"/>
                  <a:ext cx="2057107" cy="73547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 smtClean="0"/>
                    <a:t>Tatsächlicher </a:t>
                  </a:r>
                </a:p>
                <a:p>
                  <a:pPr algn="ctr"/>
                  <a:r>
                    <a:rPr lang="de-DE" dirty="0" smtClean="0"/>
                    <a:t>Wert</a:t>
                  </a:r>
                  <a:endParaRPr lang="de-DE" dirty="0"/>
                </a:p>
              </p:txBody>
            </p:sp>
            <p:cxnSp>
              <p:nvCxnSpPr>
                <p:cNvPr id="8" name="Gerade Verbindung mit Pfeil 7"/>
                <p:cNvCxnSpPr/>
                <p:nvPr/>
              </p:nvCxnSpPr>
              <p:spPr>
                <a:xfrm flipV="1">
                  <a:off x="2506128" y="5431240"/>
                  <a:ext cx="584851" cy="333844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Rechteck 8"/>
                <p:cNvSpPr/>
                <p:nvPr/>
              </p:nvSpPr>
              <p:spPr>
                <a:xfrm>
                  <a:off x="6722504" y="5431240"/>
                  <a:ext cx="1800200" cy="53430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 smtClean="0"/>
                    <a:t>Mittelwert</a:t>
                  </a:r>
                  <a:endParaRPr lang="de-DE" dirty="0"/>
                </a:p>
              </p:txBody>
            </p:sp>
            <p:cxnSp>
              <p:nvCxnSpPr>
                <p:cNvPr id="10" name="Gerade Verbindung mit Pfeil 9"/>
                <p:cNvCxnSpPr>
                  <a:stCxn id="9" idx="1"/>
                </p:cNvCxnSpPr>
                <p:nvPr/>
              </p:nvCxnSpPr>
              <p:spPr>
                <a:xfrm flipH="1" flipV="1">
                  <a:off x="4850296" y="5373216"/>
                  <a:ext cx="1872208" cy="325178"/>
                </a:xfrm>
                <a:prstGeom prst="straightConnector1">
                  <a:avLst/>
                </a:prstGeom>
                <a:ln w="25400"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Rechteck 13"/>
              <p:cNvSpPr/>
              <p:nvPr/>
            </p:nvSpPr>
            <p:spPr>
              <a:xfrm>
                <a:off x="2915816" y="5719661"/>
                <a:ext cx="2592288" cy="550087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Verschobener Wert</a:t>
                </a:r>
                <a:endParaRPr lang="de-DE" dirty="0"/>
              </a:p>
            </p:txBody>
          </p:sp>
          <p:cxnSp>
            <p:nvCxnSpPr>
              <p:cNvPr id="18" name="Gerade Verbindung mit Pfeil 17"/>
              <p:cNvCxnSpPr>
                <a:stCxn id="14" idx="0"/>
              </p:cNvCxnSpPr>
              <p:nvPr/>
            </p:nvCxnSpPr>
            <p:spPr>
              <a:xfrm flipV="1">
                <a:off x="4211960" y="5504146"/>
                <a:ext cx="288032" cy="215515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feld 28"/>
            <p:cNvSpPr txBox="1"/>
            <p:nvPr/>
          </p:nvSpPr>
          <p:spPr>
            <a:xfrm>
              <a:off x="313872" y="4471728"/>
              <a:ext cx="2121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Messwertestrahl:</a:t>
              </a:r>
              <a:endParaRPr lang="de-DE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3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Bemerkungen zu systematischen Messabweichungen (Lehrervortrag </a:t>
            </a:r>
            <a:r>
              <a:rPr lang="de-DE" sz="2400" b="1" dirty="0"/>
              <a:t>und Arbeitsblatt</a:t>
            </a:r>
            <a:r>
              <a:rPr lang="de-DE" sz="2400" b="1" dirty="0" smtClean="0"/>
              <a:t>):</a:t>
            </a:r>
          </a:p>
          <a:p>
            <a:pPr marL="0" indent="0">
              <a:buNone/>
            </a:pPr>
            <a:r>
              <a:rPr lang="de-DE" sz="2400" dirty="0" smtClean="0">
                <a:hlinkClick r:id="rId2" action="ppaction://hlinkfile"/>
              </a:rPr>
              <a:t>2321_Aufgaben_Messabweichungen.docx</a:t>
            </a:r>
            <a:endParaRPr lang="de-DE" sz="2400" b="1" dirty="0" smtClean="0"/>
          </a:p>
          <a:p>
            <a:r>
              <a:rPr lang="de-DE" sz="2400" dirty="0" smtClean="0"/>
              <a:t>Systematische </a:t>
            </a:r>
            <a:r>
              <a:rPr lang="de-DE" sz="2400" dirty="0"/>
              <a:t>Messabweichungen können durch ungeeignete Messverfahren oder verstellte Messgeräte entstehen, sodass die Messwerte um einen festen Wert verschoben werden.</a:t>
            </a:r>
          </a:p>
          <a:p>
            <a:r>
              <a:rPr lang="de-DE" sz="2400" dirty="0"/>
              <a:t>Systematische Messabweichungen können oftmals korrigiert werden, wenn die Ursache für die Verschiebung bekannt ist.</a:t>
            </a:r>
          </a:p>
          <a:p>
            <a:r>
              <a:rPr lang="de-DE" sz="2400" dirty="0"/>
              <a:t>Bei der </a:t>
            </a:r>
            <a:r>
              <a:rPr lang="de-DE" sz="2400" dirty="0" smtClean="0"/>
              <a:t>Planung und Durchführung </a:t>
            </a:r>
            <a:r>
              <a:rPr lang="de-DE" sz="2400" dirty="0"/>
              <a:t>von Experimenten sollten daher systematische Messabweichungen erkannt und möglichst vermieden </a:t>
            </a:r>
            <a:r>
              <a:rPr lang="de-DE" sz="2400" dirty="0" smtClean="0"/>
              <a:t>oder korrigiert werden</a:t>
            </a:r>
            <a:r>
              <a:rPr lang="de-DE" sz="2400" dirty="0"/>
              <a:t>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36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/>
              <a:t>Aufgabe 5 (Messabweichungen einordnen): </a:t>
            </a:r>
            <a:r>
              <a:rPr lang="de-DE" sz="2400" dirty="0"/>
              <a:t>Mit einem Meterstab soll ein Schüler die Länge eines Tisches messen. Beurteile, ob hierbei eine systematische Messabweichung zu erwarten ist, wenn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2400" dirty="0" smtClean="0"/>
              <a:t>der </a:t>
            </a:r>
            <a:r>
              <a:rPr lang="de-DE" sz="2400" dirty="0"/>
              <a:t>Meterstab unbeschädigt ist und der Schüler den Meterstab richtig anwenden kann.</a:t>
            </a:r>
          </a:p>
          <a:p>
            <a:pPr marL="514350" indent="-514350">
              <a:buFont typeface="+mj-lt"/>
              <a:buAutoNum type="alphaLcParenR"/>
            </a:pPr>
            <a:r>
              <a:rPr lang="de-DE" sz="2400" dirty="0" smtClean="0"/>
              <a:t>der </a:t>
            </a:r>
            <a:r>
              <a:rPr lang="de-DE" sz="2400" dirty="0"/>
              <a:t>Meterstab an einem Ende abgebrochen ist und dort 2 cm fehlen und dem Schüler dies nicht bekannt ist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r>
              <a:rPr lang="de-DE" sz="2400" dirty="0"/>
              <a:t>(Ich (5 min) – Du – Wir</a:t>
            </a:r>
            <a:r>
              <a:rPr lang="de-DE" sz="2400" dirty="0" smtClean="0"/>
              <a:t>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Siehe Aufgabenblatt</a:t>
            </a:r>
          </a:p>
          <a:p>
            <a:pPr marL="0" indent="0">
              <a:buNone/>
            </a:pPr>
            <a:r>
              <a:rPr lang="de-DE" sz="2400" dirty="0">
                <a:hlinkClick r:id="rId2" action="ppaction://hlinkfile"/>
              </a:rPr>
              <a:t>2321_Aufgaben_Messabweichungen.docx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78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9622249"/>
              </p:ext>
            </p:extLst>
          </p:nvPr>
        </p:nvGraphicFramePr>
        <p:xfrm>
          <a:off x="1259632" y="2204864"/>
          <a:ext cx="6192689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7"/>
                <a:gridCol w="1150385"/>
                <a:gridCol w="970797"/>
                <a:gridCol w="2127290"/>
              </a:tblGrid>
              <a:tr h="27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Uhr</a:t>
                      </a:r>
                      <a:endParaRPr lang="de-DE" sz="1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Tasse</a:t>
                      </a:r>
                      <a:endParaRPr lang="de-DE" sz="1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Taschenmesser</a:t>
                      </a:r>
                      <a:endParaRPr lang="de-DE" sz="1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Masse in g</a:t>
                      </a:r>
                      <a:endParaRPr lang="de-DE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de-DE" sz="1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de-DE" sz="1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de-DE" sz="1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089" cy="648072"/>
          </a:xfrm>
        </p:spPr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2132" y="1095591"/>
            <a:ext cx="82089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Aufgabe 6 (Messabweichungen einordnen und korrigieren): 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Nora misst mit einer Tischwaage nacheinander die Masse einer Uhr, einer Tasse und eines Taschenmessers. Sie erhält hierbei folgende Messergebnisse: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528" y="3068959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altLang="de-DE" sz="1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Anschließend möchte Carla diese Messungen wiederholen. Sie stellt fest, dass die Tischwaage -7 g anzeigt, obwohl nichts auf der Waage liegt. Carla betätigt die Tare-Taste an der Waage. Die Waage zeigt nun 0 g an. Anschließend misst Carla die Masse der Uhr, der Tasse und des Taschenmessers.</a:t>
            </a: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de-DE" altLang="de-DE" sz="1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Beurteile, ob bei Noras oder Carlas Messungen eine systematische </a:t>
            </a:r>
            <a:r>
              <a:rPr lang="de-DE" altLang="de-DE" sz="1800" dirty="0" err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Messabweichung</a:t>
            </a:r>
            <a:r>
              <a:rPr lang="de-DE" altLang="de-DE" sz="180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vorliegt.</a:t>
            </a: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de-DE" altLang="de-DE" sz="1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Gib die zu erwartenden Messwerte von Carla an, wenn die Waage sehr genau ist</a:t>
            </a:r>
            <a:r>
              <a:rPr lang="de-DE" altLang="de-DE" sz="18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altLang="de-DE" sz="1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(Ich (5 min) – Du – Wir</a:t>
            </a:r>
            <a:r>
              <a:rPr lang="de-DE" altLang="de-DE" sz="18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</a:t>
            </a: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Siehe Aufgabenblatt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2321_Aufgaben_Messabweichungen.docx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Gibt es ein genaues Verfahren zur Schallgeschwindigkeitsbestimmung bei der die Reaktionszeit des Menschen keine Rolle spielt?</a:t>
            </a:r>
            <a:endParaRPr lang="de-DE" dirty="0"/>
          </a:p>
          <a:p>
            <a:pPr marL="457200" indent="-457200">
              <a:buFont typeface="+mj-lt"/>
              <a:buAutoNum type="arabicParenR"/>
            </a:pPr>
            <a:r>
              <a:rPr lang="de-DE" sz="2400" b="1" dirty="0" smtClean="0"/>
              <a:t>Lehrervortrag: Ja</a:t>
            </a:r>
            <a:r>
              <a:rPr lang="de-DE" sz="2400" b="1" dirty="0"/>
              <a:t>! Schallgeschwindigkeitsbestimmung durch Reflexion an einer Hauswand</a:t>
            </a:r>
            <a:br>
              <a:rPr lang="de-DE" sz="2400" b="1" dirty="0"/>
            </a:br>
            <a:r>
              <a:rPr lang="de-DE" sz="2400" b="1" dirty="0"/>
              <a:t>mithilfe der App „Schallanalysator“</a:t>
            </a:r>
          </a:p>
          <a:p>
            <a:pPr marL="457200" indent="-457200">
              <a:buFont typeface="+mj-lt"/>
              <a:buAutoNum type="arabicParenR"/>
            </a:pPr>
            <a:r>
              <a:rPr lang="de-DE" sz="2400" dirty="0" smtClean="0"/>
              <a:t>Lehrervortrag: Versuchsaufbau, Durchführung und prinzipielles Ablesen der Schalllaufzeit anhand den </a:t>
            </a:r>
            <a:r>
              <a:rPr lang="de-DE" sz="2400" dirty="0"/>
              <a:t>Folien 1 – </a:t>
            </a:r>
            <a:r>
              <a:rPr lang="de-DE" sz="2400" dirty="0" smtClean="0"/>
              <a:t>6 erläutern: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hlinkClick r:id="rId2" action="ppaction://hlinkpres?slideindex=1&amp;slidetitle="/>
              </a:rPr>
              <a:t>2311_schallgeschwindigkeitsbestimmung_reflexion.pptx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25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3"/>
            </a:pPr>
            <a:r>
              <a:rPr lang="de-DE" sz="2400" dirty="0"/>
              <a:t>Versuchsdurchführung in Gruppen:</a:t>
            </a:r>
            <a:br>
              <a:rPr lang="de-DE" sz="2400" dirty="0"/>
            </a:br>
            <a:r>
              <a:rPr lang="de-DE" sz="2400" dirty="0" smtClean="0"/>
              <a:t>pro Durchgang maximal 5 </a:t>
            </a:r>
            <a:r>
              <a:rPr lang="de-DE" sz="2400" dirty="0" err="1" smtClean="0"/>
              <a:t>Smartphones</a:t>
            </a:r>
            <a:r>
              <a:rPr lang="de-DE" sz="2400" dirty="0" smtClean="0"/>
              <a:t> eng nebeneinander auf Stuhl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de-DE" sz="2400" dirty="0" smtClean="0"/>
              <a:t>Lehrervortrag</a:t>
            </a:r>
            <a:r>
              <a:rPr lang="de-DE" sz="2400" dirty="0"/>
              <a:t>:</a:t>
            </a:r>
            <a:r>
              <a:rPr lang="de-DE" dirty="0"/>
              <a:t> </a:t>
            </a:r>
            <a:endParaRPr lang="de-DE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Prinzipielles </a:t>
            </a:r>
            <a:r>
              <a:rPr lang="de-DE" dirty="0"/>
              <a:t>Vorgehen bei der Arbeit mit dem </a:t>
            </a:r>
            <a:r>
              <a:rPr lang="de-DE" dirty="0" smtClean="0"/>
              <a:t>Speicheroszilloskop</a:t>
            </a:r>
            <a:r>
              <a:rPr lang="de-DE" dirty="0"/>
              <a:t>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Ausführliche </a:t>
            </a:r>
            <a:r>
              <a:rPr lang="de-DE" dirty="0"/>
              <a:t>Anleitung zum Ablesen der </a:t>
            </a:r>
            <a:r>
              <a:rPr lang="de-DE" dirty="0" smtClean="0"/>
              <a:t>Schalllaufzeit</a:t>
            </a:r>
          </a:p>
          <a:p>
            <a:pPr marL="457200" lvl="1" indent="0">
              <a:buNone/>
            </a:pPr>
            <a:r>
              <a:rPr lang="de-DE" dirty="0" smtClean="0"/>
              <a:t>Erläuterung </a:t>
            </a:r>
            <a:r>
              <a:rPr lang="de-DE" dirty="0"/>
              <a:t>anhand </a:t>
            </a:r>
            <a:r>
              <a:rPr lang="de-DE" dirty="0" smtClean="0"/>
              <a:t>(ab </a:t>
            </a:r>
            <a:r>
              <a:rPr lang="de-DE" dirty="0"/>
              <a:t>Folie 7</a:t>
            </a:r>
            <a:r>
              <a:rPr lang="de-DE" dirty="0" smtClean="0"/>
              <a:t>): </a:t>
            </a:r>
          </a:p>
          <a:p>
            <a:pPr marL="457200" lvl="1" indent="0">
              <a:buNone/>
            </a:pPr>
            <a:r>
              <a:rPr lang="de-DE" dirty="0">
                <a:hlinkClick r:id="rId2" action="ppaction://hlinkpres?slideindex=1&amp;slidetitle="/>
              </a:rPr>
              <a:t>2311_schallgeschwindigkeitsbestimmung_reflexion.pptx</a:t>
            </a:r>
            <a:endParaRPr lang="de-DE" dirty="0" smtClean="0"/>
          </a:p>
          <a:p>
            <a:pPr marL="514350" indent="-457200">
              <a:buFont typeface="+mj-lt"/>
              <a:buAutoNum type="arabicParenR" startAt="3"/>
            </a:pPr>
            <a:r>
              <a:rPr lang="de-DE" sz="2400" dirty="0" smtClean="0"/>
              <a:t>Schüler: Bestimmung der Schalllaufzeiten </a:t>
            </a:r>
          </a:p>
          <a:p>
            <a:pPr marL="514350" indent="-457200">
              <a:buFont typeface="+mj-lt"/>
              <a:buAutoNum type="arabicParenR" startAt="3"/>
            </a:pPr>
            <a:r>
              <a:rPr lang="de-DE" sz="2400" dirty="0" smtClean="0"/>
              <a:t>Schüler: Sammeln der Schalllaufzeiten an der Tafel</a:t>
            </a:r>
            <a:endParaRPr lang="de-DE" sz="2400" dirty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68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7"/>
            </a:pPr>
            <a:r>
              <a:rPr lang="de-DE" sz="2400" dirty="0" smtClean="0"/>
              <a:t>Ich - Du - Wir: Diskussion von Messungenauigkeiten (siehe </a:t>
            </a:r>
            <a:r>
              <a:rPr lang="de-DE" sz="2400" dirty="0" smtClean="0">
                <a:hlinkClick r:id="rId2" action="ppaction://hlinkfile"/>
              </a:rPr>
              <a:t>2321_Aufgaben_Messabweichungen.docx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dirty="0" smtClean="0"/>
              <a:t> Aufgabe 7)</a:t>
            </a:r>
          </a:p>
          <a:p>
            <a:pPr marL="514350" indent="-514350">
              <a:buFont typeface="+mj-lt"/>
              <a:buAutoNum type="arabicParenR" startAt="7"/>
            </a:pPr>
            <a:r>
              <a:rPr lang="de-DE" sz="2400" dirty="0" smtClean="0"/>
              <a:t>Ich - Du - Wir: </a:t>
            </a:r>
          </a:p>
          <a:p>
            <a:pPr lvl="1"/>
            <a:r>
              <a:rPr lang="de-DE" sz="2000" dirty="0" smtClean="0"/>
              <a:t>Mittelwertbildung der Laufzeiten</a:t>
            </a:r>
          </a:p>
          <a:p>
            <a:pPr lvl="1"/>
            <a:r>
              <a:rPr lang="de-DE" sz="2000" dirty="0" smtClean="0"/>
              <a:t>Berechnung der Schallgeschwindigkeit</a:t>
            </a:r>
          </a:p>
          <a:p>
            <a:pPr marL="514350" indent="-514350">
              <a:buFont typeface="+mj-lt"/>
              <a:buAutoNum type="arabicParenR" startAt="9"/>
            </a:pPr>
            <a:r>
              <a:rPr lang="de-DE" sz="2400" b="1" dirty="0" smtClean="0"/>
              <a:t>Fakultative Erweiterung:</a:t>
            </a:r>
            <a:r>
              <a:rPr lang="de-DE" sz="2400" dirty="0" smtClean="0"/>
              <a:t> Streuung der Messwerte und Messunsicherheit </a:t>
            </a:r>
          </a:p>
          <a:p>
            <a:pPr lvl="1" indent="-342900"/>
            <a:r>
              <a:rPr lang="de-DE" sz="2000" dirty="0"/>
              <a:t>n</a:t>
            </a:r>
            <a:r>
              <a:rPr lang="de-DE" sz="2000" dirty="0" smtClean="0"/>
              <a:t>ur anschaulich mit Wertestrahl oder auch durch maximale Abweichung der Werte vom Mittelwert</a:t>
            </a:r>
          </a:p>
          <a:p>
            <a:pPr lvl="1" indent="-342900"/>
            <a:r>
              <a:rPr lang="de-DE" sz="2000" dirty="0" smtClean="0"/>
              <a:t>Zusätzlich: Messunsicherheit bei Schallwegmessung</a:t>
            </a:r>
          </a:p>
          <a:p>
            <a:pPr marL="514350" indent="-514350">
              <a:buFont typeface="+mj-lt"/>
              <a:buAutoNum type="arabicParenR" startAt="10"/>
            </a:pPr>
            <a:r>
              <a:rPr lang="de-DE" sz="2400" b="1" dirty="0" smtClean="0"/>
              <a:t>Fakultative Erweiterung</a:t>
            </a:r>
            <a:r>
              <a:rPr lang="de-DE" sz="2400" dirty="0" smtClean="0"/>
              <a:t>: Lesen des Artikels:</a:t>
            </a:r>
            <a:br>
              <a:rPr lang="de-DE" sz="2400" dirty="0" smtClean="0"/>
            </a:br>
            <a:r>
              <a:rPr lang="de-DE" sz="2000" dirty="0" smtClean="0"/>
              <a:t>„Schnalzend zum Ziel – Blinde können sich mit Echolot erstaunlich gut orientieren“, Bild der Wissenschaft, 12.2015, Seite 24 ff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Zusätzliche Funktionen </a:t>
            </a:r>
            <a:r>
              <a:rPr lang="de-DE" sz="2400" dirty="0" smtClean="0"/>
              <a:t>der </a:t>
            </a:r>
            <a:r>
              <a:rPr lang="de-DE" sz="2400" b="1" dirty="0" smtClean="0"/>
              <a:t>Windows-Version</a:t>
            </a:r>
            <a:r>
              <a:rPr lang="de-DE" sz="2400" dirty="0" smtClean="0"/>
              <a:t> „Spaichinger Schallpegelmesser 3.3“ im Vergleich zur  Android- und iOS-Version „Schallanalysator 1.8“:</a:t>
            </a:r>
          </a:p>
          <a:p>
            <a:r>
              <a:rPr lang="de-DE" sz="2400" dirty="0" smtClean="0"/>
              <a:t>Aufnahmen können als Musikdatei (Wave-Datei) gespeichert und geöffnet werden</a:t>
            </a:r>
          </a:p>
          <a:p>
            <a:r>
              <a:rPr lang="de-DE" sz="2400" dirty="0" smtClean="0"/>
              <a:t>Aufnahmen können im Playbackmodus wiederholt werden. Hierbei werden alle Schallgrößen und Messwerte wieder dargestellt</a:t>
            </a:r>
          </a:p>
          <a:p>
            <a:r>
              <a:rPr lang="de-DE" sz="2400" dirty="0" smtClean="0"/>
              <a:t>MP3-Dateien können ebenfalls geöffnet, analysiert und im Playbackmodus abgespielt werden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Vergleich Notebook - Smartphone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1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Treten bei dieser Laufzeitmessung systematische Abweichungen auf?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9" t="518" r="1488" b="-518"/>
          <a:stretch/>
        </p:blipFill>
        <p:spPr>
          <a:xfrm>
            <a:off x="4932040" y="2219672"/>
            <a:ext cx="3660493" cy="3698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0"/>
          <a:stretch/>
        </p:blipFill>
        <p:spPr>
          <a:xfrm>
            <a:off x="467543" y="2219672"/>
            <a:ext cx="3913025" cy="3698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1443131" y="1758007"/>
            <a:ext cx="220422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direkter Schall </a:t>
            </a:r>
          </a:p>
        </p:txBody>
      </p:sp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5572505" y="1429859"/>
            <a:ext cx="277553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reflektierter Schall</a:t>
            </a:r>
          </a:p>
        </p:txBody>
      </p:sp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1609141" y="5507225"/>
            <a:ext cx="93610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Start 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1547664" y="3645024"/>
            <a:ext cx="360042" cy="1862202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5"/>
          <p:cNvSpPr txBox="1">
            <a:spLocks noChangeArrowheads="1"/>
          </p:cNvSpPr>
          <p:nvPr/>
        </p:nvSpPr>
        <p:spPr bwMode="auto">
          <a:xfrm>
            <a:off x="5364088" y="4653136"/>
            <a:ext cx="108012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Start?</a:t>
            </a:r>
          </a:p>
        </p:txBody>
      </p:sp>
      <p:cxnSp>
        <p:nvCxnSpPr>
          <p:cNvPr id="15" name="Gerade Verbindung mit Pfeil 14"/>
          <p:cNvCxnSpPr>
            <a:stCxn id="14" idx="0"/>
          </p:cNvCxnSpPr>
          <p:nvPr/>
        </p:nvCxnSpPr>
        <p:spPr>
          <a:xfrm flipV="1">
            <a:off x="5904148" y="3939950"/>
            <a:ext cx="108012" cy="713186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5724128" y="3939949"/>
            <a:ext cx="0" cy="713187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5572505" y="1993779"/>
            <a:ext cx="2808312" cy="914400"/>
          </a:xfrm>
          <a:prstGeom prst="rect">
            <a:avLst/>
          </a:prstGeom>
          <a:solidFill>
            <a:srgbClr val="FF2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Problem: Amplitudenabnahme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Treten bei dieser Laufzeitmessung systematische Abweichungen auf?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9" t="518" r="1488" b="-518"/>
          <a:stretch/>
        </p:blipFill>
        <p:spPr>
          <a:xfrm>
            <a:off x="4932040" y="2219672"/>
            <a:ext cx="3660493" cy="3698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0"/>
          <a:stretch/>
        </p:blipFill>
        <p:spPr>
          <a:xfrm>
            <a:off x="467543" y="2219672"/>
            <a:ext cx="3913025" cy="3698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1443131" y="1758007"/>
            <a:ext cx="220422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direkter Schall </a:t>
            </a:r>
          </a:p>
        </p:txBody>
      </p:sp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5572505" y="1429859"/>
            <a:ext cx="277553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reflektierter Schall</a:t>
            </a:r>
          </a:p>
        </p:txBody>
      </p:sp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2215377" y="4034020"/>
            <a:ext cx="93610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Start 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1547664" y="3645024"/>
            <a:ext cx="720080" cy="504056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5"/>
          <p:cNvSpPr txBox="1">
            <a:spLocks noChangeArrowheads="1"/>
          </p:cNvSpPr>
          <p:nvPr/>
        </p:nvSpPr>
        <p:spPr bwMode="auto">
          <a:xfrm>
            <a:off x="6762286" y="3036031"/>
            <a:ext cx="108012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Start?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6012160" y="3433625"/>
            <a:ext cx="807111" cy="427423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4" idx="1"/>
          </p:cNvCxnSpPr>
          <p:nvPr/>
        </p:nvCxnSpPr>
        <p:spPr>
          <a:xfrm flipH="1">
            <a:off x="5724128" y="3266864"/>
            <a:ext cx="1038158" cy="477969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5572505" y="1993779"/>
            <a:ext cx="2808312" cy="914400"/>
          </a:xfrm>
          <a:prstGeom prst="rect">
            <a:avLst/>
          </a:prstGeom>
          <a:solidFill>
            <a:srgbClr val="FF2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Problem: Amplitudenabnahme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79513" y="4797152"/>
            <a:ext cx="8712968" cy="1440160"/>
          </a:xfrm>
          <a:prstGeom prst="rect">
            <a:avLst/>
          </a:prstGeom>
          <a:solidFill>
            <a:srgbClr val="FF2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→ Ausschläge können im Rauschen untergehen</a:t>
            </a:r>
            <a:br>
              <a:rPr lang="de-DE" dirty="0" smtClean="0"/>
            </a:br>
            <a:r>
              <a:rPr lang="de-DE" dirty="0" smtClean="0"/>
              <a:t>→ systematische Verlängerung der gemessenen Laufzeit möglich</a:t>
            </a:r>
          </a:p>
          <a:p>
            <a:r>
              <a:rPr lang="de-DE" dirty="0" smtClean="0"/>
              <a:t>→ zähle ab dem ersten kräftigen Ausschlag um dies möglichst zu vermeiden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7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Treten bei dieser Laufzeitmessung systematische Abweichungen auf?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9" t="518" r="1488" b="-518"/>
          <a:stretch/>
        </p:blipFill>
        <p:spPr>
          <a:xfrm>
            <a:off x="4932040" y="2219672"/>
            <a:ext cx="3660493" cy="3698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0"/>
          <a:stretch/>
        </p:blipFill>
        <p:spPr>
          <a:xfrm>
            <a:off x="467543" y="2219672"/>
            <a:ext cx="3913025" cy="3698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1443131" y="1758007"/>
            <a:ext cx="220422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direkter Schall </a:t>
            </a:r>
          </a:p>
        </p:txBody>
      </p:sp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5572505" y="1429859"/>
            <a:ext cx="277553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reflektierter Schall</a:t>
            </a:r>
          </a:p>
        </p:txBody>
      </p:sp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2215377" y="4034020"/>
            <a:ext cx="93610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Start 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1547664" y="3645024"/>
            <a:ext cx="720080" cy="504056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5"/>
          <p:cNvSpPr txBox="1">
            <a:spLocks noChangeArrowheads="1"/>
          </p:cNvSpPr>
          <p:nvPr/>
        </p:nvSpPr>
        <p:spPr bwMode="auto">
          <a:xfrm>
            <a:off x="6762286" y="3036031"/>
            <a:ext cx="108012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dirty="0" smtClean="0">
                <a:latin typeface="Arial" charset="0"/>
              </a:rPr>
              <a:t>Start?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6012160" y="3433625"/>
            <a:ext cx="807111" cy="427423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4" idx="1"/>
          </p:cNvCxnSpPr>
          <p:nvPr/>
        </p:nvCxnSpPr>
        <p:spPr>
          <a:xfrm flipH="1">
            <a:off x="5724128" y="3266864"/>
            <a:ext cx="1038158" cy="477969"/>
          </a:xfrm>
          <a:prstGeom prst="straightConnector1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5572505" y="1993779"/>
            <a:ext cx="2808312" cy="914400"/>
          </a:xfrm>
          <a:prstGeom prst="rect">
            <a:avLst/>
          </a:prstGeom>
          <a:solidFill>
            <a:srgbClr val="FF2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Problem: Amplitudenabnahme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345674" y="5763755"/>
            <a:ext cx="8069787" cy="576064"/>
          </a:xfrm>
          <a:prstGeom prst="rect">
            <a:avLst/>
          </a:prstGeom>
          <a:solidFill>
            <a:srgbClr val="FF2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</a:t>
            </a:r>
            <a:r>
              <a:rPr lang="de-DE" dirty="0" smtClean="0"/>
              <a:t>eschätzte systematische Abweichung &lt; 0,5 ms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870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Wie kann diese </a:t>
            </a:r>
            <a:r>
              <a:rPr lang="de-DE" sz="2400" b="1" dirty="0"/>
              <a:t>systematische </a:t>
            </a:r>
            <a:r>
              <a:rPr lang="de-DE" sz="2400" b="1" dirty="0" smtClean="0"/>
              <a:t>Abweichung bei der Laufzeitmessung minimiert werden?</a:t>
            </a:r>
          </a:p>
          <a:p>
            <a:r>
              <a:rPr lang="de-DE" sz="2000" dirty="0" smtClean="0"/>
              <a:t>Abstand zur Wand </a:t>
            </a:r>
            <a:r>
              <a:rPr lang="de-DE" sz="2000" b="1" dirty="0" smtClean="0"/>
              <a:t>nicht zu groß</a:t>
            </a:r>
            <a:r>
              <a:rPr lang="de-DE" sz="2000" dirty="0" smtClean="0"/>
              <a:t> wählen (&lt; 10 m)</a:t>
            </a:r>
          </a:p>
          <a:p>
            <a:pPr marL="457200" lvl="1" indent="0">
              <a:buNone/>
            </a:pPr>
            <a:r>
              <a:rPr lang="de-DE" sz="2000" dirty="0" smtClean="0"/>
              <a:t>→ Amplitudenabnahme gering halten</a:t>
            </a:r>
          </a:p>
          <a:p>
            <a:r>
              <a:rPr lang="de-DE" sz="2000" dirty="0" smtClean="0"/>
              <a:t>Abstand zur Wand </a:t>
            </a:r>
            <a:r>
              <a:rPr lang="de-DE" sz="2000" b="1" dirty="0" smtClean="0"/>
              <a:t>nicht zu klein</a:t>
            </a:r>
            <a:r>
              <a:rPr lang="de-DE" sz="2000" dirty="0" smtClean="0"/>
              <a:t> wählen (&gt; 8 m)</a:t>
            </a:r>
          </a:p>
          <a:p>
            <a:pPr marL="514350" lvl="2" indent="0">
              <a:buNone/>
            </a:pPr>
            <a:r>
              <a:rPr lang="de-DE" dirty="0"/>
              <a:t>→ </a:t>
            </a:r>
            <a:r>
              <a:rPr lang="de-DE" dirty="0" smtClean="0"/>
              <a:t>Überlagerung von direktem und reflektiertem Schall möglichst vermeiden</a:t>
            </a:r>
          </a:p>
          <a:p>
            <a:pPr marL="400050" lvl="1" indent="-342900">
              <a:buFont typeface="Wingdings"/>
              <a:buChar char="§"/>
            </a:pPr>
            <a:r>
              <a:rPr lang="de-DE" sz="2000" dirty="0" smtClean="0"/>
              <a:t>Holzklappe </a:t>
            </a:r>
            <a:r>
              <a:rPr lang="de-DE" sz="2000" b="1" dirty="0" smtClean="0"/>
              <a:t>kräftig</a:t>
            </a:r>
            <a:r>
              <a:rPr lang="de-DE" sz="2000" dirty="0" smtClean="0"/>
              <a:t> betätigen</a:t>
            </a:r>
            <a:endParaRPr lang="de-DE" sz="2000" dirty="0"/>
          </a:p>
          <a:p>
            <a:pPr marL="342900" lvl="3" indent="0">
              <a:buNone/>
            </a:pPr>
            <a:r>
              <a:rPr lang="de-DE" sz="2000" dirty="0"/>
              <a:t>→ </a:t>
            </a:r>
            <a:r>
              <a:rPr lang="de-DE" sz="2000" dirty="0" smtClean="0"/>
              <a:t>Signal-Rauschabstand möglichst groß halten </a:t>
            </a:r>
          </a:p>
          <a:p>
            <a:pPr marL="457200" lvl="2" indent="-457200">
              <a:buFont typeface="Wingdings"/>
              <a:buChar char="§"/>
            </a:pPr>
            <a:r>
              <a:rPr lang="de-DE" dirty="0" smtClean="0"/>
              <a:t>Nur Schallquellen verwenden, die einen möglichst </a:t>
            </a:r>
            <a:r>
              <a:rPr lang="de-DE" b="1" dirty="0" smtClean="0"/>
              <a:t>kurzzeitigen Knall </a:t>
            </a:r>
            <a:r>
              <a:rPr lang="de-DE" dirty="0" smtClean="0"/>
              <a:t>erzeugen</a:t>
            </a:r>
            <a:br>
              <a:rPr lang="de-DE" dirty="0" smtClean="0"/>
            </a:br>
            <a:r>
              <a:rPr lang="de-DE" dirty="0" smtClean="0"/>
              <a:t>→ </a:t>
            </a:r>
            <a:r>
              <a:rPr lang="de-DE" dirty="0"/>
              <a:t>Überlagerung von direktem und reflektiertem Schall möglichst vermeiden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0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2400" b="1" dirty="0" smtClean="0"/>
                  <a:t>Wie groß ist die Streuung der Messwerte für die Laufzeiten?</a:t>
                </a:r>
              </a:p>
              <a:p>
                <a:r>
                  <a:rPr lang="de-DE" sz="2000" dirty="0" smtClean="0"/>
                  <a:t>Werden die Zeiten sorgfältig abgelesen, so sind die Abweichungen der  Werte vom Mittelwert recht gering</a:t>
                </a:r>
              </a:p>
              <a:p>
                <a:r>
                  <a:rPr lang="de-DE" sz="2000" dirty="0" smtClean="0"/>
                  <a:t>Beispiel einer Laufzeitmessung mit einem Smartphone </a:t>
                </a:r>
                <a:br>
                  <a:rPr lang="de-DE" sz="2000" dirty="0" smtClean="0"/>
                </a:br>
                <a:r>
                  <a:rPr lang="de-DE" sz="2000" dirty="0" smtClean="0"/>
                  <a:t>und App Schallanalysator</a:t>
                </a:r>
                <a:br>
                  <a:rPr lang="de-DE" sz="2000" dirty="0" smtClean="0"/>
                </a:br>
                <a:r>
                  <a:rPr lang="de-DE" sz="2000" dirty="0" smtClean="0"/>
                  <a:t>(5 Peaks, Abstand: 8,45 m):</a:t>
                </a:r>
              </a:p>
              <a:p>
                <a:pPr marL="0" indent="0">
                  <a:buNone/>
                </a:pPr>
                <a:endParaRPr lang="de-DE" sz="2000" dirty="0" smtClean="0"/>
              </a:p>
              <a:p>
                <a:endParaRPr lang="de-DE" sz="2000" dirty="0"/>
              </a:p>
              <a:p>
                <a:pPr marL="400050" lvl="1" indent="0">
                  <a:buNone/>
                </a:pPr>
                <a:r>
                  <a:rPr lang="de-DE" sz="2000" dirty="0" smtClean="0"/>
                  <a:t>Mittelwert: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=49,6</m:t>
                    </m:r>
                    <m:r>
                      <a:rPr lang="de-DE" sz="2000" b="0" i="0" smtClean="0">
                        <a:latin typeface="Cambria Math"/>
                        <a:ea typeface="Cambria Math"/>
                      </a:rPr>
                      <m:t>9 </m:t>
                    </m:r>
                    <m:r>
                      <m:rPr>
                        <m:nor/>
                      </m:rPr>
                      <a:rPr lang="de-DE" sz="2000" b="0" i="0" smtClean="0">
                        <a:latin typeface="Cambria Math"/>
                        <a:ea typeface="Cambria Math"/>
                      </a:rPr>
                      <m:t>ms</m:t>
                    </m:r>
                  </m:oMath>
                </a14:m>
                <a:endParaRPr lang="de-DE" sz="2000" dirty="0" smtClean="0"/>
              </a:p>
              <a:p>
                <a:pPr marL="400050" lvl="1" indent="0">
                  <a:buNone/>
                </a:pPr>
                <a:r>
                  <a:rPr lang="de-DE" sz="2000" dirty="0" smtClean="0"/>
                  <a:t>Standardabweichung: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/>
                      </a:rPr>
                      <m:t>0,</m:t>
                    </m:r>
                    <m:r>
                      <a:rPr lang="de-DE" sz="2000" b="0" i="1" dirty="0" smtClean="0">
                        <a:latin typeface="Cambria Math"/>
                      </a:rPr>
                      <m:t>10</m:t>
                    </m:r>
                    <m:r>
                      <a:rPr lang="de-DE" sz="2000" i="1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2000" i="0" dirty="0" smtClean="0">
                        <a:latin typeface="Cambria Math"/>
                      </a:rPr>
                      <m:t>ms</m:t>
                    </m:r>
                  </m:oMath>
                </a14:m>
                <a:endParaRPr lang="de-DE" sz="2000" dirty="0" smtClean="0"/>
              </a:p>
              <a:p>
                <a:pPr marL="400050" lvl="1" indent="0">
                  <a:buNone/>
                </a:pPr>
                <a:r>
                  <a:rPr lang="de-DE" sz="2000" b="1" dirty="0" smtClean="0"/>
                  <a:t>Prozentuale Unsicherheit (relativer Fehler): 0,20%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1058" t="-801" r="-2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060802"/>
              </p:ext>
            </p:extLst>
          </p:nvPr>
        </p:nvGraphicFramePr>
        <p:xfrm>
          <a:off x="827584" y="3573016"/>
          <a:ext cx="72728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115"/>
                <a:gridCol w="893153"/>
                <a:gridCol w="1212135"/>
                <a:gridCol w="1212135"/>
                <a:gridCol w="1212135"/>
                <a:gridCol w="12121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Laufzeit</a:t>
                      </a:r>
                      <a:r>
                        <a:rPr lang="de-DE" baseline="0" dirty="0" smtClean="0"/>
                        <a:t> in ms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49,78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49,79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49,64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49,56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49,67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7524328" y="836712"/>
            <a:ext cx="1512168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77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2400" b="1" dirty="0" smtClean="0"/>
                  <a:t>Wie groß sind insgesamt die </a:t>
                </a:r>
                <a:br>
                  <a:rPr lang="de-DE" sz="2400" b="1" dirty="0" smtClean="0"/>
                </a:br>
                <a:r>
                  <a:rPr lang="de-DE" sz="2400" b="1" dirty="0" smtClean="0"/>
                  <a:t>Messabweichungen für die Laufzeiten?</a:t>
                </a:r>
                <a:endParaRPr lang="de-DE" sz="2000" dirty="0" smtClean="0"/>
              </a:p>
              <a:p>
                <a:r>
                  <a:rPr lang="de-DE" sz="2400" dirty="0" smtClean="0"/>
                  <a:t>Systematische Abweichung nicht exakt bekannt, kann nur geschätzt und nicht korrigiert werden: Abweichung &lt; 0,5 ms</a:t>
                </a:r>
                <a:endParaRPr lang="de-DE" sz="2400" dirty="0"/>
              </a:p>
              <a:p>
                <a:r>
                  <a:rPr lang="de-DE" sz="2400" dirty="0" smtClean="0"/>
                  <a:t>Streuung der Messwerte: Standardabweichung = 0,10 ms</a:t>
                </a:r>
              </a:p>
              <a:p>
                <a:r>
                  <a:rPr lang="de-DE" sz="2400" dirty="0" smtClean="0"/>
                  <a:t>Wähle daher als Abschätzung für die gesamte </a:t>
                </a:r>
                <a:r>
                  <a:rPr lang="de-DE" sz="2400" b="1" dirty="0" smtClean="0"/>
                  <a:t>Messunsicherheit</a:t>
                </a:r>
                <a:r>
                  <a:rPr lang="de-DE" sz="2400" dirty="0" smtClean="0"/>
                  <a:t> bei der Laufzeitbestimmung: </a:t>
                </a:r>
                <a:r>
                  <a:rPr lang="de-DE" sz="2400" b="1" dirty="0" smtClean="0"/>
                  <a:t>0,6 ms</a:t>
                </a:r>
              </a:p>
              <a:p>
                <a:r>
                  <a:rPr lang="de-DE" sz="2400" b="1" dirty="0" smtClean="0"/>
                  <a:t>Mittelwert bleibt unverändert: 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sz="2400" b="1" i="1">
                        <a:latin typeface="Cambria Math"/>
                        <a:ea typeface="Cambria Math"/>
                      </a:rPr>
                      <m:t>𝒕</m:t>
                    </m:r>
                    <m:r>
                      <a:rPr lang="de-DE" sz="24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2400" b="1" i="1">
                        <a:latin typeface="Cambria Math"/>
                        <a:ea typeface="Cambria Math"/>
                      </a:rPr>
                      <m:t>𝟒𝟗</m:t>
                    </m:r>
                    <m:r>
                      <a:rPr lang="de-DE" sz="2400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de-DE" sz="2400" b="1" i="0" smtClean="0">
                        <a:latin typeface="Cambria Math"/>
                        <a:ea typeface="Cambria Math"/>
                      </a:rPr>
                      <m:t>𝟕</m:t>
                    </m:r>
                    <m:r>
                      <a:rPr lang="de-DE" sz="2400" b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2400" b="1">
                        <a:latin typeface="Cambria Math"/>
                        <a:ea typeface="Cambria Math"/>
                      </a:rPr>
                      <m:t>ms</m:t>
                    </m:r>
                  </m:oMath>
                </a14:m>
                <a:endParaRPr lang="de-DE" sz="2400" b="1" dirty="0" smtClean="0"/>
              </a:p>
              <a:p>
                <a:r>
                  <a:rPr lang="de-DE" sz="2400" b="1" dirty="0" smtClean="0"/>
                  <a:t>Prozentuale Abweichung: 1,2%</a:t>
                </a:r>
                <a:endParaRPr lang="de-DE" sz="2400" b="1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1058" t="-801" r="-3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7452320" y="836712"/>
            <a:ext cx="1512168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414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2400" b="1" dirty="0" smtClean="0"/>
                  <a:t>Wie genau lässt sich mit diesem Experiment die Schallgeschwindigkeit bestimmen?</a:t>
                </a:r>
              </a:p>
              <a:p>
                <a:r>
                  <a:rPr lang="de-DE" sz="2000" dirty="0" smtClean="0"/>
                  <a:t>Zusätzlich muss auch die Unsicherheit der Wegmessung berücksichtigt </a:t>
                </a:r>
                <a:r>
                  <a:rPr lang="de-DE" sz="2000" dirty="0"/>
                  <a:t>werden </a:t>
                </a:r>
                <a:r>
                  <a:rPr lang="de-DE" sz="2000" dirty="0" smtClean="0"/>
                  <a:t>→ Fehlerfortpflanzungsgesetz</a:t>
                </a:r>
              </a:p>
              <a:p>
                <a:r>
                  <a:rPr lang="de-DE" sz="2000" dirty="0" smtClean="0"/>
                  <a:t>Beispiel: Abstand Wand – Mikrofon: 8,45 m </a:t>
                </a:r>
              </a:p>
              <a:p>
                <a:pPr marL="400050" lvl="1" indent="0">
                  <a:buNone/>
                </a:pPr>
                <a:r>
                  <a:rPr lang="de-DE" sz="2000" dirty="0" smtClean="0"/>
                  <a:t>→ Schallweg: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=16,90 </m:t>
                    </m:r>
                    <m:r>
                      <m:rPr>
                        <m:nor/>
                      </m:rPr>
                      <a:rPr lang="de-DE" sz="2000" b="0" i="0" smtClean="0">
                        <a:latin typeface="Cambria Math"/>
                        <a:ea typeface="Cambria Math"/>
                      </a:rPr>
                      <m:t>m</m:t>
                    </m:r>
                    <m:r>
                      <a:rPr lang="de-DE" sz="20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sz="2000" dirty="0" smtClean="0"/>
                  <a:t>mit geschätzter Messunsicherheit :</a:t>
                </a:r>
              </a:p>
              <a:p>
                <a:pPr marL="0" indent="0">
                  <a:buNone/>
                </a:pPr>
                <a:endParaRPr lang="de-DE" sz="2000" dirty="0" smtClean="0"/>
              </a:p>
              <a:p>
                <a:pPr marL="0" indent="0">
                  <a:buNone/>
                </a:pPr>
                <a:endParaRPr lang="de-DE" sz="2000" dirty="0" smtClean="0"/>
              </a:p>
              <a:p>
                <a:endParaRPr lang="de-DE" sz="2000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 algn="ctr">
                  <a:buNone/>
                </a:pPr>
                <a:endParaRPr lang="de-DE" dirty="0" smtClean="0"/>
              </a:p>
              <a:p>
                <a:pPr marL="400050" lvl="1" indent="0">
                  <a:buNone/>
                </a:pPr>
                <a:r>
                  <a:rPr lang="de-DE" sz="2000" b="1" dirty="0" smtClean="0"/>
                  <a:t>Mittelwert: 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latin typeface="Cambria Math"/>
                      </a:rPr>
                      <m:t>𝒗</m:t>
                    </m:r>
                    <m:r>
                      <a:rPr lang="de-DE" sz="2000" b="1" i="1" smtClean="0">
                        <a:latin typeface="Cambria Math"/>
                      </a:rPr>
                      <m:t>=</m:t>
                    </m:r>
                    <m:r>
                      <a:rPr lang="de-DE" sz="2000" b="1" i="1" smtClean="0">
                        <a:latin typeface="Cambria Math"/>
                      </a:rPr>
                      <m:t>𝟑𝟒𝟎</m:t>
                    </m:r>
                    <m:r>
                      <a:rPr lang="de-DE" sz="2000" b="1" i="1" smtClean="0">
                        <a:latin typeface="Cambria Math"/>
                      </a:rPr>
                      <m:t>,</m:t>
                    </m:r>
                    <m:r>
                      <a:rPr lang="de-DE" sz="2000" b="1" i="1" smtClean="0">
                        <a:latin typeface="Cambria Math"/>
                      </a:rPr>
                      <m:t>𝟏</m:t>
                    </m:r>
                    <m:r>
                      <a:rPr lang="de-DE" sz="2000" b="1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2000" b="1" i="0" smtClean="0">
                        <a:latin typeface="Cambria Math"/>
                      </a:rPr>
                      <m:t>m</m:t>
                    </m:r>
                    <m:r>
                      <m:rPr>
                        <m:nor/>
                      </m:rPr>
                      <a:rPr lang="de-DE" sz="2000" b="1" i="0" smtClean="0">
                        <a:latin typeface="Cambria Math"/>
                      </a:rPr>
                      <m:t>/</m:t>
                    </m:r>
                    <m:r>
                      <m:rPr>
                        <m:nor/>
                      </m:rPr>
                      <a:rPr lang="de-DE" sz="2000" b="1" i="0" smtClean="0">
                        <a:latin typeface="Cambria Math"/>
                      </a:rPr>
                      <m:t>s</m:t>
                    </m:r>
                  </m:oMath>
                </a14:m>
                <a:endParaRPr lang="de-DE" sz="2000" b="1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1058" t="-801" r="-3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721817"/>
                  </p:ext>
                </p:extLst>
              </p:nvPr>
            </p:nvGraphicFramePr>
            <p:xfrm>
              <a:off x="755576" y="3356992"/>
              <a:ext cx="7992888" cy="185420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3744416"/>
                    <a:gridCol w="864096"/>
                    <a:gridCol w="792088"/>
                    <a:gridCol w="864096"/>
                    <a:gridCol w="864096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Messunsicherheit  von </a:t>
                          </a:r>
                          <a14:m>
                            <m:oMath xmlns:m="http://schemas.openxmlformats.org/officeDocument/2006/math"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oMath>
                          </a14:m>
                          <a:r>
                            <a:rPr lang="de-DE" b="0" dirty="0" smtClean="0"/>
                            <a:t> in cm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6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8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10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15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20</a:t>
                          </a:r>
                          <a:endParaRPr lang="de-DE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Prozentuale</a:t>
                          </a:r>
                          <a:r>
                            <a:rPr lang="de-DE" baseline="0" dirty="0" smtClean="0"/>
                            <a:t> Unsicherheit von </a:t>
                          </a:r>
                          <a14:m>
                            <m:oMath xmlns:m="http://schemas.openxmlformats.org/officeDocument/2006/math"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oMath>
                          </a14:m>
                          <a:r>
                            <a:rPr lang="de-DE" b="0" dirty="0" smtClean="0"/>
                            <a:t> 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0,36 %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0,47%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0,59%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0,89%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1,2%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Prozentuale</a:t>
                          </a:r>
                          <a:r>
                            <a:rPr lang="de-DE" baseline="0" dirty="0" smtClean="0"/>
                            <a:t> Unsicherheit von </a:t>
                          </a:r>
                          <a14:m>
                            <m:oMath xmlns:m="http://schemas.openxmlformats.org/officeDocument/2006/math"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1,2%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1,2%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1,2%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1,2%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1,2%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Prozentuale Unsicherheit von </a:t>
                          </a:r>
                          <a14:m>
                            <m:oMath xmlns:m="http://schemas.openxmlformats.org/officeDocument/2006/math">
                              <m:r>
                                <a:rPr lang="de-DE" b="1" i="1" dirty="0" smtClean="0">
                                  <a:latin typeface="Cambria Math"/>
                                </a:rPr>
                                <m:t>𝒗</m:t>
                              </m:r>
                            </m:oMath>
                          </a14:m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1,3%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1,3%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1,3%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1,5%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1,7%</a:t>
                          </a:r>
                          <a:endParaRPr lang="de-DE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Unsicherheit von </a:t>
                          </a:r>
                          <a14:m>
                            <m:oMath xmlns:m="http://schemas.openxmlformats.org/officeDocument/2006/math">
                              <m:r>
                                <a:rPr lang="de-DE" b="1" i="1" dirty="0" smtClean="0">
                                  <a:latin typeface="Cambria Math"/>
                                </a:rPr>
                                <m:t>𝒗</m:t>
                              </m:r>
                            </m:oMath>
                          </a14:m>
                          <a:r>
                            <a:rPr lang="de-DE" b="1" dirty="0" smtClean="0"/>
                            <a:t> in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de-DE" b="1" i="0" dirty="0" smtClean="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de-DE" b="1" i="0" dirty="0" smtClean="0"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de-DE" b="1" i="0" dirty="0" smtClean="0">
                                  <a:latin typeface="Cambria Math"/>
                                </a:rPr>
                                <m:t>s</m:t>
                              </m:r>
                            </m:oMath>
                          </a14:m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4,3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4,4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4,6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5,1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5,8</a:t>
                          </a:r>
                          <a:endParaRPr lang="de-DE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721817"/>
                  </p:ext>
                </p:extLst>
              </p:nvPr>
            </p:nvGraphicFramePr>
            <p:xfrm>
              <a:off x="755576" y="3356992"/>
              <a:ext cx="7992888" cy="185420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3744416"/>
                    <a:gridCol w="864096"/>
                    <a:gridCol w="792088"/>
                    <a:gridCol w="864096"/>
                    <a:gridCol w="864096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3" t="-8197" r="-11368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6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8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10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15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20</a:t>
                          </a:r>
                          <a:endParaRPr lang="de-DE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3" t="-108197" r="-113681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0,36 %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0,47%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0,59%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0,89%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1,2%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3" t="-211667" r="-113681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1,2%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1,2%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1,2%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1,2%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1,2%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3" t="-306557" r="-11368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1,3%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1,3%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1,3%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1,5%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1,7%</a:t>
                          </a:r>
                          <a:endParaRPr lang="de-DE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3" t="-406557" r="-11368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4,3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4,4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4,6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5,1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5,8</a:t>
                          </a:r>
                          <a:endParaRPr lang="de-DE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Ellipse 5"/>
          <p:cNvSpPr/>
          <p:nvPr/>
        </p:nvSpPr>
        <p:spPr>
          <a:xfrm>
            <a:off x="7524328" y="836712"/>
            <a:ext cx="1512168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02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Treten bei der Schallwegmessung systematische Fehler auf? </a:t>
            </a:r>
          </a:p>
          <a:p>
            <a:pPr marL="0" indent="0">
              <a:buNone/>
            </a:pPr>
            <a:r>
              <a:rPr lang="de-DE" sz="2000" dirty="0" smtClean="0"/>
              <a:t>Ja, wenn Sender und Empfänger nicht auf einer gemeinsamen Lotgeraden zur Hauswand liegen → unterschiedlich lange Schallwege: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64904"/>
            <a:ext cx="9143996" cy="323272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283968" y="2117807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Hauswand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2136850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Ansicht von oben: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12106" y="429309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Sender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100392" y="4347929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Sender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267744" y="278092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Empfänger E2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195736" y="434138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Empfänger E1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524328" y="1772816"/>
            <a:ext cx="1512168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4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Treten bei der Schallwegmessung systematische Fehler auf? </a:t>
            </a:r>
          </a:p>
          <a:p>
            <a:pPr marL="0" indent="0">
              <a:buNone/>
            </a:pPr>
            <a:r>
              <a:rPr lang="de-DE" sz="2000" dirty="0" smtClean="0"/>
              <a:t>Ja, wenn Sender und Empfänger nicht auf einer gemeinsamen Lotgeraden zur Hauswand liegen → unterschiedlich lange Schallwege: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143998" cy="323272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283968" y="2117807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Hauswand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2136850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Ansicht von oben: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12106" y="429309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Sender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100392" y="4347929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Sender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267744" y="278092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Empfänger E2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195736" y="434138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Empfänger E1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812360" y="2642428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Bild von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52220" y="5877272"/>
            <a:ext cx="6827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Einfache Konstruktion durch Spiegelung an der Hauswand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516216" y="4341384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Bild von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E1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574778" y="3288759"/>
                <a:ext cx="1023870" cy="423770"/>
              </a:xfrm>
              <a:prstGeom prst="rect">
                <a:avLst/>
              </a:prstGeom>
              <a:noFill/>
              <a:scene3d>
                <a:camera prst="orthographicFront">
                  <a:rot lat="0" lon="0" rev="54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2,</m:t>
                          </m:r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𝑠𝑡𝑜𝑝𝑝</m:t>
                          </m:r>
                        </m:sub>
                      </m:sSub>
                    </m:oMath>
                  </m:oMathPara>
                </a14:m>
                <a:endParaRPr lang="de-DE" sz="2000" b="0" dirty="0" smtClean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778" y="3288759"/>
                <a:ext cx="1023870" cy="4237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982455" y="3515332"/>
                <a:ext cx="976870" cy="413511"/>
              </a:xfrm>
              <a:prstGeom prst="rect">
                <a:avLst/>
              </a:prstGeom>
              <a:noFill/>
              <a:scene3d>
                <a:camera prst="orthographicFront">
                  <a:rot lat="0" lon="0" rev="30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2,</m:t>
                          </m:r>
                          <m:r>
                            <a:rPr lang="de-DE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𝑠𝑡𝑎𝑟𝑡</m:t>
                          </m:r>
                        </m:sub>
                      </m:sSub>
                    </m:oMath>
                  </m:oMathPara>
                </a14:m>
                <a:endParaRPr lang="de-DE" sz="2000" b="0" dirty="0" smtClean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55" y="3515332"/>
                <a:ext cx="976870" cy="4135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llipse 17"/>
          <p:cNvSpPr/>
          <p:nvPr/>
        </p:nvSpPr>
        <p:spPr>
          <a:xfrm>
            <a:off x="7344308" y="1704802"/>
            <a:ext cx="1512168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59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420671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Treten bei der Schallwegmessung systematische Fehler auf? 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" y="1310348"/>
            <a:ext cx="9143998" cy="3679824"/>
            <a:chOff x="2" y="1310348"/>
            <a:chExt cx="9143998" cy="3679824"/>
          </a:xfrm>
        </p:grpSpPr>
        <p:grpSp>
          <p:nvGrpSpPr>
            <p:cNvPr id="6" name="Gruppieren 5"/>
            <p:cNvGrpSpPr/>
            <p:nvPr/>
          </p:nvGrpSpPr>
          <p:grpSpPr>
            <a:xfrm>
              <a:off x="2" y="1310348"/>
              <a:ext cx="9143998" cy="3679824"/>
              <a:chOff x="0" y="2117807"/>
              <a:chExt cx="9143998" cy="3679824"/>
            </a:xfrm>
          </p:grpSpPr>
          <p:pic>
            <p:nvPicPr>
              <p:cNvPr id="7" name="Grafik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564904"/>
                <a:ext cx="9143998" cy="3232727"/>
              </a:xfrm>
              <a:prstGeom prst="rect">
                <a:avLst/>
              </a:prstGeom>
            </p:spPr>
          </p:pic>
          <p:sp>
            <p:nvSpPr>
              <p:cNvPr id="8" name="Textfeld 7"/>
              <p:cNvSpPr txBox="1"/>
              <p:nvPr/>
            </p:nvSpPr>
            <p:spPr>
              <a:xfrm>
                <a:off x="4283968" y="2117807"/>
                <a:ext cx="13981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Hauswand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395536" y="2136850"/>
                <a:ext cx="22220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Ansicht von oben: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1152220" y="4279352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8100392" y="4347929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Bild S</a:t>
                </a: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2267744" y="2780928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E2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feld 12"/>
                  <p:cNvSpPr txBox="1"/>
                  <p:nvPr/>
                </p:nvSpPr>
                <p:spPr>
                  <a:xfrm>
                    <a:off x="3046298" y="4181267"/>
                    <a:ext cx="40415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0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oMath>
                      </m:oMathPara>
                    </a14:m>
                    <a:endParaRPr lang="de-DE" sz="200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feld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6298" y="4181267"/>
                    <a:ext cx="404150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feld 13"/>
              <p:cNvSpPr txBox="1"/>
              <p:nvPr/>
            </p:nvSpPr>
            <p:spPr>
              <a:xfrm>
                <a:off x="7740352" y="2780928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Bild 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E2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6876256" y="4301762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Bild 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E1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feld 4"/>
                  <p:cNvSpPr txBox="1"/>
                  <p:nvPr/>
                </p:nvSpPr>
                <p:spPr>
                  <a:xfrm>
                    <a:off x="3548129" y="3272309"/>
                    <a:ext cx="1023870" cy="423770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540000"/>
                    </a:camera>
                    <a:lightRig rig="threePt" dir="t"/>
                  </a:scene3d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𝑠𝑡𝑜𝑝𝑝</m:t>
                              </m:r>
                            </m:sub>
                          </m:sSub>
                        </m:oMath>
                      </m:oMathPara>
                    </a14:m>
                    <a:endParaRPr lang="de-DE" sz="2000" b="0" dirty="0" smtClean="0"/>
                  </a:p>
                </p:txBody>
              </p:sp>
            </mc:Choice>
            <mc:Fallback xmlns="">
              <p:sp>
                <p:nvSpPr>
                  <p:cNvPr id="5" name="Textfeld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8129" y="3272309"/>
                    <a:ext cx="1023870" cy="42377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feld 15"/>
                  <p:cNvSpPr txBox="1"/>
                  <p:nvPr/>
                </p:nvSpPr>
                <p:spPr>
                  <a:xfrm>
                    <a:off x="903434" y="3501008"/>
                    <a:ext cx="976870" cy="413511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3000000"/>
                    </a:camera>
                    <a:lightRig rig="threePt" dir="t"/>
                  </a:scene3d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𝑠𝑡𝑎𝑟𝑡</m:t>
                              </m:r>
                            </m:sub>
                          </m:sSub>
                        </m:oMath>
                      </m:oMathPara>
                    </a14:m>
                    <a:endParaRPr lang="de-DE" sz="2000" b="0" dirty="0" smtClean="0"/>
                  </a:p>
                </p:txBody>
              </p:sp>
            </mc:Choice>
            <mc:Fallback xmlns="">
              <p:sp>
                <p:nvSpPr>
                  <p:cNvPr id="16" name="Textfeld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434" y="3501008"/>
                    <a:ext cx="976870" cy="41351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feld 18"/>
                  <p:cNvSpPr txBox="1"/>
                  <p:nvPr/>
                </p:nvSpPr>
                <p:spPr>
                  <a:xfrm>
                    <a:off x="5910435" y="4164218"/>
                    <a:ext cx="40415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0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oMath>
                      </m:oMathPara>
                    </a14:m>
                    <a:endParaRPr lang="de-DE" sz="200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feld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0435" y="4164218"/>
                    <a:ext cx="404150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feld 19"/>
                  <p:cNvSpPr txBox="1"/>
                  <p:nvPr/>
                </p:nvSpPr>
                <p:spPr>
                  <a:xfrm>
                    <a:off x="2156047" y="3516737"/>
                    <a:ext cx="34509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000" b="0" i="1" smtClean="0">
                              <a:solidFill>
                                <a:srgbClr val="009B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𝑙</m:t>
                          </m:r>
                        </m:oMath>
                      </m:oMathPara>
                    </a14:m>
                    <a:endParaRPr lang="de-DE" sz="2000" dirty="0">
                      <a:solidFill>
                        <a:srgbClr val="009B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feld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6047" y="3516737"/>
                    <a:ext cx="345094" cy="40011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feld 20"/>
                  <p:cNvSpPr txBox="1"/>
                  <p:nvPr/>
                </p:nvSpPr>
                <p:spPr>
                  <a:xfrm>
                    <a:off x="7765892" y="3519728"/>
                    <a:ext cx="34509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000" b="0" i="1" smtClean="0">
                              <a:solidFill>
                                <a:srgbClr val="009B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𝑙</m:t>
                          </m:r>
                        </m:oMath>
                      </m:oMathPara>
                    </a14:m>
                    <a:endParaRPr lang="de-DE" sz="2000" dirty="0">
                      <a:solidFill>
                        <a:srgbClr val="009B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feld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65892" y="3519728"/>
                    <a:ext cx="345094" cy="40011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feld 21"/>
                  <p:cNvSpPr txBox="1"/>
                  <p:nvPr/>
                </p:nvSpPr>
                <p:spPr>
                  <a:xfrm>
                    <a:off x="1539811" y="4164218"/>
                    <a:ext cx="39869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oMath>
                      </m:oMathPara>
                    </a14:m>
                    <a:endParaRPr lang="de-DE" sz="200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feld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9811" y="4164218"/>
                    <a:ext cx="398699" cy="40011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Textfeld 22"/>
            <p:cNvSpPr txBox="1"/>
            <p:nvPr/>
          </p:nvSpPr>
          <p:spPr>
            <a:xfrm>
              <a:off x="2104660" y="349226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E1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539393" y="4869160"/>
                <a:ext cx="6435993" cy="1427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Schallweg bei Empfänger E2: </a:t>
                </a:r>
              </a:p>
              <a:p>
                <a:endParaRPr lang="de-DE" sz="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de-DE" sz="2000" b="0" i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𝑠𝑡𝑜𝑝𝑝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𝑠𝑡𝑎𝑟𝑡</m:t>
                          </m:r>
                        </m:sub>
                      </m:sSub>
                      <m:r>
                        <a:rPr lang="de-DE" sz="2000" b="0" i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rad>
                      <m:r>
                        <a:rPr lang="de-DE" sz="20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e-DE" sz="2000" b="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endParaRPr lang="de-DE" sz="1000" b="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r>
                  <a:rPr lang="de-DE" sz="2000" b="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Schallweg bei Empfänger E1: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de-DE" sz="20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=2</m:t>
                    </m:r>
                    <m:r>
                      <a:rPr lang="de-DE" sz="20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de-DE" sz="2000" b="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93" y="4869160"/>
                <a:ext cx="6435993" cy="1427699"/>
              </a:xfrm>
              <a:prstGeom prst="rect">
                <a:avLst/>
              </a:prstGeom>
              <a:blipFill rotWithShape="1">
                <a:blip r:embed="rId11"/>
                <a:stretch>
                  <a:fillRect l="-947" t="-1709"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Ellipse 24"/>
          <p:cNvSpPr/>
          <p:nvPr/>
        </p:nvSpPr>
        <p:spPr>
          <a:xfrm>
            <a:off x="7433783" y="5150961"/>
            <a:ext cx="1512168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8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8640089" cy="5328592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Zusätzliche Funktionen </a:t>
            </a:r>
            <a:r>
              <a:rPr lang="de-DE" sz="2400" dirty="0" smtClean="0"/>
              <a:t>der </a:t>
            </a:r>
            <a:r>
              <a:rPr lang="de-DE" sz="2400" b="1" dirty="0" smtClean="0"/>
              <a:t>Windows-Version</a:t>
            </a:r>
            <a:r>
              <a:rPr lang="de-DE" sz="2400" dirty="0" smtClean="0"/>
              <a:t> „Spaichinger Schallpegelmesser 3.3“ im Vergleich zur  Android- und iOS-Version „Schallanalysator 1.8“:</a:t>
            </a:r>
          </a:p>
          <a:p>
            <a:r>
              <a:rPr lang="de-DE" sz="2400" dirty="0" smtClean="0"/>
              <a:t>Ein einstellbares akustisches Warnsignal oder eine beliebige Wave-Datei kann abgespielt werden, wenn ein justierbarer Grenzschallpegelwert überschritten wird</a:t>
            </a:r>
          </a:p>
          <a:p>
            <a:r>
              <a:rPr lang="de-DE" sz="2400" dirty="0" smtClean="0"/>
              <a:t>Die Empfindlichkeit des Mikrofoneingangs kann in der Software eingestellt werden</a:t>
            </a:r>
          </a:p>
          <a:p>
            <a:r>
              <a:rPr lang="de-DE" sz="2400" dirty="0" smtClean="0"/>
              <a:t>Die Schallpegelmesswerte werden innerhalb der Software in einer Tabelle ausgegeben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Vergleich Notebook - Smartphone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03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/>
          <p:cNvGrpSpPr/>
          <p:nvPr/>
        </p:nvGrpSpPr>
        <p:grpSpPr>
          <a:xfrm>
            <a:off x="2904" y="2441539"/>
            <a:ext cx="9143998" cy="3660781"/>
            <a:chOff x="2" y="1329391"/>
            <a:chExt cx="9143998" cy="3660781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2" y="1329391"/>
              <a:ext cx="9143998" cy="3660781"/>
              <a:chOff x="0" y="2136850"/>
              <a:chExt cx="9143998" cy="3660781"/>
            </a:xfrm>
          </p:grpSpPr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564904"/>
                <a:ext cx="9143998" cy="3232727"/>
              </a:xfrm>
              <a:prstGeom prst="rect">
                <a:avLst/>
              </a:prstGeom>
            </p:spPr>
          </p:pic>
          <p:sp>
            <p:nvSpPr>
              <p:cNvPr id="30" name="Textfeld 29"/>
              <p:cNvSpPr txBox="1"/>
              <p:nvPr/>
            </p:nvSpPr>
            <p:spPr>
              <a:xfrm>
                <a:off x="395536" y="2136850"/>
                <a:ext cx="22220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Ansicht von oben: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1152220" y="4279352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8100392" y="4347929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Bild S</a:t>
                </a: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2267744" y="2780928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E2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feld 33"/>
                  <p:cNvSpPr txBox="1"/>
                  <p:nvPr/>
                </p:nvSpPr>
                <p:spPr>
                  <a:xfrm>
                    <a:off x="3046298" y="4181267"/>
                    <a:ext cx="40415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0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oMath>
                      </m:oMathPara>
                    </a14:m>
                    <a:endParaRPr lang="de-DE" sz="200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feld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6298" y="4181267"/>
                    <a:ext cx="404150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Textfeld 34"/>
              <p:cNvSpPr txBox="1"/>
              <p:nvPr/>
            </p:nvSpPr>
            <p:spPr>
              <a:xfrm>
                <a:off x="7740352" y="2780928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Bild 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E2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6876256" y="4301762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Bild 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E1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feld 36"/>
                  <p:cNvSpPr txBox="1"/>
                  <p:nvPr/>
                </p:nvSpPr>
                <p:spPr>
                  <a:xfrm>
                    <a:off x="3548129" y="3272309"/>
                    <a:ext cx="1023870" cy="423770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540000"/>
                    </a:camera>
                    <a:lightRig rig="threePt" dir="t"/>
                  </a:scene3d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𝑠𝑡𝑜𝑝𝑝</m:t>
                              </m:r>
                            </m:sub>
                          </m:sSub>
                        </m:oMath>
                      </m:oMathPara>
                    </a14:m>
                    <a:endParaRPr lang="de-DE" sz="2000" b="0" dirty="0" smtClean="0"/>
                  </a:p>
                </p:txBody>
              </p:sp>
            </mc:Choice>
            <mc:Fallback xmlns="">
              <p:sp>
                <p:nvSpPr>
                  <p:cNvPr id="37" name="Textfeld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8129" y="3272309"/>
                    <a:ext cx="1023870" cy="42377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feld 37"/>
                  <p:cNvSpPr txBox="1"/>
                  <p:nvPr/>
                </p:nvSpPr>
                <p:spPr>
                  <a:xfrm>
                    <a:off x="903434" y="3501008"/>
                    <a:ext cx="976870" cy="413511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3000000"/>
                    </a:camera>
                    <a:lightRig rig="threePt" dir="t"/>
                  </a:scene3d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de-DE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𝑠𝑡𝑎𝑟𝑡</m:t>
                              </m:r>
                            </m:sub>
                          </m:sSub>
                        </m:oMath>
                      </m:oMathPara>
                    </a14:m>
                    <a:endParaRPr lang="de-DE" sz="2000" b="0" dirty="0" smtClean="0"/>
                  </a:p>
                </p:txBody>
              </p:sp>
            </mc:Choice>
            <mc:Fallback xmlns="">
              <p:sp>
                <p:nvSpPr>
                  <p:cNvPr id="38" name="Textfeld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434" y="3501008"/>
                    <a:ext cx="976870" cy="41351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feld 38"/>
                  <p:cNvSpPr txBox="1"/>
                  <p:nvPr/>
                </p:nvSpPr>
                <p:spPr>
                  <a:xfrm>
                    <a:off x="5910435" y="4164218"/>
                    <a:ext cx="40415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0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oMath>
                      </m:oMathPara>
                    </a14:m>
                    <a:endParaRPr lang="de-DE" sz="200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feld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0435" y="4164218"/>
                    <a:ext cx="404150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feld 39"/>
                  <p:cNvSpPr txBox="1"/>
                  <p:nvPr/>
                </p:nvSpPr>
                <p:spPr>
                  <a:xfrm>
                    <a:off x="2156047" y="3516737"/>
                    <a:ext cx="34509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000" b="0" i="1" smtClean="0">
                              <a:solidFill>
                                <a:srgbClr val="009B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𝑙</m:t>
                          </m:r>
                        </m:oMath>
                      </m:oMathPara>
                    </a14:m>
                    <a:endParaRPr lang="de-DE" sz="2000" dirty="0">
                      <a:solidFill>
                        <a:srgbClr val="009B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feld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6047" y="3516737"/>
                    <a:ext cx="345094" cy="40011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feld 40"/>
                  <p:cNvSpPr txBox="1"/>
                  <p:nvPr/>
                </p:nvSpPr>
                <p:spPr>
                  <a:xfrm>
                    <a:off x="7765892" y="3519728"/>
                    <a:ext cx="34509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000" b="0" i="1" smtClean="0">
                              <a:solidFill>
                                <a:srgbClr val="009B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𝑙</m:t>
                          </m:r>
                        </m:oMath>
                      </m:oMathPara>
                    </a14:m>
                    <a:endParaRPr lang="de-DE" sz="2000" dirty="0">
                      <a:solidFill>
                        <a:srgbClr val="009B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feld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65892" y="3519728"/>
                    <a:ext cx="345094" cy="40011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feld 41"/>
                  <p:cNvSpPr txBox="1"/>
                  <p:nvPr/>
                </p:nvSpPr>
                <p:spPr>
                  <a:xfrm>
                    <a:off x="1539811" y="4164218"/>
                    <a:ext cx="39869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oMath>
                      </m:oMathPara>
                    </a14:m>
                    <a:endParaRPr lang="de-DE" sz="200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feld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9811" y="4164218"/>
                    <a:ext cx="398699" cy="40011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Textfeld 26"/>
            <p:cNvSpPr txBox="1"/>
            <p:nvPr/>
          </p:nvSpPr>
          <p:spPr>
            <a:xfrm>
              <a:off x="2104660" y="349226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E1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420671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Treten bei der Schallwegmessung systematische Abweichungen auf? 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95536" y="1340768"/>
                <a:ext cx="5428024" cy="1064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Systematische Messabweichung: </a:t>
                </a:r>
              </a:p>
              <a:p>
                <a:endParaRPr lang="de-DE" sz="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de-DE" sz="2000" b="0" i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de-DE" sz="2000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de-DE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de-DE" sz="2000" b="0" i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2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rad>
                      <m:r>
                        <a:rPr lang="de-DE" sz="20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e-DE" sz="2000" b="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endParaRPr lang="de-DE" sz="1000" b="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5428024" cy="1064587"/>
              </a:xfrm>
              <a:prstGeom prst="rect">
                <a:avLst/>
              </a:prstGeom>
              <a:blipFill rotWithShape="1">
                <a:blip r:embed="rId11"/>
                <a:stretch>
                  <a:fillRect l="-1236" t="-2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el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776748"/>
                  </p:ext>
                </p:extLst>
              </p:nvPr>
            </p:nvGraphicFramePr>
            <p:xfrm>
              <a:off x="4932040" y="2869593"/>
              <a:ext cx="4119239" cy="3081020"/>
            </p:xfrm>
            <a:graphic>
              <a:graphicData uri="http://schemas.openxmlformats.org/drawingml/2006/table">
                <a:tbl>
                  <a:tblPr>
                    <a:effectLst>
                      <a:outerShdw blurRad="50800" dist="177800" dir="3600000" algn="ctr" rotWithShape="0">
                        <a:srgbClr val="000000">
                          <a:alpha val="43137"/>
                        </a:srgbClr>
                      </a:outerShdw>
                    </a:effectLst>
                  </a:tblPr>
                  <a:tblGrid>
                    <a:gridCol w="936103"/>
                    <a:gridCol w="936104"/>
                    <a:gridCol w="936104"/>
                    <a:gridCol w="1310928"/>
                  </a:tblGrid>
                  <a:tr h="499639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de-DE" sz="1800" b="1" i="1" u="none" strike="noStrike" dirty="0" smtClean="0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𝒍</m:t>
                              </m:r>
                            </m:oMath>
                          </a14:m>
                          <a:r>
                            <a:rPr lang="de-DE" sz="18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m</a:t>
                          </a:r>
                          <a:endParaRPr lang="de-DE" sz="18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de-DE" sz="1800" b="1" i="1" u="none" strike="noStrike" dirty="0" smtClean="0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de-DE" sz="18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m</a:t>
                          </a:r>
                          <a:endParaRPr lang="de-DE" sz="18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de-DE" sz="1800" b="1" i="1" u="none" strike="noStrike" dirty="0" smtClean="0">
                                  <a:solidFill>
                                    <a:srgbClr val="FFFFFF"/>
                                  </a:solidFill>
                                  <a:effectLst/>
                                  <a:latin typeface="Cambria Math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de-DE" sz="18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 m</a:t>
                          </a:r>
                          <a:endParaRPr lang="de-DE" sz="1800" b="1" i="0" u="none" strike="noStrike" dirty="0"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1" i="1" u="none" strike="noStrike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de-DE" sz="18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de-DE" sz="18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de-DE" sz="1800" b="1" i="1" u="none" strike="noStrike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−∆</m:t>
                                </m:r>
                                <m:sSub>
                                  <m:sSubPr>
                                    <m:ctrlPr>
                                      <a:rPr lang="de-DE" sz="18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de-DE" sz="1800" b="1" i="1" u="none" strike="noStrike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de-DE" sz="1800" b="1" i="0" u="none" strike="noStrike" smtClean="0">
                                    <a:solidFill>
                                      <a:srgbClr val="FFFFFF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sz="1800" b="1" i="0" u="none" strike="noStrike" dirty="0" smtClean="0"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 fontAlgn="b"/>
                          <a:r>
                            <a:rPr lang="de-DE" sz="1800" b="1" i="0" u="none" strike="noStrike" dirty="0" smtClean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 </a:t>
                          </a:r>
                          <a:r>
                            <a:rPr lang="de-DE" sz="1800" b="1" i="0" u="none" strike="noStrike" dirty="0"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cm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F81BD"/>
                        </a:solidFill>
                      </a:tcPr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rgbClr val="009B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8,45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0,50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8,45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1,00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8,45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9,9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1,50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8,45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21,8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8,45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1,4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 smtClean="0">
                              <a:solidFill>
                                <a:srgbClr val="009B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</a:t>
                          </a:r>
                          <a:endParaRPr lang="de-DE" sz="1800" b="1" i="0" u="none" strike="noStrike" dirty="0">
                            <a:solidFill>
                              <a:srgbClr val="009B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</a:t>
                          </a:r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8,45</a:t>
                          </a:r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</a:t>
                          </a:r>
                          <a:endParaRPr lang="de-DE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rgbClr val="009B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8,0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8,45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0,3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rgbClr val="009B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</a:t>
                          </a:r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20,00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</a:t>
                          </a:r>
                          <a:endParaRPr lang="de-DE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rgbClr val="009B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</a:t>
                          </a:r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</a:t>
                          </a:r>
                          <a:endParaRPr lang="de-DE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el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776748"/>
                  </p:ext>
                </p:extLst>
              </p:nvPr>
            </p:nvGraphicFramePr>
            <p:xfrm>
              <a:off x="4932040" y="2869593"/>
              <a:ext cx="4119239" cy="3081020"/>
            </p:xfrm>
            <a:graphic>
              <a:graphicData uri="http://schemas.openxmlformats.org/drawingml/2006/table">
                <a:tbl>
                  <a:tblPr>
                    <a:effectLst>
                      <a:outerShdw blurRad="50800" dist="177800" dir="3600000" algn="ctr" rotWithShape="0">
                        <a:srgbClr val="000000">
                          <a:alpha val="43137"/>
                        </a:srgbClr>
                      </a:outerShdw>
                    </a:effectLst>
                  </a:tblPr>
                  <a:tblGrid>
                    <a:gridCol w="936103"/>
                    <a:gridCol w="936104"/>
                    <a:gridCol w="936104"/>
                    <a:gridCol w="1310928"/>
                  </a:tblGrid>
                  <a:tr h="55499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t="-1099" r="-353896" b="-4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l="-100654" t="-1099" r="-256209" b="-4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l="-199351" t="-1099" r="-154545" b="-4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l="-214419" t="-1099" r="-10698" b="-492308"/>
                          </a:stretch>
                        </a:blipFill>
                      </a:tcPr>
                    </a:tc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rgbClr val="009B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8,45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0,50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8,45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2,5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1,00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8,45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9,9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1,50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4,0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8,45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21,8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2,0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8,45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1,4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 smtClean="0">
                              <a:solidFill>
                                <a:srgbClr val="009B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</a:t>
                          </a:r>
                          <a:endParaRPr lang="de-DE" sz="1800" b="1" i="0" u="none" strike="noStrike" dirty="0">
                            <a:solidFill>
                              <a:srgbClr val="009B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</a:t>
                          </a:r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8,45</a:t>
                          </a:r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</a:t>
                          </a:r>
                          <a:endParaRPr lang="de-DE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rgbClr val="009B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8,0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8,45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0,3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rgbClr val="009B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</a:t>
                          </a:r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20,00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1,0</a:t>
                          </a:r>
                          <a:endParaRPr lang="de-DE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CE6F1"/>
                        </a:solidFill>
                      </a:tcPr>
                    </a:tc>
                  </a:tr>
                  <a:tr h="28067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>
                              <a:solidFill>
                                <a:srgbClr val="009B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3,0</a:t>
                          </a:r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5,00</a:t>
                          </a: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</a:t>
                          </a:r>
                          <a:endParaRPr lang="de-DE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350" marR="6350" marT="6350" marB="0" anchor="b">
                        <a:lnL>
                          <a:noFill/>
                        </a:lnL>
                        <a:lnR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95B3D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hteck 42"/>
              <p:cNvSpPr/>
              <p:nvPr/>
            </p:nvSpPr>
            <p:spPr>
              <a:xfrm>
                <a:off x="179512" y="4869017"/>
                <a:ext cx="4412765" cy="1349279"/>
              </a:xfrm>
              <a:prstGeom prst="rect">
                <a:avLst/>
              </a:prstGeom>
              <a:effectLst>
                <a:outerShdw blurRad="50800" dist="177800" dir="36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/>
                  <a:t>Systematische Fehler können für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𝑙</m:t>
                    </m:r>
                    <m:r>
                      <a:rPr lang="de-DE" i="1" dirty="0" smtClean="0">
                        <a:latin typeface="Cambria Math"/>
                      </a:rPr>
                      <m:t> &lt; 0,25 </m:t>
                    </m:r>
                    <m:r>
                      <m:rPr>
                        <m:nor/>
                      </m:rPr>
                      <a:rPr lang="de-DE" i="0" dirty="0" smtClean="0">
                        <a:latin typeface="Cambria Math"/>
                      </a:rPr>
                      <m:t>m</m:t>
                    </m:r>
                    <m:r>
                      <a:rPr lang="de-DE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𝑏</m:t>
                    </m:r>
                    <m:r>
                      <a:rPr lang="de-DE" i="1" dirty="0" smtClean="0">
                        <a:latin typeface="Cambria Math"/>
                      </a:rPr>
                      <m:t> &gt;3 </m:t>
                    </m:r>
                    <m:r>
                      <m:rPr>
                        <m:nor/>
                      </m:rPr>
                      <a:rPr lang="de-DE" b="0" i="0" dirty="0" smtClean="0">
                        <a:latin typeface="Cambria Math"/>
                      </a:rPr>
                      <m:t>m</m:t>
                    </m:r>
                    <m:r>
                      <m:rPr>
                        <m:nor/>
                      </m:rPr>
                      <a:rPr lang="de-DE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𝑎</m:t>
                    </m:r>
                    <m:r>
                      <a:rPr lang="de-DE" i="1" dirty="0" smtClean="0">
                        <a:latin typeface="Cambria Math"/>
                      </a:rPr>
                      <m:t>&lt;20 </m:t>
                    </m:r>
                    <m:r>
                      <m:rPr>
                        <m:nor/>
                      </m:rPr>
                      <a:rPr lang="de-DE" i="0" dirty="0" smtClean="0">
                        <a:latin typeface="Cambria Math"/>
                      </a:rPr>
                      <m:t>m</m:t>
                    </m:r>
                  </m:oMath>
                </a14:m>
                <a:r>
                  <a:rPr lang="de-DE" dirty="0" smtClean="0"/>
                  <a:t> vernachlässigt werden</a:t>
                </a:r>
                <a:endParaRPr lang="de-DE" dirty="0"/>
              </a:p>
            </p:txBody>
          </p:sp>
        </mc:Choice>
        <mc:Fallback xmlns="">
          <p:sp>
            <p:nvSpPr>
              <p:cNvPr id="43" name="Rechteck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869017"/>
                <a:ext cx="4412765" cy="134927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effectLst>
                <a:outerShdw blurRad="50800" dist="177800" dir="36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Ellipse 28"/>
          <p:cNvSpPr/>
          <p:nvPr/>
        </p:nvSpPr>
        <p:spPr>
          <a:xfrm>
            <a:off x="7378523" y="1441013"/>
            <a:ext cx="1512168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75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Erfahrungen </a:t>
            </a:r>
            <a:r>
              <a:rPr lang="de-DE" b="1" dirty="0"/>
              <a:t>in Klasse 7 </a:t>
            </a:r>
            <a:r>
              <a:rPr lang="de-DE" dirty="0"/>
              <a:t>mit dem Experiment: „Schallgeschwindigkeitsbestimmung durch Reflexion an einer Hauswand mithilfe der App Schallanalysator</a:t>
            </a:r>
            <a:r>
              <a:rPr lang="de-DE" sz="2400" dirty="0" smtClean="0"/>
              <a:t>“</a:t>
            </a:r>
          </a:p>
          <a:p>
            <a:pPr marL="342900" lvl="1" indent="-342900">
              <a:buClr>
                <a:srgbClr val="7F7F7F"/>
              </a:buClr>
              <a:buFont typeface="Wingdings" pitchFamily="2" charset="2"/>
              <a:buChar char="§"/>
            </a:pPr>
            <a:r>
              <a:rPr lang="de-DE" dirty="0" smtClean="0"/>
              <a:t>Ablesen der Zeiten bereitet ohne ausführliche Anleitung Probleme </a:t>
            </a:r>
            <a:br>
              <a:rPr lang="de-DE" dirty="0" smtClean="0"/>
            </a:br>
            <a:r>
              <a:rPr lang="de-DE" dirty="0" smtClean="0"/>
              <a:t>→ Ausführliche Anleitung notwendig: z.B. durch</a:t>
            </a:r>
            <a:br>
              <a:rPr lang="de-DE" dirty="0" smtClean="0"/>
            </a:br>
            <a:r>
              <a:rPr lang="de-DE" dirty="0">
                <a:hlinkClick r:id="rId2" action="ppaction://hlinkpres?slideindex=1&amp;slidetitle="/>
              </a:rPr>
              <a:t>2311_schallgeschwindigkeitsbestimmung_reflexion.pptx</a:t>
            </a:r>
            <a:r>
              <a:rPr lang="de-DE" dirty="0" smtClean="0"/>
              <a:t> </a:t>
            </a:r>
          </a:p>
          <a:p>
            <a:pPr marL="342900" lvl="1" indent="-342900">
              <a:buClr>
                <a:srgbClr val="7F7F7F"/>
              </a:buClr>
              <a:buFont typeface="Wingdings" pitchFamily="2" charset="2"/>
              <a:buChar char="§"/>
            </a:pPr>
            <a:r>
              <a:rPr lang="de-DE" dirty="0" smtClean="0"/>
              <a:t>Genauigkeit der von den Schülern abgelesenen Zeitwerte ist teilweise nur befriedigend</a:t>
            </a:r>
            <a:br>
              <a:rPr lang="de-DE" dirty="0" smtClean="0"/>
            </a:br>
            <a:r>
              <a:rPr lang="de-DE" dirty="0" smtClean="0"/>
              <a:t>→ Ergebnis für Schallgeschwindigkeit typischerweise im Bereich zwischen 330 und 350 m/s</a:t>
            </a:r>
          </a:p>
          <a:p>
            <a:pPr marL="0" lvl="1" indent="0">
              <a:buClr>
                <a:srgbClr val="7F7F7F"/>
              </a:buCl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US: Messabweichungen - Schallgeschwindigkeit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72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de-DE" sz="2400" dirty="0" smtClean="0"/>
                  <a:t>Experiment zur Entwicklung der prozessbezogenen Kompetenzen: </a:t>
                </a:r>
              </a:p>
              <a:p>
                <a:pPr lvl="1"/>
                <a:r>
                  <a:rPr lang="de-DE" dirty="0" smtClean="0"/>
                  <a:t>Experimente planen, durchführen und auswerten</a:t>
                </a:r>
              </a:p>
              <a:p>
                <a:pPr lvl="1"/>
                <a:r>
                  <a:rPr lang="de-DE" dirty="0" smtClean="0"/>
                  <a:t>Zufällige und systematische Messabweichungen erkennen und einordnen</a:t>
                </a:r>
              </a:p>
              <a:p>
                <a:pPr lvl="1"/>
                <a:r>
                  <a:rPr lang="de-DE" dirty="0" smtClean="0"/>
                  <a:t>Mittelwertbildung  zur Minimierung der zufälligen Messabweichung anwenden</a:t>
                </a:r>
              </a:p>
              <a:p>
                <a:pPr lvl="1"/>
                <a:r>
                  <a:rPr lang="de-DE" dirty="0" smtClean="0"/>
                  <a:t>Anwenden einer Speicheroszilloskop-App (Schallanalysator bzw. Spaichinger Schallpegelmesser)</a:t>
                </a:r>
              </a:p>
              <a:p>
                <a:r>
                  <a:rPr lang="de-DE" sz="2400" dirty="0" smtClean="0"/>
                  <a:t>Zeitaufwand: 1-2 Schulstunden</a:t>
                </a:r>
              </a:p>
              <a:p>
                <a:r>
                  <a:rPr lang="de-DE" sz="2400" dirty="0" smtClean="0"/>
                  <a:t>Klasse: 9 – 12</a:t>
                </a:r>
              </a:p>
              <a:p>
                <a:r>
                  <a:rPr lang="de-DE" sz="2400" dirty="0" smtClean="0"/>
                  <a:t>Voraussetzung: freier Fall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h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de-DE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sz="2400" i="1">
                        <a:latin typeface="Cambria Math"/>
                      </a:rPr>
                      <m:t>𝑔</m:t>
                    </m:r>
                    <m:r>
                      <a:rPr lang="de-DE" sz="24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de-DE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de-DE" sz="2400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917" t="-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 Experimentieren – Fallbeschleunigung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184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1800200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Gegebene Materialien: </a:t>
            </a:r>
            <a:r>
              <a:rPr lang="de-DE" sz="2400" dirty="0" smtClean="0"/>
              <a:t>Summer mit Widerstand, Meterstab, Netzgerät, Laborkabel, Stahlkugel, Schalterklemme für Stahlkugel, Auffanggefäß, Stativmaterial, Smartphone mit </a:t>
            </a:r>
            <a:br>
              <a:rPr lang="de-DE" sz="2400" dirty="0" smtClean="0"/>
            </a:br>
            <a:r>
              <a:rPr lang="de-DE" sz="2400" dirty="0" smtClean="0"/>
              <a:t>App „Schallanalysator“ (→ Speicheroszilloskop</a:t>
            </a:r>
            <a:r>
              <a:rPr lang="de-DE" dirty="0"/>
              <a:t>)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Experimentieren </a:t>
            </a:r>
            <a:r>
              <a:rPr lang="de-DE" dirty="0"/>
              <a:t>- </a:t>
            </a:r>
            <a:r>
              <a:rPr lang="de-DE" dirty="0" smtClean="0"/>
              <a:t>Fallbeschleunigung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88" y="2780928"/>
            <a:ext cx="5183999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9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2400" b="1" dirty="0" smtClean="0"/>
                  <a:t>Aufgabe 1 (Experimente planen): </a:t>
                </a:r>
                <a:r>
                  <a:rPr lang="de-DE" sz="2400" dirty="0"/>
                  <a:t>Plane ein </a:t>
                </a:r>
                <a:r>
                  <a:rPr lang="de-DE" sz="2400" b="1" dirty="0"/>
                  <a:t>Experiment zur Bestimmung der </a:t>
                </a:r>
                <a:r>
                  <a:rPr lang="de-DE" sz="2400" b="1" dirty="0" smtClean="0"/>
                  <a:t>Fallbeschleunigung </a:t>
                </a:r>
                <a:r>
                  <a:rPr lang="de-DE" sz="2400" dirty="0" smtClean="0"/>
                  <a:t>mithilfe der Formel</a:t>
                </a:r>
              </a:p>
              <a:p>
                <a:pPr marL="0" indent="0" algn="ctr">
                  <a:buNone/>
                </a:pP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h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de-DE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sz="2400" b="0" i="1" smtClean="0">
                        <a:latin typeface="Cambria Math"/>
                      </a:rPr>
                      <m:t>𝑔</m:t>
                    </m:r>
                    <m:r>
                      <a:rPr lang="de-DE" sz="24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de-DE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dirty="0" smtClean="0"/>
                  <a:t>Verwendet </a:t>
                </a:r>
                <a:r>
                  <a:rPr lang="de-DE" sz="2400" dirty="0"/>
                  <a:t>werden dürfen nur die gegebenen Materialien</a:t>
                </a:r>
                <a:r>
                  <a:rPr lang="de-DE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sz="2400" dirty="0"/>
                  <a:t>Fertige dazu auch eine Skizze des vom Speicheroszilloskop beim Experiment voraussichtlich aufgenommenen Schaubildes an</a:t>
                </a:r>
                <a:r>
                  <a:rPr lang="de-DE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sz="2400" dirty="0"/>
                  <a:t>Bemerkung: Der zum Summer </a:t>
                </a:r>
                <a:r>
                  <a:rPr lang="de-DE" sz="2400" dirty="0" smtClean="0"/>
                  <a:t>parallelgeschaltete </a:t>
                </a:r>
                <a:r>
                  <a:rPr lang="de-DE" sz="2400" dirty="0"/>
                  <a:t>Widerstand ist für die richtige Funktion des Summers notwendig. Der Summer benötigt eine Spannung von 3 V.</a:t>
                </a:r>
              </a:p>
              <a:p>
                <a:pPr marL="57150" indent="0">
                  <a:buNone/>
                </a:pPr>
                <a:r>
                  <a:rPr lang="de-DE" sz="2400" dirty="0"/>
                  <a:t>Ich </a:t>
                </a:r>
                <a:r>
                  <a:rPr lang="de-DE" sz="2400" dirty="0" smtClean="0"/>
                  <a:t>(10 </a:t>
                </a:r>
                <a:r>
                  <a:rPr lang="de-DE" sz="2400" dirty="0"/>
                  <a:t>Minuten) </a:t>
                </a:r>
                <a:r>
                  <a:rPr lang="de-DE" sz="2400" dirty="0" smtClean="0"/>
                  <a:t>- </a:t>
                </a:r>
                <a:r>
                  <a:rPr lang="de-DE" sz="2400" dirty="0"/>
                  <a:t>Du -</a:t>
                </a:r>
                <a:r>
                  <a:rPr lang="de-DE" sz="2400" dirty="0" smtClean="0"/>
                  <a:t> Wir</a:t>
                </a:r>
              </a:p>
              <a:p>
                <a:pPr marL="57150" lvl="1" indent="0">
                  <a:buClr>
                    <a:srgbClr val="7F7F7F"/>
                  </a:buClr>
                  <a:buNone/>
                </a:pPr>
                <a:r>
                  <a:rPr lang="de-DE" b="1" dirty="0"/>
                  <a:t>Gestufte Hilfen zu </a:t>
                </a:r>
                <a:r>
                  <a:rPr lang="de-DE" b="1" dirty="0" smtClean="0"/>
                  <a:t>Aufgabe  1: </a:t>
                </a:r>
                <a:r>
                  <a:rPr lang="de-DE" sz="2000" b="1" dirty="0" smtClean="0">
                    <a:hlinkClick r:id="rId3" action="ppaction://hlinkfile"/>
                  </a:rPr>
                  <a:t>2322_Experimentieren_Fallbeschleunigung.docx</a:t>
                </a:r>
                <a:endParaRPr lang="de-DE" sz="200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4"/>
                <a:stretch>
                  <a:fillRect l="-1058" t="-801" r="-1410" b="-35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Experimentieren - Fallbeschleunigung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6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784106" cy="532859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Wir</a:t>
            </a:r>
            <a:r>
              <a:rPr lang="de-DE" sz="2400" dirty="0"/>
              <a:t>: Diskussion der </a:t>
            </a:r>
            <a:r>
              <a:rPr lang="de-DE" sz="2400" dirty="0" smtClean="0"/>
              <a:t>Lösungsansätze</a:t>
            </a:r>
          </a:p>
          <a:p>
            <a:pPr lvl="1"/>
            <a:r>
              <a:rPr lang="de-DE" sz="2000" dirty="0" smtClean="0"/>
              <a:t>u. a. auch Einfluss der Fallhöhe auf Genauigkeit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Schülergruppen: Aufbau und Durchführung ihres Experiments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Schülergruppen</a:t>
            </a:r>
            <a:r>
              <a:rPr lang="de-DE" sz="2400" b="1" dirty="0" smtClean="0"/>
              <a:t>: Ablesen der Fallzeiten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Hierzu </a:t>
            </a:r>
            <a:r>
              <a:rPr lang="de-DE" sz="2400" b="1" dirty="0" smtClean="0"/>
              <a:t>gestufte Hilfen als PPT-Präsentation auf PCs:</a:t>
            </a:r>
            <a:br>
              <a:rPr lang="de-DE" sz="2400" b="1" dirty="0" smtClean="0"/>
            </a:br>
            <a:r>
              <a:rPr lang="de-DE" sz="2400" b="1" dirty="0" smtClean="0">
                <a:hlinkClick r:id="rId2" action="ppaction://hlinkpres?slideindex=1&amp;slidetitle="/>
              </a:rPr>
              <a:t>2323_Fallzeiten.pptx</a:t>
            </a:r>
            <a:endParaRPr lang="de-DE" sz="2400" b="1" dirty="0" smtClean="0"/>
          </a:p>
          <a:p>
            <a:pPr lvl="1"/>
            <a:r>
              <a:rPr lang="de-DE" sz="2000" b="1" dirty="0" smtClean="0"/>
              <a:t>Hilfe 1: Folien 1 bis 11</a:t>
            </a:r>
          </a:p>
          <a:p>
            <a:pPr lvl="1"/>
            <a:r>
              <a:rPr lang="de-DE" sz="2000" b="1" dirty="0" smtClean="0"/>
              <a:t>Hilfe 2: Folie 11 bis Ende</a:t>
            </a:r>
          </a:p>
          <a:p>
            <a:pPr marL="514350" indent="-457200">
              <a:buFont typeface="+mj-lt"/>
              <a:buAutoNum type="arabicPeriod"/>
            </a:pPr>
            <a:r>
              <a:rPr lang="de-DE" sz="2400" dirty="0" smtClean="0"/>
              <a:t>Schülergruppen: Berechnung der Fallbeschleunigung</a:t>
            </a:r>
          </a:p>
          <a:p>
            <a:pPr marL="514350" indent="-457200">
              <a:buFont typeface="+mj-lt"/>
              <a:buAutoNum type="arabicPeriod"/>
            </a:pPr>
            <a:r>
              <a:rPr lang="de-DE" sz="2400" dirty="0" smtClean="0"/>
              <a:t>Sammeln der Ergebnisse an der Tafel</a:t>
            </a:r>
          </a:p>
          <a:p>
            <a:pPr marL="514350" indent="-457200">
              <a:buFont typeface="+mj-lt"/>
              <a:buAutoNum type="arabicPeriod"/>
            </a:pPr>
            <a:r>
              <a:rPr lang="de-DE" sz="2400" dirty="0" smtClean="0"/>
              <a:t>Wir: Vergleich mit Literaturwert</a:t>
            </a:r>
            <a:br>
              <a:rPr lang="de-DE" sz="2400" dirty="0" smtClean="0"/>
            </a:br>
            <a:r>
              <a:rPr lang="de-DE" sz="2400" dirty="0" smtClean="0"/>
              <a:t>Ergebnis: Alle bestimmten Fallbeschleunigung sind zu groß</a:t>
            </a:r>
          </a:p>
          <a:p>
            <a:pPr marL="57150" indent="0">
              <a:buNone/>
            </a:pPr>
            <a:endParaRPr lang="de-DE" sz="2400" dirty="0" smtClean="0"/>
          </a:p>
          <a:p>
            <a:pPr marL="514350" indent="-457200">
              <a:buFont typeface="+mj-lt"/>
              <a:buAutoNum type="arabicPeriod"/>
            </a:pPr>
            <a:endParaRPr lang="de-DE" sz="2400" dirty="0" smtClean="0"/>
          </a:p>
          <a:p>
            <a:pPr marL="514350" indent="-514350">
              <a:buFont typeface="+mj-lt"/>
              <a:buAutoNum type="arabicPeriod"/>
            </a:pPr>
            <a:endParaRPr lang="de-DE" sz="2400" dirty="0" smtClean="0"/>
          </a:p>
          <a:p>
            <a:pPr marL="342900" lvl="1" indent="-342900">
              <a:buClr>
                <a:srgbClr val="7F7F7F"/>
              </a:buClr>
              <a:buFont typeface="Wingdings" pitchFamily="2" charset="2"/>
              <a:buChar char="§"/>
            </a:pPr>
            <a:endParaRPr lang="de-DE" dirty="0" smtClean="0"/>
          </a:p>
          <a:p>
            <a:pPr marL="342900" lvl="1" indent="-342900">
              <a:buClr>
                <a:srgbClr val="7F7F7F"/>
              </a:buClr>
              <a:buFont typeface="Wingdings" pitchFamily="2" charset="2"/>
              <a:buChar char="§"/>
            </a:pPr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Experimentieren - Fallbeschleunigung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3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7"/>
            </a:pPr>
            <a:r>
              <a:rPr lang="de-DE" sz="2000" b="1" dirty="0"/>
              <a:t>Aufgabe 2 (Messabweichungen erkennen und einordnen, systematische Messabweichung korrigieren): 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 sz="2000" dirty="0" smtClean="0"/>
              <a:t>Nenne </a:t>
            </a:r>
            <a:r>
              <a:rPr lang="de-DE" sz="2000" dirty="0"/>
              <a:t>Ursachen für zufällige Messabweichungen bei der </a:t>
            </a:r>
            <a:r>
              <a:rPr lang="de-DE" sz="2000" dirty="0" smtClean="0"/>
              <a:t>Bestimmung der </a:t>
            </a:r>
            <a:r>
              <a:rPr lang="de-DE" sz="2000" dirty="0"/>
              <a:t>Fallbeschleunigung.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 sz="2000" dirty="0" smtClean="0"/>
              <a:t>Bei </a:t>
            </a:r>
            <a:r>
              <a:rPr lang="de-DE" sz="2000" dirty="0"/>
              <a:t>diesem Experiment liegt eine systematische Messabweichung </a:t>
            </a:r>
            <a:r>
              <a:rPr lang="de-DE" sz="2000" dirty="0" smtClean="0"/>
              <a:t>vor. </a:t>
            </a:r>
            <a:r>
              <a:rPr lang="de-DE" sz="2000" dirty="0"/>
              <a:t>Erkläre, wie man anhand der Messwerte zu dieser Vermutung gelangt.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 sz="2000" dirty="0" smtClean="0"/>
              <a:t>Der </a:t>
            </a:r>
            <a:r>
              <a:rPr lang="de-DE" sz="2000" dirty="0"/>
              <a:t>Summer sendet nach dem Ausschalten für ungefähr </a:t>
            </a:r>
            <a:r>
              <a:rPr lang="de-DE" sz="2000" dirty="0" smtClean="0"/>
              <a:t>1,70 </a:t>
            </a:r>
            <a:r>
              <a:rPr lang="de-DE" sz="2000" dirty="0"/>
              <a:t>ms Schall mit unveränderter Amplitude aus. Könnte dies die Ursache für die systematische Messabweichung sein?</a:t>
            </a:r>
          </a:p>
          <a:p>
            <a:pPr marL="857250" lvl="1" indent="-457200">
              <a:buFont typeface="+mj-lt"/>
              <a:buAutoNum type="alphaLcParenR"/>
            </a:pPr>
            <a:r>
              <a:rPr lang="de-DE" sz="2000" dirty="0" smtClean="0"/>
              <a:t>Korrigiere </a:t>
            </a:r>
            <a:r>
              <a:rPr lang="de-DE" sz="2000" dirty="0"/>
              <a:t>die Messwerte um die systematische Abweichung und berechne mit den korrigierten </a:t>
            </a:r>
            <a:r>
              <a:rPr lang="de-DE" sz="2000" dirty="0" smtClean="0"/>
              <a:t>Messwerten </a:t>
            </a:r>
            <a:r>
              <a:rPr lang="de-DE" sz="2000" dirty="0"/>
              <a:t>die korrigierte Fallbeschleunigung.</a:t>
            </a:r>
          </a:p>
          <a:p>
            <a:pPr marL="514350" indent="-514350">
              <a:buFont typeface="+mj-lt"/>
              <a:buAutoNum type="arabicParenR" startAt="7"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Ich (5 Minuten) - Du – </a:t>
            </a:r>
            <a:r>
              <a:rPr lang="de-DE" sz="2000" dirty="0" smtClean="0"/>
              <a:t>Wir</a:t>
            </a:r>
          </a:p>
          <a:p>
            <a:pPr marL="0" lvl="1" indent="0">
              <a:buClr>
                <a:srgbClr val="7F7F7F"/>
              </a:buClr>
              <a:buNone/>
            </a:pPr>
            <a:r>
              <a:rPr lang="de-DE" sz="2000" dirty="0" smtClean="0"/>
              <a:t>Siehe </a:t>
            </a:r>
            <a:r>
              <a:rPr lang="de-DE" sz="2000" dirty="0" smtClean="0">
                <a:hlinkClick r:id="rId2" action="ppaction://hlinkfile"/>
              </a:rPr>
              <a:t>2322_Experimentieren_Fallbeschleunigung.docx</a:t>
            </a:r>
            <a:endParaRPr lang="de-DE" sz="2000" dirty="0"/>
          </a:p>
          <a:p>
            <a:pPr marL="0" lvl="1" indent="0">
              <a:buClr>
                <a:srgbClr val="7F7F7F"/>
              </a:buClr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514350" indent="-514350">
              <a:buFont typeface="+mj-lt"/>
              <a:buAutoNum type="arabicParenR" startAt="7"/>
            </a:pPr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Experimentieren - Fallbeschleunigung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65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Welche Aufgabe hat der zum Summer parallelgeschaltete </a:t>
            </a:r>
            <a:br>
              <a:rPr lang="de-DE" sz="2400" b="1" dirty="0" smtClean="0"/>
            </a:br>
            <a:r>
              <a:rPr lang="de-DE" sz="2400" b="1" dirty="0" smtClean="0"/>
              <a:t>47-Ohm-Widerstand?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Experimentieren - Fallbeschleunigung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844824"/>
            <a:ext cx="7213600" cy="40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hteck 7"/>
          <p:cNvSpPr/>
          <p:nvPr/>
        </p:nvSpPr>
        <p:spPr>
          <a:xfrm>
            <a:off x="1151620" y="1818119"/>
            <a:ext cx="6840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Ohne diesen Widerstand erhält man beim Ausschalten nicht reproduzierbare Effekte: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971951" y="5570260"/>
            <a:ext cx="6840760" cy="6840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Beobachtung: Amplitude nimmt kurz nach dem Ausschalten zu!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4392331" y="4581128"/>
            <a:ext cx="179669" cy="9891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7308304" y="116632"/>
            <a:ext cx="1512168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34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Welche Aufgabe hat der zum Summer parallelgeschaltete </a:t>
            </a:r>
            <a:br>
              <a:rPr lang="de-DE" sz="2400" b="1" dirty="0" smtClean="0"/>
            </a:br>
            <a:r>
              <a:rPr lang="de-DE" sz="2400" b="1" dirty="0" smtClean="0"/>
              <a:t>47-Ohm-Widerstand?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Experimentieren - Fallbeschleunigung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844824"/>
            <a:ext cx="7213600" cy="40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hteck 7"/>
          <p:cNvSpPr/>
          <p:nvPr/>
        </p:nvSpPr>
        <p:spPr>
          <a:xfrm>
            <a:off x="1151620" y="1818119"/>
            <a:ext cx="6840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Ohne diesen Widerstand erhält man beim Ausschalten nicht reproduzierbare Effekte: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83568" y="5517232"/>
            <a:ext cx="7308812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Beobachtung: Frequenz  und Amplitude nehmen oft kurz nach dem Ausschalten zu!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79512" y="3212976"/>
            <a:ext cx="1944216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Wie lässt sich dies erklären</a:t>
            </a:r>
            <a:r>
              <a:rPr lang="de-DE" dirty="0">
                <a:solidFill>
                  <a:schemeClr val="bg1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611560" y="4509120"/>
                <a:ext cx="3384376" cy="914400"/>
              </a:xfrm>
              <a:prstGeom prst="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>
                    <a:solidFill>
                      <a:schemeClr val="tx1"/>
                    </a:solidFill>
                  </a:rPr>
                  <a:t>Vor dem Ausschalten: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≈4000 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𝐻𝑧</m:t>
                      </m: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509120"/>
                <a:ext cx="3384376" cy="914400"/>
              </a:xfrm>
              <a:prstGeom prst="rect">
                <a:avLst/>
              </a:prstGeom>
              <a:blipFill rotWithShape="1"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4067944" y="4509120"/>
                <a:ext cx="3924436" cy="9144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>
                    <a:solidFill>
                      <a:schemeClr val="tx1"/>
                    </a:solidFill>
                  </a:rPr>
                  <a:t>Kurz nach dem Ausschalten:</a:t>
                </a:r>
                <a:r>
                  <a:rPr lang="de-DE" dirty="0">
                    <a:solidFill>
                      <a:schemeClr val="tx1"/>
                    </a:solidFill>
                  </a:rPr>
                  <a:t/>
                </a:r>
                <a:br>
                  <a:rPr lang="de-DE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de-DE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≈4300 </m:t>
                      </m:r>
                      <m:r>
                        <a:rPr lang="de-DE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509120"/>
                <a:ext cx="3924436" cy="914400"/>
              </a:xfrm>
              <a:prstGeom prst="rect">
                <a:avLst/>
              </a:prstGeom>
              <a:blipFill rotWithShape="1">
                <a:blip r:embed="rId5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lipse 11"/>
          <p:cNvSpPr/>
          <p:nvPr/>
        </p:nvSpPr>
        <p:spPr>
          <a:xfrm>
            <a:off x="7308304" y="116632"/>
            <a:ext cx="1512168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0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2400" b="1" dirty="0" smtClean="0"/>
                  <a:t>Welche Aufgabe hat der zum Summer parallelgeschaltete </a:t>
                </a:r>
                <a:br>
                  <a:rPr lang="de-DE" sz="2400" b="1" dirty="0" smtClean="0"/>
                </a:br>
                <a:r>
                  <a:rPr lang="de-DE" sz="2400" b="1" dirty="0" smtClean="0"/>
                  <a:t>47-Ohm-Widerstand? </a:t>
                </a:r>
              </a:p>
              <a:p>
                <a:pPr marL="0" indent="0">
                  <a:buNone/>
                </a:pPr>
                <a:r>
                  <a:rPr lang="de-DE" sz="2000" b="1" dirty="0" smtClean="0"/>
                  <a:t>Beobachtung:</a:t>
                </a:r>
              </a:p>
              <a:p>
                <a:r>
                  <a:rPr lang="de-DE" sz="2000" b="1" dirty="0" smtClean="0"/>
                  <a:t>Ohne </a:t>
                </a:r>
                <a:r>
                  <a:rPr lang="de-DE" sz="2000" b="1" dirty="0"/>
                  <a:t>diesen Widerstand </a:t>
                </a:r>
                <a:r>
                  <a:rPr lang="de-DE" sz="2000" dirty="0"/>
                  <a:t>erhält man beim Ausschalten </a:t>
                </a:r>
                <a:r>
                  <a:rPr lang="de-DE" sz="2000" b="1" dirty="0"/>
                  <a:t>nicht reproduzierbare </a:t>
                </a:r>
                <a:r>
                  <a:rPr lang="de-DE" sz="2000" b="1" dirty="0" smtClean="0"/>
                  <a:t>Effekte</a:t>
                </a:r>
              </a:p>
              <a:p>
                <a:r>
                  <a:rPr lang="de-DE" sz="2000" dirty="0" smtClean="0"/>
                  <a:t>Frequenz  </a:t>
                </a:r>
                <a:r>
                  <a:rPr lang="de-DE" sz="2000" dirty="0"/>
                  <a:t>und Amplitude </a:t>
                </a:r>
                <a:r>
                  <a:rPr lang="de-DE" sz="2000" dirty="0" smtClean="0"/>
                  <a:t>können </a:t>
                </a:r>
                <a:r>
                  <a:rPr lang="de-DE" sz="2000" dirty="0" err="1" smtClean="0"/>
                  <a:t>kurzzeitg</a:t>
                </a:r>
                <a:r>
                  <a:rPr lang="de-DE" sz="2000" dirty="0" smtClean="0"/>
                  <a:t> zunehmen!</a:t>
                </a:r>
                <a:endParaRPr lang="de-DE" sz="2000" dirty="0"/>
              </a:p>
              <a:p>
                <a:pPr marL="0" indent="0">
                  <a:buNone/>
                </a:pPr>
                <a:r>
                  <a:rPr lang="de-DE" sz="2000" b="1" dirty="0" smtClean="0"/>
                  <a:t>Mögliche Erklärung:</a:t>
                </a:r>
              </a:p>
              <a:p>
                <a:r>
                  <a:rPr lang="de-DE" sz="2000" dirty="0"/>
                  <a:t>Im </a:t>
                </a:r>
                <a:r>
                  <a:rPr lang="de-DE" sz="2000" dirty="0" smtClean="0"/>
                  <a:t>Betrieb: Piezokristall </a:t>
                </a:r>
                <a:r>
                  <a:rPr lang="de-DE" sz="2000" dirty="0"/>
                  <a:t>durch Ansteuerelektronik zu erzwungenen Schwingungen </a:t>
                </a:r>
                <a:r>
                  <a:rPr lang="de-DE" sz="2000" dirty="0" smtClean="0"/>
                  <a:t>angeregt →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/>
                      </a:rPr>
                      <m:t>𝑓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≈4000 </m:t>
                    </m:r>
                    <m:r>
                      <m:rPr>
                        <m:nor/>
                      </m:rPr>
                      <a:rPr lang="de-DE" sz="2000" b="0" i="0" smtClean="0">
                        <a:latin typeface="Cambria Math"/>
                        <a:ea typeface="Cambria Math"/>
                      </a:rPr>
                      <m:t>Hz</m:t>
                    </m:r>
                  </m:oMath>
                </a14:m>
                <a:endParaRPr lang="de-DE" sz="2000" dirty="0"/>
              </a:p>
              <a:p>
                <a:r>
                  <a:rPr lang="de-DE" sz="2000" dirty="0" smtClean="0"/>
                  <a:t>Nach Ausschalten: Kopplung wird </a:t>
                </a:r>
                <a:r>
                  <a:rPr lang="de-DE" sz="2000" dirty="0"/>
                  <a:t>schwächer → </a:t>
                </a:r>
                <a:r>
                  <a:rPr lang="de-DE" sz="2000" dirty="0" smtClean="0"/>
                  <a:t>Frequenz des Piezokristalls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/>
                      </a:rPr>
                      <m:t>𝑓</m:t>
                    </m:r>
                    <m:r>
                      <a:rPr lang="de-DE" sz="2000" i="1">
                        <a:latin typeface="Cambria Math"/>
                        <a:ea typeface="Cambria Math"/>
                      </a:rPr>
                      <m:t>≈4300 </m:t>
                    </m:r>
                    <m:r>
                      <m:rPr>
                        <m:nor/>
                      </m:rPr>
                      <a:rPr lang="de-DE" sz="2000">
                        <a:latin typeface="Cambria Math"/>
                        <a:ea typeface="Cambria Math"/>
                      </a:rPr>
                      <m:t>Hz</m:t>
                    </m:r>
                    <m:r>
                      <m:rPr>
                        <m:nor/>
                      </m:rPr>
                      <a:rPr lang="de-DE" sz="2000" b="0" i="0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de-DE" sz="2000" dirty="0" smtClean="0"/>
                  <a:t>nähert sich Eigenfrequenz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2000" i="1">
                        <a:latin typeface="Cambria Math"/>
                        <a:ea typeface="Cambria Math"/>
                      </a:rPr>
                      <m:t>≈4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de-DE" sz="2000" i="1">
                        <a:latin typeface="Cambria Math"/>
                        <a:ea typeface="Cambria Math"/>
                      </a:rPr>
                      <m:t>00 </m:t>
                    </m:r>
                    <m:r>
                      <m:rPr>
                        <m:nor/>
                      </m:rPr>
                      <a:rPr lang="de-DE" sz="2000">
                        <a:latin typeface="Cambria Math"/>
                        <a:ea typeface="Cambria Math"/>
                      </a:rPr>
                      <m:t>Hz</m:t>
                    </m:r>
                    <m:r>
                      <m:rPr>
                        <m:nor/>
                      </m:rPr>
                      <a:rPr lang="de-DE" sz="20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de-DE" sz="2000" dirty="0" smtClean="0"/>
              </a:p>
              <a:p>
                <a:r>
                  <a:rPr lang="de-DE" sz="2000" dirty="0" smtClean="0"/>
                  <a:t> Im System verbliebene Energie pendelt teilweise zwischen Ansteuerschwingkreis und Piezokristall hin und her (ähnlich zwei gekoppelte Pendel)</a:t>
                </a:r>
              </a:p>
              <a:p>
                <a:pPr marL="0" indent="0">
                  <a:buNone/>
                </a:pPr>
                <a:r>
                  <a:rPr lang="de-DE" sz="2000" b="1" dirty="0" smtClean="0"/>
                  <a:t>Lösung: </a:t>
                </a:r>
                <a:r>
                  <a:rPr lang="de-DE" sz="2000" dirty="0" smtClean="0"/>
                  <a:t>47-Ohm-Widerstand entzieht den Schwingungen Energie</a:t>
                </a:r>
                <a:endParaRPr lang="de-DE" sz="2000" dirty="0"/>
              </a:p>
              <a:p>
                <a:pPr marL="0" indent="0">
                  <a:buNone/>
                </a:pPr>
                <a:endParaRPr lang="de-DE" sz="2400" dirty="0"/>
              </a:p>
              <a:p>
                <a:pPr marL="0" indent="0">
                  <a:buNone/>
                </a:pPr>
                <a:endParaRPr lang="de-DE" sz="2400" b="1" dirty="0" smtClean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1058" t="-801" b="-11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Experimentieren - Fallbeschleunigung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7380312" y="116632"/>
            <a:ext cx="1512168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49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Zusätzliche Funktionen </a:t>
            </a:r>
            <a:r>
              <a:rPr lang="de-DE" sz="2400" dirty="0" smtClean="0"/>
              <a:t>der </a:t>
            </a:r>
            <a:r>
              <a:rPr lang="de-DE" sz="2400" b="1" dirty="0" smtClean="0"/>
              <a:t>Windows-Version</a:t>
            </a:r>
            <a:r>
              <a:rPr lang="de-DE" sz="2400" dirty="0" smtClean="0"/>
              <a:t> „Spaichinger Schallpegelmesser 3.3“ im Vergleich zur  Android- und iOS-Version „Schallanalysator 1.8“:</a:t>
            </a:r>
          </a:p>
          <a:p>
            <a:r>
              <a:rPr lang="de-DE" sz="2400" dirty="0" smtClean="0"/>
              <a:t>Ein einstellbares akustisches Warnsignal oder eine beliebige Wave-Datei kann abgespielt werden, wenn ein justierbarer Grenzschallpegelwert überschritten wird</a:t>
            </a:r>
          </a:p>
          <a:p>
            <a:r>
              <a:rPr lang="de-DE" sz="2400" dirty="0" smtClean="0"/>
              <a:t>Die Empfindlichkeit des Mikrofoneingangs kann in der Software eingestellt werden</a:t>
            </a:r>
          </a:p>
          <a:p>
            <a:r>
              <a:rPr lang="de-DE" sz="2400" dirty="0" smtClean="0"/>
              <a:t>Die Schallpegelmesswerte werden innerhalb der Software in einer Tabelle ausgegeben.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Vergleich Notebook - Smartphone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39552" y="5157192"/>
            <a:ext cx="7920880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Diese zusätzlichen Funktionen sollen in den folgenden Versionen </a:t>
            </a:r>
            <a:r>
              <a:rPr lang="de-DE" smtClean="0"/>
              <a:t>des Schallanalysators </a:t>
            </a:r>
            <a:r>
              <a:rPr lang="de-DE" dirty="0" smtClean="0"/>
              <a:t>ebenfalls implementiert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27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Welche Aufgabe hat der zum Summer parallelgeschaltete </a:t>
            </a:r>
            <a:br>
              <a:rPr lang="de-DE" sz="2400" b="1" dirty="0" smtClean="0"/>
            </a:br>
            <a:r>
              <a:rPr lang="de-DE" sz="2400" b="1" dirty="0" smtClean="0"/>
              <a:t>47-Ohm-Widerstand?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Experimentieren - Fallbeschleunigung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818119"/>
            <a:ext cx="7213599" cy="40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hteck 7"/>
          <p:cNvSpPr/>
          <p:nvPr/>
        </p:nvSpPr>
        <p:spPr>
          <a:xfrm>
            <a:off x="1151620" y="1700808"/>
            <a:ext cx="6840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Mit 47-Ohm-Widerstand  verbleibt nur eine (reproduzierbare) systematische Abweichung :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331640" y="5570260"/>
            <a:ext cx="5544616" cy="68407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r>
              <a:rPr lang="de-DE" dirty="0" smtClean="0"/>
              <a:t>ystematische Abweichung ca. 1,70 ms 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1691680" y="4509120"/>
            <a:ext cx="3888432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691680" y="2852936"/>
            <a:ext cx="3888432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2843808" y="2615208"/>
            <a:ext cx="0" cy="268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V="1">
            <a:off x="5076056" y="2615208"/>
            <a:ext cx="0" cy="268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2843808" y="4797152"/>
            <a:ext cx="2232248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/>
              <p:cNvSpPr/>
              <p:nvPr/>
            </p:nvSpPr>
            <p:spPr>
              <a:xfrm>
                <a:off x="3017953" y="5000436"/>
                <a:ext cx="1872208" cy="42545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de-DE" dirty="0"/>
                  <a:t> 1,70 ms</a:t>
                </a:r>
              </a:p>
            </p:txBody>
          </p:sp>
        </mc:Choice>
        <mc:Fallback xmlns="">
          <p:sp>
            <p:nvSpPr>
              <p:cNvPr id="26" name="Rechtec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953" y="5000436"/>
                <a:ext cx="1872208" cy="425459"/>
              </a:xfrm>
              <a:prstGeom prst="rect">
                <a:avLst/>
              </a:prstGeom>
              <a:blipFill rotWithShape="1">
                <a:blip r:embed="rId4"/>
                <a:stretch>
                  <a:fillRect t="-10811" r="-2894" b="-324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hteck 26"/>
          <p:cNvSpPr/>
          <p:nvPr/>
        </p:nvSpPr>
        <p:spPr>
          <a:xfrm>
            <a:off x="323528" y="4725144"/>
            <a:ext cx="1839404" cy="4320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Ausschalten</a:t>
            </a:r>
            <a:endParaRPr lang="de-DE" dirty="0"/>
          </a:p>
        </p:txBody>
      </p:sp>
      <p:cxnSp>
        <p:nvCxnSpPr>
          <p:cNvPr id="29" name="Gerade Verbindung mit Pfeil 28"/>
          <p:cNvCxnSpPr>
            <a:stCxn id="27" idx="3"/>
          </p:cNvCxnSpPr>
          <p:nvPr/>
        </p:nvCxnSpPr>
        <p:spPr>
          <a:xfrm>
            <a:off x="2162932" y="4941168"/>
            <a:ext cx="68087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5868144" y="4221088"/>
            <a:ext cx="3168352" cy="10801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Amplitude noch näherungsweise</a:t>
            </a:r>
          </a:p>
          <a:p>
            <a:pPr algn="ctr"/>
            <a:r>
              <a:rPr lang="de-DE" dirty="0" smtClean="0"/>
              <a:t>unverändert</a:t>
            </a:r>
            <a:endParaRPr lang="de-DE" dirty="0"/>
          </a:p>
        </p:txBody>
      </p:sp>
      <p:cxnSp>
        <p:nvCxnSpPr>
          <p:cNvPr id="31" name="Gerade Verbindung mit Pfeil 30"/>
          <p:cNvCxnSpPr>
            <a:stCxn id="30" idx="1"/>
          </p:cNvCxnSpPr>
          <p:nvPr/>
        </p:nvCxnSpPr>
        <p:spPr>
          <a:xfrm flipH="1">
            <a:off x="5076056" y="4761148"/>
            <a:ext cx="792088" cy="239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2390" y="1124744"/>
                <a:ext cx="8640089" cy="51125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400" b="1" dirty="0" smtClean="0"/>
                  <a:t>Wie groß ist die Streuung der Messwerte für die Fallzeit?</a:t>
                </a:r>
              </a:p>
              <a:p>
                <a:r>
                  <a:rPr lang="de-DE" sz="2000" dirty="0" smtClean="0"/>
                  <a:t>Werden die Zeiten sorgfältig abgelesen, so sind die Abweichungen der  Werte vom Mittelwert recht gering</a:t>
                </a:r>
              </a:p>
              <a:p>
                <a:r>
                  <a:rPr lang="de-DE" sz="2000" dirty="0" smtClean="0"/>
                  <a:t>Beispiel einer Fallzeitmessung mit Smartphone und Summer</a:t>
                </a:r>
                <a:br>
                  <a:rPr lang="de-DE" sz="2000" dirty="0" smtClean="0"/>
                </a:br>
                <a:r>
                  <a:rPr lang="de-DE" sz="2000" dirty="0" smtClean="0"/>
                  <a:t>(5 Teilmessungen, Höhe: 1,957 m):</a:t>
                </a:r>
              </a:p>
              <a:p>
                <a:pPr marL="0" indent="0">
                  <a:buNone/>
                </a:pPr>
                <a:endParaRPr lang="de-DE" sz="2000" dirty="0" smtClean="0"/>
              </a:p>
              <a:p>
                <a:endParaRPr lang="de-DE" sz="2000" dirty="0"/>
              </a:p>
              <a:p>
                <a:pPr marL="400050" lvl="1" indent="0">
                  <a:buNone/>
                </a:pPr>
                <a:r>
                  <a:rPr lang="de-DE" sz="2000" dirty="0" smtClean="0"/>
                  <a:t>Mittelwert: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=630,</m:t>
                    </m:r>
                    <m:r>
                      <a:rPr lang="de-DE" sz="2000" b="0" i="0" smtClean="0">
                        <a:latin typeface="Cambria Math"/>
                        <a:ea typeface="Cambria Math"/>
                      </a:rPr>
                      <m:t>20 </m:t>
                    </m:r>
                    <m:r>
                      <m:rPr>
                        <m:nor/>
                      </m:rPr>
                      <a:rPr lang="de-DE" sz="2000" b="0" i="0" smtClean="0">
                        <a:latin typeface="Cambria Math"/>
                        <a:ea typeface="Cambria Math"/>
                      </a:rPr>
                      <m:t>ms</m:t>
                    </m:r>
                  </m:oMath>
                </a14:m>
                <a:endParaRPr lang="de-DE" sz="2000" dirty="0" smtClean="0"/>
              </a:p>
              <a:p>
                <a:pPr marL="400050" lvl="1" indent="0">
                  <a:buNone/>
                </a:pPr>
                <a:r>
                  <a:rPr lang="de-DE" sz="2000" dirty="0" smtClean="0"/>
                  <a:t>Standardabweichung: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/>
                      </a:rPr>
                      <m:t>0,</m:t>
                    </m:r>
                    <m:r>
                      <a:rPr lang="de-DE" sz="2000" b="0" i="1" dirty="0" smtClean="0">
                        <a:latin typeface="Cambria Math"/>
                      </a:rPr>
                      <m:t>82</m:t>
                    </m:r>
                    <m:r>
                      <a:rPr lang="de-DE" sz="2000" i="1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2000" i="0" dirty="0" smtClean="0">
                        <a:latin typeface="Cambria Math"/>
                      </a:rPr>
                      <m:t>ms</m:t>
                    </m:r>
                  </m:oMath>
                </a14:m>
                <a:endParaRPr lang="de-DE" sz="2000" dirty="0" smtClean="0"/>
              </a:p>
              <a:p>
                <a:pPr marL="400050" lvl="1" indent="0">
                  <a:buNone/>
                </a:pPr>
                <a:r>
                  <a:rPr lang="de-DE" sz="2000" b="1" dirty="0" smtClean="0"/>
                  <a:t>Prozentuale Unsicherheit (relativer Fehler): 0,13%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2390" y="1124744"/>
                <a:ext cx="8640089" cy="5112568"/>
              </a:xfrm>
              <a:blipFill rotWithShape="1">
                <a:blip r:embed="rId3"/>
                <a:stretch>
                  <a:fillRect l="-1058" t="-835" r="-2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Experimentieren - Fallbeschleunigung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69937"/>
              </p:ext>
            </p:extLst>
          </p:nvPr>
        </p:nvGraphicFramePr>
        <p:xfrm>
          <a:off x="827584" y="3140968"/>
          <a:ext cx="72728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115"/>
                <a:gridCol w="893153"/>
                <a:gridCol w="1212135"/>
                <a:gridCol w="1212135"/>
                <a:gridCol w="1212135"/>
                <a:gridCol w="12121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Fallzeit</a:t>
                      </a:r>
                      <a:r>
                        <a:rPr lang="de-DE" baseline="0" dirty="0" smtClean="0"/>
                        <a:t> in ms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630,00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631,27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629,01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630,42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630,30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7236296" y="116632"/>
            <a:ext cx="1512168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59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2400" b="1" dirty="0" smtClean="0"/>
                  <a:t>Korrektur der Messzeiten um die systematische Messabweichung</a:t>
                </a:r>
                <a:r>
                  <a:rPr lang="de-DE" sz="2400" b="1" dirty="0"/>
                  <a:t> </a:t>
                </a:r>
                <a:r>
                  <a:rPr lang="de-DE" sz="2400" b="1" dirty="0" smtClean="0"/>
                  <a:t>(+ 1,70 ms) </a:t>
                </a:r>
              </a:p>
              <a:p>
                <a:pPr marL="0" indent="0">
                  <a:buNone/>
                </a:pPr>
                <a:endParaRPr lang="de-DE" sz="2000" dirty="0" smtClean="0"/>
              </a:p>
              <a:p>
                <a:endParaRPr lang="de-DE" sz="2400" dirty="0" smtClean="0"/>
              </a:p>
              <a:p>
                <a:endParaRPr lang="de-DE" sz="2400" dirty="0" smtClean="0"/>
              </a:p>
              <a:p>
                <a:r>
                  <a:rPr lang="de-DE" sz="2400" dirty="0" smtClean="0"/>
                  <a:t>Korrigierter Mittelwert für die Fallzeit:</a:t>
                </a:r>
                <a:br>
                  <a:rPr lang="de-DE" sz="2400" dirty="0" smtClean="0"/>
                </a:b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sz="2400" b="0" i="1">
                        <a:latin typeface="Cambria Math"/>
                        <a:ea typeface="Cambria Math"/>
                      </a:rPr>
                      <m:t>=630,20 </m:t>
                    </m:r>
                    <m:r>
                      <m:rPr>
                        <m:nor/>
                      </m:rPr>
                      <a:rPr lang="de-DE" sz="2400" b="0" i="0">
                        <a:latin typeface="Cambria Math"/>
                        <a:ea typeface="Cambria Math"/>
                      </a:rPr>
                      <m:t>ms</m:t>
                    </m:r>
                    <m:r>
                      <a:rPr lang="de-DE" sz="2400" b="0" i="1" smtClean="0">
                        <a:latin typeface="Cambria Math"/>
                        <a:ea typeface="Cambria Math"/>
                      </a:rPr>
                      <m:t> + 1,70</m:t>
                    </m:r>
                    <m:r>
                      <m:rPr>
                        <m:nor/>
                      </m:rPr>
                      <a:rPr lang="de-DE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2400" b="0" i="0" smtClean="0">
                        <a:latin typeface="Cambria Math"/>
                        <a:ea typeface="Cambria Math"/>
                      </a:rPr>
                      <m:t>ms</m:t>
                    </m:r>
                    <m:r>
                      <m:rPr>
                        <m:nor/>
                      </m:rPr>
                      <a:rPr lang="de-DE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2400" b="0" i="1" smtClean="0">
                        <a:latin typeface="Cambria Math"/>
                        <a:ea typeface="Cambria Math"/>
                      </a:rPr>
                      <m:t>= 631,90 </m:t>
                    </m:r>
                    <m:r>
                      <m:rPr>
                        <m:nor/>
                      </m:rPr>
                      <a:rPr lang="de-DE" sz="2400" b="0" i="0" smtClean="0">
                        <a:latin typeface="Cambria Math"/>
                        <a:ea typeface="Cambria Math"/>
                      </a:rPr>
                      <m:t>ms</m:t>
                    </m:r>
                    <m:r>
                      <a:rPr lang="de-DE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sz="2400" dirty="0" smtClean="0"/>
                  <a:t> </a:t>
                </a:r>
                <a:endParaRPr lang="de-DE" sz="2400" dirty="0"/>
              </a:p>
              <a:p>
                <a:r>
                  <a:rPr lang="de-DE" sz="2400" dirty="0" smtClean="0"/>
                  <a:t>Streuung der Messwerte bleibt unverändert: Standardabweichung = 0,82 ms</a:t>
                </a:r>
              </a:p>
              <a:p>
                <a:r>
                  <a:rPr lang="de-DE" sz="2400" b="1" dirty="0" smtClean="0"/>
                  <a:t>Prozentuale Unsicherheit: 0,13%</a:t>
                </a:r>
                <a:endParaRPr lang="de-DE" sz="2400" b="1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1058" t="-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Experimentieren - Fallbeschleunigung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344032"/>
              </p:ext>
            </p:extLst>
          </p:nvPr>
        </p:nvGraphicFramePr>
        <p:xfrm>
          <a:off x="611560" y="1844824"/>
          <a:ext cx="806489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104122"/>
                <a:gridCol w="1344149"/>
                <a:gridCol w="1344149"/>
                <a:gridCol w="1344149"/>
                <a:gridCol w="1344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Fallzeit</a:t>
                      </a:r>
                      <a:r>
                        <a:rPr lang="de-DE" baseline="0" dirty="0" smtClean="0"/>
                        <a:t> in ms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630,00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631,27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629,01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630,42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630,30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Korrigierte Fallzeit</a:t>
                      </a:r>
                      <a:r>
                        <a:rPr lang="de-DE" baseline="0" dirty="0" smtClean="0"/>
                        <a:t> in ms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631,70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632,97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630,71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632,12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632,00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6876256" y="3933056"/>
            <a:ext cx="1512168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2400" b="1" dirty="0" smtClean="0"/>
                  <a:t>Wie exakt lässt sich mit diesem Experiment die Fallbeschleunigung bestimmen?</a:t>
                </a:r>
              </a:p>
              <a:p>
                <a:r>
                  <a:rPr lang="de-DE" sz="2000" dirty="0" smtClean="0"/>
                  <a:t>Zusätzlich muss auch die Unsicherheit  der Höhenmessung berücksichtigt </a:t>
                </a:r>
                <a:r>
                  <a:rPr lang="de-DE" sz="2000" dirty="0"/>
                  <a:t>werden </a:t>
                </a:r>
                <a:r>
                  <a:rPr lang="de-DE" sz="2000" dirty="0" smtClean="0"/>
                  <a:t>→ Fehlerfortpflanzungsgesetz</a:t>
                </a:r>
              </a:p>
              <a:p>
                <a:r>
                  <a:rPr lang="de-DE" sz="2000" dirty="0" smtClean="0"/>
                  <a:t>Für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/>
                      </a:rPr>
                      <m:t>𝑔</m:t>
                    </m:r>
                    <m:r>
                      <a:rPr lang="de-DE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/>
                          </a:rPr>
                          <m:t>2</m:t>
                        </m:r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2000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2000" dirty="0" smtClean="0"/>
                  <a:t> gilt für die prozentuale Unsicherheit nach dem Fehlerfortpflanzungsgesetz:</a:t>
                </a:r>
                <a:br>
                  <a:rPr lang="de-DE" sz="20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de-DE" sz="20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de-DE" sz="20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00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de-DE" sz="200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de-DE" sz="20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de-DE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e-DE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000" i="1" smtClean="0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  <m:r>
                                      <a:rPr lang="de-DE" sz="2000" b="0" i="1" smtClean="0">
                                        <a:latin typeface="Cambria Math"/>
                                        <a:ea typeface="Cambria Math"/>
                                      </a:rPr>
                                      <m:t>h</m:t>
                                    </m:r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de-DE" sz="20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000" b="0" i="1" smtClean="0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e-DE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sz="2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de-DE" sz="20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de-DE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000" i="1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  <m:r>
                                      <a:rPr lang="de-DE" sz="20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de-DE" sz="2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0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</m:acc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e-DE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endParaRPr lang="de-DE" sz="2000" dirty="0" smtClean="0"/>
              </a:p>
              <a:p>
                <a:pPr lvl="1" indent="-342900"/>
                <a:r>
                  <a:rPr lang="de-DE" sz="2000" dirty="0" smtClean="0"/>
                  <a:t>doppelte Gewichtung der prozentualen Unsicherheit der Zeitmessung</a:t>
                </a:r>
              </a:p>
              <a:p>
                <a:pPr lvl="1" indent="-342900"/>
                <a:r>
                  <a:rPr lang="de-DE" sz="2000" dirty="0" smtClean="0"/>
                  <a:t>Je größer die Fallhöhe, desto größer die  Fallzeit und desto kleiner die Unsicherheit von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/>
                      </a:rPr>
                      <m:t>𝑔</m:t>
                    </m:r>
                  </m:oMath>
                </a14:m>
                <a:endParaRPr lang="de-DE" sz="2000" dirty="0" smtClean="0"/>
              </a:p>
              <a:p>
                <a:endParaRPr lang="de-DE" dirty="0" smtClean="0"/>
              </a:p>
              <a:p>
                <a:pPr marL="0" indent="0">
                  <a:buNone/>
                </a:pPr>
                <a:endParaRPr lang="de-DE" sz="2000" dirty="0" smtClean="0"/>
              </a:p>
              <a:p>
                <a:pPr marL="0" indent="0">
                  <a:buNone/>
                </a:pPr>
                <a:endParaRPr lang="de-DE" sz="2000" dirty="0" smtClean="0"/>
              </a:p>
              <a:p>
                <a:endParaRPr lang="de-DE" sz="2000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 algn="ctr">
                  <a:buNone/>
                </a:pPr>
                <a:endParaRPr lang="de-DE" dirty="0" smtClean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1058" t="-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Experimentieren - Fallbeschleunigung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7308304" y="260648"/>
            <a:ext cx="1512168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43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2400" b="1" dirty="0" smtClean="0"/>
                  <a:t>Wie exakt lässt sich mit diesem Experiment die Fallbeschleunigung bestimmen?</a:t>
                </a:r>
                <a:endParaRPr lang="de-DE" sz="2000" dirty="0" smtClean="0"/>
              </a:p>
              <a:p>
                <a:pPr marL="0" indent="0">
                  <a:buNone/>
                </a:pPr>
                <a:r>
                  <a:rPr lang="de-DE" sz="2000" dirty="0"/>
                  <a:t>i</a:t>
                </a:r>
                <a:r>
                  <a:rPr lang="de-DE" sz="2000" dirty="0" smtClean="0"/>
                  <a:t>n unserem Beispiel: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000" b="0" i="1" smtClean="0">
                            <a:latin typeface="Cambria Math"/>
                          </a:rPr>
                          <m:t>h</m:t>
                        </m:r>
                      </m:e>
                    </m:acc>
                    <m:r>
                      <a:rPr lang="de-DE" sz="2000" b="0" i="1" smtClean="0">
                        <a:latin typeface="Cambria Math"/>
                      </a:rPr>
                      <m:t>=1,957 </m:t>
                    </m:r>
                    <m:r>
                      <m:rPr>
                        <m:nor/>
                      </m:rPr>
                      <a:rPr lang="de-DE" sz="2000" b="0" i="0" smtClean="0">
                        <a:latin typeface="Cambria Math"/>
                      </a:rPr>
                      <m:t>m</m:t>
                    </m:r>
                  </m:oMath>
                </a14:m>
                <a:endParaRPr lang="de-DE" sz="2000" dirty="0" smtClean="0"/>
              </a:p>
              <a:p>
                <a:pPr marL="0" indent="0">
                  <a:buNone/>
                </a:pPr>
                <a:endParaRPr lang="de-DE" sz="2000" dirty="0" smtClean="0"/>
              </a:p>
              <a:p>
                <a:endParaRPr lang="de-DE" sz="2000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 algn="ctr">
                  <a:buNone/>
                </a:pPr>
                <a:endParaRPr lang="de-DE" dirty="0" smtClean="0"/>
              </a:p>
              <a:p>
                <a:pPr marL="400050" lvl="1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sz="2000" b="1" dirty="0" smtClean="0"/>
                  <a:t>Mittelwert: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2000" b="1" i="1" smtClean="0">
                            <a:latin typeface="Cambria Math"/>
                          </a:rPr>
                          <m:t>𝒈</m:t>
                        </m:r>
                      </m:e>
                    </m:acc>
                    <m:r>
                      <a:rPr lang="de-DE" sz="2000" b="1" i="1" smtClean="0">
                        <a:latin typeface="Cambria Math"/>
                      </a:rPr>
                      <m:t>=</m:t>
                    </m:r>
                    <m:r>
                      <a:rPr lang="de-DE" sz="2000" b="1" i="1" smtClean="0">
                        <a:latin typeface="Cambria Math"/>
                      </a:rPr>
                      <m:t>𝟗</m:t>
                    </m:r>
                    <m:r>
                      <a:rPr lang="de-DE" sz="2000" b="1" i="1" smtClean="0">
                        <a:latin typeface="Cambria Math"/>
                      </a:rPr>
                      <m:t>,</m:t>
                    </m:r>
                    <m:r>
                      <a:rPr lang="de-DE" sz="2000" b="1" i="1" smtClean="0">
                        <a:latin typeface="Cambria Math"/>
                      </a:rPr>
                      <m:t>𝟖𝟎</m:t>
                    </m:r>
                    <m:r>
                      <a:rPr lang="de-DE" sz="2000" b="1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2000" b="1" i="0" smtClean="0">
                        <a:latin typeface="Cambria Math"/>
                      </a:rPr>
                      <m:t>m</m:t>
                    </m:r>
                    <m:r>
                      <m:rPr>
                        <m:nor/>
                      </m:rPr>
                      <a:rPr lang="de-DE" sz="2000" b="1" i="0" smtClean="0">
                        <a:latin typeface="Cambria Math"/>
                      </a:rPr>
                      <m:t>/</m:t>
                    </m:r>
                    <m:r>
                      <m:rPr>
                        <m:nor/>
                      </m:rPr>
                      <a:rPr lang="de-DE" sz="2000" b="1" i="0" smtClean="0"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de-DE" sz="2000" b="1" i="0" smtClean="0">
                        <a:latin typeface="Cambria Math"/>
                      </a:rPr>
                      <m:t>²</m:t>
                    </m:r>
                  </m:oMath>
                </a14:m>
                <a:endParaRPr lang="de-DE" sz="2000" b="1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1058" t="-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Experimentieren - Fallbeschleunigung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1202689"/>
                  </p:ext>
                </p:extLst>
              </p:nvPr>
            </p:nvGraphicFramePr>
            <p:xfrm>
              <a:off x="251520" y="2276872"/>
              <a:ext cx="7992888" cy="1955016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3744416"/>
                    <a:gridCol w="864096"/>
                    <a:gridCol w="792088"/>
                    <a:gridCol w="864096"/>
                    <a:gridCol w="864096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Messunsicherheit  von </a:t>
                          </a:r>
                          <a14:m>
                            <m:oMath xmlns:m="http://schemas.openxmlformats.org/officeDocument/2006/math">
                              <m:r>
                                <a:rPr lang="de-DE" b="0" i="1" smtClean="0">
                                  <a:latin typeface="Cambria Math"/>
                                </a:rPr>
                                <m:t>h</m:t>
                              </m:r>
                            </m:oMath>
                          </a14:m>
                          <a:r>
                            <a:rPr lang="de-DE" b="0" dirty="0" smtClean="0"/>
                            <a:t> in mm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1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2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3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4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5</a:t>
                          </a:r>
                          <a:endParaRPr lang="de-DE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Prozentuale</a:t>
                          </a:r>
                          <a:r>
                            <a:rPr lang="de-DE" baseline="0" dirty="0" smtClean="0"/>
                            <a:t> Unsicherheit von </a:t>
                          </a:r>
                          <a14:m>
                            <m:oMath xmlns:m="http://schemas.openxmlformats.org/officeDocument/2006/math">
                              <m:r>
                                <a:rPr lang="de-DE" b="0" i="1" baseline="0" smtClean="0">
                                  <a:latin typeface="Cambria Math"/>
                                </a:rPr>
                                <m:t>h</m:t>
                              </m:r>
                            </m:oMath>
                          </a14:m>
                          <a:r>
                            <a:rPr lang="de-DE" b="0" dirty="0" smtClean="0"/>
                            <a:t> 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0,05 %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0,10%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0,15%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0,20%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0,26%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Prozentuale</a:t>
                          </a:r>
                          <a:r>
                            <a:rPr lang="de-DE" baseline="0" dirty="0" smtClean="0"/>
                            <a:t> Unsicherheit von </a:t>
                          </a:r>
                          <a14:m>
                            <m:oMath xmlns:m="http://schemas.openxmlformats.org/officeDocument/2006/math">
                              <m:r>
                                <a:rPr lang="de-DE" b="0" i="1" baseline="0" smtClean="0"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0,13%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0,13%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0,13%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0,13%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0,13%</a:t>
                          </a:r>
                        </a:p>
                      </a:txBody>
                      <a:tcPr/>
                    </a:tc>
                  </a:tr>
                  <a:tr h="471656"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Prozentuale Unsicherheit von </a:t>
                          </a:r>
                          <a14:m>
                            <m:oMath xmlns:m="http://schemas.openxmlformats.org/officeDocument/2006/math">
                              <m:r>
                                <a:rPr lang="de-DE" b="1" i="1" smtClean="0">
                                  <a:latin typeface="Cambria Math"/>
                                </a:rPr>
                                <m:t>𝒈</m:t>
                              </m:r>
                            </m:oMath>
                          </a14:m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0,26%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0,28%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0,30%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0,33%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0,36%</a:t>
                          </a:r>
                          <a:endParaRPr lang="de-DE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Unsicherheit von </a:t>
                          </a:r>
                          <a14:m>
                            <m:oMath xmlns:m="http://schemas.openxmlformats.org/officeDocument/2006/math">
                              <m:r>
                                <a:rPr lang="de-DE" b="1" i="1" smtClean="0">
                                  <a:latin typeface="Cambria Math"/>
                                </a:rPr>
                                <m:t>𝒈</m:t>
                              </m:r>
                            </m:oMath>
                          </a14:m>
                          <a:r>
                            <a:rPr lang="de-DE" b="1" dirty="0" smtClean="0"/>
                            <a:t> in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de-DE" b="1" i="0" dirty="0" smtClean="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de-DE" b="1" i="0" dirty="0" smtClean="0"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de-DE" b="1" i="0" dirty="0" smtClean="0">
                                  <a:latin typeface="Cambria Math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de-DE" b="1" i="0" dirty="0" smtClean="0">
                                  <a:latin typeface="Cambria Math"/>
                                </a:rPr>
                                <m:t>²</m:t>
                              </m:r>
                            </m:oMath>
                          </a14:m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0,03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0,03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0,03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0,03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0,04</a:t>
                          </a:r>
                          <a:endParaRPr lang="de-DE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1202689"/>
                  </p:ext>
                </p:extLst>
              </p:nvPr>
            </p:nvGraphicFramePr>
            <p:xfrm>
              <a:off x="251520" y="2276872"/>
              <a:ext cx="7992888" cy="1955016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3744416"/>
                    <a:gridCol w="864096"/>
                    <a:gridCol w="792088"/>
                    <a:gridCol w="864096"/>
                    <a:gridCol w="864096"/>
                    <a:gridCol w="86409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8197" r="-113681" b="-449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1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2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3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4</a:t>
                          </a:r>
                          <a:endParaRPr lang="de-DE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smtClean="0"/>
                            <a:t>5</a:t>
                          </a:r>
                          <a:endParaRPr lang="de-DE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10000" r="-113681" b="-3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0,05 %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0,10%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0,15%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0,20%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0,26%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06557" r="-113681" b="-25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0,13%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0,13%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0,13%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0,13%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0,13%</a:t>
                          </a:r>
                        </a:p>
                      </a:txBody>
                      <a:tcPr/>
                    </a:tc>
                  </a:tr>
                  <a:tr h="471656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42857" r="-113681" b="-98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0,26%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0,28%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0,30%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0,33%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0,36%</a:t>
                          </a:r>
                          <a:endParaRPr lang="de-DE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32787" r="-11368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0,03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0,03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0,03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0,03</a:t>
                          </a:r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smtClean="0"/>
                            <a:t>0,04</a:t>
                          </a:r>
                          <a:endParaRPr lang="de-DE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Ellipse 5"/>
          <p:cNvSpPr/>
          <p:nvPr/>
        </p:nvSpPr>
        <p:spPr>
          <a:xfrm>
            <a:off x="7236296" y="188640"/>
            <a:ext cx="1512168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Für Lehrer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5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5035393" cy="3356929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Interferenz im Schallfeld – Einstieg in Interferenz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51521" y="1052736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Aufgabe: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Zwei Lautsprecher haben den Abstand 1 m.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Von beiden Lautsprechern wird Schall mit der Frequenz 2000 Hz abgegeben. Ein Beobachter bewegt sich parallel zu den Boxen in einer Entfernung von 8 m an den Boxen vorbei. Stelle eine Hypothese über die Lautstärke, die der Beobachter wahrnimmt, auf.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5035393" cy="3356929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Interferenz im Schallfeld – Einstieg in Interferenz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51520" y="1124744"/>
            <a:ext cx="8496943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Überprüfung der Hypothesen: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Tongenerator und Aktivboxen einschalten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Schüler starten App Schallanalysator im Modus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„Erweiterte Messung schnell (max 60 s)“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Schüler gehen hintereinander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parallel zu den Boxen in einer Entfernung von 8 m an den Boxen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vorbei (von ca. - 20 m bis + 20 m)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Beenden der Messung durch Betätigen von „Stopp“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Speicheroszilloskop auswerten (Zeitachse zusammenschieben)</a:t>
            </a:r>
          </a:p>
        </p:txBody>
      </p:sp>
    </p:spTree>
    <p:extLst>
      <p:ext uri="{BB962C8B-B14F-4D97-AF65-F5344CB8AC3E}">
        <p14:creationId xmlns:p14="http://schemas.microsoft.com/office/powerpoint/2010/main" val="372167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Interferenz im Schallfeld – Einstieg in Interferenz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599" cy="4064000"/>
          </a:xfrm>
          <a:ln>
            <a:solidFill>
              <a:schemeClr val="tx1"/>
            </a:solidFill>
          </a:ln>
        </p:spPr>
      </p:pic>
      <p:sp>
        <p:nvSpPr>
          <p:cNvPr id="7" name="Rechteck 6"/>
          <p:cNvSpPr/>
          <p:nvPr/>
        </p:nvSpPr>
        <p:spPr>
          <a:xfrm>
            <a:off x="1710180" y="924767"/>
            <a:ext cx="4752528" cy="613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Ergebnis:  mehr als zwei Maxima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861755" y="5445224"/>
            <a:ext cx="47525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Ergebnis: hör- und sichtbar </a:t>
            </a:r>
            <a:br>
              <a:rPr lang="de-DE" dirty="0" smtClean="0"/>
            </a:br>
            <a:r>
              <a:rPr lang="de-DE" dirty="0" smtClean="0"/>
              <a:t>insbesondere Minima gut hörbar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6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Interferenz im Schallfeld – Einstieg in Interferenz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4" y="1540669"/>
            <a:ext cx="7213600" cy="4064000"/>
          </a:xfrm>
          <a:ln>
            <a:solidFill>
              <a:schemeClr val="tx1"/>
            </a:solidFill>
          </a:ln>
        </p:spPr>
      </p:pic>
      <p:sp>
        <p:nvSpPr>
          <p:cNvPr id="5" name="Rechteck 4"/>
          <p:cNvSpPr/>
          <p:nvPr/>
        </p:nvSpPr>
        <p:spPr>
          <a:xfrm>
            <a:off x="2137470" y="1052736"/>
            <a:ext cx="4752528" cy="613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Ergebnis:  mehr als zwei Maxima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153737" y="5466975"/>
            <a:ext cx="47525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Ergebnis: hör- und sichtbar </a:t>
            </a:r>
            <a:br>
              <a:rPr lang="de-DE" dirty="0" smtClean="0"/>
            </a:br>
            <a:r>
              <a:rPr lang="de-DE" dirty="0" smtClean="0"/>
              <a:t>insbesondere Minima gut hörbar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7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1800200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Aufgabe (Experimente planen, durchführen und auswerten): </a:t>
            </a:r>
            <a:r>
              <a:rPr lang="de-DE" sz="2400" dirty="0" smtClean="0"/>
              <a:t>Plane ein Experiment zur Bestimmung der longitudinalen Schallgeschwindigkeit in rostfreiem Stahl.</a:t>
            </a:r>
          </a:p>
          <a:p>
            <a:pPr marL="0" indent="0">
              <a:buNone/>
            </a:pPr>
            <a:r>
              <a:rPr lang="de-DE" sz="2400" dirty="0" smtClean="0"/>
              <a:t>Verwendet werden dürfen nur die gegebenen Materialien: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Schallgeschwindigkeit in rostfreiem Stahl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40" y="1700808"/>
            <a:ext cx="3592411" cy="539025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2798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Vorteile Notebook mit Spaichinger Schallpegelmesser:</a:t>
            </a:r>
          </a:p>
          <a:p>
            <a:r>
              <a:rPr lang="de-DE" sz="2400" dirty="0"/>
              <a:t>g</a:t>
            </a:r>
            <a:r>
              <a:rPr lang="de-DE" sz="2400" dirty="0" smtClean="0"/>
              <a:t>rößerer Funktionsumfang</a:t>
            </a:r>
          </a:p>
          <a:p>
            <a:r>
              <a:rPr lang="de-DE" sz="2400" dirty="0"/>
              <a:t>g</a:t>
            </a:r>
            <a:r>
              <a:rPr lang="de-DE" sz="2400" dirty="0" smtClean="0"/>
              <a:t>leichzeitig mehrere Fenster sichtbar</a:t>
            </a:r>
          </a:p>
          <a:p>
            <a:r>
              <a:rPr lang="de-DE" sz="2400" dirty="0" smtClean="0"/>
              <a:t>übersichtlicher</a:t>
            </a:r>
          </a:p>
          <a:p>
            <a:r>
              <a:rPr lang="de-DE" sz="2400" dirty="0"/>
              <a:t>o</a:t>
            </a:r>
            <a:r>
              <a:rPr lang="de-DE" sz="2400" dirty="0" smtClean="0"/>
              <a:t>hne Vorkenntnisse einfacher zu bedienen</a:t>
            </a:r>
          </a:p>
          <a:p>
            <a:r>
              <a:rPr lang="de-DE" sz="2400" dirty="0"/>
              <a:t>g</a:t>
            </a:r>
            <a:r>
              <a:rPr lang="de-DE" sz="2400" dirty="0" smtClean="0"/>
              <a:t>roßer Bildschirm: mehrere Schülerinnen und Schüler können gemeinsam daran arbeiten</a:t>
            </a:r>
          </a:p>
          <a:p>
            <a:r>
              <a:rPr lang="de-DE" sz="2400" dirty="0" smtClean="0"/>
              <a:t>Auswerten der aufgenommenen Excel-Dateien ohne Umweg sofort möglich</a:t>
            </a:r>
          </a:p>
          <a:p>
            <a:r>
              <a:rPr lang="de-DE" sz="2400" dirty="0" smtClean="0"/>
              <a:t>Schülerinnen und Schüler ohne Smartphone fühlen sich nicht benachteiligt</a:t>
            </a:r>
          </a:p>
          <a:p>
            <a:r>
              <a:rPr lang="de-DE" sz="2400" dirty="0" smtClean="0"/>
              <a:t>Anschluss an Beamer problemlos möglich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Vergleich Notebook - Smartphone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83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Schallgeschwindigkeit in rostfreiem Stahl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2204864"/>
            <a:ext cx="3323861" cy="498579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7" name="Rechteck 6"/>
          <p:cNvSpPr/>
          <p:nvPr/>
        </p:nvSpPr>
        <p:spPr>
          <a:xfrm>
            <a:off x="467544" y="980728"/>
            <a:ext cx="842493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de-DE" dirty="0"/>
              <a:t>Durchführung: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Stange mittig </a:t>
            </a:r>
            <a:r>
              <a:rPr lang="de-DE" dirty="0" smtClean="0"/>
              <a:t>einspannen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Mikrofon Smartphone in der Nähe eines  Endes der Stange positionieren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Schallanalysator im Modus </a:t>
            </a:r>
          </a:p>
          <a:p>
            <a:pPr marL="400050" lvl="1" indent="0">
              <a:buNone/>
            </a:pPr>
            <a:r>
              <a:rPr lang="de-DE" dirty="0"/>
              <a:t>„erweiterte Messung schnell (max 60 s</a:t>
            </a:r>
            <a:r>
              <a:rPr lang="de-DE" dirty="0" smtClean="0"/>
              <a:t>)“</a:t>
            </a:r>
          </a:p>
          <a:p>
            <a:pPr marL="400050" indent="-457200">
              <a:buFont typeface="+mj-lt"/>
              <a:buAutoNum type="arabicPeriod"/>
            </a:pPr>
            <a:r>
              <a:rPr lang="de-DE" dirty="0" smtClean="0"/>
              <a:t>Mit Holzhammer auf das andere Ende schlagen</a:t>
            </a:r>
          </a:p>
          <a:p>
            <a:pPr marL="400050" indent="-457200">
              <a:buFont typeface="+mj-lt"/>
              <a:buAutoNum type="arabicPeriod"/>
            </a:pPr>
            <a:r>
              <a:rPr lang="de-DE" dirty="0" smtClean="0"/>
              <a:t>Eventuell wiederholen und anschließend Messung stoppen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52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Versuchsauswertung:</a:t>
            </a:r>
          </a:p>
          <a:p>
            <a:r>
              <a:rPr lang="de-DE" dirty="0" smtClean="0"/>
              <a:t>Frequenzen direkt ablesen durch „Streichen“ auf der Grundfrequenzanzeige nach links bzw. rechts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Schallgeschwindigkeit in rostfreiem Stahl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6059424" cy="34137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42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Weitere Möglichkeit zur Versuchsauswertung:</a:t>
            </a:r>
          </a:p>
          <a:p>
            <a:r>
              <a:rPr lang="de-DE" dirty="0" smtClean="0">
                <a:hlinkClick r:id="rId2" action="ppaction://hlinkfile"/>
              </a:rPr>
              <a:t>2324_Schallgeschwindigkeit_Stativstange_1_50m.csv</a:t>
            </a:r>
            <a:r>
              <a:rPr lang="de-DE" dirty="0" smtClean="0"/>
              <a:t> (CSV-Datei) abspeichern, per E-Mail versenden und in Excel auswerten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Schallgeschwindigkeit in rostfreiem Stahl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03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Beispiel:</a:t>
                </a:r>
              </a:p>
              <a:p>
                <a:r>
                  <a:rPr lang="de-DE" dirty="0" smtClean="0"/>
                  <a:t>Stativstange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𝑙</m:t>
                    </m:r>
                    <m:r>
                      <a:rPr lang="de-DE" b="0" i="1" smtClean="0">
                        <a:latin typeface="Cambria Math"/>
                      </a:rPr>
                      <m:t>=1,501 </m:t>
                    </m:r>
                    <m:r>
                      <m:rPr>
                        <m:nor/>
                      </m:rPr>
                      <a:rPr lang="de-DE" b="0" i="0" smtClean="0">
                        <a:latin typeface="Cambria Math"/>
                      </a:rPr>
                      <m:t>m</m:t>
                    </m:r>
                  </m:oMath>
                </a14:m>
                <a:r>
                  <a:rPr lang="de-DE" dirty="0" smtClean="0"/>
                  <a:t> </a:t>
                </a:r>
              </a:p>
              <a:p>
                <a:r>
                  <a:rPr lang="de-DE" dirty="0" smtClean="0"/>
                  <a:t>CSV-Datei mit Frequenzen</a:t>
                </a:r>
              </a:p>
              <a:p>
                <a:r>
                  <a:rPr lang="de-DE" dirty="0" smtClean="0"/>
                  <a:t>36 Messwerte</a:t>
                </a:r>
              </a:p>
              <a:p>
                <a:r>
                  <a:rPr lang="de-DE" dirty="0" smtClean="0"/>
                  <a:t>Mittelwert: 1641,4 Hz</a:t>
                </a:r>
              </a:p>
              <a:p>
                <a:r>
                  <a:rPr lang="de-DE" dirty="0" smtClean="0"/>
                  <a:t>Standardabweichung: </a:t>
                </a:r>
                <a:r>
                  <a:rPr lang="de-DE" b="1" dirty="0" smtClean="0"/>
                  <a:t>0,2 Hz</a:t>
                </a:r>
              </a:p>
              <a:p>
                <a:r>
                  <a:rPr lang="de-DE" dirty="0" smtClean="0"/>
                  <a:t>Prozentuale Unsicherheit Frequenz:</a:t>
                </a:r>
                <a:r>
                  <a:rPr lang="de-DE" b="1" dirty="0" smtClean="0"/>
                  <a:t> 0,01%</a:t>
                </a:r>
              </a:p>
              <a:p>
                <a:pPr marL="0" indent="0">
                  <a:buNone/>
                </a:pPr>
                <a:r>
                  <a:rPr lang="de-DE" dirty="0" smtClean="0"/>
                  <a:t>Anschließend Berechnung der Schallgeschwindigkeit über stehende Welle: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𝑐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b="0" i="1" smtClean="0">
                          <a:latin typeface="Cambria Math"/>
                        </a:rPr>
                        <m:t>λ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=2∙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=4927 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s</m:t>
                      </m:r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:endParaRPr lang="de-DE" dirty="0" smtClean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410" t="-1144" r="-16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Schallgeschwindigkeit in rostfreiem Stahl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03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Dopplereffekt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Je-desto-Beziehungen mit folgendem Fahrradversuch möglich:</a:t>
            </a:r>
          </a:p>
          <a:p>
            <a:pPr marL="400050" lvl="1" indent="0">
              <a:buNone/>
            </a:pPr>
            <a:r>
              <a:rPr lang="de-DE" b="1" dirty="0" smtClean="0"/>
              <a:t>Projekte_Experimente_Schall_und_Laerm.pdf</a:t>
            </a:r>
          </a:p>
          <a:p>
            <a:pPr marL="400050" lvl="1" indent="0">
              <a:buNone/>
            </a:pPr>
            <a:r>
              <a:rPr lang="de-DE" dirty="0" smtClean="0"/>
              <a:t>Download: </a:t>
            </a:r>
            <a:r>
              <a:rPr lang="de-DE" dirty="0" smtClean="0">
                <a:hlinkClick r:id="rId2"/>
              </a:rPr>
              <a:t>www.spaichinger-schallpegelmesser.de</a:t>
            </a:r>
            <a:endParaRPr lang="de-DE" dirty="0" smtClean="0"/>
          </a:p>
          <a:p>
            <a:pPr marL="400050" lvl="1" indent="0">
              <a:buNone/>
            </a:pPr>
            <a:r>
              <a:rPr lang="de-DE" dirty="0" smtClean="0"/>
              <a:t>Dopplerverschiebung ca. 30 bis </a:t>
            </a:r>
            <a:r>
              <a:rPr lang="de-DE" dirty="0"/>
              <a:t>5</a:t>
            </a:r>
            <a:r>
              <a:rPr lang="de-DE" dirty="0" smtClean="0"/>
              <a:t>0 Hz bei 15 km/h</a:t>
            </a:r>
          </a:p>
          <a:p>
            <a:r>
              <a:rPr lang="de-DE" dirty="0" smtClean="0"/>
              <a:t>Keine exakte Verifizierung der Dopplerformeln möglich, da Piezosummer innerhalb weniger Minuten Frequenz um ca. 10 Hz ändert.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08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8960"/>
            <a:ext cx="4875539" cy="3250359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Dopplereffekt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Titel: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251521" y="1052736"/>
                <a:ext cx="878497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 ruhendem Sender kann stabile Frequenz durch Tongenerator (Notebook oder Smartphone) und Aktivbox erzeugen → Frequenzmessung mit App „Schallanalysator“ sehr genau (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0,2 Hz)</a:t>
                </a:r>
              </a:p>
              <a:p>
                <a: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Unsicherheit bei Geschwindigkeit des Fahrrades: ca. 0,5 km/h</a:t>
                </a: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052736"/>
                <a:ext cx="8784976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1041" t="-2201" r="-1804" b="-66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216608" y="4221088"/>
            <a:ext cx="2952328" cy="17334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Smartphone mit App Schallanalysator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Mikrofon außerhalb der Tasche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3059832" y="3861048"/>
            <a:ext cx="936104" cy="1152128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788024" y="3396126"/>
            <a:ext cx="2520280" cy="60598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Fahrradtacho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0" name="Gerade Verbindung mit Pfeil 9"/>
          <p:cNvCxnSpPr>
            <a:stCxn id="9" idx="1"/>
          </p:cNvCxnSpPr>
          <p:nvPr/>
        </p:nvCxnSpPr>
        <p:spPr>
          <a:xfrm flipH="1">
            <a:off x="4139952" y="3699117"/>
            <a:ext cx="648072" cy="111142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Vorteile Smartphone mit App Schallanalysator:</a:t>
            </a:r>
          </a:p>
          <a:p>
            <a:r>
              <a:rPr lang="de-DE" sz="2400" dirty="0"/>
              <a:t>s</a:t>
            </a:r>
            <a:r>
              <a:rPr lang="de-DE" sz="2400" dirty="0" smtClean="0"/>
              <a:t>ofort einsatzbereit</a:t>
            </a:r>
          </a:p>
          <a:p>
            <a:r>
              <a:rPr lang="de-DE" sz="2400" dirty="0"/>
              <a:t>f</a:t>
            </a:r>
            <a:r>
              <a:rPr lang="de-DE" sz="2400" dirty="0" smtClean="0"/>
              <a:t>ür mobilen Einsatz besonders gut geeignet:</a:t>
            </a:r>
          </a:p>
          <a:p>
            <a:pPr lvl="1"/>
            <a:r>
              <a:rPr lang="de-DE" dirty="0" smtClean="0"/>
              <a:t>Messungen im Freien (z.B. Dopplereffekt, Schallgeschwindigkeit, Schallpegel, …)</a:t>
            </a:r>
          </a:p>
          <a:p>
            <a:pPr lvl="1"/>
            <a:r>
              <a:rPr lang="de-DE" dirty="0" smtClean="0"/>
              <a:t>Messungen an verschiedenen Lernorten in der Schule</a:t>
            </a:r>
          </a:p>
          <a:p>
            <a:pPr lvl="1"/>
            <a:r>
              <a:rPr lang="de-DE" dirty="0" smtClean="0"/>
              <a:t>Messungen bei Veranstaltungen (Konzerte, Disco, …)</a:t>
            </a:r>
          </a:p>
          <a:p>
            <a:pPr lvl="1"/>
            <a:r>
              <a:rPr lang="de-DE" dirty="0" smtClean="0"/>
              <a:t>Messungen zuhause</a:t>
            </a:r>
          </a:p>
          <a:p>
            <a:pPr lvl="1"/>
            <a:r>
              <a:rPr lang="de-DE" dirty="0" smtClean="0"/>
              <a:t>Lärmmessungen an Straßen, in Verkehrsmitteln, …</a:t>
            </a:r>
          </a:p>
          <a:p>
            <a:r>
              <a:rPr lang="de-DE" sz="2400" dirty="0" smtClean="0"/>
              <a:t>Zusätzlich: Viele weitere kostenlose Apps z.B. für Tongenerator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Vergleich Notebook - Smartphone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4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ZP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2015-04-05 G8 BP 2016 Physik-Leitperspektiven-pbK-ibK" id="{6D46AD23-E355-604C-B451-29306F04266A}" vid="{4DAB78A5-37DC-6748-8711-6A30687A6D40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Powerpoint_ZPG</Template>
  <TotalTime>0</TotalTime>
  <Words>4292</Words>
  <Application>Microsoft Office PowerPoint</Application>
  <PresentationFormat>Bildschirmpräsentation (4:3)</PresentationFormat>
  <Paragraphs>825</Paragraphs>
  <Slides>85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85</vt:i4>
      </vt:variant>
    </vt:vector>
  </HeadingPairs>
  <TitlesOfParts>
    <vt:vector size="86" baseType="lpstr">
      <vt:lpstr>Powerpoint_ZPG</vt:lpstr>
      <vt:lpstr>Unterrichtssequenzen und akustische Experimente mit Smartphone, Tablet und Notebook Klasse 7 - 12  </vt:lpstr>
      <vt:lpstr>Inhalt</vt:lpstr>
      <vt:lpstr>Spaichinger Schallpegelmesser - Schallanalysator</vt:lpstr>
      <vt:lpstr>App Schallanalysator</vt:lpstr>
      <vt:lpstr>Vergleich Notebook - Smartphone</vt:lpstr>
      <vt:lpstr>Vergleich Notebook - Smartphone</vt:lpstr>
      <vt:lpstr>Vergleich Notebook - Smartphone</vt:lpstr>
      <vt:lpstr>Vergleich Notebook - Smartphone</vt:lpstr>
      <vt:lpstr>Vergleich Notebook - Smartphone</vt:lpstr>
      <vt:lpstr>Smartphoneeinsatz im Physikunterricht</vt:lpstr>
      <vt:lpstr>Smartphoneeinsatz im Physikunterricht</vt:lpstr>
      <vt:lpstr>Musikinstrumente analysieren</vt:lpstr>
      <vt:lpstr>Musikinstrumente analysieren</vt:lpstr>
      <vt:lpstr>Musikinstrumente analysieren</vt:lpstr>
      <vt:lpstr>Musikinstrumente analysieren</vt:lpstr>
      <vt:lpstr>Musikinstrumente analysieren</vt:lpstr>
      <vt:lpstr>Musikinstrumente analysieren</vt:lpstr>
      <vt:lpstr>Musikinstrumente analysieren</vt:lpstr>
      <vt:lpstr>Musikinstrumente analysieren</vt:lpstr>
      <vt:lpstr>Musikinstrumente analysieren</vt:lpstr>
      <vt:lpstr>Musikinstrumente analysieren</vt:lpstr>
      <vt:lpstr>Musikinstrumente analysieren</vt:lpstr>
      <vt:lpstr>Musikinstrumente stimmen</vt:lpstr>
      <vt:lpstr>Experimente und Projekte zu Schall und Lärm</vt:lpstr>
      <vt:lpstr>Experimente und Projekte zu Schall und Lärm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US: Messabweichungen - Schallgeschwindigkeit</vt:lpstr>
      <vt:lpstr> Experimentieren – Fallbeschleunigung </vt:lpstr>
      <vt:lpstr>Experimentieren - Fallbeschleunigung</vt:lpstr>
      <vt:lpstr>Experimentieren - Fallbeschleunigung</vt:lpstr>
      <vt:lpstr>Experimentieren - Fallbeschleunigung</vt:lpstr>
      <vt:lpstr>Experimentieren - Fallbeschleunigung</vt:lpstr>
      <vt:lpstr>Experimentieren - Fallbeschleunigung</vt:lpstr>
      <vt:lpstr>Experimentieren - Fallbeschleunigung</vt:lpstr>
      <vt:lpstr>Experimentieren - Fallbeschleunigung</vt:lpstr>
      <vt:lpstr>Experimentieren - Fallbeschleunigung</vt:lpstr>
      <vt:lpstr>Experimentieren - Fallbeschleunigung</vt:lpstr>
      <vt:lpstr>Experimentieren - Fallbeschleunigung</vt:lpstr>
      <vt:lpstr>Experimentieren - Fallbeschleunigung </vt:lpstr>
      <vt:lpstr>Experimentieren - Fallbeschleunigung </vt:lpstr>
      <vt:lpstr>Interferenz im Schallfeld – Einstieg in Interferenz</vt:lpstr>
      <vt:lpstr>Interferenz im Schallfeld – Einstieg in Interferenz</vt:lpstr>
      <vt:lpstr>Interferenz im Schallfeld – Einstieg in Interferenz</vt:lpstr>
      <vt:lpstr>Interferenz im Schallfeld – Einstieg in Interferenz</vt:lpstr>
      <vt:lpstr>Schallgeschwindigkeit in rostfreiem Stahl</vt:lpstr>
      <vt:lpstr>Schallgeschwindigkeit in rostfreiem Stahl</vt:lpstr>
      <vt:lpstr>Schallgeschwindigkeit in rostfreiem Stahl</vt:lpstr>
      <vt:lpstr>Schallgeschwindigkeit in rostfreiem Stahl</vt:lpstr>
      <vt:lpstr>Schallgeschwindigkeit in rostfreiem Stahl</vt:lpstr>
      <vt:lpstr>Dopplereffekt</vt:lpstr>
      <vt:lpstr>Dopplereffekt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PowerPoint-Präsentation</dc:subject>
  <dc:creator>Markus Ziegler</dc:creator>
  <cp:lastModifiedBy>Markus Ziegler</cp:lastModifiedBy>
  <cp:revision>364</cp:revision>
  <cp:lastPrinted>2014-11-07T09:42:53Z</cp:lastPrinted>
  <dcterms:created xsi:type="dcterms:W3CDTF">2015-10-20T13:51:04Z</dcterms:created>
  <dcterms:modified xsi:type="dcterms:W3CDTF">2016-02-09T13:58:28Z</dcterms:modified>
</cp:coreProperties>
</file>