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1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4" r:id="rId3"/>
    <p:sldId id="297" r:id="rId4"/>
    <p:sldId id="257" r:id="rId5"/>
    <p:sldId id="300" r:id="rId6"/>
    <p:sldId id="292" r:id="rId7"/>
    <p:sldId id="293" r:id="rId8"/>
    <p:sldId id="298" r:id="rId9"/>
    <p:sldId id="291" r:id="rId10"/>
    <p:sldId id="299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7" r:id="rId20"/>
    <p:sldId id="268" r:id="rId21"/>
    <p:sldId id="269" r:id="rId22"/>
    <p:sldId id="270" r:id="rId23"/>
    <p:sldId id="272" r:id="rId24"/>
    <p:sldId id="273" r:id="rId25"/>
    <p:sldId id="274" r:id="rId26"/>
    <p:sldId id="276" r:id="rId27"/>
    <p:sldId id="275" r:id="rId28"/>
    <p:sldId id="279" r:id="rId29"/>
    <p:sldId id="280" r:id="rId30"/>
    <p:sldId id="281" r:id="rId31"/>
    <p:sldId id="282" r:id="rId32"/>
    <p:sldId id="284" r:id="rId33"/>
    <p:sldId id="283" r:id="rId34"/>
    <p:sldId id="285" r:id="rId35"/>
    <p:sldId id="286" r:id="rId36"/>
    <p:sldId id="288" r:id="rId37"/>
    <p:sldId id="289" r:id="rId38"/>
    <p:sldId id="290" r:id="rId39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2F2F"/>
    <a:srgbClr val="660066"/>
    <a:srgbClr val="6600FF"/>
    <a:srgbClr val="00FF99"/>
    <a:srgbClr val="008000"/>
    <a:srgbClr val="99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98" autoAdjust="0"/>
    <p:restoredTop sz="91642" autoAdjust="0"/>
  </p:normalViewPr>
  <p:slideViewPr>
    <p:cSldViewPr>
      <p:cViewPr>
        <p:scale>
          <a:sx n="75" d="100"/>
          <a:sy n="75" d="100"/>
        </p:scale>
        <p:origin x="-1420" y="384"/>
      </p:cViewPr>
      <p:guideLst>
        <p:guide orient="horz" pos="1071"/>
        <p:guide orient="horz" pos="2069"/>
        <p:guide orient="horz" pos="1570"/>
        <p:guide orient="horz" pos="2568"/>
        <p:guide orient="horz" pos="3022"/>
        <p:guide orient="horz" pos="3566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756" y="42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33475" y="579438"/>
            <a:ext cx="1019175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i="1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Titel des Vortrags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33475" y="9264650"/>
            <a:ext cx="2360613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i="1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Vortragender, Anlass, 1. Dezember 2003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32375" y="9264650"/>
            <a:ext cx="595313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 i="1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Seite </a:t>
            </a:r>
            <a:fld id="{BC278CDB-E7D7-4977-9CD5-DD774A6CC9A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333524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3475" y="4714875"/>
            <a:ext cx="45307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60375" y="282575"/>
            <a:ext cx="595313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 i="1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Seite </a:t>
            </a:r>
            <a:fld id="{624FD351-E288-496A-9AA3-B25A7416936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 dirty="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428060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Abstand</a:t>
            </a:r>
            <a:r>
              <a:rPr lang="de-DE" baseline="0" dirty="0" smtClean="0"/>
              <a:t> von der Hauswand: 8,45 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624FD351-E288-496A-9AA3-B25A74169362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209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Abstand</a:t>
            </a:r>
            <a:r>
              <a:rPr lang="de-DE" baseline="0" dirty="0" smtClean="0"/>
              <a:t> von der Hauswand: 8,45 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624FD351-E288-496A-9AA3-B25A74169362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2095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Der erste kräftige Ausschlag bietet sich an, kleine Ausschläge</a:t>
            </a:r>
            <a:r>
              <a:rPr lang="de-DE" baseline="0" dirty="0" smtClean="0"/>
              <a:t> werden vermutlich im reflektierten Peak nicht mehr sichtbar sein.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624FD351-E288-496A-9AA3-B25A74169362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674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Druck wird am festen Ende ohne Phasensprung reflektiert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624FD351-E288-496A-9AA3-B25A74169362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38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Druck wird am festen Ende ohne Phasensprung reflektiert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624FD351-E288-496A-9AA3-B25A74169362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36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6407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252413" y="6453188"/>
            <a:ext cx="719137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4848" y="908720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5848" y="908720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035345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52389" y="260649"/>
            <a:ext cx="8640089" cy="64807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Dr. Markus Ziegler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Folie </a:t>
            </a:r>
            <a:fld id="{CF390CDB-B68A-4459-8798-7A7F15C8F3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927467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Dr. Markus Ziegler</a:t>
            </a:r>
            <a:endParaRPr 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Folie </a:t>
            </a:r>
            <a:fld id="{D01307CE-DCCB-4AC7-9E36-C6F97D399FA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578014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488" y="6470650"/>
            <a:ext cx="4464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Dr. Markus Ziegler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9575" y="6467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Folie </a:t>
            </a:r>
            <a:fld id="{A0D24446-4859-4512-BC0C-6A773B71AE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8" name="Textfeld 9"/>
          <p:cNvSpPr txBox="1">
            <a:spLocks noChangeArrowheads="1"/>
          </p:cNvSpPr>
          <p:nvPr/>
        </p:nvSpPr>
        <p:spPr bwMode="auto">
          <a:xfrm>
            <a:off x="223838" y="260350"/>
            <a:ext cx="8696325" cy="5762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endParaRPr lang="de-DE" altLang="de-DE" sz="2800" b="1" dirty="0">
              <a:latin typeface="Arial" charset="0"/>
            </a:endParaRPr>
          </a:p>
        </p:txBody>
      </p:sp>
      <p:pic>
        <p:nvPicPr>
          <p:cNvPr id="1029" name="Bild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7488" y="6345238"/>
            <a:ext cx="87122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1" r:id="rId3"/>
    <p:sldLayoutId id="2147483752" r:id="rId4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 bwMode="auto">
          <a:xfrm>
            <a:off x="395288" y="1341438"/>
            <a:ext cx="8424862" cy="2738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b="1" dirty="0" smtClean="0"/>
              <a:t>Schallgeschwindigkeitsbestimmung</a:t>
            </a:r>
            <a:r>
              <a:rPr lang="de-DE" altLang="de-DE" dirty="0" smtClean="0"/>
              <a:t> durch Reflexion an einer Hauswand</a:t>
            </a:r>
            <a:br>
              <a:rPr lang="de-DE" altLang="de-DE" dirty="0" smtClean="0"/>
            </a:br>
            <a:r>
              <a:rPr lang="de-DE" altLang="de-DE" dirty="0" smtClean="0"/>
              <a:t>mithilfe der </a:t>
            </a:r>
            <a:r>
              <a:rPr lang="de-DE" altLang="de-DE" b="1" dirty="0" smtClean="0"/>
              <a:t>App „Schallanalysator“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913" y="4437063"/>
            <a:ext cx="6400800" cy="1439862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Markus Ziegler</a:t>
            </a:r>
          </a:p>
          <a:p>
            <a:pPr>
              <a:defRPr/>
            </a:pPr>
            <a:r>
              <a:rPr lang="de-DE" smtClean="0"/>
              <a:t>Februar</a:t>
            </a:r>
            <a:r>
              <a:rPr lang="de-DE" smtClean="0"/>
              <a:t> 2016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Versuchsaufbau, Versuchsdurchführung und prinzipielles Ablesen der Schalllaufzeit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Prinzipielles Vorgehen bei der Arbeit mit dem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Speicheroszilloskop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Ausführliche Anleitung zum Ablesen der Schalllaufzeit</a:t>
            </a:r>
          </a:p>
          <a:p>
            <a:pPr marL="514350" indent="-514350">
              <a:buFont typeface="+mj-lt"/>
              <a:buAutoNum type="arabicPeriod"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Dr. Markus Ziegler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4798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788" y="1541463"/>
            <a:ext cx="7213599" cy="40640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602984" cy="365125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/>
              <a:t>Schallgeschwindigkeitsbestimmung </a:t>
            </a:r>
            <a:r>
              <a:rPr lang="de-DE" altLang="de-DE" dirty="0"/>
              <a:t>durch Reflexion an </a:t>
            </a:r>
            <a:r>
              <a:rPr lang="de-DE" altLang="de-DE" dirty="0" smtClean="0"/>
              <a:t>einer Hauswand mithilfe </a:t>
            </a:r>
            <a:r>
              <a:rPr lang="de-DE" altLang="de-DE" dirty="0"/>
              <a:t>der App „Schallanalysator</a:t>
            </a:r>
            <a:r>
              <a:rPr lang="de-DE" altLang="de-DE" dirty="0" smtClean="0"/>
              <a:t>“</a:t>
            </a:r>
            <a:r>
              <a:rPr lang="de-DE" altLang="de-DE" b="1" dirty="0" smtClean="0"/>
              <a:t>	                          </a:t>
            </a:r>
            <a:r>
              <a:rPr lang="de-DE" altLang="de-DE" dirty="0" smtClean="0"/>
              <a:t>Dr. Markus Ziegler</a:t>
            </a:r>
            <a:endParaRPr lang="de-DE" dirty="0"/>
          </a:p>
        </p:txBody>
      </p:sp>
      <p:sp>
        <p:nvSpPr>
          <p:cNvPr id="6149" name="Textfeld 5"/>
          <p:cNvSpPr txBox="1">
            <a:spLocks noChangeArrowheads="1"/>
          </p:cNvSpPr>
          <p:nvPr/>
        </p:nvSpPr>
        <p:spPr bwMode="auto">
          <a:xfrm>
            <a:off x="1835150" y="1047750"/>
            <a:ext cx="6337300" cy="15684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  <a:latin typeface="Arial" charset="0"/>
              </a:rPr>
              <a:t>Um die 5 gesuchten Peaks erkennen zu können, muss </a:t>
            </a:r>
            <a:r>
              <a:rPr lang="de-DE" altLang="de-DE" dirty="0" smtClean="0">
                <a:solidFill>
                  <a:schemeClr val="bg1"/>
                </a:solidFill>
                <a:latin typeface="Arial" charset="0"/>
              </a:rPr>
              <a:t>das Schaubild </a:t>
            </a:r>
            <a:r>
              <a:rPr lang="de-DE" altLang="de-DE" dirty="0">
                <a:solidFill>
                  <a:schemeClr val="bg1"/>
                </a:solidFill>
                <a:latin typeface="Arial" charset="0"/>
              </a:rPr>
              <a:t>zunächst entlang der Zeitachse maximal </a:t>
            </a:r>
            <a:r>
              <a:rPr lang="de-DE" altLang="de-DE" dirty="0" smtClean="0">
                <a:solidFill>
                  <a:schemeClr val="bg1"/>
                </a:solidFill>
                <a:latin typeface="Arial" charset="0"/>
              </a:rPr>
              <a:t>zusammengeschoben </a:t>
            </a:r>
            <a:r>
              <a:rPr lang="de-DE" altLang="de-DE" dirty="0">
                <a:solidFill>
                  <a:schemeClr val="bg1"/>
                </a:solidFill>
                <a:latin typeface="Arial" charset="0"/>
              </a:rPr>
              <a:t>werden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850" y="1525588"/>
            <a:ext cx="7213599" cy="40640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674992" cy="365125"/>
          </a:xfrm>
        </p:spPr>
        <p:txBody>
          <a:bodyPr/>
          <a:lstStyle/>
          <a:p>
            <a:pPr>
              <a:defRPr/>
            </a:pPr>
            <a:r>
              <a:rPr lang="de-DE" altLang="de-DE" dirty="0"/>
              <a:t>Schallgeschwindigkeitsbestimmung durch Reflexion an einer Hauswand mithilfe der App „Schallanalysator“</a:t>
            </a:r>
            <a:r>
              <a:rPr lang="de-DE" altLang="de-DE" b="1" dirty="0"/>
              <a:t>	                          </a:t>
            </a:r>
            <a:r>
              <a:rPr lang="de-DE" altLang="de-DE" dirty="0"/>
              <a:t>Dr. Markus </a:t>
            </a:r>
            <a:r>
              <a:rPr lang="de-DE" altLang="de-DE" dirty="0" smtClean="0"/>
              <a:t>Ziegler</a:t>
            </a:r>
            <a:endParaRPr lang="de-DE" dirty="0"/>
          </a:p>
        </p:txBody>
      </p:sp>
      <p:sp>
        <p:nvSpPr>
          <p:cNvPr id="7173" name="Textfeld 5"/>
          <p:cNvSpPr txBox="1">
            <a:spLocks noChangeArrowheads="1"/>
          </p:cNvSpPr>
          <p:nvPr/>
        </p:nvSpPr>
        <p:spPr bwMode="auto">
          <a:xfrm>
            <a:off x="1835150" y="1047750"/>
            <a:ext cx="6337300" cy="15684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  <a:latin typeface="Arial" charset="0"/>
              </a:rPr>
              <a:t>Um die 5 gesuchten Peaks erkennen zu können, muss </a:t>
            </a:r>
            <a:r>
              <a:rPr lang="de-DE" altLang="de-DE" dirty="0" smtClean="0">
                <a:solidFill>
                  <a:schemeClr val="bg1"/>
                </a:solidFill>
                <a:latin typeface="Arial" charset="0"/>
              </a:rPr>
              <a:t>das Schaubild </a:t>
            </a:r>
            <a:r>
              <a:rPr lang="de-DE" altLang="de-DE" dirty="0">
                <a:solidFill>
                  <a:schemeClr val="bg1"/>
                </a:solidFill>
                <a:latin typeface="Arial" charset="0"/>
              </a:rPr>
              <a:t>zunächst entlang der Zeitachse maximal </a:t>
            </a:r>
            <a:r>
              <a:rPr lang="de-DE" altLang="de-DE" dirty="0" smtClean="0">
                <a:solidFill>
                  <a:schemeClr val="bg1"/>
                </a:solidFill>
                <a:latin typeface="Arial" charset="0"/>
              </a:rPr>
              <a:t>zusammengeschoben werden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422525" y="4365625"/>
            <a:ext cx="5113338" cy="1223963"/>
          </a:xfrm>
          <a:prstGeom prst="rect">
            <a:avLst/>
          </a:prstGeom>
          <a:noFill/>
          <a:ln w="57150">
            <a:solidFill>
              <a:srgbClr val="FF2F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dirty="0"/>
          </a:p>
        </p:txBody>
      </p:sp>
      <p:sp>
        <p:nvSpPr>
          <p:cNvPr id="9" name="Pfeil nach links 8"/>
          <p:cNvSpPr/>
          <p:nvPr/>
        </p:nvSpPr>
        <p:spPr>
          <a:xfrm>
            <a:off x="3816350" y="4652963"/>
            <a:ext cx="1554163" cy="7207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DE" dirty="0"/>
              <a:t>Streichen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788" y="1541463"/>
            <a:ext cx="7213599" cy="40640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602984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Dr. Markus Ziegler</a:t>
            </a:r>
            <a:endParaRPr lang="de-DE" dirty="0"/>
          </a:p>
        </p:txBody>
      </p:sp>
      <p:sp>
        <p:nvSpPr>
          <p:cNvPr id="8197" name="Textfeld 5"/>
          <p:cNvSpPr txBox="1">
            <a:spLocks noChangeArrowheads="1"/>
          </p:cNvSpPr>
          <p:nvPr/>
        </p:nvSpPr>
        <p:spPr bwMode="auto">
          <a:xfrm>
            <a:off x="1835150" y="1047750"/>
            <a:ext cx="6337300" cy="15684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  <a:latin typeface="Arial" charset="0"/>
              </a:rPr>
              <a:t>Um die 5 gesuchten Peaks erkennen zu können, muss </a:t>
            </a:r>
            <a:r>
              <a:rPr lang="de-DE" altLang="de-DE" dirty="0" smtClean="0">
                <a:solidFill>
                  <a:schemeClr val="bg1"/>
                </a:solidFill>
                <a:latin typeface="Arial" charset="0"/>
              </a:rPr>
              <a:t>das Schaubild </a:t>
            </a:r>
            <a:r>
              <a:rPr lang="de-DE" altLang="de-DE" dirty="0">
                <a:solidFill>
                  <a:schemeClr val="bg1"/>
                </a:solidFill>
                <a:latin typeface="Arial" charset="0"/>
              </a:rPr>
              <a:t>zunächst entlang der Zeitachse maximal </a:t>
            </a:r>
            <a:r>
              <a:rPr lang="de-DE" altLang="de-DE" dirty="0" smtClean="0">
                <a:solidFill>
                  <a:schemeClr val="bg1"/>
                </a:solidFill>
                <a:latin typeface="Arial" charset="0"/>
              </a:rPr>
              <a:t>zusammengeschoben werden 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422525" y="4365625"/>
            <a:ext cx="5113338" cy="1223963"/>
          </a:xfrm>
          <a:prstGeom prst="rect">
            <a:avLst/>
          </a:prstGeom>
          <a:noFill/>
          <a:ln w="57150">
            <a:solidFill>
              <a:srgbClr val="FF2F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dirty="0"/>
          </a:p>
        </p:txBody>
      </p:sp>
      <p:sp>
        <p:nvSpPr>
          <p:cNvPr id="9" name="Pfeil nach links 8"/>
          <p:cNvSpPr/>
          <p:nvPr/>
        </p:nvSpPr>
        <p:spPr>
          <a:xfrm>
            <a:off x="3816350" y="4652963"/>
            <a:ext cx="1554163" cy="7207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DE" dirty="0"/>
              <a:t>Streichen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788" y="1541463"/>
            <a:ext cx="7213599" cy="40640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674992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Dr. Markus Ziegler</a:t>
            </a:r>
            <a:endParaRPr lang="de-DE" dirty="0"/>
          </a:p>
        </p:txBody>
      </p:sp>
      <p:sp>
        <p:nvSpPr>
          <p:cNvPr id="9221" name="Textfeld 5"/>
          <p:cNvSpPr txBox="1">
            <a:spLocks noChangeArrowheads="1"/>
          </p:cNvSpPr>
          <p:nvPr/>
        </p:nvSpPr>
        <p:spPr bwMode="auto">
          <a:xfrm>
            <a:off x="1835150" y="1047750"/>
            <a:ext cx="6337300" cy="15684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  <a:latin typeface="Arial" charset="0"/>
              </a:rPr>
              <a:t>Um die 5 gesuchten Peaks erkennen zu können, muss </a:t>
            </a:r>
            <a:r>
              <a:rPr lang="de-DE" altLang="de-DE" dirty="0" smtClean="0">
                <a:solidFill>
                  <a:schemeClr val="bg1"/>
                </a:solidFill>
                <a:latin typeface="Arial" charset="0"/>
              </a:rPr>
              <a:t>das Schaubild </a:t>
            </a:r>
            <a:r>
              <a:rPr lang="de-DE" altLang="de-DE" dirty="0">
                <a:solidFill>
                  <a:schemeClr val="bg1"/>
                </a:solidFill>
                <a:latin typeface="Arial" charset="0"/>
              </a:rPr>
              <a:t>zunächst entlang der Zeitachse maximal </a:t>
            </a:r>
            <a:r>
              <a:rPr lang="de-DE" altLang="de-DE" dirty="0" smtClean="0">
                <a:solidFill>
                  <a:schemeClr val="bg1"/>
                </a:solidFill>
                <a:latin typeface="Arial" charset="0"/>
              </a:rPr>
              <a:t>zusammengeschoben werden 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422525" y="4365625"/>
            <a:ext cx="5113338" cy="1223963"/>
          </a:xfrm>
          <a:prstGeom prst="rect">
            <a:avLst/>
          </a:prstGeom>
          <a:noFill/>
          <a:ln w="57150">
            <a:solidFill>
              <a:srgbClr val="FF2F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dirty="0"/>
          </a:p>
        </p:txBody>
      </p:sp>
      <p:sp>
        <p:nvSpPr>
          <p:cNvPr id="9" name="Pfeil nach links 8"/>
          <p:cNvSpPr/>
          <p:nvPr/>
        </p:nvSpPr>
        <p:spPr>
          <a:xfrm>
            <a:off x="3816350" y="4652963"/>
            <a:ext cx="1554163" cy="7207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DE" dirty="0"/>
              <a:t>Streichen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43808" y="2924175"/>
            <a:ext cx="6151562" cy="12017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Zusammenschieben solange wiederholen, </a:t>
            </a:r>
          </a:p>
          <a:p>
            <a:pPr eaLnBrk="0" hangingPunct="0"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sich die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Einheit auf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 Zeitachse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nicht mehr ändert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nhaltsplatzhalt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788" y="1541463"/>
            <a:ext cx="7213599" cy="4063999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602984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1835150" y="1047750"/>
            <a:ext cx="6337300" cy="15684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  <a:latin typeface="Arial" charset="0"/>
              </a:rPr>
              <a:t>Um die 5 gesuchten Peaks erkennen zu können, muss </a:t>
            </a:r>
            <a:r>
              <a:rPr lang="de-DE" altLang="de-DE" dirty="0" smtClean="0">
                <a:solidFill>
                  <a:schemeClr val="bg1"/>
                </a:solidFill>
                <a:latin typeface="Arial" charset="0"/>
              </a:rPr>
              <a:t>das Schaubild </a:t>
            </a:r>
            <a:r>
              <a:rPr lang="de-DE" altLang="de-DE" dirty="0">
                <a:solidFill>
                  <a:schemeClr val="bg1"/>
                </a:solidFill>
                <a:latin typeface="Arial" charset="0"/>
              </a:rPr>
              <a:t>zunächst entlang der Zeitachse maximal </a:t>
            </a:r>
            <a:r>
              <a:rPr lang="de-DE" altLang="de-DE" dirty="0" smtClean="0">
                <a:solidFill>
                  <a:schemeClr val="bg1"/>
                </a:solidFill>
                <a:latin typeface="Arial" charset="0"/>
              </a:rPr>
              <a:t>zusammengeschoben werden 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020888" y="5445125"/>
            <a:ext cx="615156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Hierbei wird im Regelfall die Kurve zunächst unsichtbar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nhaltsplatzhalt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788" y="1541463"/>
            <a:ext cx="7213599" cy="4063999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674992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1511362" y="980728"/>
            <a:ext cx="6337300" cy="8309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solidFill>
                  <a:schemeClr val="bg1"/>
                </a:solidFill>
                <a:latin typeface="Arial" charset="0"/>
              </a:rPr>
              <a:t>Das Schaubild wird nun verschoben bis </a:t>
            </a:r>
          </a:p>
          <a:p>
            <a:r>
              <a:rPr lang="de-DE" altLang="de-DE" dirty="0" smtClean="0">
                <a:solidFill>
                  <a:schemeClr val="bg1"/>
                </a:solidFill>
                <a:latin typeface="Arial" charset="0"/>
              </a:rPr>
              <a:t>die gesuchten 5 Peaks sichtbar werden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Pfeil nach rechts 2"/>
          <p:cNvSpPr/>
          <p:nvPr/>
        </p:nvSpPr>
        <p:spPr>
          <a:xfrm>
            <a:off x="3635896" y="2672916"/>
            <a:ext cx="2088232" cy="936104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Streichen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267744" y="1916832"/>
            <a:ext cx="5256584" cy="2448272"/>
          </a:xfrm>
          <a:prstGeom prst="rect">
            <a:avLst/>
          </a:prstGeom>
          <a:noFill/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92722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1933"/>
            <a:ext cx="7213599" cy="4064000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7470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323528" y="5229200"/>
            <a:ext cx="8640960" cy="8309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solidFill>
                  <a:schemeClr val="bg1"/>
                </a:solidFill>
                <a:latin typeface="Arial" charset="0"/>
              </a:rPr>
              <a:t>Dies sind  die gesuchten 5 Peaks </a:t>
            </a:r>
          </a:p>
          <a:p>
            <a:r>
              <a:rPr lang="de-DE" altLang="de-DE" dirty="0" smtClean="0">
                <a:solidFill>
                  <a:schemeClr val="bg1"/>
                </a:solidFill>
                <a:latin typeface="Arial" charset="0"/>
              </a:rPr>
              <a:t>(erkennbar, da ähnlich aufgebaut und im konstanten Abstand)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H="1" flipV="1">
            <a:off x="3563888" y="4872207"/>
            <a:ext cx="72008" cy="36004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 flipV="1">
            <a:off x="4355976" y="4851909"/>
            <a:ext cx="36004" cy="49099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 flipV="1">
            <a:off x="5220072" y="4838847"/>
            <a:ext cx="36004" cy="50405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 flipV="1">
            <a:off x="6012160" y="4848861"/>
            <a:ext cx="36004" cy="50405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6732240" y="4823461"/>
            <a:ext cx="0" cy="43204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9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599" cy="4064000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674992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1475656" y="908720"/>
            <a:ext cx="6337300" cy="8309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solidFill>
                  <a:schemeClr val="bg1"/>
                </a:solidFill>
                <a:latin typeface="Arial" charset="0"/>
              </a:rPr>
              <a:t>Nun wird ein Peak durch einen Doppeltipp ausgewählt</a:t>
            </a:r>
          </a:p>
        </p:txBody>
      </p:sp>
      <p:sp>
        <p:nvSpPr>
          <p:cNvPr id="7" name="Rechteck 6"/>
          <p:cNvSpPr/>
          <p:nvPr/>
        </p:nvSpPr>
        <p:spPr>
          <a:xfrm>
            <a:off x="2267744" y="1916832"/>
            <a:ext cx="5256584" cy="2448272"/>
          </a:xfrm>
          <a:prstGeom prst="rect">
            <a:avLst/>
          </a:prstGeom>
          <a:noFill/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5146092" y="2132856"/>
            <a:ext cx="2808312" cy="129614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Zoom-Zentrum erscheint durch </a:t>
            </a:r>
            <a:r>
              <a:rPr lang="de-DE" dirty="0">
                <a:solidFill>
                  <a:schemeClr val="tx1"/>
                </a:solidFill>
              </a:rPr>
              <a:t>D</a:t>
            </a:r>
            <a:r>
              <a:rPr lang="de-DE" dirty="0" smtClean="0">
                <a:solidFill>
                  <a:schemeClr val="tx1"/>
                </a:solidFill>
              </a:rPr>
              <a:t>oppeltipp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3563888" y="2852936"/>
            <a:ext cx="1582204" cy="28803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945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599" cy="4063999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819008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1907704" y="980728"/>
            <a:ext cx="5328592" cy="46166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solidFill>
                  <a:schemeClr val="bg1"/>
                </a:solidFill>
                <a:latin typeface="Arial" charset="0"/>
              </a:rPr>
              <a:t>Ausgewählter Peak mit Zoomzentrum</a:t>
            </a:r>
          </a:p>
        </p:txBody>
      </p:sp>
    </p:spTree>
    <p:extLst>
      <p:ext uri="{BB962C8B-B14F-4D97-AF65-F5344CB8AC3E}">
        <p14:creationId xmlns:p14="http://schemas.microsoft.com/office/powerpoint/2010/main" val="3467397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Versuchsaufbau, Versuchsdurchführung und prinzipielles Ablesen der Schalllaufzeit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Prinzipielles Vorgehen bei der Arbeit mit dem </a:t>
            </a:r>
            <a:r>
              <a:rPr lang="de-DE" dirty="0" smtClean="0"/>
              <a:t>Speicheroszilloskop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Ausführliche Anleitung zum Ablesen der Schalllaufzeit</a:t>
            </a:r>
          </a:p>
          <a:p>
            <a:pPr marL="514350" indent="-514350">
              <a:buFont typeface="+mj-lt"/>
              <a:buAutoNum type="arabicPeriod"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Dr. Markus Ziegler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848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599" cy="4063999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602984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1475656" y="980728"/>
            <a:ext cx="6337300" cy="46166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solidFill>
                  <a:schemeClr val="bg1"/>
                </a:solidFill>
                <a:latin typeface="Arial" charset="0"/>
              </a:rPr>
              <a:t>Der ausgewählte Peak wird nun vergrößert</a:t>
            </a:r>
          </a:p>
        </p:txBody>
      </p:sp>
      <p:sp>
        <p:nvSpPr>
          <p:cNvPr id="6" name="Rechteck 5"/>
          <p:cNvSpPr/>
          <p:nvPr/>
        </p:nvSpPr>
        <p:spPr>
          <a:xfrm>
            <a:off x="2395125" y="4365104"/>
            <a:ext cx="5112568" cy="1224136"/>
          </a:xfrm>
          <a:prstGeom prst="rect">
            <a:avLst/>
          </a:prstGeom>
          <a:noFill/>
          <a:ln w="57150">
            <a:solidFill>
              <a:srgbClr val="FF2F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Pfeil nach rechts 6"/>
          <p:cNvSpPr/>
          <p:nvPr/>
        </p:nvSpPr>
        <p:spPr>
          <a:xfrm>
            <a:off x="4126078" y="4698516"/>
            <a:ext cx="1650662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Streichen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8650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598" cy="4063999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7470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971600" y="980728"/>
            <a:ext cx="7416824" cy="46166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solidFill>
                  <a:schemeClr val="bg1"/>
                </a:solidFill>
                <a:latin typeface="Arial" charset="0"/>
              </a:rPr>
              <a:t>Ergebnis des Zoomen entlang der Zeitachse: </a:t>
            </a:r>
          </a:p>
        </p:txBody>
      </p:sp>
    </p:spTree>
    <p:extLst>
      <p:ext uri="{BB962C8B-B14F-4D97-AF65-F5344CB8AC3E}">
        <p14:creationId xmlns:p14="http://schemas.microsoft.com/office/powerpoint/2010/main" val="2530825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598" cy="4063998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674992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539552" y="908720"/>
            <a:ext cx="8208912" cy="8309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solidFill>
                  <a:schemeClr val="bg1"/>
                </a:solidFill>
                <a:latin typeface="Arial" charset="0"/>
              </a:rPr>
              <a:t>Trennen der Teil-Peaks des einlaufenden und reflektierten Schalls  durch Zusammenschieben der Druckachse: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792064" y="3068960"/>
            <a:ext cx="1584176" cy="756084"/>
          </a:xfrm>
          <a:prstGeom prst="rightArrow">
            <a:avLst/>
          </a:prstGeom>
          <a:solidFill>
            <a:srgbClr val="CCFF33"/>
          </a:solidFill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Streichen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36080" y="1844824"/>
            <a:ext cx="1440160" cy="3744416"/>
          </a:xfrm>
          <a:prstGeom prst="rect">
            <a:avLst/>
          </a:prstGeom>
          <a:noFill/>
          <a:ln w="57150">
            <a:solidFill>
              <a:srgbClr val="CCFF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276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5" y="1540669"/>
            <a:ext cx="7213596" cy="4063998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7470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539552" y="908720"/>
            <a:ext cx="352839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Teil-Peak des einlaufenden Schalls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2051720" y="1713270"/>
            <a:ext cx="792088" cy="1596907"/>
          </a:xfrm>
          <a:prstGeom prst="straightConnector1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5"/>
          <p:cNvSpPr txBox="1">
            <a:spLocks noChangeArrowheads="1"/>
          </p:cNvSpPr>
          <p:nvPr/>
        </p:nvSpPr>
        <p:spPr bwMode="auto">
          <a:xfrm>
            <a:off x="4220344" y="5301208"/>
            <a:ext cx="352839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Teil-Peak des reflektierten Schalls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5688124" y="3573016"/>
            <a:ext cx="108012" cy="1728192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1853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5" y="1540669"/>
            <a:ext cx="7213596" cy="4063998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674992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539552" y="908720"/>
            <a:ext cx="756084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Anfangszeitpunkt des Teil-Peaks des einlaufenden Schalls soll nun exakt bestimmt werden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2771800" y="1739717"/>
            <a:ext cx="1152128" cy="1545267"/>
          </a:xfrm>
          <a:prstGeom prst="straightConnector1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5605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5" y="1540669"/>
            <a:ext cx="7213596" cy="4063998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674992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539552" y="908720"/>
            <a:ext cx="756084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Anfangszeitpunkt des Teil-Peaks des einlaufenden Schalls soll bestimmt werden</a:t>
            </a:r>
          </a:p>
        </p:txBody>
      </p:sp>
      <p:cxnSp>
        <p:nvCxnSpPr>
          <p:cNvPr id="6" name="Gerade Verbindung mit Pfeil 5"/>
          <p:cNvCxnSpPr>
            <a:stCxn id="11" idx="1"/>
          </p:cNvCxnSpPr>
          <p:nvPr/>
        </p:nvCxnSpPr>
        <p:spPr>
          <a:xfrm flipH="1" flipV="1">
            <a:off x="4499992" y="3429000"/>
            <a:ext cx="527803" cy="432048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5"/>
          <p:cNvSpPr txBox="1">
            <a:spLocks noChangeArrowheads="1"/>
          </p:cNvSpPr>
          <p:nvPr/>
        </p:nvSpPr>
        <p:spPr bwMode="auto">
          <a:xfrm>
            <a:off x="5027795" y="2522220"/>
            <a:ext cx="2880320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Verschieben des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Zoomzentrums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 den Anfang des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Teil-Peaks durch Ziehen mit einem Finger am quadratischen Griff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2771800" y="3429000"/>
            <a:ext cx="2255996" cy="792089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30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5" y="1540669"/>
            <a:ext cx="7213596" cy="4063997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7470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2123728" y="980728"/>
            <a:ext cx="489654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Anfang des Teil-Peaks vergrößern</a:t>
            </a:r>
          </a:p>
        </p:txBody>
      </p:sp>
    </p:spTree>
    <p:extLst>
      <p:ext uri="{BB962C8B-B14F-4D97-AF65-F5344CB8AC3E}">
        <p14:creationId xmlns:p14="http://schemas.microsoft.com/office/powerpoint/2010/main" val="945329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5" y="1540669"/>
            <a:ext cx="7213596" cy="4063997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674992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2123728" y="980728"/>
            <a:ext cx="489654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Anfang des Teil-Peaks vergrößern</a:t>
            </a:r>
          </a:p>
        </p:txBody>
      </p:sp>
      <p:sp>
        <p:nvSpPr>
          <p:cNvPr id="6" name="Rechteck 5"/>
          <p:cNvSpPr/>
          <p:nvPr/>
        </p:nvSpPr>
        <p:spPr>
          <a:xfrm>
            <a:off x="2408999" y="4365104"/>
            <a:ext cx="5112568" cy="1224136"/>
          </a:xfrm>
          <a:prstGeom prst="rect">
            <a:avLst/>
          </a:prstGeom>
          <a:noFill/>
          <a:ln w="57150">
            <a:solidFill>
              <a:srgbClr val="FF2F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Pfeil nach rechts 6"/>
          <p:cNvSpPr/>
          <p:nvPr/>
        </p:nvSpPr>
        <p:spPr>
          <a:xfrm>
            <a:off x="4209199" y="4653136"/>
            <a:ext cx="1650662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Streichen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0028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6" y="1540669"/>
            <a:ext cx="7213594" cy="4063996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674992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1259632" y="980728"/>
            <a:ext cx="698477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Zoomzentrum auf Anfang des Teil-Peaks setzen </a:t>
            </a:r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635968" y="3356992"/>
            <a:ext cx="2880320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Verschieben des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Zoomzentrums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 den Anfang des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Teil-Peaks durch Ziehen mit einem Finger am quadratischen Griff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3516288" y="2564904"/>
            <a:ext cx="1559768" cy="1512168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3419872" y="3717032"/>
            <a:ext cx="936104" cy="864096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764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7" y="1540669"/>
            <a:ext cx="7213592" cy="4063996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674992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216827" y="1124744"/>
            <a:ext cx="4176464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>
                <a:latin typeface="Arial" charset="0"/>
              </a:rPr>
              <a:t>Anfangszeitpunkt des </a:t>
            </a:r>
            <a:r>
              <a:rPr lang="de-DE" altLang="de-DE" dirty="0" smtClean="0">
                <a:latin typeface="Arial" charset="0"/>
              </a:rPr>
              <a:t>Teil-Peaks </a:t>
            </a:r>
            <a:r>
              <a:rPr lang="de-DE" altLang="de-DE" dirty="0">
                <a:latin typeface="Arial" charset="0"/>
              </a:rPr>
              <a:t>des einlaufenden Schalls </a:t>
            </a:r>
            <a:r>
              <a:rPr lang="de-DE" altLang="de-DE" dirty="0" smtClean="0">
                <a:latin typeface="Arial" charset="0"/>
              </a:rPr>
              <a:t>ablesen und notieren</a:t>
            </a:r>
            <a:endParaRPr lang="de-DE" altLang="de-DE" dirty="0">
              <a:latin typeface="Arial" charset="0"/>
            </a:endParaRPr>
          </a:p>
          <a:p>
            <a:r>
              <a:rPr lang="de-DE" altLang="de-DE" dirty="0" smtClean="0">
                <a:latin typeface="Arial" charset="0"/>
              </a:rPr>
              <a:t> </a:t>
            </a:r>
          </a:p>
        </p:txBody>
      </p:sp>
      <p:cxnSp>
        <p:nvCxnSpPr>
          <p:cNvPr id="9" name="Gerade Verbindung mit Pfeil 8"/>
          <p:cNvCxnSpPr>
            <a:stCxn id="10245" idx="3"/>
          </p:cNvCxnSpPr>
          <p:nvPr/>
        </p:nvCxnSpPr>
        <p:spPr>
          <a:xfrm>
            <a:off x="4393291" y="1909574"/>
            <a:ext cx="754773" cy="223282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072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Versuchsaufbau, Versuchsdurchführung und prinzipielles Ablesen der Schalllaufzeit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Prinzipielles Vorgehen bei der Arbeit mit dem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Speicheroszilloskop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Ausführliche Anleitung zum Ablesen der Schalllaufzeit</a:t>
            </a:r>
          </a:p>
          <a:p>
            <a:pPr marL="514350" indent="-514350">
              <a:buFont typeface="+mj-lt"/>
              <a:buAutoNum type="arabicPeriod"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Dr. Markus Ziegler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43172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599" cy="4064000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7470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539552" y="908720"/>
            <a:ext cx="756084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Nun soll der Anfangszeitpunkt des Teil-Peaks des reflektierten Schalls bestimmt werden</a:t>
            </a:r>
          </a:p>
        </p:txBody>
      </p:sp>
      <p:sp>
        <p:nvSpPr>
          <p:cNvPr id="10" name="Rechteck 9"/>
          <p:cNvSpPr/>
          <p:nvPr/>
        </p:nvSpPr>
        <p:spPr>
          <a:xfrm>
            <a:off x="2422525" y="4365625"/>
            <a:ext cx="5113338" cy="1223963"/>
          </a:xfrm>
          <a:prstGeom prst="rect">
            <a:avLst/>
          </a:prstGeom>
          <a:noFill/>
          <a:ln w="57150">
            <a:solidFill>
              <a:srgbClr val="FF2F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dirty="0"/>
          </a:p>
        </p:txBody>
      </p:sp>
      <p:sp>
        <p:nvSpPr>
          <p:cNvPr id="13" name="Pfeil nach links 12"/>
          <p:cNvSpPr/>
          <p:nvPr/>
        </p:nvSpPr>
        <p:spPr>
          <a:xfrm>
            <a:off x="3816350" y="4652963"/>
            <a:ext cx="1554163" cy="7207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DE" dirty="0"/>
              <a:t>Streichen</a:t>
            </a:r>
          </a:p>
        </p:txBody>
      </p:sp>
      <p:sp>
        <p:nvSpPr>
          <p:cNvPr id="15" name="Textfeld 5"/>
          <p:cNvSpPr txBox="1">
            <a:spLocks noChangeArrowheads="1"/>
          </p:cNvSpPr>
          <p:nvPr/>
        </p:nvSpPr>
        <p:spPr bwMode="auto">
          <a:xfrm>
            <a:off x="179512" y="1988840"/>
            <a:ext cx="4896544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Um den Teil-Peak des reflektierten Schalls erkennen zu können, wird das Schaubild zunächst entlang der Zeitachse zusammengeschoben</a:t>
            </a:r>
          </a:p>
        </p:txBody>
      </p:sp>
    </p:spTree>
    <p:extLst>
      <p:ext uri="{BB962C8B-B14F-4D97-AF65-F5344CB8AC3E}">
        <p14:creationId xmlns:p14="http://schemas.microsoft.com/office/powerpoint/2010/main" val="3821401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599" cy="4063999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7470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539552" y="908720"/>
            <a:ext cx="756084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Anfangszeitpunkt des Teil-Peaks des reflektierten Schalls bestimmen</a:t>
            </a:r>
          </a:p>
        </p:txBody>
      </p:sp>
      <p:sp>
        <p:nvSpPr>
          <p:cNvPr id="15" name="Textfeld 5"/>
          <p:cNvSpPr txBox="1">
            <a:spLocks noChangeArrowheads="1"/>
          </p:cNvSpPr>
          <p:nvPr/>
        </p:nvSpPr>
        <p:spPr bwMode="auto">
          <a:xfrm>
            <a:off x="4572000" y="5229200"/>
            <a:ext cx="309634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Teil-Peak des reflektierten Schalls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5868144" y="3429000"/>
            <a:ext cx="0" cy="1800200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780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599" cy="4063999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7470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539552" y="908720"/>
            <a:ext cx="756084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>
                <a:latin typeface="Arial" charset="0"/>
              </a:rPr>
              <a:t>Zoomzentrum auf Anfang </a:t>
            </a:r>
            <a:r>
              <a:rPr lang="de-DE" altLang="de-DE" dirty="0" smtClean="0">
                <a:latin typeface="Arial" charset="0"/>
              </a:rPr>
              <a:t>des Teil-Peaks des reflektierten Schalls setzen</a:t>
            </a:r>
          </a:p>
        </p:txBody>
      </p:sp>
      <p:sp>
        <p:nvSpPr>
          <p:cNvPr id="15" name="Textfeld 5"/>
          <p:cNvSpPr txBox="1">
            <a:spLocks noChangeArrowheads="1"/>
          </p:cNvSpPr>
          <p:nvPr/>
        </p:nvSpPr>
        <p:spPr bwMode="auto">
          <a:xfrm>
            <a:off x="4572000" y="5229200"/>
            <a:ext cx="309634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Teil-Peak des reflektierten Schalls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5868144" y="3645024"/>
            <a:ext cx="0" cy="1584176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5"/>
          <p:cNvSpPr txBox="1">
            <a:spLocks noChangeArrowheads="1"/>
          </p:cNvSpPr>
          <p:nvPr/>
        </p:nvSpPr>
        <p:spPr bwMode="auto">
          <a:xfrm>
            <a:off x="539552" y="3356992"/>
            <a:ext cx="2880320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Verschieben des Zoom-Zentrums an den Anfang des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neuen Teil-Peaks durch Ziehen mit einem Finger am quadratischen Griff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3275856" y="3501008"/>
            <a:ext cx="2592288" cy="1296144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3263363" y="3645024"/>
            <a:ext cx="1740685" cy="828092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6754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598" cy="4063999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7470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539552" y="908720"/>
            <a:ext cx="756084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>
                <a:latin typeface="Arial" charset="0"/>
              </a:rPr>
              <a:t>Zoomzentrum auf Anfang des </a:t>
            </a:r>
            <a:r>
              <a:rPr lang="de-DE" altLang="de-DE" dirty="0" smtClean="0">
                <a:latin typeface="Arial" charset="0"/>
              </a:rPr>
              <a:t>Teil-Peaks </a:t>
            </a:r>
            <a:r>
              <a:rPr lang="de-DE" altLang="de-DE" dirty="0">
                <a:latin typeface="Arial" charset="0"/>
              </a:rPr>
              <a:t>des reflektierten Schalls </a:t>
            </a:r>
            <a:r>
              <a:rPr lang="de-DE" altLang="de-DE" dirty="0" smtClean="0">
                <a:latin typeface="Arial" charset="0"/>
              </a:rPr>
              <a:t>setzen</a:t>
            </a:r>
            <a:endParaRPr lang="de-DE" altLang="de-DE" dirty="0">
              <a:latin typeface="Arial" charset="0"/>
            </a:endParaRPr>
          </a:p>
        </p:txBody>
      </p:sp>
      <p:sp>
        <p:nvSpPr>
          <p:cNvPr id="15" name="Textfeld 5"/>
          <p:cNvSpPr txBox="1">
            <a:spLocks noChangeArrowheads="1"/>
          </p:cNvSpPr>
          <p:nvPr/>
        </p:nvSpPr>
        <p:spPr bwMode="auto">
          <a:xfrm>
            <a:off x="4572000" y="5229200"/>
            <a:ext cx="309634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Teil-Peak des reflektierten Schalls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5868144" y="3717032"/>
            <a:ext cx="0" cy="1512168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241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598" cy="4063999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7470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755576" y="908720"/>
            <a:ext cx="756084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Anfang </a:t>
            </a:r>
            <a:r>
              <a:rPr lang="de-DE" altLang="de-DE" dirty="0">
                <a:latin typeface="Arial" charset="0"/>
              </a:rPr>
              <a:t>des </a:t>
            </a:r>
            <a:r>
              <a:rPr lang="de-DE" altLang="de-DE" dirty="0" smtClean="0">
                <a:latin typeface="Arial" charset="0"/>
              </a:rPr>
              <a:t>Teil-Peaks </a:t>
            </a:r>
            <a:r>
              <a:rPr lang="de-DE" altLang="de-DE" dirty="0">
                <a:latin typeface="Arial" charset="0"/>
              </a:rPr>
              <a:t>des reflektierten Schalls </a:t>
            </a:r>
            <a:r>
              <a:rPr lang="de-DE" altLang="de-DE" b="1" dirty="0" smtClean="0">
                <a:latin typeface="Arial" charset="0"/>
              </a:rPr>
              <a:t>vergrößern</a:t>
            </a:r>
            <a:endParaRPr lang="de-DE" altLang="de-DE" b="1" dirty="0"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408999" y="4365104"/>
            <a:ext cx="5112568" cy="1224136"/>
          </a:xfrm>
          <a:prstGeom prst="rect">
            <a:avLst/>
          </a:prstGeom>
          <a:noFill/>
          <a:ln w="57150">
            <a:solidFill>
              <a:srgbClr val="FF2F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Pfeil nach rechts 8"/>
          <p:cNvSpPr/>
          <p:nvPr/>
        </p:nvSpPr>
        <p:spPr>
          <a:xfrm>
            <a:off x="4209199" y="4653136"/>
            <a:ext cx="1650662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Streichen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63604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598" cy="4063998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674992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1331640" y="919973"/>
            <a:ext cx="648072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Anfang </a:t>
            </a:r>
            <a:r>
              <a:rPr lang="de-DE" altLang="de-DE" dirty="0">
                <a:latin typeface="Arial" charset="0"/>
              </a:rPr>
              <a:t>des </a:t>
            </a:r>
            <a:r>
              <a:rPr lang="de-DE" altLang="de-DE" dirty="0" smtClean="0">
                <a:latin typeface="Arial" charset="0"/>
              </a:rPr>
              <a:t>Teil-Peaks </a:t>
            </a:r>
            <a:r>
              <a:rPr lang="de-DE" altLang="de-DE" dirty="0">
                <a:latin typeface="Arial" charset="0"/>
              </a:rPr>
              <a:t>des reflektierten </a:t>
            </a:r>
            <a:r>
              <a:rPr lang="de-DE" altLang="de-DE" dirty="0" smtClean="0">
                <a:latin typeface="Arial" charset="0"/>
              </a:rPr>
              <a:t>Schalls</a:t>
            </a:r>
            <a:endParaRPr lang="de-DE" altLang="de-DE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166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598" cy="4063998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674992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1331640" y="919973"/>
            <a:ext cx="648072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Zoomzentrum auf Anfang </a:t>
            </a:r>
            <a:r>
              <a:rPr lang="de-DE" altLang="de-DE" dirty="0">
                <a:latin typeface="Arial" charset="0"/>
              </a:rPr>
              <a:t>des </a:t>
            </a:r>
            <a:r>
              <a:rPr lang="de-DE" altLang="de-DE" dirty="0" smtClean="0">
                <a:latin typeface="Arial" charset="0"/>
              </a:rPr>
              <a:t>Teil-Peaks </a:t>
            </a:r>
            <a:r>
              <a:rPr lang="de-DE" altLang="de-DE" dirty="0">
                <a:latin typeface="Arial" charset="0"/>
              </a:rPr>
              <a:t>des reflektierten </a:t>
            </a:r>
            <a:r>
              <a:rPr lang="de-DE" altLang="de-DE" dirty="0" smtClean="0">
                <a:latin typeface="Arial" charset="0"/>
              </a:rPr>
              <a:t>Schalls setzen </a:t>
            </a:r>
            <a:br>
              <a:rPr lang="de-DE" altLang="de-DE" dirty="0" smtClean="0">
                <a:latin typeface="Arial" charset="0"/>
              </a:rPr>
            </a:br>
            <a:r>
              <a:rPr lang="de-DE" altLang="de-DE" dirty="0" smtClean="0">
                <a:latin typeface="Arial" charset="0"/>
              </a:rPr>
              <a:t>(eventuell weiter vergrößern) </a:t>
            </a:r>
            <a:endParaRPr lang="de-DE" altLang="de-DE" dirty="0">
              <a:latin typeface="Arial" charset="0"/>
            </a:endParaRPr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539552" y="3356992"/>
            <a:ext cx="2880320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Verschieben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Zoomzentrums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 den Anfang des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neuen Teil-Peaks durch Ziehen mit einem Finger am quadratischen Griff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3263363" y="3356992"/>
            <a:ext cx="1668677" cy="720080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3263363" y="3825044"/>
            <a:ext cx="1380645" cy="648072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8377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5" y="1540669"/>
            <a:ext cx="7213596" cy="4063998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674992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Dr. Markus Ziegler</a:t>
            </a:r>
            <a:endParaRPr lang="de-DE" dirty="0"/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683568" y="1198868"/>
            <a:ext cx="2952328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>
                <a:latin typeface="Arial" charset="0"/>
              </a:rPr>
              <a:t>Anfangszeitpunkt des </a:t>
            </a:r>
            <a:r>
              <a:rPr lang="de-DE" altLang="de-DE" dirty="0" smtClean="0">
                <a:latin typeface="Arial" charset="0"/>
              </a:rPr>
              <a:t>Teil-Peaks </a:t>
            </a:r>
            <a:r>
              <a:rPr lang="de-DE" altLang="de-DE" dirty="0">
                <a:latin typeface="Arial" charset="0"/>
              </a:rPr>
              <a:t>des </a:t>
            </a:r>
            <a:r>
              <a:rPr lang="de-DE" altLang="de-DE" dirty="0" smtClean="0">
                <a:latin typeface="Arial" charset="0"/>
              </a:rPr>
              <a:t>reflektierten </a:t>
            </a:r>
            <a:r>
              <a:rPr lang="de-DE" altLang="de-DE" dirty="0">
                <a:latin typeface="Arial" charset="0"/>
              </a:rPr>
              <a:t>Schalls ablesen und </a:t>
            </a:r>
            <a:r>
              <a:rPr lang="de-DE" altLang="de-DE" dirty="0" smtClean="0">
                <a:latin typeface="Arial" charset="0"/>
              </a:rPr>
              <a:t>notieren</a:t>
            </a:r>
            <a:endParaRPr lang="de-DE" altLang="de-DE" dirty="0">
              <a:latin typeface="Arial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3491880" y="2168364"/>
            <a:ext cx="1512168" cy="0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089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Durch Differenzbildung der vorher bestimmten Zeitpunkte kann nun die Schalllaufzeit berechnet werden:</a:t>
                </a:r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=25169,20 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ms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−25119,16 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ms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=50,04 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ms</m:t>
                      </m:r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r>
                  <a:rPr lang="de-DE" dirty="0" smtClean="0"/>
                  <a:t>Mit den restlichen vier Peaks kann ebenso verfahren werden</a:t>
                </a: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199" t="-11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/>
              <a:t>Versuchsauswertung: Bestimmung Schalllaufzeit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674992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Dr. Markus Ziegler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6864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060848"/>
            <a:ext cx="4751999" cy="316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Versuchsaufbau und Versuchsdurchführung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602984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Dr. Markus Ziegler</a:t>
            </a:r>
            <a:endParaRPr lang="de-DE" dirty="0"/>
          </a:p>
        </p:txBody>
      </p:sp>
      <p:sp>
        <p:nvSpPr>
          <p:cNvPr id="5125" name="Textfeld 5"/>
          <p:cNvSpPr txBox="1">
            <a:spLocks noChangeArrowheads="1"/>
          </p:cNvSpPr>
          <p:nvPr/>
        </p:nvSpPr>
        <p:spPr bwMode="auto">
          <a:xfrm>
            <a:off x="323850" y="1124744"/>
            <a:ext cx="7632700" cy="92333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Font typeface="Calibri" pitchFamily="34" charset="0"/>
              <a:buAutoNum type="arabicPeriod"/>
            </a:pPr>
            <a:r>
              <a:rPr lang="de-DE" altLang="de-DE" sz="1800" dirty="0" smtClean="0">
                <a:latin typeface="Arial" charset="0"/>
              </a:rPr>
              <a:t>Abstand </a:t>
            </a:r>
            <a:r>
              <a:rPr lang="de-DE" altLang="de-DE" sz="1800" dirty="0">
                <a:latin typeface="Arial" charset="0"/>
              </a:rPr>
              <a:t>zwischen Hauswand und </a:t>
            </a:r>
            <a:r>
              <a:rPr lang="de-DE" altLang="de-DE" sz="1800" dirty="0" smtClean="0">
                <a:latin typeface="Arial" charset="0"/>
              </a:rPr>
              <a:t>Smartphonemikrofone </a:t>
            </a:r>
            <a:r>
              <a:rPr lang="de-DE" altLang="de-DE" sz="1800" dirty="0">
                <a:latin typeface="Arial" charset="0"/>
              </a:rPr>
              <a:t>wird </a:t>
            </a:r>
            <a:r>
              <a:rPr lang="de-DE" altLang="de-DE" sz="1800" dirty="0" smtClean="0">
                <a:latin typeface="Arial" charset="0"/>
              </a:rPr>
              <a:t>festgelegt und genau vermessen (Bereich: 8 m bis 10 m) Hierbei sind die Smartphonemikrofone zur Hauswand hin ausgerichtet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77382"/>
            <a:ext cx="5031486" cy="3353562"/>
          </a:xfrm>
          <a:prstGeom prst="rect">
            <a:avLst/>
          </a:prstGeom>
        </p:spPr>
      </p:pic>
      <p:sp>
        <p:nvSpPr>
          <p:cNvPr id="12" name="Textfeld 5"/>
          <p:cNvSpPr txBox="1">
            <a:spLocks noChangeArrowheads="1"/>
          </p:cNvSpPr>
          <p:nvPr/>
        </p:nvSpPr>
        <p:spPr bwMode="auto">
          <a:xfrm>
            <a:off x="763547" y="5517232"/>
            <a:ext cx="7632700" cy="64633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/>
            <a:r>
              <a:rPr lang="de-DE" altLang="de-DE" sz="1800" dirty="0" smtClean="0">
                <a:latin typeface="Arial" charset="0"/>
              </a:rPr>
              <a:t>Mit maximal 5 Smartphones können Messungen gleichzeitig durchgeführt werden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291" y="1143000"/>
            <a:ext cx="7289006" cy="4859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Versuchsaufbau und Versuchsdurchführung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602984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Dr. Markus Ziegler</a:t>
            </a:r>
            <a:endParaRPr lang="de-DE" dirty="0"/>
          </a:p>
        </p:txBody>
      </p:sp>
      <p:sp>
        <p:nvSpPr>
          <p:cNvPr id="5125" name="Textfeld 5"/>
          <p:cNvSpPr txBox="1">
            <a:spLocks noChangeArrowheads="1"/>
          </p:cNvSpPr>
          <p:nvPr/>
        </p:nvSpPr>
        <p:spPr bwMode="auto">
          <a:xfrm>
            <a:off x="323850" y="911225"/>
            <a:ext cx="8568952" cy="147732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Font typeface="+mj-lt"/>
              <a:buAutoNum type="arabicPeriod" startAt="2"/>
            </a:pPr>
            <a:r>
              <a:rPr lang="de-DE" altLang="de-DE" sz="1800" dirty="0" smtClean="0">
                <a:latin typeface="Arial" charset="0"/>
              </a:rPr>
              <a:t>Abstand zwischen Holzklappe und Mikrofon: ca. 3 bis 4 m</a:t>
            </a:r>
            <a:br>
              <a:rPr lang="de-DE" altLang="de-DE" sz="1800" dirty="0" smtClean="0">
                <a:latin typeface="Arial" charset="0"/>
              </a:rPr>
            </a:br>
            <a:r>
              <a:rPr lang="de-DE" altLang="de-DE" sz="1800" dirty="0" smtClean="0">
                <a:latin typeface="Arial" charset="0"/>
              </a:rPr>
              <a:t>Holzklappe und Stuhlmitte liegen auf einer zur Wand senkrechten Geraden. → Holzklappe sollte auf Höhe der Smartphones gehalten werden</a:t>
            </a:r>
            <a:endParaRPr lang="de-DE" altLang="de-DE" sz="1800" dirty="0">
              <a:latin typeface="Arial" charset="0"/>
            </a:endParaRPr>
          </a:p>
          <a:p>
            <a:pPr>
              <a:buFont typeface="Calibri" pitchFamily="34" charset="0"/>
              <a:buAutoNum type="arabicPeriod" startAt="2"/>
            </a:pPr>
            <a:r>
              <a:rPr lang="de-DE" altLang="de-DE" sz="1800" dirty="0">
                <a:latin typeface="Arial" charset="0"/>
              </a:rPr>
              <a:t>App „Schallanalysator“ wird im </a:t>
            </a:r>
            <a:r>
              <a:rPr lang="de-DE" altLang="de-DE" sz="1800" dirty="0" smtClean="0">
                <a:latin typeface="Arial" charset="0"/>
              </a:rPr>
              <a:t>Aufnahmemodus </a:t>
            </a:r>
            <a:r>
              <a:rPr lang="de-DE" altLang="de-DE" sz="1800" dirty="0">
                <a:latin typeface="Arial" charset="0"/>
              </a:rPr>
              <a:t/>
            </a:r>
            <a:br>
              <a:rPr lang="de-DE" altLang="de-DE" sz="1800" dirty="0">
                <a:latin typeface="Arial" charset="0"/>
              </a:rPr>
            </a:br>
            <a:r>
              <a:rPr lang="de-DE" altLang="de-DE" sz="1800" dirty="0">
                <a:latin typeface="Arial" charset="0"/>
              </a:rPr>
              <a:t>„Erweiterte Messung schnell (max. 60 s)“ gestartet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1979712" y="2300110"/>
            <a:ext cx="1296144" cy="552826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feld 8"/>
          <p:cNvSpPr txBox="1">
            <a:spLocks noChangeArrowheads="1"/>
          </p:cNvSpPr>
          <p:nvPr/>
        </p:nvSpPr>
        <p:spPr bwMode="auto">
          <a:xfrm>
            <a:off x="5269813" y="2472089"/>
            <a:ext cx="3598863" cy="12003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Font typeface="+mj-lt"/>
              <a:buAutoNum type="arabicPeriod" startAt="4"/>
            </a:pPr>
            <a:r>
              <a:rPr lang="de-DE" altLang="de-DE" sz="1800" dirty="0">
                <a:latin typeface="Arial" charset="0"/>
              </a:rPr>
              <a:t>Holzklappe wird fünfmal nacheinander im Abstand von ca. </a:t>
            </a:r>
            <a:r>
              <a:rPr lang="de-DE" altLang="de-DE" sz="1800" dirty="0" smtClean="0">
                <a:latin typeface="Arial" charset="0"/>
              </a:rPr>
              <a:t>1-2  Sekunden kräftig betätigt</a:t>
            </a:r>
            <a:endParaRPr lang="de-DE" altLang="de-DE" sz="1800" dirty="0">
              <a:latin typeface="Arial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6804248" y="3672418"/>
            <a:ext cx="432048" cy="166323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Textfeld 13"/>
          <p:cNvSpPr txBox="1">
            <a:spLocks noChangeArrowheads="1"/>
          </p:cNvSpPr>
          <p:nvPr/>
        </p:nvSpPr>
        <p:spPr bwMode="auto">
          <a:xfrm>
            <a:off x="323850" y="4513973"/>
            <a:ext cx="3844925" cy="64633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Font typeface="+mj-lt"/>
              <a:buAutoNum type="arabicPeriod" startAt="5"/>
            </a:pPr>
            <a:r>
              <a:rPr lang="de-DE" altLang="de-DE" sz="1800" dirty="0">
                <a:latin typeface="Arial" charset="0"/>
              </a:rPr>
              <a:t>Aufnahme wird durch „Stopp“ beendet</a:t>
            </a:r>
          </a:p>
        </p:txBody>
      </p:sp>
      <p:sp>
        <p:nvSpPr>
          <p:cNvPr id="11" name="Textfeld 13"/>
          <p:cNvSpPr txBox="1">
            <a:spLocks noChangeArrowheads="1"/>
          </p:cNvSpPr>
          <p:nvPr/>
        </p:nvSpPr>
        <p:spPr bwMode="auto">
          <a:xfrm>
            <a:off x="323850" y="5441642"/>
            <a:ext cx="8568952" cy="64633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Font typeface="+mj-lt"/>
              <a:buAutoNum type="arabicPeriod" startAt="6"/>
            </a:pPr>
            <a:r>
              <a:rPr lang="de-DE" altLang="de-DE" sz="1800" dirty="0" smtClean="0">
                <a:latin typeface="Arial" charset="0"/>
              </a:rPr>
              <a:t>Versuchsauwertung: Bestimmung der Schalllaufzeit durch Ablesen des Speicheroszilloskops der App „Schallanalysator“ </a:t>
            </a:r>
            <a:endParaRPr lang="de-DE" altLang="de-DE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76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599" cy="4063999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7470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  Dr. Markus Ziegler</a:t>
            </a:r>
            <a:endParaRPr lang="de-DE" dirty="0"/>
          </a:p>
        </p:txBody>
      </p:sp>
      <p:sp>
        <p:nvSpPr>
          <p:cNvPr id="15" name="Textfeld 5"/>
          <p:cNvSpPr txBox="1">
            <a:spLocks noChangeArrowheads="1"/>
          </p:cNvSpPr>
          <p:nvPr/>
        </p:nvSpPr>
        <p:spPr bwMode="auto">
          <a:xfrm>
            <a:off x="5839048" y="3501010"/>
            <a:ext cx="3197448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2. Ausschlag</a:t>
            </a:r>
          </a:p>
          <a:p>
            <a:r>
              <a:rPr lang="de-DE" altLang="de-DE" dirty="0" smtClean="0">
                <a:latin typeface="Arial" charset="0"/>
              </a:rPr>
              <a:t>(Teil-Peak) entsteht durch den an der Wand reflektierten Schall, wenn dieser am Mikrofon ankommt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 flipH="1" flipV="1">
            <a:off x="5724128" y="3212976"/>
            <a:ext cx="1584176" cy="288034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5"/>
          <p:cNvSpPr txBox="1">
            <a:spLocks noChangeArrowheads="1"/>
          </p:cNvSpPr>
          <p:nvPr/>
        </p:nvSpPr>
        <p:spPr bwMode="auto">
          <a:xfrm>
            <a:off x="207533" y="1844824"/>
            <a:ext cx="3528392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1. Ausschlag (Teil-Peak) entsteht wenn der von der Holzklappe erzeugte Schall am Mikrofon ankommt 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3735925" y="2670304"/>
            <a:ext cx="836075" cy="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1475656" y="945373"/>
            <a:ext cx="5616624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de-DE" altLang="de-DE" dirty="0" smtClean="0">
                <a:latin typeface="Arial" charset="0"/>
              </a:rPr>
              <a:t>Prinzipielles Ablesen der Schalllaufzeit</a:t>
            </a:r>
          </a:p>
        </p:txBody>
      </p:sp>
    </p:spTree>
    <p:extLst>
      <p:ext uri="{BB962C8B-B14F-4D97-AF65-F5344CB8AC3E}">
        <p14:creationId xmlns:p14="http://schemas.microsoft.com/office/powerpoint/2010/main" val="2264903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599" cy="4063999"/>
          </a:xfrm>
          <a:ln>
            <a:solidFill>
              <a:schemeClr val="tx1"/>
            </a:solidFill>
          </a:ln>
        </p:spPr>
      </p:pic>
      <p:sp>
        <p:nvSpPr>
          <p:cNvPr id="10243" name="Titel 2"/>
          <p:cNvSpPr>
            <a:spLocks noGrp="1"/>
          </p:cNvSpPr>
          <p:nvPr>
            <p:ph type="ctrTitle"/>
          </p:nvPr>
        </p:nvSpPr>
        <p:spPr bwMode="auto">
          <a:xfrm>
            <a:off x="252413" y="260350"/>
            <a:ext cx="86407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Versuchsauswertung: Bestimmung Schalllaufzeit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7470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  Dr. Markus Ziegler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Textfeld 5"/>
              <p:cNvSpPr txBox="1">
                <a:spLocks noChangeArrowheads="1"/>
              </p:cNvSpPr>
              <p:nvPr/>
            </p:nvSpPr>
            <p:spPr bwMode="auto">
              <a:xfrm>
                <a:off x="539552" y="908720"/>
                <a:ext cx="7704856" cy="46166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r>
                  <a:rPr lang="de-DE" altLang="de-DE" dirty="0" smtClean="0">
                    <a:latin typeface="Arial" charset="0"/>
                  </a:rPr>
                  <a:t>Prinzipielle Bestimmung der Schalllaufzeit </a:t>
                </a:r>
                <a14:m>
                  <m:oMath xmlns:m="http://schemas.openxmlformats.org/officeDocument/2006/math">
                    <m:r>
                      <a:rPr lang="de-DE" altLang="de-DE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altLang="de-DE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de-DE" altLang="de-DE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de-DE" altLang="de-DE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altLang="de-DE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de-DE" alt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de-DE" altLang="de-DE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de-DE" altLang="de-DE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altLang="de-DE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de-DE" altLang="de-DE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de-DE" dirty="0" smtClean="0">
                    <a:latin typeface="Arial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0245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908720"/>
                <a:ext cx="770485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86" t="-7692" b="-282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Gerade Verbindung 16"/>
          <p:cNvCxnSpPr/>
          <p:nvPr/>
        </p:nvCxnSpPr>
        <p:spPr>
          <a:xfrm>
            <a:off x="4449357" y="1739717"/>
            <a:ext cx="0" cy="40357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5648507" y="1697466"/>
            <a:ext cx="0" cy="40357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878019" y="5157192"/>
                <a:ext cx="538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de-DE" b="1" dirty="0" smtClean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019" y="5157192"/>
                <a:ext cx="53886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5109642" y="5157190"/>
                <a:ext cx="538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de-DE" b="1" dirty="0" smtClean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642" y="5157190"/>
                <a:ext cx="538865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erade Verbindung mit Pfeil 22"/>
          <p:cNvCxnSpPr/>
          <p:nvPr/>
        </p:nvCxnSpPr>
        <p:spPr>
          <a:xfrm>
            <a:off x="4466373" y="5701385"/>
            <a:ext cx="1148515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4822800" y="5768281"/>
                <a:ext cx="5736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𝒕</m:t>
                      </m:r>
                    </m:oMath>
                  </m:oMathPara>
                </a14:m>
                <a:endParaRPr lang="de-DE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800" y="5768281"/>
                <a:ext cx="57368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26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Versuchsaufbau, Versuchsdurchführung und prinzipielles Ablesen der Schalllaufzeit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Prinzipielles Vorgehen bei der Arbeit mit dem </a:t>
            </a:r>
            <a:r>
              <a:rPr lang="de-DE" dirty="0" smtClean="0"/>
              <a:t>Speicheroszilloskop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Ausführliche Anleitung zum Ablesen der Schalllaufzeit</a:t>
            </a:r>
          </a:p>
          <a:p>
            <a:pPr marL="514350" indent="-514350">
              <a:buFont typeface="+mj-lt"/>
              <a:buAutoNum type="arabicPeriod"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Dr. Markus Ziegler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237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Prinzipielles Vorgehen bei der Arbeit mit dem Speicheroszilloskop:</a:t>
            </a:r>
          </a:p>
          <a:p>
            <a:r>
              <a:rPr lang="de-DE" sz="2400" b="1" dirty="0" smtClean="0"/>
              <a:t>Überblick erhalte durch </a:t>
            </a:r>
          </a:p>
          <a:p>
            <a:pPr lvl="1"/>
            <a:r>
              <a:rPr lang="de-DE" sz="2000" dirty="0" smtClean="0"/>
              <a:t>Zusammenschieben des Schaubildes entlang der Zeitachse (verkleinern)</a:t>
            </a:r>
          </a:p>
          <a:p>
            <a:pPr lvl="1"/>
            <a:r>
              <a:rPr lang="de-DE" sz="2000" dirty="0"/>
              <a:t>a</a:t>
            </a:r>
            <a:r>
              <a:rPr lang="de-DE" sz="2000" dirty="0" smtClean="0"/>
              <a:t>nschließendes Verschieben des Schaubildes</a:t>
            </a:r>
          </a:p>
          <a:p>
            <a:r>
              <a:rPr lang="de-DE" sz="2400" b="1" dirty="0" smtClean="0"/>
              <a:t>Ablesen eines genauen Zeitpunkts durch</a:t>
            </a:r>
          </a:p>
          <a:p>
            <a:pPr lvl="1"/>
            <a:r>
              <a:rPr lang="de-DE" sz="2000" dirty="0"/>
              <a:t>g</a:t>
            </a:r>
            <a:r>
              <a:rPr lang="de-DE" sz="2000" dirty="0" smtClean="0"/>
              <a:t>eeignete Festlegung des Zoomzentrums </a:t>
            </a:r>
          </a:p>
          <a:p>
            <a:pPr lvl="1"/>
            <a:r>
              <a:rPr lang="de-DE" sz="2000" dirty="0"/>
              <a:t>a</a:t>
            </a:r>
            <a:r>
              <a:rPr lang="de-DE" sz="2000" dirty="0" smtClean="0"/>
              <a:t>nschließendes Auseinanderziehen des Schaubildes (vergrößern) entlang der Zeitachse</a:t>
            </a:r>
          </a:p>
          <a:p>
            <a:pPr lvl="1"/>
            <a:r>
              <a:rPr lang="de-DE" sz="2000" dirty="0" smtClean="0"/>
              <a:t>Anschließendes Verschieben des Zoomzentrums auf die gesuchte Stelle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/>
              <a:t>Versuchsauswertung: Bestimmung Schalllaufzeit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17488" y="6470650"/>
            <a:ext cx="8674992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Schallgeschwindigkeitsbestimmung durch Reflexion an einer Hauswand mithilfe der App „Schallanalysator“                                         Dr. Markus Ziegler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0831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ZP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2015-04-05 G8 BP 2016 Physik-Leitperspektiven-pbK-ibK" id="{6D46AD23-E355-604C-B451-29306F04266A}" vid="{4DAB78A5-37DC-6748-8711-6A30687A6D40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Powerpoint_ZPG</Template>
  <TotalTime>0</TotalTime>
  <Words>1525</Words>
  <Application>Microsoft Office PowerPoint</Application>
  <PresentationFormat>Bildschirmpräsentation (4:3)</PresentationFormat>
  <Paragraphs>183</Paragraphs>
  <Slides>38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Powerpoint_ZPG</vt:lpstr>
      <vt:lpstr>Schallgeschwindigkeitsbestimmung durch Reflexion an einer Hauswand mithilfe der App „Schallanalysator“</vt:lpstr>
      <vt:lpstr>Inhalt</vt:lpstr>
      <vt:lpstr>Inhalt</vt:lpstr>
      <vt:lpstr>Versuchsaufbau und Versuchsdurchführung</vt:lpstr>
      <vt:lpstr>Versuchsaufbau und Versuchsdurchführung</vt:lpstr>
      <vt:lpstr>Versuchsauswertung: Bestimmung Schalllaufzeit</vt:lpstr>
      <vt:lpstr>Versuchsauswertung: Bestimmung Schalllaufzeit</vt:lpstr>
      <vt:lpstr>Inhalt</vt:lpstr>
      <vt:lpstr>Versuchsauswertung: Bestimmung Schalllaufzeit</vt:lpstr>
      <vt:lpstr>Inhalt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  <vt:lpstr>Versuchsauswertung: Bestimmung Schalllaufzeit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Schallgeschwindigkeitsbestimmung durch Reflexion an einer Hauswand mithilfe der App „Schallanalysator“</dc:title>
  <dc:subject>PowerPoint-Präsentation</dc:subject>
  <dc:creator>Markus Ziegler</dc:creator>
  <cp:lastModifiedBy>Markus Ziegler</cp:lastModifiedBy>
  <cp:revision>85</cp:revision>
  <cp:lastPrinted>2014-11-07T09:42:53Z</cp:lastPrinted>
  <dcterms:created xsi:type="dcterms:W3CDTF">2015-11-16T09:15:35Z</dcterms:created>
  <dcterms:modified xsi:type="dcterms:W3CDTF">2016-02-09T13:47:23Z</dcterms:modified>
</cp:coreProperties>
</file>