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1" r:id="rId1"/>
  </p:sldMasterIdLst>
  <p:notesMasterIdLst>
    <p:notesMasterId r:id="rId36"/>
  </p:notesMasterIdLst>
  <p:handoutMasterIdLst>
    <p:handoutMasterId r:id="rId37"/>
  </p:handoutMasterIdLst>
  <p:sldIdLst>
    <p:sldId id="256" r:id="rId2"/>
    <p:sldId id="257" r:id="rId3"/>
    <p:sldId id="301" r:id="rId4"/>
    <p:sldId id="300" r:id="rId5"/>
    <p:sldId id="278" r:id="rId6"/>
    <p:sldId id="258" r:id="rId7"/>
    <p:sldId id="324" r:id="rId8"/>
    <p:sldId id="325" r:id="rId9"/>
    <p:sldId id="259" r:id="rId10"/>
    <p:sldId id="267" r:id="rId11"/>
    <p:sldId id="268" r:id="rId12"/>
    <p:sldId id="305" r:id="rId13"/>
    <p:sldId id="318" r:id="rId14"/>
    <p:sldId id="306" r:id="rId15"/>
    <p:sldId id="307" r:id="rId16"/>
    <p:sldId id="308" r:id="rId17"/>
    <p:sldId id="265" r:id="rId18"/>
    <p:sldId id="310" r:id="rId19"/>
    <p:sldId id="311" r:id="rId20"/>
    <p:sldId id="312" r:id="rId21"/>
    <p:sldId id="264" r:id="rId22"/>
    <p:sldId id="316" r:id="rId23"/>
    <p:sldId id="270" r:id="rId24"/>
    <p:sldId id="315" r:id="rId25"/>
    <p:sldId id="314" r:id="rId26"/>
    <p:sldId id="319" r:id="rId27"/>
    <p:sldId id="320" r:id="rId28"/>
    <p:sldId id="317" r:id="rId29"/>
    <p:sldId id="313" r:id="rId30"/>
    <p:sldId id="282" r:id="rId31"/>
    <p:sldId id="284" r:id="rId32"/>
    <p:sldId id="271" r:id="rId33"/>
    <p:sldId id="321" r:id="rId34"/>
    <p:sldId id="326" r:id="rId35"/>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2069">
          <p15:clr>
            <a:srgbClr val="A4A3A4"/>
          </p15:clr>
        </p15:guide>
        <p15:guide id="3" orient="horz" pos="1570">
          <p15:clr>
            <a:srgbClr val="A4A3A4"/>
          </p15:clr>
        </p15:guide>
        <p15:guide id="4" orient="horz" pos="2568">
          <p15:clr>
            <a:srgbClr val="A4A3A4"/>
          </p15:clr>
        </p15:guide>
        <p15:guide id="5" orient="horz" pos="3022">
          <p15:clr>
            <a:srgbClr val="A4A3A4"/>
          </p15:clr>
        </p15:guide>
        <p15:guide id="6" orient="horz" pos="3566">
          <p15:clr>
            <a:srgbClr val="A4A3A4"/>
          </p15:clr>
        </p15:guide>
        <p15:guide id="7" pos="2925">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ED0E"/>
    <a:srgbClr val="47A8E3"/>
    <a:srgbClr val="A4D636"/>
    <a:srgbClr val="D8566F"/>
    <a:srgbClr val="64A883"/>
    <a:srgbClr val="FF2F2F"/>
    <a:srgbClr val="4CC075"/>
    <a:srgbClr val="71A06C"/>
    <a:srgbClr val="FFD4B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006" autoAdjust="0"/>
  </p:normalViewPr>
  <p:slideViewPr>
    <p:cSldViewPr>
      <p:cViewPr varScale="1">
        <p:scale>
          <a:sx n="36" d="100"/>
          <a:sy n="36" d="100"/>
        </p:scale>
        <p:origin x="732" y="72"/>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150" d="100"/>
          <a:sy n="150" d="100"/>
        </p:scale>
        <p:origin x="-756" y="42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2951" y="579062"/>
            <a:ext cx="1019560"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Titel des Vortrags</a:t>
            </a:r>
          </a:p>
        </p:txBody>
      </p:sp>
      <p:sp>
        <p:nvSpPr>
          <p:cNvPr id="18436" name="Rectangle 4"/>
          <p:cNvSpPr>
            <a:spLocks noGrp="1" noChangeArrowheads="1"/>
          </p:cNvSpPr>
          <p:nvPr>
            <p:ph type="ftr" sz="quarter" idx="2"/>
          </p:nvPr>
        </p:nvSpPr>
        <p:spPr bwMode="auto">
          <a:xfrm>
            <a:off x="1132950" y="9264869"/>
            <a:ext cx="2361001"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Vortragender, Anlass, 1. Dezember 2003</a:t>
            </a:r>
          </a:p>
        </p:txBody>
      </p:sp>
      <p:sp>
        <p:nvSpPr>
          <p:cNvPr id="18437" name="Rectangle 5"/>
          <p:cNvSpPr>
            <a:spLocks noGrp="1" noChangeArrowheads="1"/>
          </p:cNvSpPr>
          <p:nvPr>
            <p:ph type="sldNum" sz="quarter" idx="3"/>
          </p:nvPr>
        </p:nvSpPr>
        <p:spPr bwMode="auto">
          <a:xfrm>
            <a:off x="5032232" y="9264869"/>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dirty="0"/>
              <a:t>Seite </a:t>
            </a:r>
            <a:fld id="{0A490618-A23A-42F9-955E-4E131AB85C2F}" type="slidenum">
              <a:rPr lang="de-DE"/>
              <a:pPr/>
              <a:t>‹Nr.›</a:t>
            </a:fld>
            <a:endParaRPr lang="de-DE" dirty="0"/>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2953" y="4715158"/>
            <a:ext cx="4531783"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60189" y="282806"/>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6" y="0"/>
            <a:ext cx="2946145" cy="496888"/>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dirty="0" smtClean="0"/>
              <a:t>Seite </a:t>
            </a:r>
            <a:fld id="{F8FF1768-1DF2-410F-ABF6-E09C1CB8A556}" type="slidenum">
              <a:rPr lang="de-DE" smtClean="0"/>
              <a:pPr/>
              <a:t>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7783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0" baseline="0"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49656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0" baseline="0"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047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0" baseline="0"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15</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51608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b="0" baseline="0" dirty="0" smtClean="0"/>
              <a:t>In der Praxis hat sich gezeigt, dass (gerade im Anfangsunterricht) wenig Kompetenzen vorhanden sind. </a:t>
            </a:r>
          </a:p>
          <a:p>
            <a:pPr marL="171450" indent="-171450">
              <a:buFont typeface="Wingdings" panose="05000000000000000000" pitchFamily="2" charset="2"/>
              <a:buChar char="§"/>
            </a:pPr>
            <a:r>
              <a:rPr lang="de-DE" b="0" baseline="0" dirty="0" smtClean="0"/>
              <a:t>Um den Unterrichtsfluss nicht zu sehr zu „zerstückeln“ sollte man Schwerpunkte auf bestimmte Kompetenzen legen und andere einfach nur nutzen.</a:t>
            </a:r>
          </a:p>
          <a:p>
            <a:pPr marL="171450" indent="-171450">
              <a:buFont typeface="Wingdings" panose="05000000000000000000" pitchFamily="2" charset="2"/>
              <a:buChar char="§"/>
            </a:pPr>
            <a:r>
              <a:rPr lang="de-DE" b="0" baseline="0" dirty="0" smtClean="0"/>
              <a:t>Da dabei mit unterschiedlich guten Ergebnissen zu rechnen ist, sollte man „gute“ Beispiele exemplarisch hervorheben und loben. Weniger gute Beispiele nicht als „schlecht“, sondern als akzeptabel ansehen. Den SuS soll gerade am Anfand nicht das Signal gesendet werden, dass sie etwas nicht können.</a:t>
            </a:r>
          </a:p>
          <a:p>
            <a:pPr marL="171450" indent="-171450">
              <a:buFont typeface="Wingdings" panose="05000000000000000000" pitchFamily="2" charset="2"/>
              <a:buChar char="§"/>
            </a:pPr>
            <a:r>
              <a:rPr lang="de-DE" b="0" baseline="0" dirty="0" smtClean="0"/>
              <a:t>Eine lernwirksame „Fehler-Kultur“ soll aufgebaut werden.</a:t>
            </a:r>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16</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11660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Bei den Inhalten (</a:t>
            </a:r>
            <a:r>
              <a:rPr lang="de-DE" dirty="0" err="1" smtClean="0"/>
              <a:t>ibK´s</a:t>
            </a:r>
            <a:r>
              <a:rPr lang="de-DE" dirty="0" smtClean="0"/>
              <a:t>) war</a:t>
            </a:r>
            <a:r>
              <a:rPr lang="de-DE" baseline="0" dirty="0" smtClean="0"/>
              <a:t> </a:t>
            </a:r>
            <a:r>
              <a:rPr lang="de-DE" dirty="0" smtClean="0"/>
              <a:t>es schon immer üblich, dass sie eingeführt und eingeübt wurden. Vielleicht</a:t>
            </a:r>
            <a:r>
              <a:rPr lang="de-DE" baseline="0" dirty="0" smtClean="0"/>
              <a:t> sogar in Diagnosebögen/Checklisten aufgegriffen wurden. Dasselbe sollte man auch mit den </a:t>
            </a:r>
            <a:r>
              <a:rPr lang="de-DE" baseline="0" dirty="0" err="1" smtClean="0"/>
              <a:t>pbK´s</a:t>
            </a:r>
            <a:r>
              <a:rPr lang="de-DE" baseline="0" dirty="0" smtClean="0"/>
              <a:t> durchführen.</a:t>
            </a:r>
          </a:p>
          <a:p>
            <a:pPr marL="171450" indent="-171450">
              <a:buFont typeface="Wingdings" panose="05000000000000000000" pitchFamily="2" charset="2"/>
              <a:buChar char="§"/>
            </a:pPr>
            <a:r>
              <a:rPr lang="de-DE" baseline="0" dirty="0" smtClean="0"/>
              <a:t>Dabei sollte man darauf achten, dass die Formulierungen für die SuS wiedererkennbar sind. </a:t>
            </a:r>
          </a:p>
          <a:p>
            <a:pPr marL="171450" indent="-171450">
              <a:buFont typeface="Wingdings" panose="05000000000000000000" pitchFamily="2" charset="2"/>
              <a:buChar char="§"/>
            </a:pPr>
            <a:r>
              <a:rPr lang="de-DE" baseline="0" dirty="0" smtClean="0"/>
              <a:t>In der Praxis gibt es dadurch viele verschiedene Varianten. Z.B. hat man i. d. R. schon Aufgaben. Dann müsste man die benötigten Kompetenzen analysieren und dafür sorgen, dass diese bereitgestellt (eingeführt) werden. Oder man geht erstellt für die UE eine Checkliste („Welche </a:t>
            </a:r>
            <a:r>
              <a:rPr lang="de-DE" baseline="0" dirty="0" err="1" smtClean="0"/>
              <a:t>ibK´s</a:t>
            </a:r>
            <a:r>
              <a:rPr lang="de-DE" baseline="0" dirty="0" smtClean="0"/>
              <a:t> und </a:t>
            </a:r>
            <a:r>
              <a:rPr lang="de-DE" baseline="0" dirty="0" err="1" smtClean="0"/>
              <a:t>pbK´s</a:t>
            </a:r>
            <a:r>
              <a:rPr lang="de-DE" baseline="0" dirty="0" smtClean="0"/>
              <a:t> können in dieser UE besonders trainiert werden?“) und erstellt darauf hin das Material.</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7163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Lehr-Lern-Forschung: Selbstwirksamkeit ist hoher, lernförderlicher Faktor.</a:t>
            </a:r>
          </a:p>
          <a:p>
            <a:pPr marL="171450" indent="-171450">
              <a:buFont typeface="Wingdings" panose="05000000000000000000" pitchFamily="2" charset="2"/>
              <a:buChar char="§"/>
            </a:pPr>
            <a:r>
              <a:rPr lang="de-DE" dirty="0" smtClean="0"/>
              <a:t>Modell-Karten siehe UE Optik, Energie, Kinematik von Stephan Juchem</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22132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siehe „Fachmethoden“ von Florian Karsten ZPG III</a:t>
            </a:r>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20</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66115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Der Erwerb von (prozessbezogenen) Kompetenzen</a:t>
            </a:r>
            <a:r>
              <a:rPr lang="de-DE" baseline="0" dirty="0" smtClean="0"/>
              <a:t> ist ein zeitlich längerer Lernprozess, zumal die Lerner unterschiedlich sind. </a:t>
            </a:r>
          </a:p>
          <a:p>
            <a:pPr marL="171450" indent="-171450">
              <a:buFont typeface="Wingdings" panose="05000000000000000000" pitchFamily="2" charset="2"/>
              <a:buChar char="§"/>
            </a:pPr>
            <a:r>
              <a:rPr lang="de-DE" baseline="0" dirty="0" smtClean="0"/>
              <a:t>Beginnend mit einer starken Lenkung mit Hinweisen für ein eigenverantwortliches Handeln, wird zunehmend in höheren Klassen auf diese Lenkung verzichtet. Die Eigenverantwortlichkeit steigt dadurch.</a:t>
            </a:r>
          </a:p>
          <a:p>
            <a:pPr marL="171450" indent="-171450">
              <a:buFont typeface="Wingdings" panose="05000000000000000000" pitchFamily="2" charset="2"/>
              <a:buChar char="§"/>
            </a:pPr>
            <a:r>
              <a:rPr lang="de-DE" baseline="0" dirty="0" smtClean="0"/>
              <a:t>Schon in 7/8 kann man durch Weglassen von Hinweisen binnendifferenzierende Aufgaben mit unterschiedlichen Niveaus formulieren.</a:t>
            </a:r>
          </a:p>
          <a:p>
            <a:pPr marL="171450" indent="-171450">
              <a:buFont typeface="Wingdings" panose="05000000000000000000" pitchFamily="2" charset="2"/>
              <a:buChar char="§"/>
            </a:pPr>
            <a:r>
              <a:rPr lang="de-DE" baseline="0" dirty="0" smtClean="0"/>
              <a:t>Man kann sich Physiklernen, wie Autofahren-Lernen vorstellen: Man lernt es durch eigenes Tun, aber zunächst muss noch oft „ins Lenkrad gegriffen werden.“ </a:t>
            </a:r>
          </a:p>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98274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die ausgesuchten Experimente dienen nicht nur zum Erwerb einer neuen Erkenntnis, sondern „trainieren“ alte Kompetenzen</a:t>
            </a:r>
            <a:r>
              <a:rPr lang="de-DE" baseline="0" dirty="0" smtClean="0"/>
              <a:t> ein.</a:t>
            </a:r>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4102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meisten</a:t>
            </a:r>
            <a:r>
              <a:rPr lang="de-DE" baseline="0" dirty="0" smtClean="0"/>
              <a:t> Experimente enthalten ein Info-Blatt für die Lehrkraft mit Hinweisen.</a:t>
            </a:r>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74903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handlungsorientierter Unterricht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smtClean="0"/>
                  <a:t> kompetenzorientierter Unterricht, </a:t>
                </a:r>
              </a:p>
              <a:p>
                <a:pPr marL="171450" indent="-171450">
                  <a:buFont typeface="Wingdings" panose="05000000000000000000" pitchFamily="2" charset="2"/>
                  <a:buChar char="§"/>
                </a:pPr>
                <a:r>
                  <a:rPr lang="de-DE" dirty="0" smtClean="0"/>
                  <a:t>handlungsorientierter Unterricht ist die notwendige, aber nicht hinreichende Bedingung</a:t>
                </a:r>
              </a:p>
              <a:p>
                <a:pPr marL="171450" indent="-171450">
                  <a:buFont typeface="Wingdings" panose="05000000000000000000" pitchFamily="2" charset="2"/>
                  <a:buChar char="§"/>
                </a:pPr>
                <a:r>
                  <a:rPr lang="de-DE" dirty="0" smtClean="0"/>
                  <a:t>kompetenzorientierter Unterricht</a:t>
                </a:r>
                <a:r>
                  <a:rPr lang="de-DE" baseline="0" dirty="0" smtClean="0"/>
                  <a:t> </a:t>
                </a:r>
                <a14:m>
                  <m:oMath xmlns:m="http://schemas.openxmlformats.org/officeDocument/2006/math">
                    <m:groupChr>
                      <m:groupChrPr>
                        <m:chr m:val="⇒"/>
                        <m:pos m:val="top"/>
                        <m:ctrlPr>
                          <a:rPr lang="de-DE" i="1" baseline="0" smtClean="0">
                            <a:latin typeface="Cambria Math" panose="02040503050406030204" pitchFamily="18" charset="0"/>
                          </a:rPr>
                        </m:ctrlPr>
                      </m:groupChrPr>
                      <m:e>
                        <m:r>
                          <m:rPr>
                            <m:brk m:alnAt="1"/>
                          </m:rPr>
                          <a:rPr lang="de-DE" b="0" i="1" baseline="0" smtClean="0">
                            <a:latin typeface="Cambria Math" panose="02040503050406030204" pitchFamily="18" charset="0"/>
                          </a:rPr>
                          <m:t> </m:t>
                        </m:r>
                      </m:e>
                    </m:groupChr>
                  </m:oMath>
                </a14:m>
                <a:r>
                  <a:rPr lang="de-DE" dirty="0" smtClean="0"/>
                  <a:t> handlungsorientierter Unterricht</a:t>
                </a:r>
                <a:endParaRPr lang="de-DE" dirty="0"/>
              </a:p>
            </p:txBody>
          </p:sp>
        </mc:Choice>
        <mc:Fallback xmlns="">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handlungsorientierter Unterricht </a:t>
                </a:r>
                <a:r>
                  <a:rPr lang="de-DE" i="0" smtClean="0">
                    <a:latin typeface="Cambria Math" panose="02040503050406030204" pitchFamily="18" charset="0"/>
                    <a:ea typeface="Cambria Math" panose="02040503050406030204" pitchFamily="18" charset="0"/>
                  </a:rPr>
                  <a:t>≠</a:t>
                </a:r>
                <a:r>
                  <a:rPr lang="de-DE" dirty="0" smtClean="0"/>
                  <a:t> kompetenzorientierter Unterricht, </a:t>
                </a:r>
              </a:p>
              <a:p>
                <a:pPr marL="171450" indent="-171450">
                  <a:buFont typeface="Wingdings" panose="05000000000000000000" pitchFamily="2" charset="2"/>
                  <a:buChar char="§"/>
                </a:pPr>
                <a:r>
                  <a:rPr lang="de-DE" dirty="0" smtClean="0"/>
                  <a:t>handlungsorientierter Unterricht ist die notwendige, aber nicht hinreichende Bedingung</a:t>
                </a:r>
              </a:p>
              <a:p>
                <a:pPr marL="171450" indent="-171450">
                  <a:buFont typeface="Wingdings" panose="05000000000000000000" pitchFamily="2" charset="2"/>
                  <a:buChar char="§"/>
                </a:pPr>
                <a:r>
                  <a:rPr lang="de-DE" dirty="0" smtClean="0"/>
                  <a:t>kompetenzorientierter Unterricht</a:t>
                </a:r>
                <a:r>
                  <a:rPr lang="de-DE" baseline="0" dirty="0" smtClean="0"/>
                  <a:t> </a:t>
                </a:r>
                <a:r>
                  <a:rPr lang="de-DE" i="0" baseline="0" smtClean="0">
                    <a:latin typeface="Cambria Math" panose="02040503050406030204" pitchFamily="18" charset="0"/>
                  </a:rPr>
                  <a:t>⇒┬</a:t>
                </a:r>
                <a:r>
                  <a:rPr lang="de-DE" b="0" i="0" baseline="0" smtClean="0">
                    <a:latin typeface="Cambria Math" panose="02040503050406030204" pitchFamily="18" charset="0"/>
                  </a:rPr>
                  <a:t> </a:t>
                </a:r>
                <a:r>
                  <a:rPr lang="de-DE" dirty="0" smtClean="0"/>
                  <a:t> handlungsorientierter Unterricht</a:t>
                </a:r>
                <a:endParaRPr lang="de-DE" dirty="0"/>
              </a:p>
            </p:txBody>
          </p:sp>
        </mc:Fallback>
      </mc:AlternateContent>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17555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Aufgaben sollten so gestaltet sein, dass in </a:t>
            </a:r>
            <a:r>
              <a:rPr lang="de-DE" b="1" dirty="0" smtClean="0"/>
              <a:t>jedem Arbeitsschritt </a:t>
            </a:r>
            <a:r>
              <a:rPr lang="de-DE" dirty="0" smtClean="0"/>
              <a:t>eine </a:t>
            </a:r>
            <a:r>
              <a:rPr lang="de-DE" b="1" dirty="0" smtClean="0"/>
              <a:t>kognitive (Denk-)Leistung</a:t>
            </a:r>
            <a:r>
              <a:rPr lang="de-DE" b="1" baseline="0" dirty="0" smtClean="0"/>
              <a:t> </a:t>
            </a:r>
            <a:r>
              <a:rPr lang="de-DE" baseline="0" dirty="0" smtClean="0"/>
              <a:t>erbracht werden muss.</a:t>
            </a:r>
          </a:p>
          <a:p>
            <a:pPr marL="171450" indent="-171450">
              <a:buFont typeface="Wingdings" panose="05000000000000000000" pitchFamily="2" charset="2"/>
              <a:buChar char="§"/>
            </a:pPr>
            <a:r>
              <a:rPr lang="de-DE" b="1" dirty="0" smtClean="0"/>
              <a:t>Differenzierung durch Weglassen </a:t>
            </a:r>
            <a:r>
              <a:rPr lang="de-DE" dirty="0" smtClean="0"/>
              <a:t>von Informationen.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435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Zu</a:t>
            </a:r>
            <a:r>
              <a:rPr lang="de-DE" baseline="0" dirty="0" smtClean="0"/>
              <a:t> Beginn der UE Akustik wird die naturwissenschaftliche Arbeitsweise exemplarisch „durchgespielt“, ohne dass die SuS das wissen. Am Ende wird dieser Prozess reflektiert und die einzelnen Schritte (mit Kriterien) erarbeitet.</a:t>
            </a:r>
          </a:p>
          <a:p>
            <a:pPr marL="171450" indent="-171450">
              <a:buFont typeface="Wingdings" panose="05000000000000000000" pitchFamily="2" charset="2"/>
              <a:buChar char="§"/>
            </a:pPr>
            <a:r>
              <a:rPr lang="de-DE" baseline="0" dirty="0" smtClean="0"/>
              <a:t>Während dieses U-Abschnitts werden noch speziell die Methoden „Experimente planen, durchführen und auswerten“, „Messgenauigkeit“, „physikalische Größen“ eingeführt.</a:t>
            </a:r>
          </a:p>
          <a:p>
            <a:pPr marL="171450" indent="-171450">
              <a:buFont typeface="Wingdings" panose="05000000000000000000" pitchFamily="2" charset="2"/>
              <a:buChar char="§"/>
            </a:pPr>
            <a:r>
              <a:rPr lang="de-DE" baseline="0" dirty="0" smtClean="0"/>
              <a:t>Die Methode „Beobachten, Beschreiben“ wurde vor diesem U-Abschnitt eingeführt.</a:t>
            </a:r>
          </a:p>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25</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99926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Zu</a:t>
            </a:r>
            <a:r>
              <a:rPr lang="de-DE" baseline="0" dirty="0" smtClean="0"/>
              <a:t> Beginn der UE Akustik wird die naturwissenschaftliche Arbeitsweise exemplarisch „durchgespielt“, ohne dass die SuS das wissen. Am Ende wird dieser Prozess reflektiert und die einzelnen Schritte (mit Kriterien) erarbeitet.</a:t>
            </a:r>
          </a:p>
          <a:p>
            <a:pPr marL="171450" indent="-171450">
              <a:buFont typeface="Wingdings" panose="05000000000000000000" pitchFamily="2" charset="2"/>
              <a:buChar char="§"/>
            </a:pPr>
            <a:r>
              <a:rPr lang="de-DE" baseline="0" dirty="0" smtClean="0"/>
              <a:t>Während dieses U-Abschnitts werden noch speziell die Methoden „Experimente planen, durchführen und auswerten“, „Messgenauigkeit“, „physikalische Größen“ eingeführt.</a:t>
            </a:r>
          </a:p>
          <a:p>
            <a:pPr marL="171450" indent="-171450">
              <a:buFont typeface="Wingdings" panose="05000000000000000000" pitchFamily="2" charset="2"/>
              <a:buChar char="§"/>
            </a:pPr>
            <a:r>
              <a:rPr lang="de-DE" baseline="0" dirty="0" smtClean="0"/>
              <a:t>Die Methode „Beobachten, Beschreiben“ wurde vor diesem U-Abschnitt eingeführt.</a:t>
            </a:r>
          </a:p>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26</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17761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Durch Weglassen der Voraussetzungen wird die ´Bearbeitung</a:t>
            </a:r>
            <a:r>
              <a:rPr lang="de-DE" baseline="0" dirty="0" smtClean="0"/>
              <a:t> der Aufgabe schwieriger!</a:t>
            </a:r>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9919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Bei Aufgaben ohne gestufte Hilfen, sollte immer eine Ergebnissicherung stattfinden!</a:t>
            </a:r>
          </a:p>
          <a:p>
            <a:pPr marL="171450" indent="-171450">
              <a:buFont typeface="Wingdings" panose="05000000000000000000" pitchFamily="2" charset="2"/>
              <a:buChar char="§"/>
            </a:pPr>
            <a:endParaRPr lang="de-DE" dirty="0" smtClean="0"/>
          </a:p>
          <a:p>
            <a:pPr marL="171450" indent="-171450">
              <a:buFont typeface="Wingdings" panose="05000000000000000000" pitchFamily="2" charset="2"/>
              <a:buChar char="§"/>
            </a:pPr>
            <a:r>
              <a:rPr lang="de-DE" dirty="0" smtClean="0"/>
              <a:t>Von jeder Gruppe (oder allen) wird das </a:t>
            </a:r>
            <a:r>
              <a:rPr lang="de-DE" b="1" dirty="0" smtClean="0"/>
              <a:t>Lernprodukt</a:t>
            </a:r>
            <a:r>
              <a:rPr lang="de-DE" baseline="0" dirty="0" smtClean="0"/>
              <a:t> eingesammelt. </a:t>
            </a:r>
          </a:p>
          <a:p>
            <a:pPr marL="171450" indent="-171450">
              <a:buFont typeface="Wingdings" panose="05000000000000000000" pitchFamily="2" charset="2"/>
              <a:buChar char="§"/>
            </a:pPr>
            <a:r>
              <a:rPr lang="de-DE" baseline="0" dirty="0" smtClean="0"/>
              <a:t>Günstig ist eine Visualisierung (z.B. Dokumentenkamera), damit man im Plenum gelungene und weniger gelungene Dinge thematisieren kann.</a:t>
            </a:r>
          </a:p>
          <a:p>
            <a:pPr marL="171450" indent="-171450">
              <a:buFont typeface="Wingdings" panose="05000000000000000000" pitchFamily="2" charset="2"/>
              <a:buChar char="§"/>
            </a:pPr>
            <a:r>
              <a:rPr lang="de-DE" baseline="0" dirty="0" smtClean="0"/>
              <a:t>Anhand der Schülerlösungen wird die Ergebnissicherung durchgeführt.</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553526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vorgeschlagene</a:t>
            </a:r>
            <a:r>
              <a:rPr lang="de-DE" baseline="0" dirty="0" smtClean="0"/>
              <a:t> Konzept der Implementierung der </a:t>
            </a:r>
            <a:r>
              <a:rPr lang="de-DE" baseline="0" dirty="0" err="1" smtClean="0"/>
              <a:t>pbK´s</a:t>
            </a:r>
            <a:r>
              <a:rPr lang="de-DE" baseline="0" dirty="0" smtClean="0"/>
              <a:t> passt in das Konzept 4B´s sehr gut rein.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29</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91936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32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33948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Handlung sollte zum Inhalt werden!</a:t>
            </a:r>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4</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13311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5</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413191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Teilüberschriften reichen schon für die erste Orientierung (z.B.: Schwerpunkt liegt auf „experimentieren“ oder „verbalisieren“)</a:t>
            </a:r>
          </a:p>
          <a:p>
            <a:pPr marL="171450" indent="-171450">
              <a:buFont typeface="Arial" panose="020B0604020202020204" pitchFamily="34" charset="0"/>
              <a:buChar char="•"/>
            </a:pPr>
            <a:r>
              <a:rPr lang="de-DE" dirty="0" smtClean="0"/>
              <a:t>Beim Experimentieren werden i.</a:t>
            </a:r>
            <a:r>
              <a:rPr lang="de-DE" baseline="0" dirty="0" smtClean="0"/>
              <a:t> d. R. mehrere Teilkompetenzen (planen, durchführen, auswerten, bewerten) gleichzeitig benötigt.</a:t>
            </a:r>
          </a:p>
          <a:p>
            <a:pPr marL="0" indent="0">
              <a:buFont typeface="Arial" panose="020B0604020202020204" pitchFamily="34" charset="0"/>
              <a:buNone/>
            </a:pPr>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32187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in den </a:t>
            </a:r>
            <a:r>
              <a:rPr lang="de-DE" b="1" dirty="0" smtClean="0"/>
              <a:t>fett</a:t>
            </a:r>
            <a:r>
              <a:rPr lang="de-DE" b="1" baseline="0" dirty="0" smtClean="0"/>
              <a:t> gedruckte </a:t>
            </a:r>
            <a:r>
              <a:rPr lang="de-DE" baseline="0" dirty="0" smtClean="0"/>
              <a:t>Bereichen sind originäre experimentelle Kompetenzen formuliert!</a:t>
            </a:r>
          </a:p>
          <a:p>
            <a:pPr marL="171450" indent="-171450">
              <a:buFont typeface="Wingdings" panose="05000000000000000000" pitchFamily="2" charset="2"/>
              <a:buChar char="§"/>
            </a:pPr>
            <a:r>
              <a:rPr lang="de-DE" baseline="0" dirty="0" smtClean="0"/>
              <a:t>in den ausgegrauten Bereichen kommen keine </a:t>
            </a:r>
            <a:r>
              <a:rPr lang="de-DE" baseline="0" dirty="0" err="1" smtClean="0"/>
              <a:t>exp</a:t>
            </a:r>
            <a:r>
              <a:rPr lang="de-DE" baseline="0" dirty="0" smtClean="0"/>
              <a:t>. Kompetenzen vor.</a:t>
            </a:r>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71188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zu Leisen:</a:t>
            </a:r>
          </a:p>
          <a:p>
            <a:pPr marL="171450" indent="-171450">
              <a:buFont typeface="Wingdings" panose="05000000000000000000" pitchFamily="2" charset="2"/>
              <a:buChar char="§"/>
            </a:pPr>
            <a:r>
              <a:rPr lang="de-DE" dirty="0" smtClean="0"/>
              <a:t>Es geht in erster Linie um Wissen!</a:t>
            </a:r>
          </a:p>
          <a:p>
            <a:pPr marL="171450" indent="-171450">
              <a:buFont typeface="Wingdings" panose="05000000000000000000" pitchFamily="2" charset="2"/>
              <a:buChar char="§"/>
            </a:pPr>
            <a:r>
              <a:rPr lang="de-DE" dirty="0" smtClean="0"/>
              <a:t>handelnder Umgang (Kompetenzen) haben einen dienenden Zweck!</a:t>
            </a:r>
          </a:p>
          <a:p>
            <a:pPr marL="0" indent="0">
              <a:buFont typeface="Wingdings" panose="05000000000000000000" pitchFamily="2" charset="2"/>
              <a:buNone/>
            </a:pPr>
            <a:endParaRPr lang="de-DE" dirty="0" smtClean="0"/>
          </a:p>
          <a:p>
            <a:pPr marL="0" indent="0">
              <a:buFont typeface="Wingdings" panose="05000000000000000000" pitchFamily="2" charset="2"/>
              <a:buNone/>
            </a:pPr>
            <a:endParaRPr lang="de-DE"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18167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
            </a:pPr>
            <a:r>
              <a:rPr lang="de-DE" dirty="0" smtClean="0"/>
              <a:t>volitionale Aspekte werden weggelassen, aber:</a:t>
            </a:r>
          </a:p>
          <a:p>
            <a:pPr marL="171450" indent="-171450">
              <a:buFont typeface="Wingdings" panose="05000000000000000000" pitchFamily="2" charset="2"/>
              <a:buChar char="§"/>
            </a:pPr>
            <a:r>
              <a:rPr lang="de-DE" dirty="0" smtClean="0"/>
              <a:t>Forschung: Selbstwirksamkeit ist ein hoher motivationaler Faktor.</a:t>
            </a:r>
            <a:endParaRPr lang="en-US"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37391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 typeface="Wingdings" panose="05000000000000000000" pitchFamily="2" charset="2"/>
              <a:buChar char="§"/>
            </a:pPr>
            <a:r>
              <a:rPr lang="de-DE" dirty="0" smtClean="0"/>
              <a:t>Zur Bearbeitung</a:t>
            </a:r>
            <a:r>
              <a:rPr lang="de-DE" baseline="0" dirty="0" smtClean="0"/>
              <a:t> einer Aufgaben braucht man im Allgemeinen mehrere Kompetenzen. </a:t>
            </a:r>
          </a:p>
          <a:p>
            <a:pPr marL="228600" indent="-228600">
              <a:buFont typeface="Wingdings" panose="05000000000000000000" pitchFamily="2" charset="2"/>
              <a:buChar char="§"/>
            </a:pPr>
            <a:r>
              <a:rPr lang="de-DE" baseline="0" dirty="0" smtClean="0"/>
              <a:t>Damit möglichst viele SuS</a:t>
            </a:r>
            <a:r>
              <a:rPr lang="de-DE" dirty="0" smtClean="0"/>
              <a:t> die Aufgabe </a:t>
            </a:r>
            <a:r>
              <a:rPr lang="de-DE" b="1" dirty="0" smtClean="0"/>
              <a:t>bearbeiten</a:t>
            </a:r>
            <a:r>
              <a:rPr lang="de-DE" dirty="0" smtClean="0"/>
              <a:t> </a:t>
            </a:r>
            <a:r>
              <a:rPr lang="de-DE" b="1" dirty="0" smtClean="0"/>
              <a:t>können</a:t>
            </a:r>
            <a:r>
              <a:rPr lang="de-DE" dirty="0" smtClean="0"/>
              <a:t>,</a:t>
            </a:r>
            <a:r>
              <a:rPr lang="de-DE" baseline="0" dirty="0" smtClean="0"/>
              <a:t> </a:t>
            </a:r>
            <a:r>
              <a:rPr lang="de-DE" dirty="0" smtClean="0"/>
              <a:t>wird </a:t>
            </a:r>
            <a:r>
              <a:rPr lang="de-DE" baseline="0" dirty="0" smtClean="0"/>
              <a:t>i. d. R. durch die Aufgabenstellung </a:t>
            </a:r>
            <a:r>
              <a:rPr lang="de-DE" b="1" baseline="0" dirty="0" smtClean="0"/>
              <a:t>stark gelenkt </a:t>
            </a:r>
            <a:r>
              <a:rPr lang="de-DE" baseline="0" dirty="0" smtClean="0"/>
              <a:t>→ </a:t>
            </a:r>
            <a:r>
              <a:rPr lang="de-DE" b="1" baseline="0" dirty="0" smtClean="0"/>
              <a:t>geringe kognitive Anregung </a:t>
            </a:r>
            <a:r>
              <a:rPr lang="de-DE" baseline="0" dirty="0" smtClean="0"/>
              <a:t>→ </a:t>
            </a:r>
            <a:r>
              <a:rPr lang="de-DE" b="1" baseline="0" dirty="0" smtClean="0"/>
              <a:t>geringer Lernerfolg</a:t>
            </a:r>
            <a:r>
              <a:rPr lang="de-DE" b="0" baseline="0" dirty="0" smtClean="0"/>
              <a:t>.</a:t>
            </a:r>
          </a:p>
          <a:p>
            <a:pPr marL="228600" indent="-228600">
              <a:buFont typeface="Wingdings" panose="05000000000000000000" pitchFamily="2" charset="2"/>
              <a:buChar char="§"/>
            </a:pPr>
            <a:r>
              <a:rPr lang="de-DE" b="0" baseline="0" dirty="0" smtClean="0"/>
              <a:t>Bei dieser Vorgehenseise legt die Lehrkraft die Stufe fest. Dies schlägt sich in der Formulierung der Aufgaben nieder.</a:t>
            </a:r>
          </a:p>
          <a:p>
            <a:pPr marL="228600" indent="-228600">
              <a:buFont typeface="Wingdings" panose="05000000000000000000" pitchFamily="2" charset="2"/>
              <a:buChar char="§"/>
            </a:pPr>
            <a:r>
              <a:rPr lang="de-DE" b="0" baseline="0" dirty="0" smtClean="0"/>
              <a:t>Die von der Lehrkraft gewählte Kompetenzstufe richtet sich am Kompetenzniveau der Klasse, das durch „Lernprodukte“ ermittelt wird. </a:t>
            </a:r>
          </a:p>
          <a:p>
            <a:pPr marL="228600" indent="-228600">
              <a:buFont typeface="Wingdings" panose="05000000000000000000" pitchFamily="2" charset="2"/>
              <a:buChar char="§"/>
            </a:pPr>
            <a:r>
              <a:rPr lang="de-DE" b="0" baseline="0" dirty="0" smtClean="0"/>
              <a:t>Im Normalfall wird der individuelle Kompetenzstand eines Schülers/einer Schülerin nicht ermittelt.</a:t>
            </a:r>
          </a:p>
          <a:p>
            <a:pPr marL="0" indent="0">
              <a:buNone/>
            </a:pPr>
            <a:endParaRPr lang="de-DE" b="0" baseline="0" dirty="0" smtClean="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12</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73320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74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65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390" y="908720"/>
            <a:ext cx="8640089"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 1"/>
          <p:cNvSpPr>
            <a:spLocks noGrp="1"/>
          </p:cNvSpPr>
          <p:nvPr>
            <p:ph type="ctrTitle" hasCustomPrompt="1"/>
          </p:nvPr>
        </p:nvSpPr>
        <p:spPr>
          <a:xfrm>
            <a:off x="252389" y="260649"/>
            <a:ext cx="8640089" cy="648072"/>
          </a:xfrm>
          <a:prstGeom prst="rect">
            <a:avLst/>
          </a:prstGeom>
        </p:spPr>
        <p:txBody>
          <a:bodyPr/>
          <a:lstStyle>
            <a:lvl1pPr algn="l">
              <a:defRPr sz="3200">
                <a:latin typeface="+mj-lt"/>
              </a:defRPr>
            </a:lvl1pPr>
          </a:lstStyle>
          <a:p>
            <a:r>
              <a:rPr lang="de-DE" dirty="0" smtClean="0"/>
              <a:t>Titel durch Klicken bearbeiten</a:t>
            </a:r>
            <a:endParaRPr lang="de-DE" dirty="0"/>
          </a:p>
        </p:txBody>
      </p:sp>
      <p:sp>
        <p:nvSpPr>
          <p:cNvPr id="8"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a:t>
            </a:r>
            <a:endParaRPr lang="de-DE" dirty="0"/>
          </a:p>
        </p:txBody>
      </p:sp>
      <p:sp>
        <p:nvSpPr>
          <p:cNvPr id="9"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a:t>
            </a:r>
            <a:endParaRPr lang="de-DE" dirty="0"/>
          </a:p>
        </p:txBody>
      </p:sp>
      <p:sp>
        <p:nvSpPr>
          <p:cNvPr id="5"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a:t>
            </a:r>
            <a:endParaRPr lang="de-DE" dirty="0"/>
          </a:p>
        </p:txBody>
      </p:sp>
      <p:sp>
        <p:nvSpPr>
          <p:cNvPr id="6"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smtClean="0"/>
              <a:t>Folie </a:t>
            </a:r>
            <a:fld id="{B28F9D38-746F-4F66-8DFA-FA7E04203DA6}" type="slidenum">
              <a:rPr lang="de-DE" smtClean="0"/>
              <a:pPr/>
              <a:t>‹Nr.›</a:t>
            </a:fld>
            <a:endParaRPr lang="de-DE" dirty="0"/>
          </a:p>
        </p:txBody>
      </p:sp>
      <p:sp>
        <p:nvSpPr>
          <p:cNvPr id="10" name="Textfeld 9"/>
          <p:cNvSpPr txBox="1"/>
          <p:nvPr/>
        </p:nvSpPr>
        <p:spPr>
          <a:xfrm>
            <a:off x="223838" y="260712"/>
            <a:ext cx="8696325" cy="5760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9" name="Bild 8"/>
          <p:cNvPicPr>
            <a:picLocks/>
          </p:cNvPicPr>
          <p:nvPr/>
        </p:nvPicPr>
        <p:blipFill>
          <a:blip r:embed="rId6" cstate="print"/>
          <a:stretch>
            <a:fillRect/>
          </a:stretch>
        </p:blipFill>
        <p:spPr>
          <a:xfrm flipV="1">
            <a:off x="217104" y="6345320"/>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docs.live.net/481b598c890c3f44/OD%20Fachberatung/ZPG%204/Kompetenzentwicklung%20Experiment/Einf&#252;hrungen/&#220;bersicht%20Materialien.doc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mailto:thomas.muehl@web.d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physik.uniregensburg.de/forschung/rincke/Allgemeines/einladung.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Implementierung der prozessbezogenen Kompetenzen</a:t>
            </a:r>
            <a:endParaRPr lang="de-DE" dirty="0"/>
          </a:p>
        </p:txBody>
      </p:sp>
      <p:sp>
        <p:nvSpPr>
          <p:cNvPr id="3" name="Untertitel 2"/>
          <p:cNvSpPr>
            <a:spLocks noGrp="1"/>
          </p:cNvSpPr>
          <p:nvPr>
            <p:ph type="subTitle" idx="1"/>
          </p:nvPr>
        </p:nvSpPr>
        <p:spPr/>
        <p:txBody>
          <a:bodyPr/>
          <a:lstStyle/>
          <a:p>
            <a:r>
              <a:rPr lang="de-DE" dirty="0" smtClean="0"/>
              <a:t>Differenzierendes Experimentieren mit Kompetenzorientierung</a:t>
            </a:r>
            <a:endParaRPr lang="de-DE" dirty="0"/>
          </a:p>
          <a:p>
            <a:endParaRPr lang="de-DE" dirty="0" smtClean="0"/>
          </a:p>
          <a:p>
            <a:r>
              <a:rPr lang="de-DE" dirty="0" smtClean="0"/>
              <a:t>Thomas </a:t>
            </a:r>
            <a:r>
              <a:rPr lang="de-DE" dirty="0" smtClean="0"/>
              <a:t>Mühl</a:t>
            </a:r>
            <a:endParaRPr lang="de-DE" dirty="0" smtClean="0"/>
          </a:p>
        </p:txBody>
      </p:sp>
      <p:sp>
        <p:nvSpPr>
          <p:cNvPr id="4" name="Fußzeilenplatzhalter 3"/>
          <p:cNvSpPr txBox="1">
            <a:spLocks/>
          </p:cNvSpPr>
          <p:nvPr/>
        </p:nvSpPr>
        <p:spPr>
          <a:xfrm>
            <a:off x="251520" y="6381328"/>
            <a:ext cx="4464050" cy="364977"/>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r>
              <a:rPr lang="de-DE" dirty="0" smtClean="0"/>
              <a:t>ZPG Physik</a:t>
            </a:r>
            <a:endParaRPr lang="de-DE" dirty="0"/>
          </a:p>
        </p:txBody>
      </p:sp>
    </p:spTree>
    <p:extLst>
      <p:ext uri="{BB962C8B-B14F-4D97-AF65-F5344CB8AC3E}">
        <p14:creationId xmlns:p14="http://schemas.microsoft.com/office/powerpoint/2010/main" val="17345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lnSpc>
                <a:spcPct val="120000"/>
              </a:lnSpc>
              <a:buFontTx/>
              <a:buNone/>
            </a:pPr>
            <a:r>
              <a:rPr lang="de-DE" altLang="de-DE" sz="2000" dirty="0" smtClean="0"/>
              <a:t>Kompetenz = </a:t>
            </a:r>
            <a:r>
              <a:rPr lang="de-DE" altLang="de-DE" sz="2000" b="1" dirty="0" smtClean="0">
                <a:solidFill>
                  <a:srgbClr val="FF0000"/>
                </a:solidFill>
              </a:rPr>
              <a:t>handelnder Umgang mit Wissen</a:t>
            </a:r>
          </a:p>
          <a:p>
            <a:pPr marL="0" indent="0" algn="r">
              <a:lnSpc>
                <a:spcPct val="120000"/>
              </a:lnSpc>
              <a:buFontTx/>
              <a:buNone/>
            </a:pPr>
            <a:r>
              <a:rPr lang="de-DE" altLang="de-DE" sz="2000" dirty="0" smtClean="0"/>
              <a:t>(J. Leisen)</a:t>
            </a:r>
          </a:p>
          <a:p>
            <a:pPr marL="0" indent="0" algn="r">
              <a:lnSpc>
                <a:spcPct val="120000"/>
              </a:lnSpc>
              <a:buFontTx/>
              <a:buNone/>
            </a:pPr>
            <a:endParaRPr lang="de-DE" altLang="de-DE" sz="2000" dirty="0" smtClean="0"/>
          </a:p>
          <a:p>
            <a:pPr marL="0" indent="0">
              <a:lnSpc>
                <a:spcPct val="120000"/>
              </a:lnSpc>
              <a:buFontTx/>
              <a:buNone/>
            </a:pPr>
            <a:r>
              <a:rPr lang="de-DE" altLang="de-DE" sz="2000" dirty="0" smtClean="0"/>
              <a:t>Kompetenzen sind „die </a:t>
            </a:r>
            <a:r>
              <a:rPr lang="de-DE" altLang="de-DE" sz="2000" dirty="0"/>
              <a:t>bei Individuen verfügbaren oder durch sie </a:t>
            </a:r>
            <a:r>
              <a:rPr lang="de-DE" altLang="de-DE" sz="2000" b="1" dirty="0">
                <a:solidFill>
                  <a:srgbClr val="FF0000"/>
                </a:solidFill>
              </a:rPr>
              <a:t>erlernbar</a:t>
            </a:r>
            <a:r>
              <a:rPr lang="de-DE" altLang="de-DE" sz="2000" dirty="0"/>
              <a:t>en kognitiven Fähigkeiten und Fertigkeiten, um bestimmte Probleme zu lösen, sowie die damit verbundenen motivationalen, volitionalen und sozialen Bereitschaften und Fähigkeiten, </a:t>
            </a:r>
            <a:r>
              <a:rPr lang="de-DE" altLang="de-DE" sz="2000" b="1" dirty="0">
                <a:solidFill>
                  <a:srgbClr val="00B050"/>
                </a:solidFill>
              </a:rPr>
              <a:t>um</a:t>
            </a:r>
            <a:r>
              <a:rPr lang="de-DE" altLang="de-DE" sz="2000" dirty="0"/>
              <a:t> die </a:t>
            </a:r>
            <a:r>
              <a:rPr lang="de-DE" altLang="de-DE" sz="2000" b="1" dirty="0">
                <a:solidFill>
                  <a:srgbClr val="00B050"/>
                </a:solidFill>
              </a:rPr>
              <a:t>Problemlösungen in variablen Situationen erfolgreich und verantwortungsvoll nutzen zu können</a:t>
            </a:r>
            <a:r>
              <a:rPr lang="de-DE" altLang="de-DE" sz="2000" dirty="0"/>
              <a:t>“. </a:t>
            </a:r>
          </a:p>
          <a:p>
            <a:pPr marL="0" indent="0" algn="r">
              <a:lnSpc>
                <a:spcPct val="120000"/>
              </a:lnSpc>
              <a:buFontTx/>
              <a:buNone/>
            </a:pPr>
            <a:r>
              <a:rPr lang="de-DE" altLang="de-DE" sz="2000" dirty="0" smtClean="0"/>
              <a:t>(F. Weinert)</a:t>
            </a:r>
            <a:endParaRPr lang="de-DE" altLang="de-DE" sz="2000" dirty="0"/>
          </a:p>
          <a:p>
            <a:pPr marL="0" indent="0">
              <a:buNone/>
            </a:pPr>
            <a:endParaRPr lang="de-DE" dirty="0"/>
          </a:p>
        </p:txBody>
      </p:sp>
      <p:sp>
        <p:nvSpPr>
          <p:cNvPr id="3" name="Titel 2"/>
          <p:cNvSpPr>
            <a:spLocks noGrp="1"/>
          </p:cNvSpPr>
          <p:nvPr>
            <p:ph type="ctrTitle"/>
          </p:nvPr>
        </p:nvSpPr>
        <p:spPr/>
        <p:txBody>
          <a:bodyPr/>
          <a:lstStyle/>
          <a:p>
            <a:r>
              <a:rPr lang="de-DE" sz="2800" dirty="0"/>
              <a:t>Arbeitsdefinition „kompetenzorientierter Unterricht</a:t>
            </a:r>
          </a:p>
        </p:txBody>
      </p:sp>
      <p:sp>
        <p:nvSpPr>
          <p:cNvPr id="4" name="Fußzeilenplatzhalter 3"/>
          <p:cNvSpPr>
            <a:spLocks noGrp="1"/>
          </p:cNvSpPr>
          <p:nvPr>
            <p:ph type="ftr" sz="quarter" idx="3"/>
          </p:nvPr>
        </p:nvSpPr>
        <p:spPr/>
        <p:txBody>
          <a:bodyPr/>
          <a:lstStyle/>
          <a:p>
            <a:r>
              <a:rPr lang="de-DE" dirty="0" smtClean="0"/>
              <a:t>Grundlagen:</a:t>
            </a:r>
            <a:endParaRPr lang="de-DE" dirty="0"/>
          </a:p>
        </p:txBody>
      </p:sp>
    </p:spTree>
    <p:extLst>
      <p:ext uri="{BB962C8B-B14F-4D97-AF65-F5344CB8AC3E}">
        <p14:creationId xmlns:p14="http://schemas.microsoft.com/office/powerpoint/2010/main" val="259117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endParaRPr lang="de-DE" b="1" dirty="0" smtClean="0"/>
          </a:p>
          <a:p>
            <a:pPr marL="0" indent="0" algn="ctr">
              <a:buNone/>
            </a:pPr>
            <a:r>
              <a:rPr lang="de-DE" b="1" dirty="0" smtClean="0"/>
              <a:t>Kompetenzorientierter Unterricht = Unterricht, in dem SuS handelnden Umgang mit Wissen lernen</a:t>
            </a:r>
          </a:p>
          <a:p>
            <a:pPr marL="0" indent="0" algn="ctr">
              <a:buNone/>
            </a:pPr>
            <a:endParaRPr lang="de-DE" dirty="0"/>
          </a:p>
          <a:p>
            <a:pPr marL="0" indent="0" algn="ctr">
              <a:buNone/>
            </a:pPr>
            <a:endParaRPr lang="de-DE" dirty="0" smtClean="0"/>
          </a:p>
          <a:p>
            <a:pPr marL="0" indent="0" algn="ctr">
              <a:buNone/>
            </a:pPr>
            <a:r>
              <a:rPr lang="de-DE" dirty="0" smtClean="0"/>
              <a:t>mit dem Ziel:</a:t>
            </a:r>
          </a:p>
          <a:p>
            <a:pPr marL="0" indent="0" algn="ctr">
              <a:buNone/>
            </a:pPr>
            <a:r>
              <a:rPr lang="de-DE" dirty="0" smtClean="0"/>
              <a:t>Problemstellungen in</a:t>
            </a:r>
            <a:r>
              <a:rPr lang="de-DE" dirty="0"/>
              <a:t> </a:t>
            </a:r>
            <a:r>
              <a:rPr lang="de-DE" altLang="de-DE" dirty="0"/>
              <a:t>variablen Situationen erfolgreich und verantwortungsvoll </a:t>
            </a:r>
            <a:r>
              <a:rPr lang="de-DE" altLang="de-DE" dirty="0" smtClean="0"/>
              <a:t>zu lösen</a:t>
            </a:r>
            <a:endParaRPr lang="de-DE" dirty="0"/>
          </a:p>
        </p:txBody>
      </p:sp>
      <p:sp>
        <p:nvSpPr>
          <p:cNvPr id="3" name="Titel 2"/>
          <p:cNvSpPr>
            <a:spLocks noGrp="1"/>
          </p:cNvSpPr>
          <p:nvPr>
            <p:ph type="ctrTitle"/>
          </p:nvPr>
        </p:nvSpPr>
        <p:spPr/>
        <p:txBody>
          <a:bodyPr/>
          <a:lstStyle/>
          <a:p>
            <a:r>
              <a:rPr lang="de-DE" sz="2800" dirty="0"/>
              <a:t>Arbeitsdefinition „kompetenzorientierter Unterricht</a:t>
            </a:r>
          </a:p>
        </p:txBody>
      </p:sp>
      <p:sp>
        <p:nvSpPr>
          <p:cNvPr id="4" name="Fußzeilenplatzhalter 3"/>
          <p:cNvSpPr>
            <a:spLocks noGrp="1"/>
          </p:cNvSpPr>
          <p:nvPr>
            <p:ph type="ftr" sz="quarter" idx="3"/>
          </p:nvPr>
        </p:nvSpPr>
        <p:spPr/>
        <p:txBody>
          <a:bodyPr/>
          <a:lstStyle/>
          <a:p>
            <a:r>
              <a:rPr lang="de-DE" dirty="0" smtClean="0"/>
              <a:t>Grundlagen:</a:t>
            </a:r>
            <a:endParaRPr lang="de-DE" dirty="0"/>
          </a:p>
        </p:txBody>
      </p:sp>
    </p:spTree>
    <p:extLst>
      <p:ext uri="{BB962C8B-B14F-4D97-AF65-F5344CB8AC3E}">
        <p14:creationId xmlns:p14="http://schemas.microsoft.com/office/powerpoint/2010/main" val="345853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4 Stufen der Kompetenzimplementierung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grpSp>
        <p:nvGrpSpPr>
          <p:cNvPr id="12" name="Gruppieren 11"/>
          <p:cNvGrpSpPr/>
          <p:nvPr/>
        </p:nvGrpSpPr>
        <p:grpSpPr>
          <a:xfrm>
            <a:off x="611560" y="1268760"/>
            <a:ext cx="4320480" cy="5023910"/>
            <a:chOff x="1979712" y="1268760"/>
            <a:chExt cx="5184576" cy="5333355"/>
          </a:xfrm>
        </p:grpSpPr>
        <p:sp>
          <p:nvSpPr>
            <p:cNvPr id="5" name="Textfeld 4"/>
            <p:cNvSpPr txBox="1"/>
            <p:nvPr/>
          </p:nvSpPr>
          <p:spPr>
            <a:xfrm>
              <a:off x="2015716" y="4149080"/>
              <a:ext cx="5112568"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sz="2800" dirty="0" smtClean="0"/>
                <a:t>Kompetenz-Einführung</a:t>
              </a:r>
            </a:p>
            <a:p>
              <a:pPr algn="ctr"/>
              <a:r>
                <a:rPr lang="de-DE" sz="2800" dirty="0" smtClean="0"/>
                <a:t>(Bewusstmachen)</a:t>
              </a:r>
              <a:endParaRPr lang="de-DE" sz="2800" dirty="0"/>
            </a:p>
          </p:txBody>
        </p:sp>
        <p:sp>
          <p:nvSpPr>
            <p:cNvPr id="6" name="Textfeld 5"/>
            <p:cNvSpPr txBox="1"/>
            <p:nvPr/>
          </p:nvSpPr>
          <p:spPr>
            <a:xfrm>
              <a:off x="2015716" y="2708920"/>
              <a:ext cx="5112568"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de-DE" sz="2800" dirty="0" smtClean="0"/>
                <a:t>Kompetenz-Vertiefung</a:t>
              </a:r>
            </a:p>
            <a:p>
              <a:pPr algn="ctr"/>
              <a:r>
                <a:rPr lang="de-DE" sz="2800" dirty="0" smtClean="0"/>
                <a:t>(Einüben)</a:t>
              </a:r>
              <a:endParaRPr lang="de-DE" sz="2800" dirty="0"/>
            </a:p>
          </p:txBody>
        </p:sp>
        <p:sp>
          <p:nvSpPr>
            <p:cNvPr id="7" name="Textfeld 6"/>
            <p:cNvSpPr txBox="1"/>
            <p:nvPr/>
          </p:nvSpPr>
          <p:spPr>
            <a:xfrm>
              <a:off x="2015715" y="1268760"/>
              <a:ext cx="5112569"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de-DE" sz="2800" dirty="0" smtClean="0"/>
                <a:t>Kompetenz-Anwendung</a:t>
              </a:r>
            </a:p>
            <a:p>
              <a:pPr algn="ctr"/>
              <a:r>
                <a:rPr lang="de-DE" sz="2800" dirty="0" smtClean="0"/>
                <a:t>(Können)</a:t>
              </a:r>
              <a:endParaRPr lang="de-DE" sz="2800" dirty="0"/>
            </a:p>
          </p:txBody>
        </p:sp>
        <p:sp>
          <p:nvSpPr>
            <p:cNvPr id="8" name="Textfeld 7"/>
            <p:cNvSpPr txBox="1"/>
            <p:nvPr/>
          </p:nvSpPr>
          <p:spPr>
            <a:xfrm>
              <a:off x="1979712" y="5589240"/>
              <a:ext cx="5184576" cy="10128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de-DE" sz="2800" dirty="0" smtClean="0">
                  <a:solidFill>
                    <a:schemeClr val="bg1"/>
                  </a:solidFill>
                </a:rPr>
                <a:t>Kompetenz-Nutzung</a:t>
              </a:r>
            </a:p>
            <a:p>
              <a:pPr algn="ctr"/>
              <a:r>
                <a:rPr lang="de-DE" sz="2800" dirty="0" smtClean="0">
                  <a:solidFill>
                    <a:schemeClr val="bg1"/>
                  </a:solidFill>
                </a:rPr>
                <a:t>(Nachmachen)</a:t>
              </a:r>
              <a:endParaRPr lang="de-DE" sz="2800" dirty="0">
                <a:solidFill>
                  <a:schemeClr val="bg1"/>
                </a:solidFill>
              </a:endParaRPr>
            </a:p>
          </p:txBody>
        </p:sp>
        <p:sp>
          <p:nvSpPr>
            <p:cNvPr id="9" name="Pfeil nach oben 8"/>
            <p:cNvSpPr/>
            <p:nvPr/>
          </p:nvSpPr>
          <p:spPr>
            <a:xfrm>
              <a:off x="4355976" y="522920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oben 9"/>
            <p:cNvSpPr/>
            <p:nvPr/>
          </p:nvSpPr>
          <p:spPr>
            <a:xfrm>
              <a:off x="4355976" y="234888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oben 10"/>
            <p:cNvSpPr/>
            <p:nvPr/>
          </p:nvSpPr>
          <p:spPr>
            <a:xfrm>
              <a:off x="4355976" y="378904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80209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4 Stufen der Kompetenzimplementierung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grpSp>
        <p:nvGrpSpPr>
          <p:cNvPr id="12" name="Gruppieren 11"/>
          <p:cNvGrpSpPr/>
          <p:nvPr/>
        </p:nvGrpSpPr>
        <p:grpSpPr>
          <a:xfrm>
            <a:off x="611560" y="1268760"/>
            <a:ext cx="4320480" cy="5023910"/>
            <a:chOff x="1979712" y="1268760"/>
            <a:chExt cx="5184576" cy="5333355"/>
          </a:xfrm>
        </p:grpSpPr>
        <p:sp>
          <p:nvSpPr>
            <p:cNvPr id="5" name="Textfeld 4"/>
            <p:cNvSpPr txBox="1"/>
            <p:nvPr/>
          </p:nvSpPr>
          <p:spPr>
            <a:xfrm>
              <a:off x="2015716" y="4149080"/>
              <a:ext cx="5112568"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sz="2800" dirty="0" smtClean="0"/>
                <a:t>Kompetenz-Einführung</a:t>
              </a:r>
            </a:p>
            <a:p>
              <a:pPr algn="ctr"/>
              <a:r>
                <a:rPr lang="de-DE" sz="2800" dirty="0" smtClean="0"/>
                <a:t>(Bewusstmachen)</a:t>
              </a:r>
              <a:endParaRPr lang="de-DE" sz="2800" dirty="0"/>
            </a:p>
          </p:txBody>
        </p:sp>
        <p:sp>
          <p:nvSpPr>
            <p:cNvPr id="6" name="Textfeld 5"/>
            <p:cNvSpPr txBox="1"/>
            <p:nvPr/>
          </p:nvSpPr>
          <p:spPr>
            <a:xfrm>
              <a:off x="2015716" y="2708920"/>
              <a:ext cx="5112568"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de-DE" sz="2800" dirty="0" smtClean="0"/>
                <a:t>Kompetenz-Vertiefung</a:t>
              </a:r>
            </a:p>
            <a:p>
              <a:pPr algn="ctr"/>
              <a:r>
                <a:rPr lang="de-DE" sz="2800" dirty="0" smtClean="0"/>
                <a:t>(Einüben)</a:t>
              </a:r>
              <a:endParaRPr lang="de-DE" sz="2800" dirty="0"/>
            </a:p>
          </p:txBody>
        </p:sp>
        <p:sp>
          <p:nvSpPr>
            <p:cNvPr id="7" name="Textfeld 6"/>
            <p:cNvSpPr txBox="1"/>
            <p:nvPr/>
          </p:nvSpPr>
          <p:spPr>
            <a:xfrm>
              <a:off x="2015715" y="1268760"/>
              <a:ext cx="5112569"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de-DE" sz="2800" dirty="0" smtClean="0"/>
                <a:t>Kompetenz-Anwendung</a:t>
              </a:r>
            </a:p>
            <a:p>
              <a:pPr algn="ctr"/>
              <a:r>
                <a:rPr lang="de-DE" sz="2800" dirty="0" smtClean="0"/>
                <a:t>(Können)</a:t>
              </a:r>
              <a:endParaRPr lang="de-DE" sz="2800" dirty="0"/>
            </a:p>
          </p:txBody>
        </p:sp>
        <p:sp>
          <p:nvSpPr>
            <p:cNvPr id="8" name="Textfeld 7"/>
            <p:cNvSpPr txBox="1"/>
            <p:nvPr/>
          </p:nvSpPr>
          <p:spPr>
            <a:xfrm>
              <a:off x="1979712" y="5589240"/>
              <a:ext cx="5184576" cy="10128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de-DE" sz="2800" dirty="0" smtClean="0">
                  <a:solidFill>
                    <a:schemeClr val="bg1"/>
                  </a:solidFill>
                </a:rPr>
                <a:t>Kompetenz-Nutzung</a:t>
              </a:r>
            </a:p>
            <a:p>
              <a:pPr algn="ctr"/>
              <a:r>
                <a:rPr lang="de-DE" sz="2800" dirty="0" smtClean="0">
                  <a:solidFill>
                    <a:schemeClr val="bg1"/>
                  </a:solidFill>
                </a:rPr>
                <a:t>(Nachmachen)</a:t>
              </a:r>
              <a:endParaRPr lang="de-DE" sz="2800" dirty="0">
                <a:solidFill>
                  <a:schemeClr val="bg1"/>
                </a:solidFill>
              </a:endParaRPr>
            </a:p>
          </p:txBody>
        </p:sp>
        <p:sp>
          <p:nvSpPr>
            <p:cNvPr id="9" name="Pfeil nach oben 8"/>
            <p:cNvSpPr/>
            <p:nvPr/>
          </p:nvSpPr>
          <p:spPr>
            <a:xfrm>
              <a:off x="4355976" y="522920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oben 9"/>
            <p:cNvSpPr/>
            <p:nvPr/>
          </p:nvSpPr>
          <p:spPr>
            <a:xfrm>
              <a:off x="4355976" y="234888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oben 10"/>
            <p:cNvSpPr/>
            <p:nvPr/>
          </p:nvSpPr>
          <p:spPr>
            <a:xfrm>
              <a:off x="4355976" y="378904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Rechteckige Legende 12"/>
          <p:cNvSpPr/>
          <p:nvPr/>
        </p:nvSpPr>
        <p:spPr>
          <a:xfrm>
            <a:off x="5436096" y="1268760"/>
            <a:ext cx="3456382" cy="4968552"/>
          </a:xfrm>
          <a:prstGeom prst="wedgeRectCallout">
            <a:avLst>
              <a:gd name="adj1" fmla="val -62878"/>
              <a:gd name="adj2" fmla="val 13341"/>
            </a:avLst>
          </a:prstGeom>
        </p:spPr>
        <p:style>
          <a:lnRef idx="3">
            <a:schemeClr val="lt1"/>
          </a:lnRef>
          <a:fillRef idx="1">
            <a:schemeClr val="accent2"/>
          </a:fillRef>
          <a:effectRef idx="1">
            <a:schemeClr val="accent2"/>
          </a:effectRef>
          <a:fontRef idx="minor">
            <a:schemeClr val="lt1"/>
          </a:fontRef>
        </p:style>
        <p:txBody>
          <a:bodyPr rtlCol="0" anchor="ctr"/>
          <a:lstStyle/>
          <a:p>
            <a:r>
              <a:rPr lang="de-DE" dirty="0" smtClean="0"/>
              <a:t>An einem physikalischem Inhalt wird die prozessbezogene Kompetenz </a:t>
            </a:r>
            <a:r>
              <a:rPr lang="de-DE" b="1" dirty="0" smtClean="0"/>
              <a:t>exemplarisch eingeführt</a:t>
            </a:r>
            <a:r>
              <a:rPr lang="de-DE" dirty="0" smtClean="0"/>
              <a:t> und </a:t>
            </a:r>
            <a:r>
              <a:rPr lang="de-DE" b="1" dirty="0" smtClean="0"/>
              <a:t>schriftlich fixiert</a:t>
            </a:r>
            <a:r>
              <a:rPr lang="de-DE" dirty="0" smtClean="0"/>
              <a:t> (z.B.: Methodenblatt, Modellkarte, …)</a:t>
            </a:r>
          </a:p>
          <a:p>
            <a:endParaRPr lang="de-DE" dirty="0"/>
          </a:p>
        </p:txBody>
      </p:sp>
    </p:spTree>
    <p:extLst>
      <p:ext uri="{BB962C8B-B14F-4D97-AF65-F5344CB8AC3E}">
        <p14:creationId xmlns:p14="http://schemas.microsoft.com/office/powerpoint/2010/main" val="300669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4 Stufen der Kompetenzimplementierung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grpSp>
        <p:nvGrpSpPr>
          <p:cNvPr id="12" name="Gruppieren 11"/>
          <p:cNvGrpSpPr/>
          <p:nvPr/>
        </p:nvGrpSpPr>
        <p:grpSpPr>
          <a:xfrm>
            <a:off x="611560" y="1268760"/>
            <a:ext cx="4320480" cy="5023910"/>
            <a:chOff x="1979712" y="1268760"/>
            <a:chExt cx="5184576" cy="5333355"/>
          </a:xfrm>
        </p:grpSpPr>
        <p:sp>
          <p:nvSpPr>
            <p:cNvPr id="5" name="Textfeld 4"/>
            <p:cNvSpPr txBox="1"/>
            <p:nvPr/>
          </p:nvSpPr>
          <p:spPr>
            <a:xfrm>
              <a:off x="2015716" y="4149080"/>
              <a:ext cx="5112568"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sz="2800" dirty="0" smtClean="0"/>
                <a:t>Kompetenz-Einführung</a:t>
              </a:r>
            </a:p>
            <a:p>
              <a:pPr algn="ctr"/>
              <a:r>
                <a:rPr lang="de-DE" sz="2800" dirty="0" smtClean="0"/>
                <a:t>(Bewusstmachen)</a:t>
              </a:r>
              <a:endParaRPr lang="de-DE" sz="2800" dirty="0"/>
            </a:p>
          </p:txBody>
        </p:sp>
        <p:sp>
          <p:nvSpPr>
            <p:cNvPr id="6" name="Textfeld 5"/>
            <p:cNvSpPr txBox="1"/>
            <p:nvPr/>
          </p:nvSpPr>
          <p:spPr>
            <a:xfrm>
              <a:off x="2015716" y="2708920"/>
              <a:ext cx="5112568"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de-DE" sz="2800" dirty="0" smtClean="0"/>
                <a:t>Kompetenz-Vertiefung</a:t>
              </a:r>
            </a:p>
            <a:p>
              <a:pPr algn="ctr"/>
              <a:r>
                <a:rPr lang="de-DE" sz="2800" dirty="0" smtClean="0"/>
                <a:t>(Einüben)</a:t>
              </a:r>
              <a:endParaRPr lang="de-DE" sz="2800" dirty="0"/>
            </a:p>
          </p:txBody>
        </p:sp>
        <p:sp>
          <p:nvSpPr>
            <p:cNvPr id="7" name="Textfeld 6"/>
            <p:cNvSpPr txBox="1"/>
            <p:nvPr/>
          </p:nvSpPr>
          <p:spPr>
            <a:xfrm>
              <a:off x="2015715" y="1268760"/>
              <a:ext cx="5112569"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de-DE" sz="2800" dirty="0" smtClean="0"/>
                <a:t>Kompetenz-Anwendung</a:t>
              </a:r>
            </a:p>
            <a:p>
              <a:pPr algn="ctr"/>
              <a:r>
                <a:rPr lang="de-DE" sz="2800" dirty="0" smtClean="0"/>
                <a:t>(Können)</a:t>
              </a:r>
              <a:endParaRPr lang="de-DE" sz="2800" dirty="0"/>
            </a:p>
          </p:txBody>
        </p:sp>
        <p:sp>
          <p:nvSpPr>
            <p:cNvPr id="8" name="Textfeld 7"/>
            <p:cNvSpPr txBox="1"/>
            <p:nvPr/>
          </p:nvSpPr>
          <p:spPr>
            <a:xfrm>
              <a:off x="1979712" y="5589240"/>
              <a:ext cx="5184576" cy="10128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de-DE" sz="2800" dirty="0" smtClean="0">
                  <a:solidFill>
                    <a:schemeClr val="bg1"/>
                  </a:solidFill>
                </a:rPr>
                <a:t>Kompetenz-Nutzung</a:t>
              </a:r>
            </a:p>
            <a:p>
              <a:pPr algn="ctr"/>
              <a:r>
                <a:rPr lang="de-DE" sz="2800" dirty="0" smtClean="0">
                  <a:solidFill>
                    <a:schemeClr val="bg1"/>
                  </a:solidFill>
                </a:rPr>
                <a:t>(Nachmachen)</a:t>
              </a:r>
              <a:endParaRPr lang="de-DE" sz="2800" dirty="0">
                <a:solidFill>
                  <a:schemeClr val="bg1"/>
                </a:solidFill>
              </a:endParaRPr>
            </a:p>
          </p:txBody>
        </p:sp>
        <p:sp>
          <p:nvSpPr>
            <p:cNvPr id="9" name="Pfeil nach oben 8"/>
            <p:cNvSpPr/>
            <p:nvPr/>
          </p:nvSpPr>
          <p:spPr>
            <a:xfrm>
              <a:off x="4355976" y="522920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oben 9"/>
            <p:cNvSpPr/>
            <p:nvPr/>
          </p:nvSpPr>
          <p:spPr>
            <a:xfrm>
              <a:off x="4355976" y="234888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oben 10"/>
            <p:cNvSpPr/>
            <p:nvPr/>
          </p:nvSpPr>
          <p:spPr>
            <a:xfrm>
              <a:off x="4355976" y="378904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Rechteckige Legende 12"/>
          <p:cNvSpPr/>
          <p:nvPr/>
        </p:nvSpPr>
        <p:spPr>
          <a:xfrm>
            <a:off x="5436096" y="1268760"/>
            <a:ext cx="3456382" cy="4968552"/>
          </a:xfrm>
          <a:prstGeom prst="wedgeRectCallout">
            <a:avLst>
              <a:gd name="adj1" fmla="val -63350"/>
              <a:gd name="adj2" fmla="val -12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In </a:t>
            </a:r>
            <a:r>
              <a:rPr lang="de-DE" b="1" dirty="0" smtClean="0"/>
              <a:t>Aufgabenstellungen</a:t>
            </a:r>
            <a:r>
              <a:rPr lang="de-DE" dirty="0" smtClean="0"/>
              <a:t> werden durch </a:t>
            </a:r>
            <a:r>
              <a:rPr lang="de-DE" b="1" dirty="0" smtClean="0"/>
              <a:t>gezielte Hinweise</a:t>
            </a:r>
            <a:r>
              <a:rPr lang="de-DE" dirty="0" smtClean="0"/>
              <a:t> </a:t>
            </a:r>
            <a:r>
              <a:rPr lang="de-DE" dirty="0" err="1" smtClean="0"/>
              <a:t>pbK´s</a:t>
            </a:r>
            <a:r>
              <a:rPr lang="de-DE" dirty="0" smtClean="0"/>
              <a:t> und </a:t>
            </a:r>
            <a:r>
              <a:rPr lang="de-DE" dirty="0" err="1" smtClean="0"/>
              <a:t>ibk´s</a:t>
            </a:r>
            <a:r>
              <a:rPr lang="de-DE" dirty="0" smtClean="0"/>
              <a:t> </a:t>
            </a:r>
            <a:r>
              <a:rPr lang="de-DE" b="1" dirty="0" smtClean="0"/>
              <a:t>bewusst eingeübt </a:t>
            </a:r>
            <a:r>
              <a:rPr lang="de-DE" dirty="0" smtClean="0"/>
              <a:t>bzw. </a:t>
            </a:r>
            <a:r>
              <a:rPr lang="de-DE" b="1" dirty="0" smtClean="0"/>
              <a:t>vertieft</a:t>
            </a:r>
            <a:r>
              <a:rPr lang="de-DE" dirty="0" smtClean="0"/>
              <a:t>.</a:t>
            </a:r>
          </a:p>
          <a:p>
            <a:r>
              <a:rPr lang="de-DE" b="1" dirty="0" smtClean="0"/>
              <a:t>Fehler</a:t>
            </a:r>
            <a:r>
              <a:rPr lang="de-DE" dirty="0" smtClean="0"/>
              <a:t> werden im Lernprozess erwartet und als </a:t>
            </a:r>
            <a:r>
              <a:rPr lang="de-DE" b="1" dirty="0" smtClean="0"/>
              <a:t>Lernchance</a:t>
            </a:r>
            <a:r>
              <a:rPr lang="de-DE" dirty="0" smtClean="0"/>
              <a:t> gesehen.</a:t>
            </a:r>
          </a:p>
          <a:p>
            <a:endParaRPr lang="de-DE" dirty="0"/>
          </a:p>
          <a:p>
            <a:endParaRPr lang="de-DE" sz="1800" dirty="0"/>
          </a:p>
        </p:txBody>
      </p:sp>
    </p:spTree>
    <p:extLst>
      <p:ext uri="{BB962C8B-B14F-4D97-AF65-F5344CB8AC3E}">
        <p14:creationId xmlns:p14="http://schemas.microsoft.com/office/powerpoint/2010/main" val="4931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4 Stufen der Kompetenzimplementierung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grpSp>
        <p:nvGrpSpPr>
          <p:cNvPr id="12" name="Gruppieren 11"/>
          <p:cNvGrpSpPr/>
          <p:nvPr/>
        </p:nvGrpSpPr>
        <p:grpSpPr>
          <a:xfrm>
            <a:off x="611560" y="1268760"/>
            <a:ext cx="4320480" cy="5023910"/>
            <a:chOff x="1979712" y="1268760"/>
            <a:chExt cx="5184576" cy="5333355"/>
          </a:xfrm>
        </p:grpSpPr>
        <p:sp>
          <p:nvSpPr>
            <p:cNvPr id="5" name="Textfeld 4"/>
            <p:cNvSpPr txBox="1"/>
            <p:nvPr/>
          </p:nvSpPr>
          <p:spPr>
            <a:xfrm>
              <a:off x="2015716" y="4149080"/>
              <a:ext cx="5112568"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sz="2800" dirty="0" smtClean="0"/>
                <a:t>Kompetenz-Einführung</a:t>
              </a:r>
            </a:p>
            <a:p>
              <a:pPr algn="ctr"/>
              <a:r>
                <a:rPr lang="de-DE" sz="2800" dirty="0" smtClean="0"/>
                <a:t>(Bewusstmachen)</a:t>
              </a:r>
              <a:endParaRPr lang="de-DE" sz="2800" dirty="0"/>
            </a:p>
          </p:txBody>
        </p:sp>
        <p:sp>
          <p:nvSpPr>
            <p:cNvPr id="6" name="Textfeld 5"/>
            <p:cNvSpPr txBox="1"/>
            <p:nvPr/>
          </p:nvSpPr>
          <p:spPr>
            <a:xfrm>
              <a:off x="2015716" y="2708920"/>
              <a:ext cx="5112568"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de-DE" sz="2800" dirty="0" smtClean="0"/>
                <a:t>Kompetenz-Vertiefung</a:t>
              </a:r>
            </a:p>
            <a:p>
              <a:pPr algn="ctr"/>
              <a:r>
                <a:rPr lang="de-DE" sz="2800" dirty="0" smtClean="0"/>
                <a:t>(Einüben)</a:t>
              </a:r>
              <a:endParaRPr lang="de-DE" sz="2800" dirty="0"/>
            </a:p>
          </p:txBody>
        </p:sp>
        <p:sp>
          <p:nvSpPr>
            <p:cNvPr id="7" name="Textfeld 6"/>
            <p:cNvSpPr txBox="1"/>
            <p:nvPr/>
          </p:nvSpPr>
          <p:spPr>
            <a:xfrm>
              <a:off x="2015715" y="1268760"/>
              <a:ext cx="5112569"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de-DE" sz="2800" dirty="0" smtClean="0"/>
                <a:t>Kompetenz-Anwendung</a:t>
              </a:r>
            </a:p>
            <a:p>
              <a:pPr algn="ctr"/>
              <a:r>
                <a:rPr lang="de-DE" sz="2800" dirty="0" smtClean="0"/>
                <a:t>(Können)</a:t>
              </a:r>
              <a:endParaRPr lang="de-DE" sz="2800" dirty="0"/>
            </a:p>
          </p:txBody>
        </p:sp>
        <p:sp>
          <p:nvSpPr>
            <p:cNvPr id="8" name="Textfeld 7"/>
            <p:cNvSpPr txBox="1"/>
            <p:nvPr/>
          </p:nvSpPr>
          <p:spPr>
            <a:xfrm>
              <a:off x="1979712" y="5589240"/>
              <a:ext cx="5184576" cy="10128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de-DE" sz="2800" dirty="0" smtClean="0">
                  <a:solidFill>
                    <a:schemeClr val="bg1"/>
                  </a:solidFill>
                </a:rPr>
                <a:t>Kompetenz-Nutzung</a:t>
              </a:r>
            </a:p>
            <a:p>
              <a:pPr algn="ctr"/>
              <a:r>
                <a:rPr lang="de-DE" sz="2800" dirty="0" smtClean="0">
                  <a:solidFill>
                    <a:schemeClr val="bg1"/>
                  </a:solidFill>
                </a:rPr>
                <a:t>(Nachmachen)</a:t>
              </a:r>
              <a:endParaRPr lang="de-DE" sz="2800" dirty="0">
                <a:solidFill>
                  <a:schemeClr val="bg1"/>
                </a:solidFill>
              </a:endParaRPr>
            </a:p>
          </p:txBody>
        </p:sp>
        <p:sp>
          <p:nvSpPr>
            <p:cNvPr id="9" name="Pfeil nach oben 8"/>
            <p:cNvSpPr/>
            <p:nvPr/>
          </p:nvSpPr>
          <p:spPr>
            <a:xfrm>
              <a:off x="4355976" y="522920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oben 9"/>
            <p:cNvSpPr/>
            <p:nvPr/>
          </p:nvSpPr>
          <p:spPr>
            <a:xfrm>
              <a:off x="4355976" y="234888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oben 10"/>
            <p:cNvSpPr/>
            <p:nvPr/>
          </p:nvSpPr>
          <p:spPr>
            <a:xfrm>
              <a:off x="4355976" y="378904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Rechteckige Legende 12"/>
          <p:cNvSpPr/>
          <p:nvPr/>
        </p:nvSpPr>
        <p:spPr>
          <a:xfrm>
            <a:off x="5436096" y="1268760"/>
            <a:ext cx="3456382" cy="4968552"/>
          </a:xfrm>
          <a:prstGeom prst="wedgeRectCallout">
            <a:avLst>
              <a:gd name="adj1" fmla="val -61933"/>
              <a:gd name="adj2" fmla="val -42527"/>
            </a:avLst>
          </a:prstGeom>
        </p:spPr>
        <p:style>
          <a:lnRef idx="3">
            <a:schemeClr val="lt1"/>
          </a:lnRef>
          <a:fillRef idx="1">
            <a:schemeClr val="accent3"/>
          </a:fillRef>
          <a:effectRef idx="1">
            <a:schemeClr val="accent3"/>
          </a:effectRef>
          <a:fontRef idx="minor">
            <a:schemeClr val="lt1"/>
          </a:fontRef>
        </p:style>
        <p:txBody>
          <a:bodyPr rtlCol="0" anchor="ctr"/>
          <a:lstStyle/>
          <a:p>
            <a:r>
              <a:rPr lang="de-DE" dirty="0" smtClean="0"/>
              <a:t>In Aufgabenstellungen (z.B. auch </a:t>
            </a:r>
            <a:r>
              <a:rPr lang="de-DE" dirty="0" err="1" smtClean="0"/>
              <a:t>KA´s</a:t>
            </a:r>
            <a:r>
              <a:rPr lang="de-DE" dirty="0" smtClean="0"/>
              <a:t>) müssen </a:t>
            </a:r>
            <a:r>
              <a:rPr lang="de-DE" b="1" dirty="0" smtClean="0"/>
              <a:t>ohne Hinweise </a:t>
            </a:r>
            <a:r>
              <a:rPr lang="de-DE" dirty="0" err="1" smtClean="0"/>
              <a:t>pbK´s</a:t>
            </a:r>
            <a:r>
              <a:rPr lang="de-DE" dirty="0" smtClean="0"/>
              <a:t> und </a:t>
            </a:r>
            <a:r>
              <a:rPr lang="de-DE" dirty="0" err="1" smtClean="0"/>
              <a:t>ibk´s</a:t>
            </a:r>
            <a:r>
              <a:rPr lang="de-DE" dirty="0" smtClean="0"/>
              <a:t> </a:t>
            </a:r>
            <a:r>
              <a:rPr lang="de-DE" b="1" dirty="0" smtClean="0"/>
              <a:t>selbstständig</a:t>
            </a:r>
            <a:r>
              <a:rPr lang="de-DE" dirty="0" smtClean="0"/>
              <a:t> angewandt werden.</a:t>
            </a:r>
          </a:p>
          <a:p>
            <a:endParaRPr lang="de-DE" dirty="0" smtClean="0"/>
          </a:p>
          <a:p>
            <a:endParaRPr lang="de-DE" dirty="0"/>
          </a:p>
        </p:txBody>
      </p:sp>
    </p:spTree>
    <p:extLst>
      <p:ext uri="{BB962C8B-B14F-4D97-AF65-F5344CB8AC3E}">
        <p14:creationId xmlns:p14="http://schemas.microsoft.com/office/powerpoint/2010/main" val="140642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4 Stufen der Kompetenzimplementierung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grpSp>
        <p:nvGrpSpPr>
          <p:cNvPr id="12" name="Gruppieren 11"/>
          <p:cNvGrpSpPr/>
          <p:nvPr/>
        </p:nvGrpSpPr>
        <p:grpSpPr>
          <a:xfrm>
            <a:off x="611560" y="1268760"/>
            <a:ext cx="4320480" cy="5023910"/>
            <a:chOff x="1979712" y="1268760"/>
            <a:chExt cx="5184576" cy="5333355"/>
          </a:xfrm>
        </p:grpSpPr>
        <p:sp>
          <p:nvSpPr>
            <p:cNvPr id="5" name="Textfeld 4"/>
            <p:cNvSpPr txBox="1"/>
            <p:nvPr/>
          </p:nvSpPr>
          <p:spPr>
            <a:xfrm>
              <a:off x="2015716" y="4149080"/>
              <a:ext cx="5112568"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sz="2800" dirty="0" smtClean="0"/>
                <a:t>Kompetenz-Einführung</a:t>
              </a:r>
            </a:p>
            <a:p>
              <a:pPr algn="ctr"/>
              <a:r>
                <a:rPr lang="de-DE" sz="2800" dirty="0" smtClean="0"/>
                <a:t>(Bewusstmachen)</a:t>
              </a:r>
              <a:endParaRPr lang="de-DE" sz="2800" dirty="0"/>
            </a:p>
          </p:txBody>
        </p:sp>
        <p:sp>
          <p:nvSpPr>
            <p:cNvPr id="6" name="Textfeld 5"/>
            <p:cNvSpPr txBox="1"/>
            <p:nvPr/>
          </p:nvSpPr>
          <p:spPr>
            <a:xfrm>
              <a:off x="2015716" y="2708920"/>
              <a:ext cx="5112568"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de-DE" sz="2800" dirty="0" smtClean="0"/>
                <a:t>Kompetenz-Vertiefung</a:t>
              </a:r>
            </a:p>
            <a:p>
              <a:pPr algn="ctr"/>
              <a:r>
                <a:rPr lang="de-DE" sz="2800" dirty="0" smtClean="0"/>
                <a:t>(Einüben)</a:t>
              </a:r>
              <a:endParaRPr lang="de-DE" sz="2800" dirty="0"/>
            </a:p>
          </p:txBody>
        </p:sp>
        <p:sp>
          <p:nvSpPr>
            <p:cNvPr id="7" name="Textfeld 6"/>
            <p:cNvSpPr txBox="1"/>
            <p:nvPr/>
          </p:nvSpPr>
          <p:spPr>
            <a:xfrm>
              <a:off x="2015715" y="1268760"/>
              <a:ext cx="5112569"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de-DE" sz="2800" dirty="0" smtClean="0"/>
                <a:t>Kompetenz-Anwendung</a:t>
              </a:r>
            </a:p>
            <a:p>
              <a:pPr algn="ctr"/>
              <a:r>
                <a:rPr lang="de-DE" sz="2800" dirty="0" smtClean="0"/>
                <a:t>(Können)</a:t>
              </a:r>
              <a:endParaRPr lang="de-DE" sz="2800" dirty="0"/>
            </a:p>
          </p:txBody>
        </p:sp>
        <p:sp>
          <p:nvSpPr>
            <p:cNvPr id="8" name="Textfeld 7"/>
            <p:cNvSpPr txBox="1"/>
            <p:nvPr/>
          </p:nvSpPr>
          <p:spPr>
            <a:xfrm>
              <a:off x="1979712" y="5589240"/>
              <a:ext cx="5184576" cy="10128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de-DE" sz="2800" dirty="0" smtClean="0">
                  <a:solidFill>
                    <a:schemeClr val="bg1"/>
                  </a:solidFill>
                </a:rPr>
                <a:t>Kompetenz-Nutzung</a:t>
              </a:r>
            </a:p>
            <a:p>
              <a:pPr algn="ctr"/>
              <a:r>
                <a:rPr lang="de-DE" sz="2800" dirty="0" smtClean="0">
                  <a:solidFill>
                    <a:schemeClr val="bg1"/>
                  </a:solidFill>
                </a:rPr>
                <a:t>(Nachmachen)</a:t>
              </a:r>
              <a:endParaRPr lang="de-DE" sz="2800" dirty="0">
                <a:solidFill>
                  <a:schemeClr val="bg1"/>
                </a:solidFill>
              </a:endParaRPr>
            </a:p>
          </p:txBody>
        </p:sp>
        <p:sp>
          <p:nvSpPr>
            <p:cNvPr id="9" name="Pfeil nach oben 8"/>
            <p:cNvSpPr/>
            <p:nvPr/>
          </p:nvSpPr>
          <p:spPr>
            <a:xfrm>
              <a:off x="4355976" y="522920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oben 9"/>
            <p:cNvSpPr/>
            <p:nvPr/>
          </p:nvSpPr>
          <p:spPr>
            <a:xfrm>
              <a:off x="4355976" y="234888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oben 10"/>
            <p:cNvSpPr/>
            <p:nvPr/>
          </p:nvSpPr>
          <p:spPr>
            <a:xfrm>
              <a:off x="4355976" y="3789040"/>
              <a:ext cx="432048" cy="2880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Rechteckige Legende 12"/>
          <p:cNvSpPr/>
          <p:nvPr/>
        </p:nvSpPr>
        <p:spPr>
          <a:xfrm>
            <a:off x="5436096" y="1268760"/>
            <a:ext cx="3456382" cy="4968552"/>
          </a:xfrm>
          <a:prstGeom prst="wedgeRectCallout">
            <a:avLst>
              <a:gd name="adj1" fmla="val -63350"/>
              <a:gd name="adj2" fmla="val 45219"/>
            </a:avLst>
          </a:prstGeom>
        </p:spPr>
        <p:style>
          <a:lnRef idx="3">
            <a:schemeClr val="lt1"/>
          </a:lnRef>
          <a:fillRef idx="1">
            <a:schemeClr val="accent4"/>
          </a:fillRef>
          <a:effectRef idx="1">
            <a:schemeClr val="accent4"/>
          </a:effectRef>
          <a:fontRef idx="minor">
            <a:schemeClr val="lt1"/>
          </a:fontRef>
        </p:style>
        <p:txBody>
          <a:bodyPr rtlCol="0" anchor="ctr"/>
          <a:lstStyle/>
          <a:p>
            <a:r>
              <a:rPr lang="de-DE" dirty="0" smtClean="0"/>
              <a:t>Wurden </a:t>
            </a:r>
            <a:r>
              <a:rPr lang="de-DE" dirty="0" err="1" smtClean="0"/>
              <a:t>pbK´s</a:t>
            </a:r>
            <a:r>
              <a:rPr lang="de-DE" dirty="0" smtClean="0"/>
              <a:t> noch nicht eingeführt, muss mit einer großen Streuung der Ergebnisse gerechnet werden. </a:t>
            </a:r>
          </a:p>
          <a:p>
            <a:endParaRPr lang="de-DE" dirty="0"/>
          </a:p>
        </p:txBody>
      </p:sp>
    </p:spTree>
    <p:extLst>
      <p:ext uri="{BB962C8B-B14F-4D97-AF65-F5344CB8AC3E}">
        <p14:creationId xmlns:p14="http://schemas.microsoft.com/office/powerpoint/2010/main" val="61214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3 Bausteine des kompetenzorientierten Unterrichts</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sp>
        <p:nvSpPr>
          <p:cNvPr id="10" name="Rechteck 9"/>
          <p:cNvSpPr/>
          <p:nvPr/>
        </p:nvSpPr>
        <p:spPr>
          <a:xfrm>
            <a:off x="264356" y="1053174"/>
            <a:ext cx="8616154" cy="101181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DE" b="1" dirty="0" smtClean="0"/>
              <a:t>Prozessbezogene </a:t>
            </a:r>
            <a:r>
              <a:rPr lang="de-DE" b="1" dirty="0" smtClean="0">
                <a:solidFill>
                  <a:schemeClr val="bg1">
                    <a:lumMod val="75000"/>
                  </a:schemeClr>
                </a:solidFill>
              </a:rPr>
              <a:t>und inhaltsbezogene </a:t>
            </a:r>
            <a:r>
              <a:rPr lang="de-DE" b="1" dirty="0" smtClean="0"/>
              <a:t>Kompetenzen</a:t>
            </a:r>
            <a:endParaRPr lang="de-DE" b="1" dirty="0"/>
          </a:p>
        </p:txBody>
      </p:sp>
      <p:sp>
        <p:nvSpPr>
          <p:cNvPr id="11" name="Rechteck 10"/>
          <p:cNvSpPr/>
          <p:nvPr/>
        </p:nvSpPr>
        <p:spPr>
          <a:xfrm>
            <a:off x="250324" y="2700698"/>
            <a:ext cx="2159371" cy="28891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b="1" u="sng" dirty="0" smtClean="0">
                <a:solidFill>
                  <a:schemeClr val="tx1"/>
                </a:solidFill>
              </a:rPr>
              <a:t>Einführung:</a:t>
            </a:r>
          </a:p>
          <a:p>
            <a:pPr algn="ctr"/>
            <a:r>
              <a:rPr lang="de-DE" dirty="0" smtClean="0">
                <a:solidFill>
                  <a:schemeClr val="tx1"/>
                </a:solidFill>
              </a:rPr>
              <a:t>Methodenblatt,</a:t>
            </a:r>
            <a:r>
              <a:rPr lang="de-DE" dirty="0">
                <a:solidFill>
                  <a:schemeClr val="tx1"/>
                </a:solidFill>
              </a:rPr>
              <a:t> </a:t>
            </a:r>
            <a:r>
              <a:rPr lang="de-DE" dirty="0" smtClean="0">
                <a:solidFill>
                  <a:schemeClr val="tx1"/>
                </a:solidFill>
              </a:rPr>
              <a:t>Modellblatt, Tafelbild, …</a:t>
            </a:r>
          </a:p>
        </p:txBody>
      </p:sp>
      <p:sp>
        <p:nvSpPr>
          <p:cNvPr id="13" name="Rechteck 12"/>
          <p:cNvSpPr/>
          <p:nvPr/>
        </p:nvSpPr>
        <p:spPr>
          <a:xfrm>
            <a:off x="3494932" y="2691836"/>
            <a:ext cx="2133471" cy="28980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b="1" u="sng" dirty="0" smtClean="0">
                <a:solidFill>
                  <a:schemeClr val="tx1"/>
                </a:solidFill>
              </a:rPr>
              <a:t>Einüben und Anwenden:</a:t>
            </a:r>
            <a:r>
              <a:rPr lang="de-DE" dirty="0" smtClean="0">
                <a:solidFill>
                  <a:schemeClr val="tx1"/>
                </a:solidFill>
              </a:rPr>
              <a:t> Aufgaben, Check-In-Aufgaben, …</a:t>
            </a:r>
          </a:p>
          <a:p>
            <a:pPr algn="ctr"/>
            <a:endParaRPr lang="de-DE" dirty="0" smtClean="0"/>
          </a:p>
        </p:txBody>
      </p:sp>
      <p:sp>
        <p:nvSpPr>
          <p:cNvPr id="14" name="Rechteck 13"/>
          <p:cNvSpPr/>
          <p:nvPr/>
        </p:nvSpPr>
        <p:spPr>
          <a:xfrm>
            <a:off x="6695139" y="2671248"/>
            <a:ext cx="2172187" cy="28980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b="1" u="sng" dirty="0" smtClean="0"/>
              <a:t>Reflexion:</a:t>
            </a:r>
          </a:p>
          <a:p>
            <a:pPr algn="ctr"/>
            <a:r>
              <a:rPr lang="de-DE" dirty="0" smtClean="0"/>
              <a:t>Diagnosebögen, Checklisten, …</a:t>
            </a:r>
            <a:endParaRPr lang="de-DE" dirty="0"/>
          </a:p>
        </p:txBody>
      </p:sp>
      <p:sp>
        <p:nvSpPr>
          <p:cNvPr id="8" name="Pfeil nach links und rechts 7"/>
          <p:cNvSpPr/>
          <p:nvPr/>
        </p:nvSpPr>
        <p:spPr>
          <a:xfrm>
            <a:off x="5738301" y="3935039"/>
            <a:ext cx="833864" cy="504056"/>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6" name="Pfeil nach links und rechts 15"/>
          <p:cNvSpPr/>
          <p:nvPr/>
        </p:nvSpPr>
        <p:spPr>
          <a:xfrm>
            <a:off x="2528612" y="3950049"/>
            <a:ext cx="833864" cy="504056"/>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 name="Pfeil nach unten 4"/>
          <p:cNvSpPr/>
          <p:nvPr/>
        </p:nvSpPr>
        <p:spPr>
          <a:xfrm>
            <a:off x="933965" y="2161464"/>
            <a:ext cx="792088" cy="46180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5" name="Pfeil nach unten 14"/>
          <p:cNvSpPr/>
          <p:nvPr/>
        </p:nvSpPr>
        <p:spPr>
          <a:xfrm>
            <a:off x="4165623" y="2147513"/>
            <a:ext cx="792088" cy="46180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7" name="Pfeil nach unten 16"/>
          <p:cNvSpPr/>
          <p:nvPr/>
        </p:nvSpPr>
        <p:spPr>
          <a:xfrm>
            <a:off x="7385188" y="2161464"/>
            <a:ext cx="792088" cy="46180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55567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908720"/>
            <a:ext cx="8640089" cy="5400600"/>
          </a:xfrm>
        </p:spPr>
        <p:txBody>
          <a:bodyPr/>
          <a:lstStyle/>
          <a:p>
            <a:pPr marL="0" indent="0">
              <a:buNone/>
            </a:pPr>
            <a:r>
              <a:rPr lang="de-DE" sz="2400" b="1" dirty="0" smtClean="0">
                <a:solidFill>
                  <a:srgbClr val="FF0000"/>
                </a:solidFill>
              </a:rPr>
              <a:t>Warum schriftlich fixieren?</a:t>
            </a:r>
          </a:p>
          <a:p>
            <a:pPr>
              <a:buFont typeface="Wingdings" panose="05000000000000000000" pitchFamily="2" charset="2"/>
              <a:buChar char="Ø"/>
            </a:pPr>
            <a:r>
              <a:rPr lang="de-DE" sz="2000" dirty="0" smtClean="0"/>
              <a:t>Transparenz</a:t>
            </a:r>
          </a:p>
          <a:p>
            <a:pPr>
              <a:buFont typeface="Wingdings" panose="05000000000000000000" pitchFamily="2" charset="2"/>
              <a:buChar char="Ø"/>
            </a:pPr>
            <a:r>
              <a:rPr lang="de-DE" sz="2000" dirty="0" smtClean="0"/>
              <a:t>SuS können eigenständig nachschlagen (→ Selbstverantwortung und Individualisierung)</a:t>
            </a:r>
          </a:p>
          <a:p>
            <a:pPr>
              <a:buFont typeface="Wingdings" panose="05000000000000000000" pitchFamily="2" charset="2"/>
              <a:buChar char="Ø"/>
            </a:pPr>
            <a:r>
              <a:rPr lang="de-DE" sz="2000" dirty="0"/>
              <a:t>a</a:t>
            </a:r>
            <a:r>
              <a:rPr lang="de-DE" sz="2000" dirty="0" smtClean="0"/>
              <a:t>uftretende Fehler können präzise benannt werden</a:t>
            </a:r>
          </a:p>
          <a:p>
            <a:pPr>
              <a:buFont typeface="Wingdings" panose="05000000000000000000" pitchFamily="2" charset="2"/>
              <a:buChar char="Ø"/>
            </a:pPr>
            <a:r>
              <a:rPr lang="de-DE" sz="2000" dirty="0" smtClean="0"/>
              <a:t>…</a:t>
            </a:r>
          </a:p>
          <a:p>
            <a:pPr marL="0" indent="0">
              <a:buNone/>
            </a:pPr>
            <a:r>
              <a:rPr lang="de-DE" sz="2400" b="1" dirty="0" smtClean="0">
                <a:solidFill>
                  <a:srgbClr val="FF0000"/>
                </a:solidFill>
              </a:rPr>
              <a:t>Wie schriftlich fixieren?</a:t>
            </a:r>
          </a:p>
          <a:p>
            <a:pPr>
              <a:buFont typeface="Wingdings" panose="05000000000000000000" pitchFamily="2" charset="2"/>
              <a:buChar char="Ø"/>
            </a:pPr>
            <a:r>
              <a:rPr lang="de-DE" sz="2000" b="1" dirty="0" smtClean="0"/>
              <a:t>Methodenblatt</a:t>
            </a:r>
            <a:r>
              <a:rPr lang="de-DE" sz="2000" dirty="0" smtClean="0"/>
              <a:t>, </a:t>
            </a:r>
            <a:r>
              <a:rPr lang="de-DE" sz="2000" b="1" dirty="0" smtClean="0"/>
              <a:t>Methodenordner</a:t>
            </a:r>
          </a:p>
          <a:p>
            <a:pPr>
              <a:buFont typeface="Wingdings" panose="05000000000000000000" pitchFamily="2" charset="2"/>
              <a:buChar char="Ø"/>
            </a:pPr>
            <a:r>
              <a:rPr lang="de-DE" sz="2000" dirty="0" smtClean="0"/>
              <a:t>Tafelbild-Foto</a:t>
            </a:r>
            <a:endParaRPr lang="de-DE" sz="2000" dirty="0"/>
          </a:p>
          <a:p>
            <a:pPr>
              <a:buFont typeface="Wingdings" panose="05000000000000000000" pitchFamily="2" charset="2"/>
              <a:buChar char="Ø"/>
            </a:pPr>
            <a:r>
              <a:rPr lang="de-DE" sz="2000" dirty="0" smtClean="0"/>
              <a:t>Modell-Karten</a:t>
            </a:r>
          </a:p>
          <a:p>
            <a:pPr>
              <a:buFont typeface="Wingdings" panose="05000000000000000000" pitchFamily="2" charset="2"/>
              <a:buChar char="Ø"/>
            </a:pPr>
            <a:r>
              <a:rPr lang="de-DE" sz="2000" dirty="0" smtClean="0"/>
              <a:t>…</a:t>
            </a:r>
          </a:p>
        </p:txBody>
      </p:sp>
      <p:sp>
        <p:nvSpPr>
          <p:cNvPr id="3" name="Titel 2"/>
          <p:cNvSpPr>
            <a:spLocks noGrp="1"/>
          </p:cNvSpPr>
          <p:nvPr>
            <p:ph type="ctrTitle"/>
          </p:nvPr>
        </p:nvSpPr>
        <p:spPr/>
        <p:txBody>
          <a:bodyPr/>
          <a:lstStyle/>
          <a:p>
            <a:r>
              <a:rPr lang="de-DE" dirty="0" smtClean="0"/>
              <a:t>Kompetenzeinführung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pic>
        <p:nvPicPr>
          <p:cNvPr id="5" name="Grafik 4"/>
          <p:cNvPicPr>
            <a:picLocks noChangeAspect="1"/>
          </p:cNvPicPr>
          <p:nvPr/>
        </p:nvPicPr>
        <p:blipFill>
          <a:blip r:embed="rId3"/>
          <a:stretch>
            <a:fillRect/>
          </a:stretch>
        </p:blipFill>
        <p:spPr>
          <a:xfrm>
            <a:off x="6300192" y="2924944"/>
            <a:ext cx="2300519" cy="3187648"/>
          </a:xfrm>
          <a:prstGeom prst="rect">
            <a:avLst/>
          </a:prstGeom>
        </p:spPr>
      </p:pic>
    </p:spTree>
    <p:extLst>
      <p:ext uri="{BB962C8B-B14F-4D97-AF65-F5344CB8AC3E}">
        <p14:creationId xmlns:p14="http://schemas.microsoft.com/office/powerpoint/2010/main" val="107907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a:buFont typeface="Wingdings" panose="05000000000000000000" pitchFamily="2" charset="2"/>
              <a:buChar char="Ø"/>
            </a:pPr>
            <a:r>
              <a:rPr lang="de-DE" sz="2400" dirty="0"/>
              <a:t>a</a:t>
            </a:r>
            <a:r>
              <a:rPr lang="de-DE" sz="2400" dirty="0" smtClean="0"/>
              <a:t>ufgabengesteuert</a:t>
            </a:r>
          </a:p>
          <a:p>
            <a:pPr>
              <a:buFont typeface="Wingdings" panose="05000000000000000000" pitchFamily="2" charset="2"/>
              <a:buChar char="Ø"/>
            </a:pPr>
            <a:r>
              <a:rPr lang="de-DE" sz="2400" dirty="0" smtClean="0"/>
              <a:t>SuS erstellen ein Lernprodukt (→ Diagnosemöglichkeit)</a:t>
            </a:r>
          </a:p>
          <a:p>
            <a:pPr>
              <a:buFont typeface="Wingdings" panose="05000000000000000000" pitchFamily="2" charset="2"/>
              <a:buChar char="Ø"/>
            </a:pPr>
            <a:r>
              <a:rPr lang="de-DE" sz="2400" dirty="0"/>
              <a:t>j</a:t>
            </a:r>
            <a:r>
              <a:rPr lang="de-DE" sz="2400" dirty="0" smtClean="0"/>
              <a:t>e nach Kompetenzstand wird durch Hinweise „Vorwissen aktiviert“</a:t>
            </a:r>
          </a:p>
          <a:p>
            <a:pPr>
              <a:buFont typeface="Wingdings" panose="05000000000000000000" pitchFamily="2" charset="2"/>
              <a:buChar char="Ø"/>
            </a:pPr>
            <a:r>
              <a:rPr lang="de-DE" sz="2400" dirty="0" smtClean="0"/>
              <a:t>Ergebnissicherung sollte </a:t>
            </a:r>
          </a:p>
          <a:p>
            <a:pPr marL="0" indent="0">
              <a:buNone/>
            </a:pPr>
            <a:r>
              <a:rPr lang="de-DE" sz="2400" dirty="0"/>
              <a:t> </a:t>
            </a:r>
            <a:r>
              <a:rPr lang="de-DE" sz="2400" dirty="0" smtClean="0"/>
              <a:t>   im Plenum erfolgen</a:t>
            </a:r>
          </a:p>
          <a:p>
            <a:pPr>
              <a:buFont typeface="Wingdings" panose="05000000000000000000" pitchFamily="2" charset="2"/>
              <a:buChar char="Ø"/>
            </a:pPr>
            <a:r>
              <a:rPr lang="de-DE" sz="2400" dirty="0" smtClean="0"/>
              <a:t>Fehler werden als „normale“ </a:t>
            </a:r>
            <a:endParaRPr lang="de-DE" sz="2400" dirty="0"/>
          </a:p>
          <a:p>
            <a:pPr marL="0" indent="0">
              <a:buNone/>
            </a:pPr>
            <a:r>
              <a:rPr lang="de-DE" sz="2400" dirty="0" smtClean="0"/>
              <a:t>    Erscheinung im </a:t>
            </a:r>
            <a:r>
              <a:rPr lang="de-DE" sz="2400" dirty="0"/>
              <a:t>L</a:t>
            </a:r>
            <a:r>
              <a:rPr lang="de-DE" sz="2400" dirty="0" smtClean="0"/>
              <a:t>ernprozess angesehen und als     </a:t>
            </a:r>
          </a:p>
          <a:p>
            <a:pPr marL="0" indent="0">
              <a:buNone/>
            </a:pPr>
            <a:r>
              <a:rPr lang="de-DE" sz="2400" dirty="0"/>
              <a:t> </a:t>
            </a:r>
            <a:r>
              <a:rPr lang="de-DE" sz="2400" dirty="0" smtClean="0"/>
              <a:t>   Lernchance verstanden</a:t>
            </a:r>
            <a:endParaRPr lang="de-DE" sz="2400" dirty="0"/>
          </a:p>
        </p:txBody>
      </p:sp>
      <p:sp>
        <p:nvSpPr>
          <p:cNvPr id="3" name="Titel 2"/>
          <p:cNvSpPr>
            <a:spLocks noGrp="1"/>
          </p:cNvSpPr>
          <p:nvPr>
            <p:ph type="ctrTitle"/>
          </p:nvPr>
        </p:nvSpPr>
        <p:spPr/>
        <p:txBody>
          <a:bodyPr/>
          <a:lstStyle/>
          <a:p>
            <a:r>
              <a:rPr lang="de-DE" dirty="0" smtClean="0"/>
              <a:t>Kompetenz-Einübung/Anwendung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pic>
        <p:nvPicPr>
          <p:cNvPr id="5" name="Grafik 4"/>
          <p:cNvPicPr>
            <a:picLocks noChangeAspect="1"/>
          </p:cNvPicPr>
          <p:nvPr/>
        </p:nvPicPr>
        <p:blipFill>
          <a:blip r:embed="rId2"/>
          <a:stretch>
            <a:fillRect/>
          </a:stretch>
        </p:blipFill>
        <p:spPr>
          <a:xfrm>
            <a:off x="4572433" y="2636912"/>
            <a:ext cx="4248470" cy="3246394"/>
          </a:xfrm>
          <a:prstGeom prst="rect">
            <a:avLst/>
          </a:prstGeom>
        </p:spPr>
      </p:pic>
    </p:spTree>
    <p:extLst>
      <p:ext uri="{BB962C8B-B14F-4D97-AF65-F5344CB8AC3E}">
        <p14:creationId xmlns:p14="http://schemas.microsoft.com/office/powerpoint/2010/main" val="19296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514350" indent="-514350">
              <a:buFont typeface="+mj-lt"/>
              <a:buAutoNum type="arabicPeriod"/>
            </a:pPr>
            <a:r>
              <a:rPr lang="de-DE" dirty="0" smtClean="0"/>
              <a:t>Ein paar Eindrücke …</a:t>
            </a:r>
          </a:p>
          <a:p>
            <a:pPr marL="514350" indent="-514350">
              <a:buFont typeface="+mj-lt"/>
              <a:buAutoNum type="arabicPeriod"/>
            </a:pPr>
            <a:r>
              <a:rPr lang="de-DE" dirty="0" smtClean="0"/>
              <a:t>Ziele</a:t>
            </a:r>
          </a:p>
          <a:p>
            <a:pPr marL="514350" indent="-514350">
              <a:buFont typeface="+mj-lt"/>
              <a:buAutoNum type="arabicPeriod"/>
            </a:pPr>
            <a:r>
              <a:rPr lang="de-DE" dirty="0" smtClean="0"/>
              <a:t>Grundlagen</a:t>
            </a:r>
          </a:p>
          <a:p>
            <a:pPr marL="514350" indent="-514350">
              <a:buFont typeface="+mj-lt"/>
              <a:buAutoNum type="arabicPeriod"/>
            </a:pPr>
            <a:r>
              <a:rPr lang="de-DE" dirty="0" smtClean="0"/>
              <a:t>Material</a:t>
            </a:r>
          </a:p>
          <a:p>
            <a:pPr marL="514350" indent="-514350">
              <a:buFont typeface="+mj-lt"/>
              <a:buAutoNum type="arabicPeriod"/>
            </a:pPr>
            <a:r>
              <a:rPr lang="de-DE" dirty="0" smtClean="0"/>
              <a:t>Unterrichtsgestaltung</a:t>
            </a:r>
            <a:endParaRPr lang="de-DE" dirty="0"/>
          </a:p>
          <a:p>
            <a:pPr marL="514350" indent="-514350">
              <a:buFont typeface="+mj-lt"/>
              <a:buAutoNum type="arabicPeriod"/>
            </a:pPr>
            <a:r>
              <a:rPr lang="de-DE" dirty="0" smtClean="0"/>
              <a:t>Arbeitsauftrag</a:t>
            </a:r>
          </a:p>
          <a:p>
            <a:pPr marL="514350" indent="-514350">
              <a:buFont typeface="+mj-lt"/>
              <a:buAutoNum type="arabicPeriod"/>
            </a:pPr>
            <a:r>
              <a:rPr lang="de-DE" dirty="0" smtClean="0"/>
              <a:t>Diskussion</a:t>
            </a:r>
          </a:p>
          <a:p>
            <a:pPr marL="514350" indent="-514350">
              <a:buFont typeface="+mj-lt"/>
              <a:buAutoNum type="arabicPeriod"/>
            </a:pPr>
            <a:endParaRPr lang="de-DE" dirty="0" smtClean="0"/>
          </a:p>
          <a:p>
            <a:pPr marL="514350" indent="-514350">
              <a:buFont typeface="+mj-lt"/>
              <a:buAutoNum type="arabicPeriod"/>
            </a:pPr>
            <a:endParaRPr lang="de-DE" dirty="0" smtClean="0"/>
          </a:p>
          <a:p>
            <a:pPr marL="514350" indent="-514350">
              <a:buFont typeface="+mj-lt"/>
              <a:buAutoNum type="arabicPeriod"/>
            </a:pPr>
            <a:endParaRPr lang="de-DE" dirty="0"/>
          </a:p>
        </p:txBody>
      </p:sp>
      <p:sp>
        <p:nvSpPr>
          <p:cNvPr id="3" name="Titel 2"/>
          <p:cNvSpPr>
            <a:spLocks noGrp="1"/>
          </p:cNvSpPr>
          <p:nvPr>
            <p:ph type="ctrTitle"/>
          </p:nvPr>
        </p:nvSpPr>
        <p:spPr/>
        <p:txBody>
          <a:bodyPr/>
          <a:lstStyle/>
          <a:p>
            <a:r>
              <a:rPr lang="de-DE" dirty="0" smtClean="0"/>
              <a:t>Inhalt</a:t>
            </a:r>
            <a:endParaRPr lang="de-DE" dirty="0"/>
          </a:p>
        </p:txBody>
      </p:sp>
      <p:sp>
        <p:nvSpPr>
          <p:cNvPr id="4" name="Fußzeilenplatzhalter 3"/>
          <p:cNvSpPr>
            <a:spLocks noGrp="1"/>
          </p:cNvSpPr>
          <p:nvPr>
            <p:ph type="ftr" sz="quarter" idx="3"/>
          </p:nvPr>
        </p:nvSpPr>
        <p:spPr/>
        <p:txBody>
          <a:bodyPr/>
          <a:lstStyle/>
          <a:p>
            <a:r>
              <a:rPr lang="de-DE" dirty="0" smtClean="0"/>
              <a:t>Titel:</a:t>
            </a:r>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a:buFont typeface="Wingdings" panose="05000000000000000000" pitchFamily="2" charset="2"/>
              <a:buChar char="Ø"/>
            </a:pPr>
            <a:r>
              <a:rPr lang="de-DE" sz="2400" dirty="0" smtClean="0"/>
              <a:t>Kompetenzformulierungen sollten mit den Formulierungen in Einführung, Vertiefung und Anwendung übereinstimmen</a:t>
            </a:r>
          </a:p>
          <a:p>
            <a:pPr>
              <a:buFont typeface="Wingdings" panose="05000000000000000000" pitchFamily="2" charset="2"/>
              <a:buChar char="Ø"/>
            </a:pPr>
            <a:r>
              <a:rPr lang="de-DE" sz="2400" dirty="0" smtClean="0"/>
              <a:t>Aufgaben bzw. Hinweise zu Aufgaben zur Kompetenzüberprüfung sollten dabei sein</a:t>
            </a:r>
          </a:p>
          <a:p>
            <a:pPr>
              <a:buFont typeface="Wingdings" panose="05000000000000000000" pitchFamily="2" charset="2"/>
              <a:buChar char="Ø"/>
            </a:pPr>
            <a:r>
              <a:rPr lang="de-DE" sz="2400" dirty="0"/>
              <a:t>g</a:t>
            </a:r>
            <a:r>
              <a:rPr lang="de-DE" sz="2400" dirty="0" smtClean="0"/>
              <a:t>gf. </a:t>
            </a:r>
            <a:r>
              <a:rPr lang="de-DE" sz="2400" dirty="0"/>
              <a:t>E</a:t>
            </a:r>
            <a:r>
              <a:rPr lang="de-DE" sz="2400" dirty="0" smtClean="0"/>
              <a:t>xtra-Aufgaben zum Wiederholen und Üben</a:t>
            </a:r>
            <a:endParaRPr lang="de-DE" sz="2400" dirty="0"/>
          </a:p>
        </p:txBody>
      </p:sp>
      <p:sp>
        <p:nvSpPr>
          <p:cNvPr id="3" name="Titel 2"/>
          <p:cNvSpPr>
            <a:spLocks noGrp="1"/>
          </p:cNvSpPr>
          <p:nvPr>
            <p:ph type="ctrTitle"/>
          </p:nvPr>
        </p:nvSpPr>
        <p:spPr/>
        <p:txBody>
          <a:bodyPr/>
          <a:lstStyle/>
          <a:p>
            <a:r>
              <a:rPr lang="de-DE" dirty="0" smtClean="0"/>
              <a:t>Reflexion</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pic>
        <p:nvPicPr>
          <p:cNvPr id="6" name="Grafik 5"/>
          <p:cNvPicPr>
            <a:picLocks noChangeAspect="1"/>
          </p:cNvPicPr>
          <p:nvPr/>
        </p:nvPicPr>
        <p:blipFill>
          <a:blip r:embed="rId3"/>
          <a:stretch>
            <a:fillRect/>
          </a:stretch>
        </p:blipFill>
        <p:spPr>
          <a:xfrm>
            <a:off x="3995936" y="3123694"/>
            <a:ext cx="4675424" cy="3065852"/>
          </a:xfrm>
          <a:prstGeom prst="rect">
            <a:avLst/>
          </a:prstGeom>
        </p:spPr>
      </p:pic>
    </p:spTree>
    <p:extLst>
      <p:ext uri="{BB962C8B-B14F-4D97-AF65-F5344CB8AC3E}">
        <p14:creationId xmlns:p14="http://schemas.microsoft.com/office/powerpoint/2010/main" val="231753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sz="2000" dirty="0" smtClean="0"/>
              <a:t>Klasse 7/8</a:t>
            </a:r>
          </a:p>
          <a:p>
            <a:r>
              <a:rPr lang="de-DE" sz="2000" dirty="0" smtClean="0"/>
              <a:t>Einführung aller vorgegebenen Kompetenzen</a:t>
            </a:r>
          </a:p>
          <a:p>
            <a:r>
              <a:rPr lang="de-DE" sz="2000" dirty="0" smtClean="0"/>
              <a:t>Einübung mit starker Lenkung durch die Aufgabenstellung</a:t>
            </a:r>
          </a:p>
          <a:p>
            <a:endParaRPr lang="de-DE" sz="2000" dirty="0"/>
          </a:p>
          <a:p>
            <a:pPr marL="0" indent="0">
              <a:buNone/>
            </a:pPr>
            <a:r>
              <a:rPr lang="de-DE" sz="2000" dirty="0" smtClean="0"/>
              <a:t>Klasse 9/10</a:t>
            </a:r>
          </a:p>
          <a:p>
            <a:r>
              <a:rPr lang="de-DE" sz="2000" dirty="0" smtClean="0"/>
              <a:t>Einübung mit immer weniger Lenkung durch die Aufgabenstellung</a:t>
            </a:r>
          </a:p>
          <a:p>
            <a:r>
              <a:rPr lang="de-DE" sz="2000" dirty="0" smtClean="0"/>
              <a:t>Diagnose der Kompetenzen in Klasse 10 als Entscheidungskriterium zur Kurswahl</a:t>
            </a:r>
          </a:p>
          <a:p>
            <a:endParaRPr lang="de-DE" sz="2000" dirty="0"/>
          </a:p>
          <a:p>
            <a:pPr marL="0" indent="0">
              <a:buNone/>
            </a:pPr>
            <a:r>
              <a:rPr lang="de-DE" sz="2000" dirty="0" smtClean="0"/>
              <a:t>Kursstufe</a:t>
            </a:r>
          </a:p>
          <a:p>
            <a:r>
              <a:rPr lang="de-DE" sz="2000" dirty="0" smtClean="0"/>
              <a:t>4-stündig: Kompetenzen werden vorausgesetzt</a:t>
            </a:r>
          </a:p>
          <a:p>
            <a:r>
              <a:rPr lang="de-DE" sz="2000" dirty="0" smtClean="0"/>
              <a:t>2-stündig: Kompetenzen werden vorausgesetzt. Steuerung durch Aufgabenstellung möglich</a:t>
            </a:r>
            <a:endParaRPr lang="de-DE" sz="2000" dirty="0"/>
          </a:p>
        </p:txBody>
      </p:sp>
      <p:sp>
        <p:nvSpPr>
          <p:cNvPr id="3" name="Titel 2"/>
          <p:cNvSpPr>
            <a:spLocks noGrp="1"/>
          </p:cNvSpPr>
          <p:nvPr>
            <p:ph type="ctrTitle"/>
          </p:nvPr>
        </p:nvSpPr>
        <p:spPr/>
        <p:txBody>
          <a:bodyPr/>
          <a:lstStyle/>
          <a:p>
            <a:r>
              <a:rPr lang="de-DE" dirty="0" smtClean="0"/>
              <a:t>Zeitliche Entwicklung… (ein Vorschlag)</a:t>
            </a:r>
            <a:endParaRPr lang="de-DE"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spTree>
    <p:extLst>
      <p:ext uri="{BB962C8B-B14F-4D97-AF65-F5344CB8AC3E}">
        <p14:creationId xmlns:p14="http://schemas.microsoft.com/office/powerpoint/2010/main" val="97284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im Sinne von „Wissen anwenden und vertiefen“.</a:t>
            </a:r>
          </a:p>
          <a:p>
            <a:pPr marL="0" indent="0">
              <a:buNone/>
            </a:pPr>
            <a:r>
              <a:rPr lang="de-DE" dirty="0"/>
              <a:t/>
            </a:r>
            <a:br>
              <a:rPr lang="de-DE" dirty="0"/>
            </a:br>
            <a:endParaRPr lang="de-DE" dirty="0"/>
          </a:p>
        </p:txBody>
      </p:sp>
      <p:sp>
        <p:nvSpPr>
          <p:cNvPr id="3" name="Titel 2"/>
          <p:cNvSpPr>
            <a:spLocks noGrp="1"/>
          </p:cNvSpPr>
          <p:nvPr>
            <p:ph type="ctrTitle"/>
          </p:nvPr>
        </p:nvSpPr>
        <p:spPr/>
        <p:txBody>
          <a:bodyPr/>
          <a:lstStyle/>
          <a:p>
            <a:r>
              <a:rPr lang="de-DE" dirty="0" smtClean="0"/>
              <a:t>Das Experiment als Lernsituation …</a:t>
            </a:r>
            <a:endParaRPr lang="de-DE" dirty="0"/>
          </a:p>
        </p:txBody>
      </p:sp>
      <p:sp>
        <p:nvSpPr>
          <p:cNvPr id="4" name="Fußzeilenplatzhalter 3"/>
          <p:cNvSpPr>
            <a:spLocks noGrp="1"/>
          </p:cNvSpPr>
          <p:nvPr>
            <p:ph type="ftr" sz="quarter" idx="3"/>
          </p:nvPr>
        </p:nvSpPr>
        <p:spPr/>
        <p:txBody>
          <a:bodyPr/>
          <a:lstStyle/>
          <a:p>
            <a:r>
              <a:rPr lang="de-DE" dirty="0" smtClean="0"/>
              <a:t>Material:</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3550995471"/>
              </p:ext>
            </p:extLst>
          </p:nvPr>
        </p:nvGraphicFramePr>
        <p:xfrm>
          <a:off x="217104" y="1679929"/>
          <a:ext cx="8640090" cy="4419600"/>
        </p:xfrm>
        <a:graphic>
          <a:graphicData uri="http://schemas.openxmlformats.org/drawingml/2006/table">
            <a:tbl>
              <a:tblPr firstRow="1" bandRow="1">
                <a:tableStyleId>{69CF1AB2-1976-4502-BF36-3FF5EA218861}</a:tableStyleId>
              </a:tblPr>
              <a:tblGrid>
                <a:gridCol w="2159372">
                  <a:extLst>
                    <a:ext uri="{9D8B030D-6E8A-4147-A177-3AD203B41FA5}">
                      <a16:colId xmlns:a16="http://schemas.microsoft.com/office/drawing/2014/main" val="908718344"/>
                    </a:ext>
                  </a:extLst>
                </a:gridCol>
                <a:gridCol w="6480718">
                  <a:extLst>
                    <a:ext uri="{9D8B030D-6E8A-4147-A177-3AD203B41FA5}">
                      <a16:colId xmlns:a16="http://schemas.microsoft.com/office/drawing/2014/main" val="540965521"/>
                    </a:ext>
                  </a:extLst>
                </a:gridCol>
              </a:tblGrid>
              <a:tr h="370840">
                <a:tc>
                  <a:txBody>
                    <a:bodyPr/>
                    <a:lstStyle/>
                    <a:p>
                      <a:pPr algn="ctr"/>
                      <a:r>
                        <a:rPr lang="en-US" sz="2000" b="1" dirty="0" smtClean="0"/>
                        <a:t>Phase</a:t>
                      </a:r>
                      <a:endParaRPr lang="en-US" sz="2000" b="1" dirty="0"/>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dirty="0" smtClean="0"/>
                        <a:t>Wird in dieser Phase benötigt…</a:t>
                      </a:r>
                    </a:p>
                  </a:txBody>
                  <a:tcPr>
                    <a:solidFill>
                      <a:schemeClr val="tx2">
                        <a:lumMod val="20000"/>
                        <a:lumOff val="80000"/>
                      </a:schemeClr>
                    </a:solidFill>
                  </a:tcPr>
                </a:tc>
                <a:extLst>
                  <a:ext uri="{0D108BD9-81ED-4DB2-BD59-A6C34878D82A}">
                    <a16:rowId xmlns:a16="http://schemas.microsoft.com/office/drawing/2014/main" val="1531297363"/>
                  </a:ext>
                </a:extLst>
              </a:tr>
              <a:tr h="370840">
                <a:tc>
                  <a:txBody>
                    <a:bodyPr/>
                    <a:lstStyle/>
                    <a:p>
                      <a:pPr algn="ctr"/>
                      <a:r>
                        <a:rPr lang="de-DE" sz="2000" b="1" dirty="0" smtClean="0"/>
                        <a:t>Hypothese</a:t>
                      </a:r>
                      <a:endParaRPr lang="en-US" sz="2000" b="1"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1" dirty="0" smtClean="0"/>
                        <a:t>Modelle</a:t>
                      </a:r>
                      <a:r>
                        <a:rPr lang="de-DE" sz="2000" dirty="0" smtClean="0"/>
                        <a:t> </a:t>
                      </a:r>
                      <a:r>
                        <a:rPr lang="de-DE" sz="2000" b="0" dirty="0" smtClean="0"/>
                        <a:t>und</a:t>
                      </a:r>
                      <a:r>
                        <a:rPr lang="de-DE" sz="2000" dirty="0" smtClean="0"/>
                        <a:t> </a:t>
                      </a:r>
                      <a:r>
                        <a:rPr lang="de-DE" sz="2000" b="1" dirty="0" smtClean="0"/>
                        <a:t>inhaltliches Wissen </a:t>
                      </a:r>
                      <a:r>
                        <a:rPr lang="de-DE" sz="2000" b="0" dirty="0" smtClean="0"/>
                        <a:t>um</a:t>
                      </a:r>
                      <a:r>
                        <a:rPr lang="de-DE" sz="2000" dirty="0" smtClean="0"/>
                        <a:t> Hypothese zu begründen</a:t>
                      </a:r>
                    </a:p>
                  </a:txBody>
                  <a:tcPr>
                    <a:solidFill>
                      <a:schemeClr val="tx2">
                        <a:lumMod val="20000"/>
                        <a:lumOff val="80000"/>
                      </a:schemeClr>
                    </a:solidFill>
                  </a:tcPr>
                </a:tc>
                <a:extLst>
                  <a:ext uri="{0D108BD9-81ED-4DB2-BD59-A6C34878D82A}">
                    <a16:rowId xmlns:a16="http://schemas.microsoft.com/office/drawing/2014/main" val="3484698484"/>
                  </a:ext>
                </a:extLst>
              </a:tr>
              <a:tr h="370840">
                <a:tc>
                  <a:txBody>
                    <a:bodyPr/>
                    <a:lstStyle/>
                    <a:p>
                      <a:pPr algn="ctr"/>
                      <a:endParaRPr lang="de-DE" sz="2000" b="1" dirty="0" smtClean="0"/>
                    </a:p>
                    <a:p>
                      <a:pPr algn="ctr"/>
                      <a:r>
                        <a:rPr lang="de-DE" sz="2000" b="1" dirty="0" smtClean="0"/>
                        <a:t>Planung</a:t>
                      </a:r>
                      <a:endParaRPr lang="en-US" sz="2000" b="1" dirty="0"/>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Kenntnisse über </a:t>
                      </a:r>
                      <a:r>
                        <a:rPr lang="de-DE" sz="2000" b="1" dirty="0" smtClean="0"/>
                        <a:t>Messgeräte</a:t>
                      </a:r>
                      <a:r>
                        <a:rPr lang="de-DE" sz="2000" dirty="0" smtClean="0"/>
                        <a:t>, </a:t>
                      </a:r>
                      <a:r>
                        <a:rPr lang="de-DE" sz="2000" b="1" dirty="0" smtClean="0"/>
                        <a:t>Messmethoden</a:t>
                      </a:r>
                      <a:r>
                        <a:rPr lang="de-DE" sz="2000" dirty="0" smtClean="0"/>
                        <a:t>, </a:t>
                      </a:r>
                      <a:r>
                        <a:rPr lang="de-DE" sz="2000" b="1" dirty="0" smtClean="0"/>
                        <a:t>Aufbauten</a:t>
                      </a:r>
                      <a:r>
                        <a:rPr lang="de-DE" sz="2000" dirty="0" smtClean="0"/>
                        <a:t> (z.B. funktionierende Stromkreise), </a:t>
                      </a:r>
                      <a:r>
                        <a:rPr lang="de-DE" sz="2000" b="1" dirty="0" smtClean="0"/>
                        <a:t>Darstellungsformen</a:t>
                      </a:r>
                      <a:r>
                        <a:rPr lang="de-DE" sz="2000" dirty="0" smtClean="0"/>
                        <a:t>, </a:t>
                      </a:r>
                      <a:r>
                        <a:rPr lang="de-DE" sz="2000" b="1" dirty="0" smtClean="0"/>
                        <a:t>Umrechnungen</a:t>
                      </a:r>
                      <a:r>
                        <a:rPr lang="de-DE" sz="2000" dirty="0" smtClean="0"/>
                        <a:t> (z.B. R bestimmen über U und I), … anwenden,</a:t>
                      </a:r>
                      <a:r>
                        <a:rPr lang="de-DE" sz="2000" baseline="0" dirty="0" smtClean="0"/>
                        <a:t> </a:t>
                      </a:r>
                      <a:r>
                        <a:rPr lang="de-DE" sz="2000" dirty="0" smtClean="0"/>
                        <a:t>um </a:t>
                      </a:r>
                      <a:r>
                        <a:rPr lang="de-DE" sz="2000" dirty="0" err="1" smtClean="0"/>
                        <a:t>Exp</a:t>
                      </a:r>
                      <a:r>
                        <a:rPr lang="de-DE" sz="2000" dirty="0" smtClean="0"/>
                        <a:t>. zu planen.</a:t>
                      </a:r>
                    </a:p>
                  </a:txBody>
                  <a:tcPr>
                    <a:solidFill>
                      <a:schemeClr val="accent6">
                        <a:lumMod val="40000"/>
                        <a:lumOff val="60000"/>
                      </a:schemeClr>
                    </a:solidFill>
                  </a:tcPr>
                </a:tc>
                <a:extLst>
                  <a:ext uri="{0D108BD9-81ED-4DB2-BD59-A6C34878D82A}">
                    <a16:rowId xmlns:a16="http://schemas.microsoft.com/office/drawing/2014/main" val="2676858198"/>
                  </a:ext>
                </a:extLst>
              </a:tr>
              <a:tr h="370840">
                <a:tc>
                  <a:txBody>
                    <a:bodyPr/>
                    <a:lstStyle/>
                    <a:p>
                      <a:pPr algn="ctr"/>
                      <a:r>
                        <a:rPr lang="de-DE" sz="2000" b="1" dirty="0" smtClean="0"/>
                        <a:t>Durchführung</a:t>
                      </a:r>
                      <a:endParaRPr lang="en-US" sz="2000" b="1" dirty="0"/>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t>inhaltliche Wissen aus der Planung anwenden</a:t>
                      </a:r>
                    </a:p>
                  </a:txBody>
                  <a:tcPr>
                    <a:solidFill>
                      <a:schemeClr val="accent3">
                        <a:lumMod val="40000"/>
                        <a:lumOff val="60000"/>
                      </a:schemeClr>
                    </a:solidFill>
                  </a:tcPr>
                </a:tc>
                <a:extLst>
                  <a:ext uri="{0D108BD9-81ED-4DB2-BD59-A6C34878D82A}">
                    <a16:rowId xmlns:a16="http://schemas.microsoft.com/office/drawing/2014/main" val="349299482"/>
                  </a:ext>
                </a:extLst>
              </a:tr>
              <a:tr h="370840">
                <a:tc>
                  <a:txBody>
                    <a:bodyPr/>
                    <a:lstStyle/>
                    <a:p>
                      <a:pPr algn="ctr"/>
                      <a:endParaRPr lang="de-DE" sz="2000" b="1" dirty="0" smtClean="0"/>
                    </a:p>
                    <a:p>
                      <a:pPr algn="ctr"/>
                      <a:endParaRPr lang="de-DE" sz="2000" b="1" dirty="0" smtClean="0"/>
                    </a:p>
                    <a:p>
                      <a:pPr algn="ctr"/>
                      <a:r>
                        <a:rPr lang="de-DE" sz="2000" b="1" dirty="0" smtClean="0"/>
                        <a:t>Auswertung</a:t>
                      </a:r>
                      <a:endParaRPr lang="en-US" sz="2000" b="1" dirty="0"/>
                    </a:p>
                  </a:txBody>
                  <a:tcPr>
                    <a:solidFill>
                      <a:schemeClr val="accent4">
                        <a:lumMod val="40000"/>
                        <a:lumOff val="60000"/>
                      </a:schemeClr>
                    </a:solidFill>
                  </a:tcPr>
                </a:tc>
                <a:tc>
                  <a:txBody>
                    <a:bodyPr/>
                    <a:lstStyle/>
                    <a:p>
                      <a:pPr marL="342900" indent="-342900">
                        <a:buFont typeface="Wingdings" panose="05000000000000000000" pitchFamily="2" charset="2"/>
                        <a:buChar char="§"/>
                      </a:pPr>
                      <a:r>
                        <a:rPr lang="de-DE" sz="2000" b="1" dirty="0" smtClean="0"/>
                        <a:t>Zusammenhänge</a:t>
                      </a:r>
                      <a:r>
                        <a:rPr lang="de-DE" sz="2000" dirty="0" smtClean="0"/>
                        <a:t> zwischen physikalischen Größen </a:t>
                      </a:r>
                      <a:r>
                        <a:rPr lang="de-DE" sz="2000" b="1" dirty="0" smtClean="0"/>
                        <a:t>herstellen</a:t>
                      </a:r>
                      <a:r>
                        <a:rPr lang="de-DE" sz="2000" dirty="0" smtClean="0"/>
                        <a:t> (verbal, mathematisch)</a:t>
                      </a:r>
                    </a:p>
                    <a:p>
                      <a:pPr marL="342900" indent="-342900">
                        <a:buFont typeface="Wingdings" panose="05000000000000000000" pitchFamily="2" charset="2"/>
                        <a:buChar char="§"/>
                      </a:pPr>
                      <a:r>
                        <a:rPr lang="de-DE" sz="2000" dirty="0" smtClean="0"/>
                        <a:t>verschiedene </a:t>
                      </a:r>
                      <a:r>
                        <a:rPr lang="de-DE" sz="2000" b="1" dirty="0" smtClean="0"/>
                        <a:t>Darstellungsformen</a:t>
                      </a:r>
                      <a:r>
                        <a:rPr lang="de-DE" sz="2000" dirty="0" smtClean="0"/>
                        <a:t> nutzen</a:t>
                      </a:r>
                    </a:p>
                    <a:p>
                      <a:pPr marL="342900" indent="-342900">
                        <a:buFont typeface="Wingdings" panose="05000000000000000000" pitchFamily="2" charset="2"/>
                        <a:buChar char="§"/>
                      </a:pPr>
                      <a:r>
                        <a:rPr lang="de-DE" sz="2000" dirty="0" smtClean="0"/>
                        <a:t>Kriterien für </a:t>
                      </a:r>
                      <a:r>
                        <a:rPr lang="de-DE" sz="2000" b="1" dirty="0" err="1" smtClean="0"/>
                        <a:t>Mess</a:t>
                      </a:r>
                      <a:r>
                        <a:rPr lang="de-DE" sz="2000" b="1" dirty="0" smtClean="0"/>
                        <a:t>(</a:t>
                      </a:r>
                      <a:r>
                        <a:rPr lang="de-DE" sz="2000" b="1" dirty="0" err="1" smtClean="0"/>
                        <a:t>un</a:t>
                      </a:r>
                      <a:r>
                        <a:rPr lang="de-DE" sz="2000" b="1" dirty="0" smtClean="0"/>
                        <a:t>)</a:t>
                      </a:r>
                      <a:r>
                        <a:rPr lang="de-DE" sz="2000" b="1" dirty="0" err="1" smtClean="0"/>
                        <a:t>genauigkeiten</a:t>
                      </a:r>
                      <a:r>
                        <a:rPr lang="de-DE" sz="2000" dirty="0" smtClean="0"/>
                        <a:t> angeben</a:t>
                      </a:r>
                    </a:p>
                    <a:p>
                      <a:pPr marL="342900" indent="-342900">
                        <a:buFont typeface="Wingdings" panose="05000000000000000000" pitchFamily="2" charset="2"/>
                        <a:buChar char="§"/>
                      </a:pPr>
                      <a:r>
                        <a:rPr lang="de-DE" sz="2000" dirty="0" smtClean="0"/>
                        <a:t>…</a:t>
                      </a:r>
                    </a:p>
                  </a:txBody>
                  <a:tcPr>
                    <a:solidFill>
                      <a:schemeClr val="accent4">
                        <a:lumMod val="40000"/>
                        <a:lumOff val="60000"/>
                      </a:schemeClr>
                    </a:solidFill>
                  </a:tcPr>
                </a:tc>
                <a:extLst>
                  <a:ext uri="{0D108BD9-81ED-4DB2-BD59-A6C34878D82A}">
                    <a16:rowId xmlns:a16="http://schemas.microsoft.com/office/drawing/2014/main" val="2805313309"/>
                  </a:ext>
                </a:extLst>
              </a:tr>
            </a:tbl>
          </a:graphicData>
        </a:graphic>
      </p:graphicFrame>
      <p:sp>
        <p:nvSpPr>
          <p:cNvPr id="6" name="Textfeld 5"/>
          <p:cNvSpPr txBox="1"/>
          <p:nvPr/>
        </p:nvSpPr>
        <p:spPr>
          <a:xfrm>
            <a:off x="6876256" y="5877272"/>
            <a:ext cx="1980938" cy="338554"/>
          </a:xfrm>
          <a:prstGeom prst="rect">
            <a:avLst/>
          </a:prstGeom>
          <a:noFill/>
        </p:spPr>
        <p:txBody>
          <a:bodyPr wrap="square" rtlCol="0">
            <a:spAutoFit/>
          </a:bodyPr>
          <a:lstStyle/>
          <a:p>
            <a:r>
              <a:rPr lang="de-DE" sz="1600" dirty="0" smtClean="0">
                <a:hlinkClick r:id="rId3"/>
              </a:rPr>
              <a:t>Übersicht Materialien</a:t>
            </a:r>
            <a:endParaRPr lang="en-US" sz="1600" dirty="0"/>
          </a:p>
        </p:txBody>
      </p:sp>
    </p:spTree>
    <p:extLst>
      <p:ext uri="{BB962C8B-B14F-4D97-AF65-F5344CB8AC3E}">
        <p14:creationId xmlns:p14="http://schemas.microsoft.com/office/powerpoint/2010/main" val="33072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smtClean="0"/>
              <a:t>Gestaltung der Aufgaben (Infoblatt)</a:t>
            </a:r>
            <a:endParaRPr lang="de-DE" dirty="0"/>
          </a:p>
        </p:txBody>
      </p:sp>
      <p:sp>
        <p:nvSpPr>
          <p:cNvPr id="4" name="Fußzeilenplatzhalter 3"/>
          <p:cNvSpPr>
            <a:spLocks noGrp="1"/>
          </p:cNvSpPr>
          <p:nvPr>
            <p:ph type="ftr" sz="quarter" idx="3"/>
          </p:nvPr>
        </p:nvSpPr>
        <p:spPr/>
        <p:txBody>
          <a:bodyPr/>
          <a:lstStyle/>
          <a:p>
            <a:r>
              <a:rPr lang="de-DE" dirty="0" smtClean="0"/>
              <a:t>Material:</a:t>
            </a:r>
            <a:endParaRPr lang="de-DE" dirty="0"/>
          </a:p>
        </p:txBody>
      </p:sp>
      <p:graphicFrame>
        <p:nvGraphicFramePr>
          <p:cNvPr id="7" name="Inhaltsplatzhalter 6"/>
          <p:cNvGraphicFramePr>
            <a:graphicFrameLocks noGrp="1"/>
          </p:cNvGraphicFramePr>
          <p:nvPr>
            <p:ph sz="half" idx="1"/>
            <p:extLst>
              <p:ext uri="{D42A27DB-BD31-4B8C-83A1-F6EECF244321}">
                <p14:modId xmlns:p14="http://schemas.microsoft.com/office/powerpoint/2010/main" val="523095660"/>
              </p:ext>
            </p:extLst>
          </p:nvPr>
        </p:nvGraphicFramePr>
        <p:xfrm>
          <a:off x="252389" y="1010089"/>
          <a:ext cx="4456512" cy="5329237"/>
        </p:xfrm>
        <a:graphic>
          <a:graphicData uri="http://schemas.openxmlformats.org/drawingml/2006/table">
            <a:tbl>
              <a:tblPr firstRow="1" firstCol="1" bandRow="1"/>
              <a:tblGrid>
                <a:gridCol w="2228256">
                  <a:extLst>
                    <a:ext uri="{9D8B030D-6E8A-4147-A177-3AD203B41FA5}">
                      <a16:colId xmlns:a16="http://schemas.microsoft.com/office/drawing/2014/main" val="3019471091"/>
                    </a:ext>
                  </a:extLst>
                </a:gridCol>
                <a:gridCol w="2228256">
                  <a:extLst>
                    <a:ext uri="{9D8B030D-6E8A-4147-A177-3AD203B41FA5}">
                      <a16:colId xmlns:a16="http://schemas.microsoft.com/office/drawing/2014/main" val="1297249960"/>
                    </a:ext>
                  </a:extLst>
                </a:gridCol>
              </a:tblGrid>
              <a:tr h="290263">
                <a:tc gridSpan="2">
                  <a:txBody>
                    <a:bodyPr/>
                    <a:lstStyle/>
                    <a:p>
                      <a:pPr algn="ct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Beobachten, Beschreiben ↔  Vermuten, Erklären</a:t>
                      </a:r>
                      <a:endParaRPr lang="de-DE" sz="800" dirty="0">
                        <a:effectLst/>
                        <a:latin typeface="Calibri" panose="020F0502020204030204" pitchFamily="34" charset="0"/>
                        <a:ea typeface="MS Mincho"/>
                        <a:cs typeface="Times New Roman" panose="02020603050405020304" pitchFamily="18" charset="0"/>
                      </a:endParaRPr>
                    </a:p>
                    <a:p>
                      <a:pPr algn="ct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(verändert Nach einer Idee von </a:t>
                      </a:r>
                      <a:r>
                        <a:rPr lang="de-DE" sz="800" dirty="0" err="1">
                          <a:effectLst/>
                          <a:latin typeface="Calibri" panose="020F0502020204030204" pitchFamily="34" charset="0"/>
                          <a:ea typeface="Calibri" panose="020F0502020204030204" pitchFamily="34" charset="0"/>
                          <a:cs typeface="Arial" panose="020B0604020202020204" pitchFamily="34" charset="0"/>
                        </a:rPr>
                        <a:t>Piko</a:t>
                      </a:r>
                      <a:r>
                        <a:rPr lang="de-DE" sz="800" dirty="0">
                          <a:effectLst/>
                          <a:latin typeface="Calibri" panose="020F0502020204030204" pitchFamily="34" charset="0"/>
                          <a:ea typeface="Calibri" panose="020F0502020204030204" pitchFamily="34" charset="0"/>
                          <a:cs typeface="Arial" panose="020B0604020202020204" pitchFamily="34" charset="0"/>
                        </a:rPr>
                        <a:t>, Phänomene der Optik)</a:t>
                      </a:r>
                      <a:endParaRPr lang="de-DE" sz="800" dirty="0">
                        <a:effectLst/>
                        <a:latin typeface="Calibri" panose="020F0502020204030204" pitchFamily="34" charset="0"/>
                        <a:ea typeface="MS Mincho"/>
                        <a:cs typeface="Times New Roman" panose="02020603050405020304" pitchFamily="18" charset="0"/>
                      </a:endParaRPr>
                    </a:p>
                  </a:txBody>
                  <a:tcPr marL="52247" marR="5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de-DE"/>
                    </a:p>
                  </a:txBody>
                  <a:tcPr/>
                </a:tc>
                <a:extLst>
                  <a:ext uri="{0D108BD9-81ED-4DB2-BD59-A6C34878D82A}">
                    <a16:rowId xmlns:a16="http://schemas.microsoft.com/office/drawing/2014/main" val="1451117653"/>
                  </a:ext>
                </a:extLst>
              </a:tr>
              <a:tr h="127716">
                <a:tc gridSpan="2">
                  <a:txBody>
                    <a:bodyPr/>
                    <a:lstStyle/>
                    <a:p>
                      <a:pPr algn="ctr">
                        <a:spcAft>
                          <a:spcPts val="0"/>
                        </a:spcAft>
                      </a:pPr>
                      <a:r>
                        <a:rPr lang="de-DE" sz="800" b="1">
                          <a:effectLst/>
                          <a:latin typeface="Calibri" panose="020F0502020204030204" pitchFamily="34" charset="0"/>
                          <a:ea typeface="Calibri" panose="020F0502020204030204" pitchFamily="34" charset="0"/>
                          <a:cs typeface="Arial" panose="020B0604020202020204" pitchFamily="34" charset="0"/>
                        </a:rPr>
                        <a:t>Ziele:</a:t>
                      </a:r>
                      <a:endParaRPr lang="de-DE" sz="800">
                        <a:effectLst/>
                        <a:latin typeface="Calibri" panose="020F0502020204030204" pitchFamily="34" charset="0"/>
                        <a:ea typeface="MS Mincho"/>
                        <a:cs typeface="Times New Roman" panose="02020603050405020304" pitchFamily="18" charset="0"/>
                      </a:endParaRPr>
                    </a:p>
                  </a:txBody>
                  <a:tcPr marL="52247" marR="5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hMerge="1">
                  <a:txBody>
                    <a:bodyPr/>
                    <a:lstStyle/>
                    <a:p>
                      <a:endParaRPr lang="de-DE"/>
                    </a:p>
                  </a:txBody>
                  <a:tcPr/>
                </a:tc>
                <a:extLst>
                  <a:ext uri="{0D108BD9-81ED-4DB2-BD59-A6C34878D82A}">
                    <a16:rowId xmlns:a16="http://schemas.microsoft.com/office/drawing/2014/main" val="985554836"/>
                  </a:ext>
                </a:extLst>
              </a:tr>
              <a:tr h="1335212">
                <a:tc gridSpan="2">
                  <a:txBody>
                    <a:bodyPr/>
                    <a:lstStyle/>
                    <a:p>
                      <a:pPr marL="457200">
                        <a:spcAft>
                          <a:spcPts val="0"/>
                        </a:spcAft>
                      </a:pPr>
                      <a:r>
                        <a:rPr lang="de-DE" sz="800" b="1">
                          <a:effectLst/>
                          <a:latin typeface="Calibri" panose="020F0502020204030204" pitchFamily="34" charset="0"/>
                          <a:ea typeface="Calibri" panose="020F0502020204030204" pitchFamily="34" charset="0"/>
                          <a:cs typeface="Arial" panose="020B0604020202020204" pitchFamily="34" charset="0"/>
                        </a:rPr>
                        <a:t>pbK´s:</a:t>
                      </a:r>
                      <a:endParaRPr lang="de-DE" sz="8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a:effectLst/>
                          <a:latin typeface="Calibri" panose="020F0502020204030204" pitchFamily="34" charset="0"/>
                          <a:ea typeface="Calibri" panose="020F0502020204030204" pitchFamily="34" charset="0"/>
                          <a:cs typeface="Arial" panose="020B0604020202020204" pitchFamily="34" charset="0"/>
                        </a:rPr>
                        <a:t>Phänomene zielgerichtet beobachten und Beobachtungen beschreiben [E1]</a:t>
                      </a:r>
                      <a:endParaRPr lang="de-DE" sz="8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a:effectLst/>
                          <a:latin typeface="Calibri" panose="020F0502020204030204" pitchFamily="34" charset="0"/>
                          <a:ea typeface="Calibri" panose="020F0502020204030204" pitchFamily="34" charset="0"/>
                          <a:cs typeface="Arial" panose="020B0604020202020204" pitchFamily="34" charset="0"/>
                        </a:rPr>
                        <a:t>Erkennen, dass Beobachtungen nicht immer objektiv sind</a:t>
                      </a:r>
                      <a:endParaRPr lang="de-DE" sz="800">
                        <a:effectLst/>
                        <a:latin typeface="Calibri" panose="020F0502020204030204" pitchFamily="34" charset="0"/>
                        <a:ea typeface="MS Mincho"/>
                        <a:cs typeface="Times New Roman" panose="02020603050405020304" pitchFamily="18" charset="0"/>
                      </a:endParaRPr>
                    </a:p>
                    <a:p>
                      <a:pPr marL="342900" lvl="0" indent="-342900">
                        <a:lnSpc>
                          <a:spcPct val="150000"/>
                        </a:lnSpc>
                        <a:spcBef>
                          <a:spcPts val="300"/>
                        </a:spcBef>
                        <a:spcAft>
                          <a:spcPts val="300"/>
                        </a:spcAft>
                        <a:buFont typeface="Wingdings" panose="05000000000000000000" pitchFamily="2" charset="2"/>
                        <a:buChar char=""/>
                      </a:pPr>
                      <a:r>
                        <a:rPr lang="de-DE" sz="800">
                          <a:effectLst/>
                          <a:latin typeface="Calibri" panose="020F0502020204030204" pitchFamily="34" charset="0"/>
                          <a:ea typeface="Calibri" panose="020F0502020204030204" pitchFamily="34" charset="0"/>
                          <a:cs typeface="Arial" panose="020B0604020202020204" pitchFamily="34" charset="0"/>
                        </a:rPr>
                        <a:t>zwischen realen Erfahrungen und konstruierten, idealisierten Modellvorstellungen unterscheiden (unter anderem Unterschied zwischen Beobachtung und Erklärung); (E9)</a:t>
                      </a:r>
                      <a:endParaRPr lang="de-DE" sz="80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de-DE" sz="800">
                          <a:effectLst/>
                          <a:latin typeface="Calibri" panose="020F0502020204030204" pitchFamily="34" charset="0"/>
                          <a:ea typeface="Calibri" panose="020F0502020204030204" pitchFamily="34" charset="0"/>
                          <a:cs typeface="Arial" panose="020B0604020202020204" pitchFamily="34" charset="0"/>
                        </a:rPr>
                        <a:t> </a:t>
                      </a:r>
                      <a:endParaRPr lang="de-DE" sz="800">
                        <a:effectLst/>
                        <a:latin typeface="Calibri" panose="020F0502020204030204" pitchFamily="34" charset="0"/>
                        <a:ea typeface="MS Mincho"/>
                        <a:cs typeface="Times New Roman" panose="02020603050405020304" pitchFamily="18" charset="0"/>
                      </a:endParaRPr>
                    </a:p>
                    <a:p>
                      <a:pPr marL="449580">
                        <a:spcAft>
                          <a:spcPts val="0"/>
                        </a:spcAft>
                      </a:pPr>
                      <a:r>
                        <a:rPr lang="de-DE" sz="800" b="1">
                          <a:effectLst/>
                          <a:latin typeface="Calibri" panose="020F0502020204030204" pitchFamily="34" charset="0"/>
                          <a:ea typeface="Calibri" panose="020F0502020204030204" pitchFamily="34" charset="0"/>
                          <a:cs typeface="Arial" panose="020B0604020202020204" pitchFamily="34" charset="0"/>
                        </a:rPr>
                        <a:t>ibK´s:</a:t>
                      </a:r>
                      <a:endParaRPr lang="de-DE" sz="8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a:effectLst/>
                          <a:latin typeface="Calibri" panose="020F0502020204030204" pitchFamily="34" charset="0"/>
                          <a:ea typeface="Calibri" panose="020F0502020204030204" pitchFamily="34" charset="0"/>
                          <a:cs typeface="Arial" panose="020B0604020202020204" pitchFamily="34" charset="0"/>
                        </a:rPr>
                        <a:t>Kriterien für die Unterscheidung zwischen Beobachtung, Beschreibung und Vermutung oder Erklärung beschreiben […] (3.2.1 (1))</a:t>
                      </a:r>
                      <a:endParaRPr lang="de-DE" sz="800">
                        <a:effectLst/>
                        <a:latin typeface="Calibri" panose="020F0502020204030204" pitchFamily="34" charset="0"/>
                        <a:ea typeface="MS Mincho"/>
                        <a:cs typeface="Times New Roman" panose="02020603050405020304" pitchFamily="18" charset="0"/>
                      </a:endParaRPr>
                    </a:p>
                  </a:txBody>
                  <a:tcPr marL="52247" marR="5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de-DE"/>
                    </a:p>
                  </a:txBody>
                  <a:tcPr/>
                </a:tc>
                <a:extLst>
                  <a:ext uri="{0D108BD9-81ED-4DB2-BD59-A6C34878D82A}">
                    <a16:rowId xmlns:a16="http://schemas.microsoft.com/office/drawing/2014/main" val="2748157326"/>
                  </a:ext>
                </a:extLst>
              </a:tr>
              <a:tr h="127716">
                <a:tc gridSpan="2">
                  <a:txBody>
                    <a:bodyPr/>
                    <a:lstStyle/>
                    <a:p>
                      <a:pPr algn="ctr">
                        <a:spcAft>
                          <a:spcPts val="0"/>
                        </a:spcAft>
                      </a:pPr>
                      <a:r>
                        <a:rPr lang="de-DE" sz="800" b="1">
                          <a:effectLst/>
                          <a:latin typeface="Calibri" panose="020F0502020204030204" pitchFamily="34" charset="0"/>
                          <a:ea typeface="Calibri" panose="020F0502020204030204" pitchFamily="34" charset="0"/>
                          <a:cs typeface="Arial" panose="020B0604020202020204" pitchFamily="34" charset="0"/>
                        </a:rPr>
                        <a:t>Material:</a:t>
                      </a:r>
                      <a:endParaRPr lang="de-DE" sz="800">
                        <a:effectLst/>
                        <a:latin typeface="Calibri" panose="020F0502020204030204" pitchFamily="34" charset="0"/>
                        <a:ea typeface="MS Mincho"/>
                        <a:cs typeface="Times New Roman" panose="02020603050405020304" pitchFamily="18" charset="0"/>
                      </a:endParaRPr>
                    </a:p>
                  </a:txBody>
                  <a:tcPr marL="52247" marR="5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c hMerge="1">
                  <a:txBody>
                    <a:bodyPr/>
                    <a:lstStyle/>
                    <a:p>
                      <a:endParaRPr lang="de-DE"/>
                    </a:p>
                  </a:txBody>
                  <a:tcPr/>
                </a:tc>
                <a:extLst>
                  <a:ext uri="{0D108BD9-81ED-4DB2-BD59-A6C34878D82A}">
                    <a16:rowId xmlns:a16="http://schemas.microsoft.com/office/drawing/2014/main" val="2945708335"/>
                  </a:ext>
                </a:extLst>
              </a:tr>
              <a:tr h="1277159">
                <a:tc>
                  <a:txBody>
                    <a:bodyPr/>
                    <a:lstStyle/>
                    <a:p>
                      <a:pPr marL="342900" lvl="0" indent="-342900">
                        <a:spcAft>
                          <a:spcPts val="0"/>
                        </a:spcAft>
                        <a:buFont typeface="Wingdings" panose="05000000000000000000" pitchFamily="2" charset="2"/>
                        <a:buChar char=""/>
                      </a:pPr>
                      <a:r>
                        <a:rPr lang="de-DE" sz="800">
                          <a:effectLst/>
                          <a:latin typeface="Calibri" panose="020F0502020204030204" pitchFamily="34" charset="0"/>
                          <a:ea typeface="Calibri" panose="020F0502020204030204" pitchFamily="34" charset="0"/>
                          <a:cs typeface="Arial" panose="020B0604020202020204" pitchFamily="34" charset="0"/>
                        </a:rPr>
                        <a:t>Lernzirkel</a:t>
                      </a:r>
                      <a:endParaRPr lang="de-DE" sz="8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a:effectLst/>
                          <a:latin typeface="Calibri" panose="020F0502020204030204" pitchFamily="34" charset="0"/>
                          <a:ea typeface="Calibri" panose="020F0502020204030204" pitchFamily="34" charset="0"/>
                          <a:cs typeface="Arial" panose="020B0604020202020204" pitchFamily="34" charset="0"/>
                        </a:rPr>
                        <a:t>Methodenblatt</a:t>
                      </a:r>
                      <a:endParaRPr lang="de-DE" sz="800">
                        <a:effectLst/>
                        <a:latin typeface="Calibri" panose="020F0502020204030204" pitchFamily="34" charset="0"/>
                        <a:ea typeface="MS Mincho"/>
                        <a:cs typeface="Times New Roman" panose="02020603050405020304" pitchFamily="18" charset="0"/>
                      </a:endParaRPr>
                    </a:p>
                  </a:txBody>
                  <a:tcPr marL="52247" marR="52247"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7CAAC"/>
                    </a:solidFill>
                  </a:tcPr>
                </a:tc>
                <a:tc>
                  <a:txBody>
                    <a:bodyPr/>
                    <a:lstStyle/>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1: Becherglas mit Wasser und Figur</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2: Styropor- und Metallplatte </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3: 2 Dosen mit Deckel und Watte, jeweils      </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    mit Zitronen- bzw. Vanilleduft getränkt</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4: 3 Bechergläser mit Wasser jeweils mit </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    süßem (Zucker), salzigem, neutralem </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    Geschmack, pro Schüler einen sauberen </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    Löffel.</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8: Stimmgabel</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9: Stimmgabel</a:t>
                      </a:r>
                      <a:endParaRPr lang="de-DE" sz="800" dirty="0">
                        <a:effectLst/>
                        <a:latin typeface="Calibri" panose="020F0502020204030204" pitchFamily="34" charset="0"/>
                        <a:ea typeface="MS Mincho"/>
                        <a:cs typeface="Times New Roman" panose="02020603050405020304" pitchFamily="18" charset="0"/>
                      </a:endParaRPr>
                    </a:p>
                  </a:txBody>
                  <a:tcPr marL="52247" marR="5224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53497089"/>
                  </a:ext>
                </a:extLst>
              </a:tr>
              <a:tr h="127716">
                <a:tc gridSpan="2">
                  <a:txBody>
                    <a:bodyPr/>
                    <a:lstStyle/>
                    <a:p>
                      <a:pPr algn="ctr">
                        <a:spcAft>
                          <a:spcPts val="0"/>
                        </a:spcAft>
                      </a:pPr>
                      <a:r>
                        <a:rPr lang="de-DE" sz="800" b="1">
                          <a:effectLst/>
                          <a:latin typeface="Calibri" panose="020F0502020204030204" pitchFamily="34" charset="0"/>
                          <a:ea typeface="Calibri" panose="020F0502020204030204" pitchFamily="34" charset="0"/>
                          <a:cs typeface="Arial" panose="020B0604020202020204" pitchFamily="34" charset="0"/>
                        </a:rPr>
                        <a:t>Hinweise:</a:t>
                      </a:r>
                      <a:endParaRPr lang="de-DE" sz="800">
                        <a:effectLst/>
                        <a:latin typeface="Calibri" panose="020F0502020204030204" pitchFamily="34" charset="0"/>
                        <a:ea typeface="MS Mincho"/>
                        <a:cs typeface="Times New Roman" panose="02020603050405020304" pitchFamily="18" charset="0"/>
                      </a:endParaRPr>
                    </a:p>
                  </a:txBody>
                  <a:tcPr marL="52247" marR="5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599"/>
                    </a:solidFill>
                  </a:tcPr>
                </a:tc>
                <a:tc hMerge="1">
                  <a:txBody>
                    <a:bodyPr/>
                    <a:lstStyle/>
                    <a:p>
                      <a:endParaRPr lang="de-DE"/>
                    </a:p>
                  </a:txBody>
                  <a:tcPr/>
                </a:tc>
                <a:extLst>
                  <a:ext uri="{0D108BD9-81ED-4DB2-BD59-A6C34878D82A}">
                    <a16:rowId xmlns:a16="http://schemas.microsoft.com/office/drawing/2014/main" val="3157488431"/>
                  </a:ext>
                </a:extLst>
              </a:tr>
              <a:tr h="2043455">
                <a:tc gridSpan="2">
                  <a:txBody>
                    <a:bodyPr/>
                    <a:lstStyle/>
                    <a:p>
                      <a:pPr marL="342900" lvl="0" indent="-342900">
                        <a:spcAft>
                          <a:spcPts val="0"/>
                        </a:spcAft>
                        <a:buFont typeface="Wingdings" panose="05000000000000000000" pitchFamily="2" charset="2"/>
                        <a:buChar char=""/>
                      </a:pPr>
                      <a:r>
                        <a:rPr lang="de-DE" sz="800" dirty="0">
                          <a:effectLst/>
                          <a:latin typeface="Calibri" panose="020F0502020204030204" pitchFamily="34" charset="0"/>
                          <a:ea typeface="Calibri" panose="020F0502020204030204" pitchFamily="34" charset="0"/>
                          <a:cs typeface="Arial" panose="020B0604020202020204" pitchFamily="34" charset="0"/>
                        </a:rPr>
                        <a:t>Die Stationen 3 und 4 bzw. 5, 6 und 7 sowie 8 und 9 haben ähnlichen Charakter. Von diesen müssen nicht alle gemacht werden.</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dirty="0">
                          <a:effectLst/>
                          <a:latin typeface="Calibri" panose="020F0502020204030204" pitchFamily="34" charset="0"/>
                          <a:ea typeface="Calibri" panose="020F0502020204030204" pitchFamily="34" charset="0"/>
                          <a:cs typeface="Arial" panose="020B0604020202020204" pitchFamily="34" charset="0"/>
                        </a:rPr>
                        <a:t>Alle Stationen sollten mind. doppelt vorhanden sein.</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dirty="0">
                          <a:effectLst/>
                          <a:latin typeface="Calibri" panose="020F0502020204030204" pitchFamily="34" charset="0"/>
                          <a:ea typeface="Calibri" panose="020F0502020204030204" pitchFamily="34" charset="0"/>
                          <a:cs typeface="Arial" panose="020B0604020202020204" pitchFamily="34" charset="0"/>
                        </a:rPr>
                        <a:t>Die SuS bearbeiten die Stationen und notieren ihre Beobachtungen auf einem „Notizzettel“.</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dirty="0">
                          <a:effectLst/>
                          <a:latin typeface="Calibri" panose="020F0502020204030204" pitchFamily="34" charset="0"/>
                          <a:ea typeface="Calibri" panose="020F0502020204030204" pitchFamily="34" charset="0"/>
                          <a:cs typeface="Arial" panose="020B0604020202020204" pitchFamily="34" charset="0"/>
                        </a:rPr>
                        <a:t>Die Beschreibungen (auf den Notizzetteln) werden den anderen vorgestellt.</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dirty="0">
                          <a:effectLst/>
                          <a:latin typeface="Calibri" panose="020F0502020204030204" pitchFamily="34" charset="0"/>
                          <a:ea typeface="Calibri" panose="020F0502020204030204" pitchFamily="34" charset="0"/>
                          <a:cs typeface="Arial" panose="020B0604020202020204" pitchFamily="34" charset="0"/>
                        </a:rPr>
                        <a:t>Anhand von geeigneten Beispielen werden die Unterschiede zwischen Beobachten, Vermuten (, d.h. eine Erklärungsidee zu haben) und Erklären (, d.h. die Erklärung zu kennen) herausgearbeitet.</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dirty="0">
                          <a:effectLst/>
                          <a:latin typeface="Calibri" panose="020F0502020204030204" pitchFamily="34" charset="0"/>
                          <a:ea typeface="Calibri" panose="020F0502020204030204" pitchFamily="34" charset="0"/>
                          <a:cs typeface="Arial" panose="020B0604020202020204" pitchFamily="34" charset="0"/>
                        </a:rPr>
                        <a:t>Die SuS bekommen Hinweise und Hilfen, wie man zielgerichtet beobachtet und diese Beobachtungen schriftlich formuliert.</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Wingdings" panose="05000000000000000000" pitchFamily="2" charset="2"/>
                        <a:buChar char=""/>
                      </a:pPr>
                      <a:r>
                        <a:rPr lang="de-DE" sz="800" dirty="0">
                          <a:effectLst/>
                          <a:latin typeface="Calibri" panose="020F0502020204030204" pitchFamily="34" charset="0"/>
                          <a:ea typeface="Calibri" panose="020F0502020204030204" pitchFamily="34" charset="0"/>
                          <a:cs typeface="Arial" panose="020B0604020202020204" pitchFamily="34" charset="0"/>
                        </a:rPr>
                        <a:t>Die SuS erhalten ein Methodenblatt.</a:t>
                      </a:r>
                      <a:endParaRPr lang="de-DE" sz="800" dirty="0">
                        <a:effectLst/>
                        <a:latin typeface="Calibri" panose="020F0502020204030204" pitchFamily="34" charset="0"/>
                        <a:ea typeface="MS Mincho"/>
                        <a:cs typeface="Times New Roman" panose="02020603050405020304" pitchFamily="18" charset="0"/>
                      </a:endParaRPr>
                    </a:p>
                    <a:p>
                      <a:pPr>
                        <a:spcAft>
                          <a:spcPts val="0"/>
                        </a:spcAft>
                      </a:pPr>
                      <a:r>
                        <a:rPr lang="de-DE" sz="800" b="1" dirty="0">
                          <a:effectLst/>
                          <a:latin typeface="Calibri" panose="020F0502020204030204" pitchFamily="34" charset="0"/>
                          <a:ea typeface="Calibri" panose="020F0502020204030204" pitchFamily="34" charset="0"/>
                          <a:cs typeface="Arial" panose="020B0604020202020204" pitchFamily="34" charset="0"/>
                        </a:rPr>
                        <a:t> </a:t>
                      </a:r>
                      <a:endParaRPr lang="de-DE" sz="800" dirty="0">
                        <a:effectLst/>
                        <a:latin typeface="Calibri" panose="020F0502020204030204" pitchFamily="34" charset="0"/>
                        <a:ea typeface="MS Mincho"/>
                        <a:cs typeface="Times New Roman" panose="02020603050405020304" pitchFamily="18" charset="0"/>
                      </a:endParaRPr>
                    </a:p>
                    <a:p>
                      <a:pPr marL="228600">
                        <a:spcAft>
                          <a:spcPts val="0"/>
                        </a:spcAft>
                      </a:pPr>
                      <a:r>
                        <a:rPr lang="de-DE" sz="800" dirty="0">
                          <a:effectLst/>
                          <a:latin typeface="Calibri" panose="020F0502020204030204" pitchFamily="34" charset="0"/>
                          <a:ea typeface="Calibri" panose="020F0502020204030204" pitchFamily="34" charset="0"/>
                          <a:cs typeface="Arial" panose="020B0604020202020204" pitchFamily="34" charset="0"/>
                        </a:rPr>
                        <a:t>Die SuS erhalten zu Beginn keine Hinweise auf „richtiges“ Beobachten und Beschreiben: </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mj-lt"/>
                        <a:buAutoNum type="arabicPeriod"/>
                      </a:pPr>
                      <a:r>
                        <a:rPr lang="de-DE" sz="800" dirty="0">
                          <a:effectLst/>
                          <a:latin typeface="Calibri" panose="020F0502020204030204" pitchFamily="34" charset="0"/>
                          <a:ea typeface="Calibri" panose="020F0502020204030204" pitchFamily="34" charset="0"/>
                          <a:cs typeface="Arial" panose="020B0604020202020204" pitchFamily="34" charset="0"/>
                        </a:rPr>
                        <a:t>Man erhält dadurch einen Überblick über das Vorwissen aus BNT.</a:t>
                      </a:r>
                      <a:endParaRPr lang="de-DE" sz="8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mj-lt"/>
                        <a:buAutoNum type="arabicPeriod"/>
                      </a:pPr>
                      <a:r>
                        <a:rPr lang="de-DE" sz="800" dirty="0">
                          <a:effectLst/>
                          <a:latin typeface="Calibri" panose="020F0502020204030204" pitchFamily="34" charset="0"/>
                          <a:ea typeface="Calibri" panose="020F0502020204030204" pitchFamily="34" charset="0"/>
                          <a:cs typeface="Arial" panose="020B0604020202020204" pitchFamily="34" charset="0"/>
                        </a:rPr>
                        <a:t>Die SuS sollen gleich zu Beginn des </a:t>
                      </a:r>
                      <a:r>
                        <a:rPr lang="de-DE" sz="800" dirty="0" err="1">
                          <a:effectLst/>
                          <a:latin typeface="Calibri" panose="020F0502020204030204" pitchFamily="34" charset="0"/>
                          <a:ea typeface="Calibri" panose="020F0502020204030204" pitchFamily="34" charset="0"/>
                          <a:cs typeface="Arial" panose="020B0604020202020204" pitchFamily="34" charset="0"/>
                        </a:rPr>
                        <a:t>Ph</a:t>
                      </a:r>
                      <a:r>
                        <a:rPr lang="de-DE" sz="800" dirty="0">
                          <a:effectLst/>
                          <a:latin typeface="Calibri" panose="020F0502020204030204" pitchFamily="34" charset="0"/>
                          <a:ea typeface="Calibri" panose="020F0502020204030204" pitchFamily="34" charset="0"/>
                          <a:cs typeface="Arial" panose="020B0604020202020204" pitchFamily="34" charset="0"/>
                        </a:rPr>
                        <a:t>-U lernen eine </a:t>
                      </a:r>
                      <a:r>
                        <a:rPr lang="de-DE" sz="800" b="1" dirty="0">
                          <a:effectLst/>
                          <a:latin typeface="Calibri" panose="020F0502020204030204" pitchFamily="34" charset="0"/>
                          <a:ea typeface="Calibri" panose="020F0502020204030204" pitchFamily="34" charset="0"/>
                          <a:cs typeface="Arial" panose="020B0604020202020204" pitchFamily="34" charset="0"/>
                        </a:rPr>
                        <a:t>Fehlerkultur</a:t>
                      </a:r>
                      <a:r>
                        <a:rPr lang="de-DE" sz="800" dirty="0">
                          <a:effectLst/>
                          <a:latin typeface="Calibri" panose="020F0502020204030204" pitchFamily="34" charset="0"/>
                          <a:ea typeface="Calibri" panose="020F0502020204030204" pitchFamily="34" charset="0"/>
                          <a:cs typeface="Arial" panose="020B0604020202020204" pitchFamily="34" charset="0"/>
                        </a:rPr>
                        <a:t> aufzubauen. Sie sollen erkennen, dass es Fähigkeiten (Kompetenzen) gibt, die sie im Laufe der Jahre erlernen sollen.</a:t>
                      </a:r>
                      <a:r>
                        <a:rPr lang="de-DE" sz="800" b="1" i="1" dirty="0">
                          <a:effectLst/>
                          <a:latin typeface="Calibri" panose="020F0502020204030204" pitchFamily="34" charset="0"/>
                          <a:ea typeface="Calibri" panose="020F0502020204030204" pitchFamily="34" charset="0"/>
                          <a:cs typeface="Arial" panose="020B0604020202020204" pitchFamily="34" charset="0"/>
                        </a:rPr>
                        <a:t> </a:t>
                      </a:r>
                      <a:endParaRPr lang="de-DE" sz="800" dirty="0">
                        <a:effectLst/>
                        <a:latin typeface="Calibri" panose="020F0502020204030204" pitchFamily="34" charset="0"/>
                        <a:ea typeface="MS Mincho"/>
                        <a:cs typeface="Times New Roman" panose="02020603050405020304" pitchFamily="18" charset="0"/>
                      </a:endParaRPr>
                    </a:p>
                  </a:txBody>
                  <a:tcPr marL="52247" marR="52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de-DE"/>
                    </a:p>
                  </a:txBody>
                  <a:tcPr/>
                </a:tc>
                <a:extLst>
                  <a:ext uri="{0D108BD9-81ED-4DB2-BD59-A6C34878D82A}">
                    <a16:rowId xmlns:a16="http://schemas.microsoft.com/office/drawing/2014/main" val="2110421567"/>
                  </a:ext>
                </a:extLst>
              </a:tr>
            </a:tbl>
          </a:graphicData>
        </a:graphic>
      </p:graphicFrame>
      <p:sp>
        <p:nvSpPr>
          <p:cNvPr id="9" name="Rechteckige Legende 8"/>
          <p:cNvSpPr/>
          <p:nvPr/>
        </p:nvSpPr>
        <p:spPr>
          <a:xfrm>
            <a:off x="5445432" y="976469"/>
            <a:ext cx="3456382" cy="648072"/>
          </a:xfrm>
          <a:prstGeom prst="wedgeRectCallout">
            <a:avLst>
              <a:gd name="adj1" fmla="val -65385"/>
              <a:gd name="adj2" fmla="val -1588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Titel</a:t>
            </a:r>
            <a:endParaRPr lang="de-DE" dirty="0"/>
          </a:p>
        </p:txBody>
      </p:sp>
      <p:sp>
        <p:nvSpPr>
          <p:cNvPr id="11" name="Rechteckige Legende 10"/>
          <p:cNvSpPr/>
          <p:nvPr/>
        </p:nvSpPr>
        <p:spPr>
          <a:xfrm>
            <a:off x="5465431" y="4725144"/>
            <a:ext cx="3459868" cy="1080120"/>
          </a:xfrm>
          <a:prstGeom prst="wedgeRectCallout">
            <a:avLst>
              <a:gd name="adj1" fmla="val -68024"/>
              <a:gd name="adj2" fmla="val -1588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Hinweise zur Durchführung</a:t>
            </a:r>
            <a:endParaRPr lang="de-DE" dirty="0"/>
          </a:p>
        </p:txBody>
      </p:sp>
      <p:sp>
        <p:nvSpPr>
          <p:cNvPr id="12" name="Rechteckige Legende 11"/>
          <p:cNvSpPr/>
          <p:nvPr/>
        </p:nvSpPr>
        <p:spPr>
          <a:xfrm>
            <a:off x="5445432" y="2996952"/>
            <a:ext cx="3447045" cy="648072"/>
          </a:xfrm>
          <a:prstGeom prst="wedgeRectCallout">
            <a:avLst>
              <a:gd name="adj1" fmla="val -65881"/>
              <a:gd name="adj2" fmla="val -3059"/>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smtClean="0"/>
              <a:t>Materialhinweise</a:t>
            </a:r>
            <a:endParaRPr lang="de-DE" dirty="0"/>
          </a:p>
        </p:txBody>
      </p:sp>
      <p:sp>
        <p:nvSpPr>
          <p:cNvPr id="13" name="Rechteckige Legende 12"/>
          <p:cNvSpPr/>
          <p:nvPr/>
        </p:nvSpPr>
        <p:spPr>
          <a:xfrm>
            <a:off x="5465431" y="1790754"/>
            <a:ext cx="3456382" cy="891507"/>
          </a:xfrm>
          <a:prstGeom prst="wedgeRectCallout">
            <a:avLst>
              <a:gd name="adj1" fmla="val -66187"/>
              <a:gd name="adj2" fmla="val -7992"/>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err="1" smtClean="0"/>
              <a:t>pbk´s</a:t>
            </a:r>
            <a:r>
              <a:rPr lang="de-DE" dirty="0" smtClean="0"/>
              <a:t> und </a:t>
            </a:r>
            <a:r>
              <a:rPr lang="de-DE" dirty="0" err="1" smtClean="0"/>
              <a:t>ibK´s</a:t>
            </a:r>
            <a:endParaRPr lang="de-DE" dirty="0"/>
          </a:p>
        </p:txBody>
      </p:sp>
    </p:spTree>
    <p:extLst>
      <p:ext uri="{BB962C8B-B14F-4D97-AF65-F5344CB8AC3E}">
        <p14:creationId xmlns:p14="http://schemas.microsoft.com/office/powerpoint/2010/main" val="15420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sz="half" idx="1"/>
            <p:extLst>
              <p:ext uri="{D42A27DB-BD31-4B8C-83A1-F6EECF244321}">
                <p14:modId xmlns:p14="http://schemas.microsoft.com/office/powerpoint/2010/main" val="3234125367"/>
              </p:ext>
            </p:extLst>
          </p:nvPr>
        </p:nvGraphicFramePr>
        <p:xfrm>
          <a:off x="611560" y="1124744"/>
          <a:ext cx="6433765" cy="5252977"/>
        </p:xfrm>
        <a:graphic>
          <a:graphicData uri="http://schemas.openxmlformats.org/drawingml/2006/table">
            <a:tbl>
              <a:tblPr firstRow="1" firstCol="1" bandRow="1">
                <a:tableStyleId>{2D5ABB26-0587-4C30-8999-92F81FD0307C}</a:tableStyleId>
              </a:tblPr>
              <a:tblGrid>
                <a:gridCol w="6433765">
                  <a:extLst>
                    <a:ext uri="{9D8B030D-6E8A-4147-A177-3AD203B41FA5}">
                      <a16:colId xmlns:a16="http://schemas.microsoft.com/office/drawing/2014/main" val="20000"/>
                    </a:ext>
                  </a:extLst>
                </a:gridCol>
              </a:tblGrid>
              <a:tr h="259971">
                <a:tc>
                  <a:txBody>
                    <a:bodyPr/>
                    <a:lstStyle/>
                    <a:p>
                      <a:pPr algn="ctr">
                        <a:spcAft>
                          <a:spcPts val="0"/>
                        </a:spcAft>
                        <a:tabLst>
                          <a:tab pos="2066925" algn="l"/>
                        </a:tabLst>
                      </a:pPr>
                      <a:r>
                        <a:rPr lang="de-DE" sz="1600" b="1" dirty="0" smtClean="0">
                          <a:effectLst/>
                          <a:latin typeface="Calibri" panose="020F0502020204030204" pitchFamily="34" charset="0"/>
                          <a:ea typeface="Calibri" panose="020F0502020204030204" pitchFamily="34" charset="0"/>
                          <a:cs typeface="Times New Roman" panose="02020603050405020304" pitchFamily="18" charset="0"/>
                        </a:rPr>
                        <a:t>Versuchsname</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79506">
                <a:tc>
                  <a:txBody>
                    <a:bodyPr/>
                    <a:lstStyle/>
                    <a:p>
                      <a:pPr>
                        <a:spcAft>
                          <a:spcPts val="0"/>
                        </a:spcAft>
                      </a:pPr>
                      <a:r>
                        <a:rPr lang="de-DE" sz="1600" b="1" dirty="0" smtClean="0">
                          <a:effectLst/>
                        </a:rPr>
                        <a:t>Ziele</a:t>
                      </a:r>
                    </a:p>
                    <a:p>
                      <a:pPr marL="285750" indent="-285750">
                        <a:spcAft>
                          <a:spcPts val="0"/>
                        </a:spcAft>
                        <a:buFont typeface="Arial" panose="020B0604020202020204" pitchFamily="34" charset="0"/>
                        <a:buChar char="•"/>
                      </a:pPr>
                      <a:r>
                        <a:rPr lang="de-DE" sz="1600" dirty="0" smtClean="0">
                          <a:effectLst/>
                        </a:rPr>
                        <a:t>…</a:t>
                      </a:r>
                    </a:p>
                    <a:p>
                      <a:pPr marL="285750" indent="-285750">
                        <a:spcAft>
                          <a:spcPts val="0"/>
                        </a:spcAft>
                        <a:buFont typeface="Arial" panose="020B0604020202020204" pitchFamily="34" charset="0"/>
                        <a:buChar char="•"/>
                      </a:pPr>
                      <a:r>
                        <a:rPr lang="de-DE" sz="1600" dirty="0" smtClean="0">
                          <a:effectLst/>
                        </a:rPr>
                        <a:t>…</a:t>
                      </a:r>
                    </a:p>
                    <a:p>
                      <a:pPr marL="285750" indent="-285750">
                        <a:spcAft>
                          <a:spcPts val="0"/>
                        </a:spcAft>
                        <a:buFont typeface="Arial" panose="020B0604020202020204" pitchFamily="34" charset="0"/>
                        <a:buChar char="•"/>
                      </a:pPr>
                      <a:r>
                        <a:rPr lang="de-DE" sz="1600" dirty="0" smtClean="0">
                          <a:effectLst/>
                        </a:rPr>
                        <a:t>…</a:t>
                      </a: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9506">
                <a:tc>
                  <a:txBody>
                    <a:bodyPr/>
                    <a:lstStyle/>
                    <a:p>
                      <a:pPr>
                        <a:spcAft>
                          <a:spcPts val="0"/>
                        </a:spcAft>
                      </a:pPr>
                      <a:r>
                        <a:rPr lang="de-DE" sz="1600" b="1" dirty="0" smtClean="0">
                          <a:effectLst/>
                        </a:rPr>
                        <a:t>Voraussetzungen</a:t>
                      </a:r>
                    </a:p>
                    <a:p>
                      <a:pPr marL="285750" indent="-285750">
                        <a:spcAft>
                          <a:spcPts val="0"/>
                        </a:spcAft>
                        <a:buFont typeface="Arial" panose="020B0604020202020204" pitchFamily="34" charset="0"/>
                        <a:buChar char="•"/>
                      </a:pPr>
                      <a:r>
                        <a:rPr lang="de-DE" sz="1600" dirty="0" smtClean="0">
                          <a:effectLst/>
                        </a:rPr>
                        <a:t>…</a:t>
                      </a:r>
                    </a:p>
                    <a:p>
                      <a:pPr marL="285750" indent="-285750">
                        <a:spcAft>
                          <a:spcPts val="0"/>
                        </a:spcAft>
                        <a:buFont typeface="Arial" panose="020B0604020202020204" pitchFamily="34" charset="0"/>
                        <a:buChar char="•"/>
                      </a:pPr>
                      <a:r>
                        <a:rPr lang="de-DE" sz="1600" dirty="0" smtClean="0">
                          <a:effectLst/>
                        </a:rPr>
                        <a:t>…</a:t>
                      </a:r>
                      <a:endParaRPr lang="de-DE" sz="1600" dirty="0">
                        <a:effectLst/>
                      </a:endParaRP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3401">
                <a:tc>
                  <a:txBody>
                    <a:bodyPr/>
                    <a:lstStyle/>
                    <a:p>
                      <a:pPr>
                        <a:spcAft>
                          <a:spcPts val="0"/>
                        </a:spcAft>
                      </a:pPr>
                      <a:r>
                        <a:rPr lang="de-DE" sz="1600" b="1" dirty="0" smtClean="0">
                          <a:effectLst/>
                        </a:rPr>
                        <a:t>Fragestellung</a:t>
                      </a:r>
                    </a:p>
                    <a:p>
                      <a:pPr>
                        <a:spcAft>
                          <a:spcPts val="0"/>
                        </a:spcAft>
                      </a:pPr>
                      <a:r>
                        <a:rPr lang="de-DE" sz="1600" b="0" dirty="0" smtClean="0">
                          <a:effectLst/>
                        </a:rPr>
                        <a:t>…</a:t>
                      </a:r>
                      <a:endParaRPr lang="de-DE" sz="1600" b="0" dirty="0">
                        <a:effectLst/>
                      </a:endParaRP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3401">
                <a:tc>
                  <a:txBody>
                    <a:bodyPr/>
                    <a:lstStyle/>
                    <a:p>
                      <a:pPr>
                        <a:spcAft>
                          <a:spcPts val="0"/>
                        </a:spcAft>
                      </a:pPr>
                      <a:r>
                        <a:rPr lang="de-DE" sz="1600" b="1" dirty="0" smtClean="0">
                          <a:effectLst/>
                        </a:rPr>
                        <a:t>Material</a:t>
                      </a:r>
                    </a:p>
                    <a:p>
                      <a:pPr>
                        <a:spcAft>
                          <a:spcPts val="0"/>
                        </a:spcAft>
                      </a:pPr>
                      <a:r>
                        <a:rPr lang="de-DE" sz="1600" dirty="0" smtClean="0">
                          <a:effectLst/>
                        </a:rPr>
                        <a:t>…</a:t>
                      </a:r>
                      <a:endParaRPr lang="de-DE" sz="1600" dirty="0">
                        <a:effectLst/>
                      </a:endParaRP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9506">
                <a:tc>
                  <a:txBody>
                    <a:bodyPr/>
                    <a:lstStyle/>
                    <a:p>
                      <a:pPr>
                        <a:spcAft>
                          <a:spcPts val="0"/>
                        </a:spcAft>
                      </a:pPr>
                      <a:r>
                        <a:rPr lang="de-DE" sz="1600" dirty="0">
                          <a:effectLst/>
                        </a:rPr>
                        <a:t> </a:t>
                      </a:r>
                      <a:r>
                        <a:rPr lang="de-DE" sz="1600" b="1" dirty="0" smtClean="0">
                          <a:effectLst/>
                        </a:rPr>
                        <a:t>Aufgabe 1</a:t>
                      </a:r>
                      <a:endParaRPr lang="de-DE" sz="1600" b="1" dirty="0">
                        <a:effectLst/>
                      </a:endParaRPr>
                    </a:p>
                    <a:p>
                      <a:pPr>
                        <a:spcAft>
                          <a:spcPts val="0"/>
                        </a:spcAft>
                      </a:pPr>
                      <a:r>
                        <a:rPr lang="de-DE" sz="1600" dirty="0">
                          <a:effectLst/>
                        </a:rPr>
                        <a:t> </a:t>
                      </a:r>
                    </a:p>
                    <a:p>
                      <a:pPr>
                        <a:spcAft>
                          <a:spcPts val="0"/>
                        </a:spcAft>
                      </a:pPr>
                      <a:r>
                        <a:rPr lang="de-DE" sz="1600" dirty="0">
                          <a:effectLst/>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52801">
                <a:tc>
                  <a:txBody>
                    <a:bodyPr/>
                    <a:lstStyle/>
                    <a:p>
                      <a:pPr>
                        <a:spcAft>
                          <a:spcPts val="0"/>
                        </a:spcAft>
                      </a:pPr>
                      <a:r>
                        <a:rPr lang="de-DE" sz="1600" b="1" dirty="0" smtClean="0">
                          <a:effectLst/>
                        </a:rPr>
                        <a:t>Aufgabe 2</a:t>
                      </a:r>
                      <a:endParaRPr lang="de-DE" sz="1600" b="1" dirty="0">
                        <a:effectLst/>
                      </a:endParaRP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26445">
                <a:tc>
                  <a:txBody>
                    <a:bodyPr/>
                    <a:lstStyle/>
                    <a:p>
                      <a:pPr>
                        <a:spcAft>
                          <a:spcPts val="0"/>
                        </a:spcAft>
                      </a:pPr>
                      <a:r>
                        <a:rPr lang="de-DE" sz="1600" dirty="0">
                          <a:effectLst/>
                        </a:rPr>
                        <a:t> </a:t>
                      </a:r>
                      <a:r>
                        <a:rPr lang="de-DE" sz="1600" dirty="0" smtClean="0">
                          <a:effectLst/>
                        </a:rPr>
                        <a: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226" marR="36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itel 2"/>
          <p:cNvSpPr>
            <a:spLocks noGrp="1"/>
          </p:cNvSpPr>
          <p:nvPr>
            <p:ph type="ctrTitle"/>
          </p:nvPr>
        </p:nvSpPr>
        <p:spPr/>
        <p:txBody>
          <a:bodyPr/>
          <a:lstStyle/>
          <a:p>
            <a:r>
              <a:rPr lang="de-DE" dirty="0" smtClean="0"/>
              <a:t>Gestaltung der Aufgaben</a:t>
            </a:r>
            <a:endParaRPr lang="de-DE" dirty="0"/>
          </a:p>
        </p:txBody>
      </p:sp>
      <p:sp>
        <p:nvSpPr>
          <p:cNvPr id="4" name="Fußzeilenplatzhalter 3"/>
          <p:cNvSpPr>
            <a:spLocks noGrp="1"/>
          </p:cNvSpPr>
          <p:nvPr>
            <p:ph type="ftr" sz="quarter" idx="3"/>
          </p:nvPr>
        </p:nvSpPr>
        <p:spPr/>
        <p:txBody>
          <a:bodyPr/>
          <a:lstStyle/>
          <a:p>
            <a:r>
              <a:rPr lang="de-DE" dirty="0" smtClean="0"/>
              <a:t>Material:</a:t>
            </a:r>
            <a:endParaRPr lang="de-DE" dirty="0"/>
          </a:p>
        </p:txBody>
      </p:sp>
      <p:sp>
        <p:nvSpPr>
          <p:cNvPr id="99" name="Abgerundete rechteckige Legende 98"/>
          <p:cNvSpPr/>
          <p:nvPr/>
        </p:nvSpPr>
        <p:spPr>
          <a:xfrm>
            <a:off x="2339752" y="1412775"/>
            <a:ext cx="6573437" cy="783111"/>
          </a:xfrm>
          <a:prstGeom prst="wedgeRoundRectCallout">
            <a:avLst>
              <a:gd name="adj1" fmla="val -60606"/>
              <a:gd name="adj2" fmla="val -2200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dirty="0"/>
          </a:p>
          <a:p>
            <a:pPr algn="ctr"/>
            <a:r>
              <a:rPr lang="de-DE" sz="1800" b="1" dirty="0" smtClean="0"/>
              <a:t>Was soll gelernt werden? (Transparenz</a:t>
            </a:r>
            <a:r>
              <a:rPr lang="de-DE" sz="1800" b="1" dirty="0"/>
              <a:t>)</a:t>
            </a:r>
            <a:endParaRPr lang="de-DE" sz="1800" b="1" dirty="0" smtClean="0"/>
          </a:p>
          <a:p>
            <a:pPr algn="ctr"/>
            <a:r>
              <a:rPr lang="de-DE" sz="1800" b="1" dirty="0" smtClean="0"/>
              <a:t>Um Text zu sparen, können die Ziele auch zentral formuliert werden.</a:t>
            </a:r>
          </a:p>
          <a:p>
            <a:pPr algn="ctr"/>
            <a:endParaRPr lang="de-DE" dirty="0"/>
          </a:p>
        </p:txBody>
      </p:sp>
      <p:sp>
        <p:nvSpPr>
          <p:cNvPr id="12" name="Abgerundete rechteckige Legende 11"/>
          <p:cNvSpPr/>
          <p:nvPr/>
        </p:nvSpPr>
        <p:spPr>
          <a:xfrm>
            <a:off x="2341635" y="2245298"/>
            <a:ext cx="6571554" cy="1656185"/>
          </a:xfrm>
          <a:prstGeom prst="wedgeRoundRectCallout">
            <a:avLst>
              <a:gd name="adj1" fmla="val -60199"/>
              <a:gd name="adj2" fmla="val -2033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smtClean="0"/>
              <a:t>Was braucht man, um das Experiment erfolgreich durchzuführen? </a:t>
            </a:r>
            <a:r>
              <a:rPr lang="de-DE" sz="1800" b="1" dirty="0" smtClean="0">
                <a:solidFill>
                  <a:srgbClr val="FF0000"/>
                </a:solidFill>
              </a:rPr>
              <a:t>(Aktivierung von Vorwissen)</a:t>
            </a:r>
            <a:endParaRPr lang="de-DE" sz="1800" b="1" dirty="0">
              <a:solidFill>
                <a:srgbClr val="FF0000"/>
              </a:solidFill>
            </a:endParaRPr>
          </a:p>
          <a:p>
            <a:pPr marL="342900" indent="-342900">
              <a:buFont typeface="Wingdings" panose="05000000000000000000" pitchFamily="2" charset="2"/>
              <a:buChar char="§"/>
            </a:pPr>
            <a:r>
              <a:rPr lang="de-DE" sz="1800" b="1" dirty="0"/>
              <a:t>i</a:t>
            </a:r>
            <a:r>
              <a:rPr lang="de-DE" sz="1800" b="1" dirty="0" smtClean="0"/>
              <a:t>n </a:t>
            </a:r>
            <a:r>
              <a:rPr lang="de-DE" sz="1800" b="1" dirty="0" smtClean="0">
                <a:solidFill>
                  <a:srgbClr val="FF0000"/>
                </a:solidFill>
              </a:rPr>
              <a:t>Einübungs-Phasen</a:t>
            </a:r>
            <a:r>
              <a:rPr lang="de-DE" sz="1800" b="1" dirty="0" smtClean="0"/>
              <a:t> immer angeben (</a:t>
            </a:r>
            <a:r>
              <a:rPr lang="de-DE" sz="1800" b="1" dirty="0" smtClean="0">
                <a:solidFill>
                  <a:srgbClr val="FF0000"/>
                </a:solidFill>
              </a:rPr>
              <a:t>niedriges Niveau</a:t>
            </a:r>
            <a:r>
              <a:rPr lang="de-DE" sz="1800" b="1" dirty="0" smtClean="0"/>
              <a:t>)</a:t>
            </a:r>
          </a:p>
          <a:p>
            <a:pPr marL="342900" indent="-342900">
              <a:buFont typeface="Wingdings" panose="05000000000000000000" pitchFamily="2" charset="2"/>
              <a:buChar char="§"/>
            </a:pPr>
            <a:r>
              <a:rPr lang="de-DE" sz="1800" b="1" dirty="0"/>
              <a:t>i</a:t>
            </a:r>
            <a:r>
              <a:rPr lang="de-DE" sz="1800" b="1" dirty="0" smtClean="0"/>
              <a:t>n </a:t>
            </a:r>
            <a:r>
              <a:rPr lang="de-DE" sz="1800" b="1" dirty="0" smtClean="0">
                <a:solidFill>
                  <a:srgbClr val="FF0000"/>
                </a:solidFill>
              </a:rPr>
              <a:t>Könnens-Phasen</a:t>
            </a:r>
            <a:r>
              <a:rPr lang="de-DE" sz="1800" b="1" dirty="0" smtClean="0"/>
              <a:t>: weglassen (</a:t>
            </a:r>
            <a:r>
              <a:rPr lang="de-DE" sz="1800" b="1" dirty="0" smtClean="0">
                <a:solidFill>
                  <a:srgbClr val="FF0000"/>
                </a:solidFill>
              </a:rPr>
              <a:t>hohes Niveau</a:t>
            </a:r>
            <a:r>
              <a:rPr lang="de-DE" sz="1800" b="1" dirty="0" smtClean="0"/>
              <a:t>)</a:t>
            </a:r>
          </a:p>
          <a:p>
            <a:pPr marL="342900" indent="-342900">
              <a:buFont typeface="Wingdings" panose="05000000000000000000" pitchFamily="2" charset="2"/>
              <a:buChar char="§"/>
            </a:pPr>
            <a:r>
              <a:rPr lang="de-DE" sz="1800" b="1" dirty="0"/>
              <a:t>s</a:t>
            </a:r>
            <a:r>
              <a:rPr lang="de-DE" sz="1800" b="1" dirty="0" smtClean="0"/>
              <a:t>ollen vor dem Austeilen der Materialien  durch SuS überprüft werden.</a:t>
            </a:r>
            <a:endParaRPr lang="de-DE" sz="1800" b="1" dirty="0"/>
          </a:p>
        </p:txBody>
      </p:sp>
      <p:sp>
        <p:nvSpPr>
          <p:cNvPr id="13" name="Abgerundete rechteckige Legende 12"/>
          <p:cNvSpPr/>
          <p:nvPr/>
        </p:nvSpPr>
        <p:spPr>
          <a:xfrm>
            <a:off x="2371405" y="4005064"/>
            <a:ext cx="6434249" cy="564272"/>
          </a:xfrm>
          <a:prstGeom prst="wedgeRoundRectCallout">
            <a:avLst>
              <a:gd name="adj1" fmla="val -60933"/>
              <a:gd name="adj2" fmla="val -5785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smtClean="0"/>
              <a:t>Angabe nur, wenn es nicht zur Planung (hohes Niveau) gehören soll.</a:t>
            </a:r>
            <a:endParaRPr lang="de-DE" sz="1800" b="1" dirty="0"/>
          </a:p>
        </p:txBody>
      </p:sp>
      <p:sp>
        <p:nvSpPr>
          <p:cNvPr id="14" name="Abgerundete rechteckige Legende 13"/>
          <p:cNvSpPr/>
          <p:nvPr/>
        </p:nvSpPr>
        <p:spPr>
          <a:xfrm>
            <a:off x="2371405" y="4716927"/>
            <a:ext cx="6402596" cy="440266"/>
          </a:xfrm>
          <a:prstGeom prst="wedgeRoundRectCallout">
            <a:avLst>
              <a:gd name="adj1" fmla="val -62864"/>
              <a:gd name="adj2" fmla="val -5647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800" b="1" dirty="0" smtClean="0"/>
              <a:t>Eventuell mit gestuften Hilfen.</a:t>
            </a:r>
            <a:endParaRPr lang="de-DE" sz="1800" b="1" dirty="0"/>
          </a:p>
        </p:txBody>
      </p:sp>
    </p:spTree>
    <p:extLst>
      <p:ext uri="{BB962C8B-B14F-4D97-AF65-F5344CB8AC3E}">
        <p14:creationId xmlns:p14="http://schemas.microsoft.com/office/powerpoint/2010/main" val="203332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p:txBody>
          <a:bodyPr/>
          <a:lstStyle/>
          <a:p>
            <a:pPr marL="0" indent="0">
              <a:buNone/>
            </a:pPr>
            <a:r>
              <a:rPr lang="de-DE" dirty="0"/>
              <a:t> </a:t>
            </a:r>
            <a:endParaRPr lang="de-DE" dirty="0" smtClean="0"/>
          </a:p>
          <a:p>
            <a:pPr marL="0" indent="0">
              <a:buNone/>
            </a:pPr>
            <a:endParaRPr lang="de-DE" dirty="0"/>
          </a:p>
        </p:txBody>
      </p:sp>
      <p:sp>
        <p:nvSpPr>
          <p:cNvPr id="3" name="Titel 2"/>
          <p:cNvSpPr>
            <a:spLocks noGrp="1"/>
          </p:cNvSpPr>
          <p:nvPr>
            <p:ph type="ctrTitle"/>
          </p:nvPr>
        </p:nvSpPr>
        <p:spPr/>
        <p:txBody>
          <a:bodyPr/>
          <a:lstStyle/>
          <a:p>
            <a:pPr algn="r"/>
            <a:r>
              <a:rPr lang="de-DE" dirty="0" smtClean="0"/>
              <a:t>Kompetenzeinführung      </a:t>
            </a:r>
            <a:r>
              <a:rPr lang="de-DE" sz="2000" dirty="0" smtClean="0"/>
              <a:t>Bsp</a:t>
            </a:r>
            <a:r>
              <a:rPr lang="de-DE" sz="2000" dirty="0"/>
              <a:t>.: Beobachten</a:t>
            </a:r>
            <a:r>
              <a:rPr lang="de-DE" sz="2000" dirty="0" smtClean="0"/>
              <a:t>, Beschreiben, Erklären</a:t>
            </a:r>
            <a:endParaRPr lang="de-DE" sz="2000" dirty="0"/>
          </a:p>
        </p:txBody>
      </p:sp>
      <p:sp>
        <p:nvSpPr>
          <p:cNvPr id="4" name="Fußzeilenplatzhalter 3"/>
          <p:cNvSpPr>
            <a:spLocks noGrp="1"/>
          </p:cNvSpPr>
          <p:nvPr>
            <p:ph type="ftr" sz="quarter" idx="3"/>
          </p:nvPr>
        </p:nvSpPr>
        <p:spPr/>
        <p:txBody>
          <a:bodyPr/>
          <a:lstStyle/>
          <a:p>
            <a:r>
              <a:rPr lang="de-DE" dirty="0" smtClean="0"/>
              <a:t>Material:</a:t>
            </a:r>
            <a:endParaRPr lang="de-DE" dirty="0"/>
          </a:p>
        </p:txBody>
      </p:sp>
      <p:grpSp>
        <p:nvGrpSpPr>
          <p:cNvPr id="49" name="Gruppieren 48"/>
          <p:cNvGrpSpPr/>
          <p:nvPr/>
        </p:nvGrpSpPr>
        <p:grpSpPr>
          <a:xfrm>
            <a:off x="1424077" y="1112905"/>
            <a:ext cx="6296711" cy="953534"/>
            <a:chOff x="467544" y="1312497"/>
            <a:chExt cx="6296711" cy="953534"/>
          </a:xfrm>
        </p:grpSpPr>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6" y="1392906"/>
              <a:ext cx="880110" cy="873125"/>
            </a:xfrm>
            <a:prstGeom prst="rect">
              <a:avLst/>
            </a:prstGeom>
            <a:noFill/>
          </p:spPr>
        </p:pic>
        <p:grpSp>
          <p:nvGrpSpPr>
            <p:cNvPr id="8" name="Gruppieren 7"/>
            <p:cNvGrpSpPr/>
            <p:nvPr/>
          </p:nvGrpSpPr>
          <p:grpSpPr>
            <a:xfrm>
              <a:off x="5965353" y="1418393"/>
              <a:ext cx="635635" cy="618489"/>
              <a:chOff x="0" y="0"/>
              <a:chExt cx="1446530" cy="1435100"/>
            </a:xfrm>
          </p:grpSpPr>
          <p:grpSp>
            <p:nvGrpSpPr>
              <p:cNvPr id="29" name="Gruppieren 28"/>
              <p:cNvGrpSpPr/>
              <p:nvPr/>
            </p:nvGrpSpPr>
            <p:grpSpPr>
              <a:xfrm>
                <a:off x="0" y="0"/>
                <a:ext cx="1446530" cy="1435100"/>
                <a:chOff x="0" y="0"/>
                <a:chExt cx="1446530" cy="1435100"/>
              </a:xfrm>
            </p:grpSpPr>
            <p:sp>
              <p:nvSpPr>
                <p:cNvPr id="31" name="Rechteck 30"/>
                <p:cNvSpPr/>
                <p:nvPr/>
              </p:nvSpPr>
              <p:spPr>
                <a:xfrm rot="18850569">
                  <a:off x="180975" y="171450"/>
                  <a:ext cx="1078865" cy="107886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2" name="Kreis 31"/>
                <p:cNvSpPr/>
                <p:nvPr/>
              </p:nvSpPr>
              <p:spPr>
                <a:xfrm rot="16200000">
                  <a:off x="1057275" y="1076325"/>
                  <a:ext cx="360680" cy="356870"/>
                </a:xfrm>
                <a:prstGeom prst="pi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3" name="Kreis 32"/>
                <p:cNvSpPr/>
                <p:nvPr/>
              </p:nvSpPr>
              <p:spPr>
                <a:xfrm rot="5400000">
                  <a:off x="0" y="9525"/>
                  <a:ext cx="360680" cy="356870"/>
                </a:xfrm>
                <a:prstGeom prst="pi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4" name="Kreis 33"/>
                <p:cNvSpPr/>
                <p:nvPr/>
              </p:nvSpPr>
              <p:spPr>
                <a:xfrm>
                  <a:off x="0" y="1076325"/>
                  <a:ext cx="360680" cy="356870"/>
                </a:xfrm>
                <a:prstGeom prst="pi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5" name="Kreis 34"/>
                <p:cNvSpPr/>
                <p:nvPr/>
              </p:nvSpPr>
              <p:spPr>
                <a:xfrm rot="10977607">
                  <a:off x="1085850" y="0"/>
                  <a:ext cx="360680" cy="356870"/>
                </a:xfrm>
                <a:prstGeom prst="pi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30" name="Rechteck 29"/>
              <p:cNvSpPr/>
              <p:nvPr/>
            </p:nvSpPr>
            <p:spPr>
              <a:xfrm rot="16200000">
                <a:off x="190500" y="190500"/>
                <a:ext cx="1078865" cy="107886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9" name="Gruppieren 8"/>
            <p:cNvGrpSpPr/>
            <p:nvPr/>
          </p:nvGrpSpPr>
          <p:grpSpPr>
            <a:xfrm>
              <a:off x="3900345" y="1624323"/>
              <a:ext cx="782322" cy="318780"/>
              <a:chOff x="0" y="0"/>
              <a:chExt cx="2219325" cy="1160283"/>
            </a:xfrm>
          </p:grpSpPr>
          <p:sp>
            <p:nvSpPr>
              <p:cNvPr id="20" name="Rechteck 19"/>
              <p:cNvSpPr/>
              <p:nvPr/>
            </p:nvSpPr>
            <p:spPr>
              <a:xfrm>
                <a:off x="0" y="28575"/>
                <a:ext cx="600075"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Rechteck 20"/>
              <p:cNvSpPr/>
              <p:nvPr/>
            </p:nvSpPr>
            <p:spPr>
              <a:xfrm>
                <a:off x="295275" y="76200"/>
                <a:ext cx="47625" cy="104076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 name="Rechteck 21"/>
              <p:cNvSpPr/>
              <p:nvPr/>
            </p:nvSpPr>
            <p:spPr>
              <a:xfrm rot="655082">
                <a:off x="733425" y="19050"/>
                <a:ext cx="45719" cy="1141233"/>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3" name="Rechteck 22"/>
              <p:cNvSpPr/>
              <p:nvPr/>
            </p:nvSpPr>
            <p:spPr>
              <a:xfrm rot="20944918" flipV="1">
                <a:off x="1323975" y="19050"/>
                <a:ext cx="45085" cy="113665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4" name="Rechteck 23"/>
              <p:cNvSpPr/>
              <p:nvPr/>
            </p:nvSpPr>
            <p:spPr>
              <a:xfrm>
                <a:off x="742950" y="657225"/>
                <a:ext cx="619125"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5" name="Rechteck 24"/>
              <p:cNvSpPr/>
              <p:nvPr/>
            </p:nvSpPr>
            <p:spPr>
              <a:xfrm>
                <a:off x="1552575" y="47625"/>
                <a:ext cx="47625" cy="104076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6" name="Rechteck 25"/>
              <p:cNvSpPr/>
              <p:nvPr/>
            </p:nvSpPr>
            <p:spPr>
              <a:xfrm>
                <a:off x="1552575" y="657225"/>
                <a:ext cx="619125" cy="4508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7" name="Rechteck 26"/>
              <p:cNvSpPr/>
              <p:nvPr/>
            </p:nvSpPr>
            <p:spPr>
              <a:xfrm>
                <a:off x="1600200" y="1047750"/>
                <a:ext cx="619125" cy="4508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8" name="Rechteck 27"/>
              <p:cNvSpPr/>
              <p:nvPr/>
            </p:nvSpPr>
            <p:spPr>
              <a:xfrm>
                <a:off x="1552575" y="0"/>
                <a:ext cx="619125" cy="4508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0" name="Gruppieren 9"/>
            <p:cNvGrpSpPr/>
            <p:nvPr/>
          </p:nvGrpSpPr>
          <p:grpSpPr>
            <a:xfrm>
              <a:off x="4923386" y="1584010"/>
              <a:ext cx="669289" cy="349250"/>
              <a:chOff x="0" y="0"/>
              <a:chExt cx="2245677" cy="1181418"/>
            </a:xfrm>
          </p:grpSpPr>
          <p:sp>
            <p:nvSpPr>
              <p:cNvPr id="14" name="Halbbogen 13"/>
              <p:cNvSpPr/>
              <p:nvPr/>
            </p:nvSpPr>
            <p:spPr>
              <a:xfrm rot="16200000">
                <a:off x="16827" y="-16827"/>
                <a:ext cx="1128395" cy="1162050"/>
              </a:xfrm>
              <a:prstGeom prst="blockArc">
                <a:avLst>
                  <a:gd name="adj1" fmla="val 10611168"/>
                  <a:gd name="adj2" fmla="val 621132"/>
                  <a:gd name="adj3" fmla="val 5694"/>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Rechteck 14"/>
              <p:cNvSpPr/>
              <p:nvPr/>
            </p:nvSpPr>
            <p:spPr>
              <a:xfrm rot="655082">
                <a:off x="883602" y="40323"/>
                <a:ext cx="45085" cy="114109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 name="Rechteck 15"/>
              <p:cNvSpPr/>
              <p:nvPr/>
            </p:nvSpPr>
            <p:spPr>
              <a:xfrm rot="20944918" flipV="1">
                <a:off x="1474152" y="40323"/>
                <a:ext cx="45085" cy="113601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 name="Rechteck 16"/>
              <p:cNvSpPr/>
              <p:nvPr/>
            </p:nvSpPr>
            <p:spPr>
              <a:xfrm>
                <a:off x="893127" y="678498"/>
                <a:ext cx="619125" cy="4508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Rechteck 17"/>
              <p:cNvSpPr/>
              <p:nvPr/>
            </p:nvSpPr>
            <p:spPr>
              <a:xfrm>
                <a:off x="1645602" y="49848"/>
                <a:ext cx="600075" cy="4508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Rechteck 18"/>
              <p:cNvSpPr/>
              <p:nvPr/>
            </p:nvSpPr>
            <p:spPr>
              <a:xfrm>
                <a:off x="1940877" y="97473"/>
                <a:ext cx="47625" cy="104013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1" name="Gruppieren 10"/>
            <p:cNvGrpSpPr/>
            <p:nvPr/>
          </p:nvGrpSpPr>
          <p:grpSpPr>
            <a:xfrm>
              <a:off x="1930434" y="1498414"/>
              <a:ext cx="1626235" cy="530860"/>
              <a:chOff x="0" y="0"/>
              <a:chExt cx="2445488" cy="669556"/>
            </a:xfrm>
          </p:grpSpPr>
          <p:sp>
            <p:nvSpPr>
              <p:cNvPr id="12" name="Würfel 343"/>
              <p:cNvSpPr/>
              <p:nvPr/>
            </p:nvSpPr>
            <p:spPr>
              <a:xfrm>
                <a:off x="0" y="0"/>
                <a:ext cx="1222375" cy="669290"/>
              </a:xfrm>
              <a:prstGeom prst="cube">
                <a:avLst>
                  <a:gd name="adj" fmla="val 55770"/>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Würfel 344"/>
              <p:cNvSpPr/>
              <p:nvPr/>
            </p:nvSpPr>
            <p:spPr>
              <a:xfrm>
                <a:off x="1222744" y="0"/>
                <a:ext cx="1222744" cy="669556"/>
              </a:xfrm>
              <a:prstGeom prst="cube">
                <a:avLst>
                  <a:gd name="adj" fmla="val 55770"/>
                </a:avLst>
              </a:prstGeom>
              <a:blipFill>
                <a:blip r:embed="rId4">
                  <a:duotone>
                    <a:schemeClr val="bg2">
                      <a:shade val="45000"/>
                      <a:satMod val="135000"/>
                    </a:schemeClr>
                    <a:prstClr val="white"/>
                  </a:duotone>
                </a:blip>
                <a:tile tx="0" ty="0" sx="100000" sy="100000" flip="none" algn="tl"/>
              </a:blip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38" name="Rechteck 37"/>
            <p:cNvSpPr/>
            <p:nvPr/>
          </p:nvSpPr>
          <p:spPr>
            <a:xfrm>
              <a:off x="467544" y="1319967"/>
              <a:ext cx="1224136" cy="94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1807952" y="1312497"/>
              <a:ext cx="1915007" cy="94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5828151" y="1319967"/>
              <a:ext cx="936104" cy="94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3835638" y="1319967"/>
              <a:ext cx="1872208" cy="94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0" name="Textfeld 49"/>
          <p:cNvSpPr txBox="1"/>
          <p:nvPr/>
        </p:nvSpPr>
        <p:spPr>
          <a:xfrm>
            <a:off x="472730" y="2448237"/>
            <a:ext cx="8496944" cy="2677656"/>
          </a:xfrm>
          <a:prstGeom prst="rect">
            <a:avLst/>
          </a:prstGeom>
          <a:noFill/>
        </p:spPr>
        <p:txBody>
          <a:bodyPr wrap="square" rtlCol="0">
            <a:spAutoFit/>
          </a:bodyPr>
          <a:lstStyle/>
          <a:p>
            <a:pPr marL="342900" indent="-342900">
              <a:buFont typeface="Wingdings" panose="05000000000000000000" pitchFamily="2" charset="2"/>
              <a:buChar char="§"/>
            </a:pPr>
            <a:r>
              <a:rPr lang="de-DE" dirty="0" smtClean="0"/>
              <a:t>SuS bearbeiten einen Lernzirkel mit Beobachtungsaufgaben</a:t>
            </a:r>
          </a:p>
          <a:p>
            <a:pPr marL="342900" indent="-342900">
              <a:buFont typeface="Wingdings" panose="05000000000000000000" pitchFamily="2" charset="2"/>
              <a:buChar char="§"/>
            </a:pPr>
            <a:r>
              <a:rPr lang="de-DE" dirty="0" smtClean="0"/>
              <a:t>Beobachtungen werden aufgeschrieben</a:t>
            </a:r>
          </a:p>
          <a:p>
            <a:pPr marL="342900" indent="-342900">
              <a:buFont typeface="Wingdings" panose="05000000000000000000" pitchFamily="2" charset="2"/>
              <a:buChar char="§"/>
            </a:pPr>
            <a:r>
              <a:rPr lang="de-DE" dirty="0" smtClean="0"/>
              <a:t>Ergebnisse werden verglichen und Kriterien für eine gute Beobachtung/Beschreibung herausgearbeitet</a:t>
            </a:r>
          </a:p>
          <a:p>
            <a:pPr marL="342900" indent="-342900">
              <a:buFont typeface="Wingdings" panose="05000000000000000000" pitchFamily="2" charset="2"/>
              <a:buChar char="§"/>
            </a:pPr>
            <a:r>
              <a:rPr lang="de-DE" dirty="0" smtClean="0"/>
              <a:t>Kriterien werden in einem Methodenblatt fixiert</a:t>
            </a:r>
          </a:p>
          <a:p>
            <a:pPr marL="342900" indent="-342900">
              <a:buFont typeface="Wingdings" panose="05000000000000000000" pitchFamily="2" charset="2"/>
              <a:buChar char="§"/>
            </a:pPr>
            <a:endParaRPr lang="de-DE" dirty="0" smtClean="0"/>
          </a:p>
          <a:p>
            <a:pPr marL="342900" indent="-342900">
              <a:buFont typeface="Wingdings" panose="05000000000000000000" pitchFamily="2" charset="2"/>
              <a:buChar char="§"/>
            </a:pPr>
            <a:endParaRPr lang="de-DE" dirty="0"/>
          </a:p>
        </p:txBody>
      </p:sp>
    </p:spTree>
    <p:extLst>
      <p:ext uri="{BB962C8B-B14F-4D97-AF65-F5344CB8AC3E}">
        <p14:creationId xmlns:p14="http://schemas.microsoft.com/office/powerpoint/2010/main" val="120647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smtClean="0"/>
              <a:t>Kompetenzeinführung    </a:t>
            </a:r>
            <a:r>
              <a:rPr lang="de-DE" sz="2000" dirty="0" smtClean="0"/>
              <a:t>Bsp.: naturwissenschaftliche Arbeitsweise</a:t>
            </a:r>
            <a:endParaRPr lang="de-DE" sz="2000" dirty="0"/>
          </a:p>
        </p:txBody>
      </p:sp>
      <p:sp>
        <p:nvSpPr>
          <p:cNvPr id="4" name="Fußzeilenplatzhalter 3"/>
          <p:cNvSpPr>
            <a:spLocks noGrp="1"/>
          </p:cNvSpPr>
          <p:nvPr>
            <p:ph type="ftr" sz="quarter" idx="3"/>
          </p:nvPr>
        </p:nvSpPr>
        <p:spPr/>
        <p:txBody>
          <a:bodyPr/>
          <a:lstStyle/>
          <a:p>
            <a:r>
              <a:rPr lang="de-DE" dirty="0" smtClean="0"/>
              <a:t>Material</a:t>
            </a:r>
            <a:endParaRPr lang="de-DE" dirty="0"/>
          </a:p>
        </p:txBody>
      </p:sp>
      <p:sp>
        <p:nvSpPr>
          <p:cNvPr id="5" name="Inhaltsplatzhalter 4"/>
          <p:cNvSpPr>
            <a:spLocks noGrp="1"/>
          </p:cNvSpPr>
          <p:nvPr>
            <p:ph sz="half" idx="1"/>
          </p:nvPr>
        </p:nvSpPr>
        <p:spPr/>
        <p:txBody>
          <a:bodyPr/>
          <a:lstStyle/>
          <a:p>
            <a:pPr marL="0" indent="0">
              <a:buNone/>
            </a:pPr>
            <a:r>
              <a:rPr lang="de-DE" dirty="0"/>
              <a:t> </a:t>
            </a:r>
          </a:p>
        </p:txBody>
      </p:sp>
      <p:pic>
        <p:nvPicPr>
          <p:cNvPr id="6" name="Grafik 5"/>
          <p:cNvPicPr>
            <a:picLocks noChangeAspect="1"/>
          </p:cNvPicPr>
          <p:nvPr/>
        </p:nvPicPr>
        <p:blipFill>
          <a:blip r:embed="rId3"/>
          <a:stretch>
            <a:fillRect/>
          </a:stretch>
        </p:blipFill>
        <p:spPr>
          <a:xfrm>
            <a:off x="274631" y="872560"/>
            <a:ext cx="8595603" cy="5396653"/>
          </a:xfrm>
          <a:prstGeom prst="rect">
            <a:avLst/>
          </a:prstGeom>
        </p:spPr>
      </p:pic>
      <p:sp>
        <p:nvSpPr>
          <p:cNvPr id="2" name="Rechteckige Legende 1"/>
          <p:cNvSpPr/>
          <p:nvPr/>
        </p:nvSpPr>
        <p:spPr>
          <a:xfrm>
            <a:off x="252387" y="1412776"/>
            <a:ext cx="3167486" cy="1512168"/>
          </a:xfrm>
          <a:prstGeom prst="wedgeRectCallout">
            <a:avLst>
              <a:gd name="adj1" fmla="val 55274"/>
              <a:gd name="adj2" fmla="val 10220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800" dirty="0" smtClean="0"/>
              <a:t>Methoden:</a:t>
            </a:r>
          </a:p>
          <a:p>
            <a:pPr algn="ctr"/>
            <a:r>
              <a:rPr lang="de-DE" sz="1800" dirty="0" smtClean="0"/>
              <a:t> „physikalische Größen“, „Planung, Durchführung, Auswertung eines </a:t>
            </a:r>
            <a:r>
              <a:rPr lang="de-DE" sz="1800" dirty="0" err="1" smtClean="0"/>
              <a:t>Exp</a:t>
            </a:r>
            <a:r>
              <a:rPr lang="de-DE" sz="1800" dirty="0" smtClean="0"/>
              <a:t>.“</a:t>
            </a:r>
          </a:p>
          <a:p>
            <a:pPr algn="ctr"/>
            <a:r>
              <a:rPr lang="de-DE" sz="1800" dirty="0" smtClean="0"/>
              <a:t>„Messgenauigkeit“</a:t>
            </a:r>
            <a:endParaRPr lang="de-DE" sz="1800" dirty="0"/>
          </a:p>
        </p:txBody>
      </p:sp>
    </p:spTree>
    <p:extLst>
      <p:ext uri="{BB962C8B-B14F-4D97-AF65-F5344CB8AC3E}">
        <p14:creationId xmlns:p14="http://schemas.microsoft.com/office/powerpoint/2010/main" val="7718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1"/>
          </p:nvPr>
        </p:nvPicPr>
        <p:blipFill>
          <a:blip r:embed="rId3"/>
          <a:stretch>
            <a:fillRect/>
          </a:stretch>
        </p:blipFill>
        <p:spPr>
          <a:xfrm>
            <a:off x="214366" y="1052736"/>
            <a:ext cx="4223074" cy="3528392"/>
          </a:xfrm>
          <a:prstGeom prst="rect">
            <a:avLst/>
          </a:prstGeom>
        </p:spPr>
      </p:pic>
      <p:sp>
        <p:nvSpPr>
          <p:cNvPr id="3" name="Titel 2"/>
          <p:cNvSpPr>
            <a:spLocks noGrp="1"/>
          </p:cNvSpPr>
          <p:nvPr>
            <p:ph type="ctrTitle"/>
          </p:nvPr>
        </p:nvSpPr>
        <p:spPr/>
        <p:txBody>
          <a:bodyPr/>
          <a:lstStyle/>
          <a:p>
            <a:r>
              <a:rPr lang="de-DE" dirty="0" smtClean="0"/>
              <a:t>Kompetenz-Vertiefung/Anwendung           </a:t>
            </a:r>
            <a:r>
              <a:rPr lang="de-DE" sz="2000" dirty="0" smtClean="0"/>
              <a:t>Bsp.: Luftblase</a:t>
            </a:r>
            <a:endParaRPr lang="de-DE" sz="2000" dirty="0"/>
          </a:p>
        </p:txBody>
      </p:sp>
      <p:sp>
        <p:nvSpPr>
          <p:cNvPr id="4" name="Fußzeilenplatzhalter 3"/>
          <p:cNvSpPr>
            <a:spLocks noGrp="1"/>
          </p:cNvSpPr>
          <p:nvPr>
            <p:ph type="ftr" sz="quarter" idx="3"/>
          </p:nvPr>
        </p:nvSpPr>
        <p:spPr/>
        <p:txBody>
          <a:bodyPr/>
          <a:lstStyle/>
          <a:p>
            <a:r>
              <a:rPr lang="de-DE" dirty="0" smtClean="0"/>
              <a:t>Material:</a:t>
            </a:r>
            <a:endParaRPr lang="de-DE" dirty="0"/>
          </a:p>
        </p:txBody>
      </p:sp>
      <p:pic>
        <p:nvPicPr>
          <p:cNvPr id="2" name="Grafik 1"/>
          <p:cNvPicPr>
            <a:picLocks noChangeAspect="1"/>
          </p:cNvPicPr>
          <p:nvPr/>
        </p:nvPicPr>
        <p:blipFill>
          <a:blip r:embed="rId4"/>
          <a:stretch>
            <a:fillRect/>
          </a:stretch>
        </p:blipFill>
        <p:spPr>
          <a:xfrm>
            <a:off x="4413091" y="1035834"/>
            <a:ext cx="4551403" cy="2537182"/>
          </a:xfrm>
          <a:prstGeom prst="rect">
            <a:avLst/>
          </a:prstGeom>
        </p:spPr>
      </p:pic>
      <p:sp>
        <p:nvSpPr>
          <p:cNvPr id="6" name="Abgerundete rechteckige Legende 5"/>
          <p:cNvSpPr/>
          <p:nvPr/>
        </p:nvSpPr>
        <p:spPr>
          <a:xfrm>
            <a:off x="5265458" y="3789040"/>
            <a:ext cx="2952328" cy="1584176"/>
          </a:xfrm>
          <a:prstGeom prst="wedgeRoundRectCallout">
            <a:avLst>
              <a:gd name="adj1" fmla="val -30969"/>
              <a:gd name="adj2" fmla="val -4559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Differenzierung durch Weglassen der Voraussetzung</a:t>
            </a:r>
            <a:endParaRPr lang="en-US" dirty="0"/>
          </a:p>
        </p:txBody>
      </p:sp>
    </p:spTree>
    <p:extLst>
      <p:ext uri="{BB962C8B-B14F-4D97-AF65-F5344CB8AC3E}">
        <p14:creationId xmlns:p14="http://schemas.microsoft.com/office/powerpoint/2010/main" val="8006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Gestufte Hilfen … oder nicht?</a:t>
            </a:r>
            <a:endParaRPr lang="de-DE" dirty="0"/>
          </a:p>
        </p:txBody>
      </p:sp>
      <p:sp>
        <p:nvSpPr>
          <p:cNvPr id="4" name="Fußzeilenplatzhalter 3"/>
          <p:cNvSpPr>
            <a:spLocks noGrp="1"/>
          </p:cNvSpPr>
          <p:nvPr>
            <p:ph type="ftr" sz="quarter" idx="3"/>
          </p:nvPr>
        </p:nvSpPr>
        <p:spPr/>
        <p:txBody>
          <a:bodyPr/>
          <a:lstStyle/>
          <a:p>
            <a:r>
              <a:rPr lang="de-DE" dirty="0" smtClean="0"/>
              <a:t>Material:</a:t>
            </a:r>
            <a:endParaRPr lang="de-DE" dirty="0"/>
          </a:p>
        </p:txBody>
      </p:sp>
      <p:sp>
        <p:nvSpPr>
          <p:cNvPr id="6" name="Rechteck 5"/>
          <p:cNvSpPr/>
          <p:nvPr/>
        </p:nvSpPr>
        <p:spPr>
          <a:xfrm>
            <a:off x="258120" y="1162149"/>
            <a:ext cx="3887562" cy="22870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b="1" u="sng" dirty="0" smtClean="0"/>
              <a:t>Aufgabe ohne gestufte Hilfen</a:t>
            </a:r>
            <a:r>
              <a:rPr lang="de-DE" sz="2000" dirty="0" smtClean="0"/>
              <a:t>:</a:t>
            </a:r>
          </a:p>
          <a:p>
            <a:pPr marL="342900" indent="-342900">
              <a:buFont typeface="Wingdings" panose="05000000000000000000" pitchFamily="2" charset="2"/>
              <a:buChar char="Ø"/>
            </a:pPr>
            <a:r>
              <a:rPr lang="de-DE" sz="2000" dirty="0"/>
              <a:t>SuS können selbstständig zur Lösung </a:t>
            </a:r>
            <a:r>
              <a:rPr lang="de-DE" sz="2000" dirty="0" smtClean="0"/>
              <a:t>kommen</a:t>
            </a:r>
            <a:endParaRPr lang="de-DE" sz="2000" dirty="0"/>
          </a:p>
          <a:p>
            <a:pPr marL="342900" indent="-342900">
              <a:buFont typeface="Wingdings" panose="05000000000000000000" pitchFamily="2" charset="2"/>
              <a:buChar char="Ø"/>
            </a:pPr>
            <a:r>
              <a:rPr lang="de-DE" sz="2000" dirty="0"/>
              <a:t>Lernprodukt lässt Fehler </a:t>
            </a:r>
            <a:r>
              <a:rPr lang="de-DE" sz="2000" dirty="0" smtClean="0"/>
              <a:t>erkennen</a:t>
            </a:r>
          </a:p>
          <a:p>
            <a:endParaRPr lang="de-DE" dirty="0"/>
          </a:p>
        </p:txBody>
      </p:sp>
      <p:sp>
        <p:nvSpPr>
          <p:cNvPr id="7" name="Rechteck 6"/>
          <p:cNvSpPr/>
          <p:nvPr/>
        </p:nvSpPr>
        <p:spPr>
          <a:xfrm>
            <a:off x="4973340" y="1162149"/>
            <a:ext cx="3887562" cy="22870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b="1" u="sng" dirty="0" smtClean="0"/>
              <a:t>Aufgabe mit gestuften Hilfen</a:t>
            </a:r>
            <a:r>
              <a:rPr lang="de-DE" sz="2000" dirty="0" smtClean="0"/>
              <a:t>:</a:t>
            </a:r>
          </a:p>
          <a:p>
            <a:pPr marL="342900" indent="-342900">
              <a:buFont typeface="Wingdings" panose="05000000000000000000" pitchFamily="2" charset="2"/>
              <a:buChar char="Ø"/>
            </a:pPr>
            <a:r>
              <a:rPr lang="de-DE" sz="2000" dirty="0" smtClean="0"/>
              <a:t>SuS können selbstständig zur Lösung kommen</a:t>
            </a:r>
          </a:p>
          <a:p>
            <a:pPr marL="342900" indent="-342900">
              <a:buFont typeface="Wingdings" panose="05000000000000000000" pitchFamily="2" charset="2"/>
              <a:buChar char="Ø"/>
            </a:pPr>
            <a:r>
              <a:rPr lang="de-DE" sz="2000" dirty="0" smtClean="0"/>
              <a:t>Lernprodukt lässt Fehler eher nicht erkennen</a:t>
            </a:r>
          </a:p>
          <a:p>
            <a:pPr marL="342900" indent="-342900">
              <a:buFont typeface="Wingdings" panose="05000000000000000000" pitchFamily="2" charset="2"/>
              <a:buChar char="Ø"/>
            </a:pPr>
            <a:r>
              <a:rPr lang="de-DE" sz="2000" dirty="0" smtClean="0"/>
              <a:t>Reflexion durch SuS notwendig</a:t>
            </a:r>
          </a:p>
        </p:txBody>
      </p:sp>
      <p:sp>
        <p:nvSpPr>
          <p:cNvPr id="8" name="Rechteck 7"/>
          <p:cNvSpPr/>
          <p:nvPr/>
        </p:nvSpPr>
        <p:spPr>
          <a:xfrm>
            <a:off x="252389" y="3702645"/>
            <a:ext cx="3887563" cy="26066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Fazit:</a:t>
            </a:r>
          </a:p>
          <a:p>
            <a:pPr marL="342900" indent="-342900">
              <a:buFont typeface="Wingdings" panose="05000000000000000000" pitchFamily="2" charset="2"/>
              <a:buChar char="Ø"/>
            </a:pPr>
            <a:r>
              <a:rPr lang="de-DE" sz="2000" dirty="0"/>
              <a:t>g</a:t>
            </a:r>
            <a:r>
              <a:rPr lang="de-DE" sz="2000" dirty="0" smtClean="0"/>
              <a:t>eeignet für Diagnose durch die Lehrkraft</a:t>
            </a:r>
          </a:p>
          <a:p>
            <a:pPr marL="342900" indent="-342900">
              <a:buFont typeface="Wingdings" panose="05000000000000000000" pitchFamily="2" charset="2"/>
              <a:buChar char="Ø"/>
            </a:pPr>
            <a:r>
              <a:rPr lang="de-DE" sz="2000" dirty="0"/>
              <a:t>i</a:t>
            </a:r>
            <a:r>
              <a:rPr lang="de-DE" sz="2000" dirty="0" smtClean="0"/>
              <a:t>n jeder Phase einsetzbar</a:t>
            </a:r>
          </a:p>
          <a:p>
            <a:pPr marL="342900" indent="-342900">
              <a:buFont typeface="Wingdings" panose="05000000000000000000" pitchFamily="2" charset="2"/>
              <a:buChar char="Ø"/>
            </a:pPr>
            <a:r>
              <a:rPr lang="de-DE" sz="2000" dirty="0" smtClean="0"/>
              <a:t>Ergebnissicherung muss von der Lehrkraft gewährleistet werden</a:t>
            </a:r>
          </a:p>
          <a:p>
            <a:endParaRPr lang="de-DE" dirty="0" smtClean="0"/>
          </a:p>
          <a:p>
            <a:endParaRPr lang="de-DE" dirty="0"/>
          </a:p>
        </p:txBody>
      </p:sp>
      <p:sp>
        <p:nvSpPr>
          <p:cNvPr id="9" name="Rechteck 8"/>
          <p:cNvSpPr/>
          <p:nvPr/>
        </p:nvSpPr>
        <p:spPr>
          <a:xfrm>
            <a:off x="4973339" y="3702645"/>
            <a:ext cx="3887563" cy="26066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Fazit:</a:t>
            </a:r>
          </a:p>
          <a:p>
            <a:pPr marL="342900" indent="-342900">
              <a:buFont typeface="Wingdings" panose="05000000000000000000" pitchFamily="2" charset="2"/>
              <a:buChar char="Ø"/>
            </a:pPr>
            <a:r>
              <a:rPr lang="de-DE" sz="2000" dirty="0"/>
              <a:t>g</a:t>
            </a:r>
            <a:r>
              <a:rPr lang="de-DE" sz="2000" dirty="0" smtClean="0"/>
              <a:t>eeignet für Selbstdiagnose </a:t>
            </a:r>
          </a:p>
          <a:p>
            <a:pPr marL="342900" indent="-342900">
              <a:buFont typeface="Wingdings" panose="05000000000000000000" pitchFamily="2" charset="2"/>
              <a:buChar char="Ø"/>
            </a:pPr>
            <a:r>
              <a:rPr lang="de-DE" sz="2000" dirty="0" smtClean="0"/>
              <a:t>In jeder Phase einsetzbar, bevorzugt „Können-Phase“</a:t>
            </a:r>
          </a:p>
          <a:p>
            <a:pPr marL="342900" indent="-342900">
              <a:buFont typeface="Wingdings" panose="05000000000000000000" pitchFamily="2" charset="2"/>
              <a:buChar char="Ø"/>
            </a:pPr>
            <a:r>
              <a:rPr lang="de-DE" sz="2000" dirty="0" smtClean="0"/>
              <a:t>Hohe Eigenverantwortlichkeit der SuS</a:t>
            </a:r>
          </a:p>
          <a:p>
            <a:pPr marL="342900" indent="-342900">
              <a:buFont typeface="Wingdings" panose="05000000000000000000" pitchFamily="2" charset="2"/>
              <a:buChar char="Ø"/>
            </a:pPr>
            <a:endParaRPr lang="de-DE" dirty="0"/>
          </a:p>
        </p:txBody>
      </p:sp>
    </p:spTree>
    <p:extLst>
      <p:ext uri="{BB962C8B-B14F-4D97-AF65-F5344CB8AC3E}">
        <p14:creationId xmlns:p14="http://schemas.microsoft.com/office/powerpoint/2010/main" val="58462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smtClean="0"/>
              <a:t>Lernprozesse gestalten</a:t>
            </a:r>
            <a:endParaRPr lang="de-DE" dirty="0"/>
          </a:p>
        </p:txBody>
      </p:sp>
      <p:sp>
        <p:nvSpPr>
          <p:cNvPr id="4" name="Fußzeilenplatzhalter 3"/>
          <p:cNvSpPr>
            <a:spLocks noGrp="1"/>
          </p:cNvSpPr>
          <p:nvPr>
            <p:ph type="ftr" sz="quarter" idx="3"/>
          </p:nvPr>
        </p:nvSpPr>
        <p:spPr/>
        <p:txBody>
          <a:bodyPr/>
          <a:lstStyle/>
          <a:p>
            <a:r>
              <a:rPr lang="de-DE" dirty="0" smtClean="0"/>
              <a:t>Unterrichtsgestaltung:</a:t>
            </a:r>
            <a:endParaRPr lang="de-DE" dirty="0"/>
          </a:p>
        </p:txBody>
      </p:sp>
      <p:pic>
        <p:nvPicPr>
          <p:cNvPr id="5" name="Grafik 4"/>
          <p:cNvPicPr>
            <a:picLocks noChangeAspect="1"/>
          </p:cNvPicPr>
          <p:nvPr/>
        </p:nvPicPr>
        <p:blipFill>
          <a:blip r:embed="rId3"/>
          <a:stretch>
            <a:fillRect/>
          </a:stretch>
        </p:blipFill>
        <p:spPr>
          <a:xfrm>
            <a:off x="3537343" y="2524125"/>
            <a:ext cx="2070180" cy="2097782"/>
          </a:xfrm>
          <a:prstGeom prst="rect">
            <a:avLst/>
          </a:prstGeom>
        </p:spPr>
      </p:pic>
      <p:sp>
        <p:nvSpPr>
          <p:cNvPr id="6" name="Rechteckige Legende 5"/>
          <p:cNvSpPr/>
          <p:nvPr/>
        </p:nvSpPr>
        <p:spPr>
          <a:xfrm>
            <a:off x="246114" y="908719"/>
            <a:ext cx="3202768" cy="2304255"/>
          </a:xfrm>
          <a:prstGeom prst="wedgeRectCallout">
            <a:avLst>
              <a:gd name="adj1" fmla="val 49491"/>
              <a:gd name="adj2" fmla="val 57070"/>
            </a:avLst>
          </a:prstGeom>
          <a:solidFill>
            <a:srgbClr val="F2E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m</a:t>
            </a:r>
            <a:r>
              <a:rPr lang="de-DE" dirty="0" smtClean="0">
                <a:solidFill>
                  <a:schemeClr val="tx1"/>
                </a:solidFill>
              </a:rPr>
              <a:t>it Hilfe von:</a:t>
            </a:r>
          </a:p>
          <a:p>
            <a:pPr marL="342900" indent="-342900">
              <a:buFont typeface="Wingdings" panose="05000000000000000000" pitchFamily="2" charset="2"/>
              <a:buChar char="§"/>
            </a:pPr>
            <a:r>
              <a:rPr lang="de-DE" dirty="0" smtClean="0">
                <a:solidFill>
                  <a:schemeClr val="tx1"/>
                </a:solidFill>
              </a:rPr>
              <a:t>Lernprodukten</a:t>
            </a:r>
          </a:p>
          <a:p>
            <a:pPr marL="342900" indent="-342900">
              <a:buFont typeface="Wingdings" panose="05000000000000000000" pitchFamily="2" charset="2"/>
              <a:buChar char="§"/>
            </a:pPr>
            <a:r>
              <a:rPr lang="de-DE" dirty="0" smtClean="0">
                <a:solidFill>
                  <a:schemeClr val="tx1"/>
                </a:solidFill>
              </a:rPr>
              <a:t>Gespräche, während der Arbeitsphasen</a:t>
            </a:r>
          </a:p>
          <a:p>
            <a:pPr marL="342900" indent="-342900">
              <a:buFont typeface="Wingdings" panose="05000000000000000000" pitchFamily="2" charset="2"/>
              <a:buChar char="§"/>
            </a:pPr>
            <a:r>
              <a:rPr lang="de-DE" dirty="0" smtClean="0">
                <a:solidFill>
                  <a:schemeClr val="tx1"/>
                </a:solidFill>
              </a:rPr>
              <a:t>…</a:t>
            </a:r>
            <a:endParaRPr lang="de-DE" dirty="0">
              <a:solidFill>
                <a:schemeClr val="tx1"/>
              </a:solidFill>
            </a:endParaRPr>
          </a:p>
        </p:txBody>
      </p:sp>
      <p:sp>
        <p:nvSpPr>
          <p:cNvPr id="7" name="Rechteckige Legende 6"/>
          <p:cNvSpPr/>
          <p:nvPr/>
        </p:nvSpPr>
        <p:spPr>
          <a:xfrm>
            <a:off x="5683436" y="939364"/>
            <a:ext cx="3202768" cy="2304255"/>
          </a:xfrm>
          <a:prstGeom prst="wedgeRectCallout">
            <a:avLst>
              <a:gd name="adj1" fmla="val -50585"/>
              <a:gd name="adj2" fmla="val 57905"/>
            </a:avLst>
          </a:prstGeom>
          <a:solidFill>
            <a:srgbClr val="47A8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durch Bezugnahme auf:</a:t>
            </a:r>
          </a:p>
          <a:p>
            <a:pPr marL="342900" indent="-342900">
              <a:buFont typeface="Wingdings" panose="05000000000000000000" pitchFamily="2" charset="2"/>
              <a:buChar char="§"/>
            </a:pPr>
            <a:r>
              <a:rPr lang="de-DE" dirty="0" smtClean="0">
                <a:solidFill>
                  <a:schemeClr val="tx1"/>
                </a:solidFill>
              </a:rPr>
              <a:t>Kompetenz-formulierungen</a:t>
            </a:r>
          </a:p>
          <a:p>
            <a:endParaRPr lang="de-DE" dirty="0"/>
          </a:p>
        </p:txBody>
      </p:sp>
      <p:sp>
        <p:nvSpPr>
          <p:cNvPr id="8" name="Rechteckige Legende 7"/>
          <p:cNvSpPr/>
          <p:nvPr/>
        </p:nvSpPr>
        <p:spPr>
          <a:xfrm>
            <a:off x="290345" y="3966082"/>
            <a:ext cx="3202768" cy="2304255"/>
          </a:xfrm>
          <a:prstGeom prst="wedgeRectCallout">
            <a:avLst>
              <a:gd name="adj1" fmla="val 49791"/>
              <a:gd name="adj2" fmla="val -56549"/>
            </a:avLst>
          </a:prstGeom>
          <a:solidFill>
            <a:srgbClr val="D856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durch</a:t>
            </a:r>
          </a:p>
          <a:p>
            <a:pPr marL="342900" indent="-342900">
              <a:buFont typeface="Wingdings" panose="05000000000000000000" pitchFamily="2" charset="2"/>
              <a:buChar char="§"/>
            </a:pPr>
            <a:r>
              <a:rPr lang="de-DE" dirty="0" smtClean="0">
                <a:solidFill>
                  <a:schemeClr val="tx1"/>
                </a:solidFill>
              </a:rPr>
              <a:t>Einführung</a:t>
            </a:r>
          </a:p>
          <a:p>
            <a:pPr marL="342900" indent="-342900">
              <a:buFont typeface="Wingdings" panose="05000000000000000000" pitchFamily="2" charset="2"/>
              <a:buChar char="§"/>
            </a:pPr>
            <a:r>
              <a:rPr lang="de-DE" dirty="0" smtClean="0">
                <a:solidFill>
                  <a:schemeClr val="tx1"/>
                </a:solidFill>
              </a:rPr>
              <a:t>Aufgaben</a:t>
            </a:r>
          </a:p>
          <a:p>
            <a:pPr marL="342900" indent="-342900">
              <a:buFont typeface="Wingdings" panose="05000000000000000000" pitchFamily="2" charset="2"/>
              <a:buChar char="§"/>
            </a:pPr>
            <a:r>
              <a:rPr lang="de-DE" dirty="0">
                <a:solidFill>
                  <a:schemeClr val="tx1"/>
                </a:solidFill>
              </a:rPr>
              <a:t>R</a:t>
            </a:r>
            <a:r>
              <a:rPr lang="de-DE" dirty="0" smtClean="0">
                <a:solidFill>
                  <a:schemeClr val="tx1"/>
                </a:solidFill>
              </a:rPr>
              <a:t>eflexion</a:t>
            </a:r>
            <a:endParaRPr lang="de-DE" dirty="0">
              <a:solidFill>
                <a:schemeClr val="tx1"/>
              </a:solidFill>
            </a:endParaRPr>
          </a:p>
        </p:txBody>
      </p:sp>
      <p:sp>
        <p:nvSpPr>
          <p:cNvPr id="9" name="Rechteckige Legende 8"/>
          <p:cNvSpPr/>
          <p:nvPr/>
        </p:nvSpPr>
        <p:spPr>
          <a:xfrm>
            <a:off x="5660837" y="3933057"/>
            <a:ext cx="3202768" cy="2304255"/>
          </a:xfrm>
          <a:prstGeom prst="wedgeRectCallout">
            <a:avLst>
              <a:gd name="adj1" fmla="val -49383"/>
              <a:gd name="adj2" fmla="val -58220"/>
            </a:avLst>
          </a:prstGeom>
          <a:solidFill>
            <a:srgbClr val="A4D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nach:</a:t>
            </a:r>
          </a:p>
          <a:p>
            <a:pPr marL="342900" indent="-342900">
              <a:buFont typeface="Wingdings" panose="05000000000000000000" pitchFamily="2" charset="2"/>
              <a:buChar char="§"/>
            </a:pPr>
            <a:r>
              <a:rPr lang="de-DE" dirty="0" smtClean="0">
                <a:solidFill>
                  <a:schemeClr val="tx1"/>
                </a:solidFill>
              </a:rPr>
              <a:t>Kompetenzphase (Nutzen, …, Können)</a:t>
            </a:r>
            <a:endParaRPr lang="de-DE" dirty="0">
              <a:solidFill>
                <a:schemeClr val="tx1"/>
              </a:solidFill>
            </a:endParaRPr>
          </a:p>
        </p:txBody>
      </p:sp>
    </p:spTree>
    <p:extLst>
      <p:ext uri="{BB962C8B-B14F-4D97-AF65-F5344CB8AC3E}">
        <p14:creationId xmlns:p14="http://schemas.microsoft.com/office/powerpoint/2010/main" val="7731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a:buNone/>
            </a:pPr>
            <a:r>
              <a:rPr lang="de-DE" dirty="0"/>
              <a:t>	„Aus der Tatsache, dass die Kompetenzen in den Bildungsstandards wie Handlungen formuliert sind, kann leicht das Missverständnis erwachsen, dass die genannten Handlungen lediglich vorkommen sollen.</a:t>
            </a:r>
          </a:p>
          <a:p>
            <a:pPr>
              <a:buNone/>
            </a:pPr>
            <a:r>
              <a:rPr lang="de-DE" dirty="0"/>
              <a:t>	Gemeint ist jedoch, dass die Schülerinnen und Schüler </a:t>
            </a:r>
            <a:r>
              <a:rPr lang="de-DE" b="1" dirty="0"/>
              <a:t>gezielt befähigt </a:t>
            </a:r>
            <a:r>
              <a:rPr lang="de-DE" dirty="0"/>
              <a:t>werden sollen, derartige Handlungen auszuführen.“</a:t>
            </a:r>
          </a:p>
          <a:p>
            <a:pPr>
              <a:buNone/>
            </a:pPr>
            <a:r>
              <a:rPr lang="de-DE" sz="1200" dirty="0"/>
              <a:t>	</a:t>
            </a:r>
          </a:p>
          <a:p>
            <a:pPr>
              <a:buNone/>
            </a:pPr>
            <a:r>
              <a:rPr lang="de-DE" sz="1200" dirty="0"/>
              <a:t>	</a:t>
            </a:r>
            <a:r>
              <a:rPr lang="de-DE" sz="1600" dirty="0"/>
              <a:t>[Rita </a:t>
            </a:r>
            <a:r>
              <a:rPr lang="de-DE" sz="1600" dirty="0" err="1"/>
              <a:t>Wodzinski</a:t>
            </a:r>
            <a:r>
              <a:rPr lang="de-DE" sz="1600" dirty="0"/>
              <a:t>, Kommunikationskompetenz im Physikunterricht. In: Unterricht Physik 21 (2010), Nr. 116 ]</a:t>
            </a:r>
          </a:p>
          <a:p>
            <a:pPr marL="0" indent="0">
              <a:buNone/>
            </a:pPr>
            <a:endParaRPr lang="de-DE" dirty="0"/>
          </a:p>
        </p:txBody>
      </p:sp>
      <p:sp>
        <p:nvSpPr>
          <p:cNvPr id="3" name="Titel 2"/>
          <p:cNvSpPr>
            <a:spLocks noGrp="1"/>
          </p:cNvSpPr>
          <p:nvPr>
            <p:ph type="ctrTitle"/>
          </p:nvPr>
        </p:nvSpPr>
        <p:spPr/>
        <p:txBody>
          <a:bodyPr/>
          <a:lstStyle/>
          <a:p>
            <a:r>
              <a:rPr lang="de-DE" dirty="0" smtClean="0"/>
              <a:t>Ein paar Eindrücke …</a:t>
            </a:r>
            <a:endParaRPr lang="de-DE" dirty="0"/>
          </a:p>
        </p:txBody>
      </p:sp>
      <p:sp>
        <p:nvSpPr>
          <p:cNvPr id="4" name="Fußzeilenplatzhalter 3"/>
          <p:cNvSpPr>
            <a:spLocks noGrp="1"/>
          </p:cNvSpPr>
          <p:nvPr>
            <p:ph type="ftr" sz="quarter" idx="3"/>
          </p:nvPr>
        </p:nvSpPr>
        <p:spPr/>
        <p:txBody>
          <a:bodyPr/>
          <a:lstStyle/>
          <a:p>
            <a:r>
              <a:rPr lang="de-DE" dirty="0" smtClean="0"/>
              <a:t>Ein </a:t>
            </a:r>
            <a:r>
              <a:rPr lang="de-DE" dirty="0"/>
              <a:t>paar Eindrücke </a:t>
            </a:r>
            <a:r>
              <a:rPr lang="de-DE" dirty="0" smtClean="0"/>
              <a:t>…</a:t>
            </a:r>
            <a:endParaRPr lang="de-DE" dirty="0"/>
          </a:p>
        </p:txBody>
      </p:sp>
    </p:spTree>
    <p:extLst>
      <p:ext uri="{BB962C8B-B14F-4D97-AF65-F5344CB8AC3E}">
        <p14:creationId xmlns:p14="http://schemas.microsoft.com/office/powerpoint/2010/main" val="6145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Heftführung: 3 Register</a:t>
            </a:r>
          </a:p>
          <a:p>
            <a:pPr marL="0" indent="0">
              <a:buNone/>
            </a:pPr>
            <a:endParaRPr lang="de-DE" dirty="0"/>
          </a:p>
        </p:txBody>
      </p:sp>
      <p:sp>
        <p:nvSpPr>
          <p:cNvPr id="3" name="Titel 2"/>
          <p:cNvSpPr>
            <a:spLocks noGrp="1"/>
          </p:cNvSpPr>
          <p:nvPr>
            <p:ph type="ctrTitle"/>
          </p:nvPr>
        </p:nvSpPr>
        <p:spPr/>
        <p:txBody>
          <a:bodyPr/>
          <a:lstStyle/>
          <a:p>
            <a:r>
              <a:rPr lang="de-DE" dirty="0" smtClean="0"/>
              <a:t>Unterrichtsorganisation</a:t>
            </a:r>
            <a:endParaRPr lang="de-DE" dirty="0"/>
          </a:p>
        </p:txBody>
      </p:sp>
      <p:sp>
        <p:nvSpPr>
          <p:cNvPr id="4" name="Fußzeilenplatzhalter 3"/>
          <p:cNvSpPr>
            <a:spLocks noGrp="1"/>
          </p:cNvSpPr>
          <p:nvPr>
            <p:ph type="ftr" sz="quarter" idx="3"/>
          </p:nvPr>
        </p:nvSpPr>
        <p:spPr/>
        <p:txBody>
          <a:bodyPr/>
          <a:lstStyle/>
          <a:p>
            <a:r>
              <a:rPr lang="de-DE" dirty="0" smtClean="0"/>
              <a:t>Unterrichtsgestaltung:</a:t>
            </a:r>
            <a:endParaRPr lang="de-DE" dirty="0"/>
          </a:p>
        </p:txBody>
      </p:sp>
      <p:pic>
        <p:nvPicPr>
          <p:cNvPr id="8" name="Grafik 7"/>
          <p:cNvPicPr>
            <a:picLocks noChangeAspect="1"/>
          </p:cNvPicPr>
          <p:nvPr/>
        </p:nvPicPr>
        <p:blipFill>
          <a:blip r:embed="rId2"/>
          <a:stretch>
            <a:fillRect/>
          </a:stretch>
        </p:blipFill>
        <p:spPr>
          <a:xfrm>
            <a:off x="1475656" y="1700808"/>
            <a:ext cx="6048672" cy="920843"/>
          </a:xfrm>
          <a:prstGeom prst="rect">
            <a:avLst/>
          </a:prstGeom>
        </p:spPr>
      </p:pic>
      <p:sp>
        <p:nvSpPr>
          <p:cNvPr id="9" name="Rechteckige Legende 8"/>
          <p:cNvSpPr/>
          <p:nvPr/>
        </p:nvSpPr>
        <p:spPr>
          <a:xfrm>
            <a:off x="216881" y="3284984"/>
            <a:ext cx="2232248" cy="1440160"/>
          </a:xfrm>
          <a:prstGeom prst="wedgeRectCallout">
            <a:avLst>
              <a:gd name="adj1" fmla="val 44619"/>
              <a:gd name="adj2" fmla="val -99683"/>
            </a:avLst>
          </a:prstGeom>
        </p:spPr>
        <p:style>
          <a:lnRef idx="1">
            <a:schemeClr val="accent2"/>
          </a:lnRef>
          <a:fillRef idx="2">
            <a:schemeClr val="accent2"/>
          </a:fillRef>
          <a:effectRef idx="1">
            <a:schemeClr val="accent2"/>
          </a:effectRef>
          <a:fontRef idx="minor">
            <a:schemeClr val="dk1"/>
          </a:fontRef>
        </p:style>
        <p:txBody>
          <a:bodyPr rtlCol="0" anchor="ctr"/>
          <a:lstStyle/>
          <a:p>
            <a:r>
              <a:rPr lang="de-DE" dirty="0" smtClean="0"/>
              <a:t>Arbeitsblätter</a:t>
            </a:r>
          </a:p>
          <a:p>
            <a:r>
              <a:rPr lang="de-DE" dirty="0" smtClean="0"/>
              <a:t>Tafelaufschriebe</a:t>
            </a:r>
          </a:p>
          <a:p>
            <a:r>
              <a:rPr lang="de-DE" dirty="0" smtClean="0"/>
              <a:t>Hausaufgaben</a:t>
            </a:r>
          </a:p>
          <a:p>
            <a:r>
              <a:rPr lang="de-DE" dirty="0" smtClean="0"/>
              <a:t>…</a:t>
            </a:r>
            <a:endParaRPr lang="de-DE" dirty="0"/>
          </a:p>
        </p:txBody>
      </p:sp>
      <p:sp>
        <p:nvSpPr>
          <p:cNvPr id="10" name="Rechteckige Legende 9"/>
          <p:cNvSpPr/>
          <p:nvPr/>
        </p:nvSpPr>
        <p:spPr>
          <a:xfrm>
            <a:off x="2771800" y="3356992"/>
            <a:ext cx="2664296" cy="1368152"/>
          </a:xfrm>
          <a:prstGeom prst="wedgeRectCallout">
            <a:avLst>
              <a:gd name="adj1" fmla="val -3023"/>
              <a:gd name="adj2" fmla="val -114757"/>
            </a:avLst>
          </a:prstGeom>
          <a:solidFill>
            <a:srgbClr val="4CC0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mit </a:t>
            </a:r>
            <a:r>
              <a:rPr lang="de-DE" b="1" dirty="0" smtClean="0">
                <a:solidFill>
                  <a:schemeClr val="tx1"/>
                </a:solidFill>
              </a:rPr>
              <a:t>M</a:t>
            </a:r>
            <a:r>
              <a:rPr lang="de-DE" dirty="0" smtClean="0">
                <a:solidFill>
                  <a:schemeClr val="tx1"/>
                </a:solidFill>
              </a:rPr>
              <a:t> gekennzeichnete </a:t>
            </a:r>
          </a:p>
          <a:p>
            <a:r>
              <a:rPr lang="de-DE" dirty="0" smtClean="0">
                <a:solidFill>
                  <a:schemeClr val="tx1"/>
                </a:solidFill>
              </a:rPr>
              <a:t>Methodenblätter</a:t>
            </a:r>
          </a:p>
          <a:p>
            <a:pPr algn="ctr"/>
            <a:endParaRPr lang="de-DE" dirty="0"/>
          </a:p>
        </p:txBody>
      </p:sp>
      <p:sp>
        <p:nvSpPr>
          <p:cNvPr id="11" name="Rechteckige Legende 10"/>
          <p:cNvSpPr/>
          <p:nvPr/>
        </p:nvSpPr>
        <p:spPr>
          <a:xfrm>
            <a:off x="5940152" y="3413738"/>
            <a:ext cx="2448272" cy="2607550"/>
          </a:xfrm>
          <a:prstGeom prst="wedgeRectCallout">
            <a:avLst>
              <a:gd name="adj1" fmla="val -28547"/>
              <a:gd name="adj2" fmla="val -828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smtClean="0"/>
          </a:p>
          <a:p>
            <a:endParaRPr lang="de-DE" dirty="0" smtClean="0"/>
          </a:p>
          <a:p>
            <a:r>
              <a:rPr lang="de-DE" dirty="0" smtClean="0"/>
              <a:t>mit </a:t>
            </a:r>
            <a:r>
              <a:rPr lang="de-DE" b="1" dirty="0" smtClean="0"/>
              <a:t>F</a:t>
            </a:r>
            <a:r>
              <a:rPr lang="de-DE" dirty="0" smtClean="0"/>
              <a:t> </a:t>
            </a:r>
            <a:r>
              <a:rPr lang="de-DE" dirty="0" err="1" smtClean="0"/>
              <a:t>gekenn</a:t>
            </a:r>
            <a:r>
              <a:rPr lang="de-DE" dirty="0" smtClean="0"/>
              <a:t>-zeichnete Arbeitsaufträge</a:t>
            </a:r>
          </a:p>
          <a:p>
            <a:endParaRPr lang="de-DE" dirty="0" smtClean="0"/>
          </a:p>
          <a:p>
            <a:r>
              <a:rPr lang="de-DE" dirty="0" smtClean="0"/>
              <a:t>Können </a:t>
            </a:r>
            <a:r>
              <a:rPr lang="de-DE" dirty="0" err="1" smtClean="0"/>
              <a:t>unvoll</a:t>
            </a:r>
            <a:r>
              <a:rPr lang="de-DE" dirty="0" smtClean="0"/>
              <a:t>-ständig und fehlerhaft sein</a:t>
            </a:r>
          </a:p>
          <a:p>
            <a:pPr algn="ctr"/>
            <a:endParaRPr lang="de-DE" dirty="0" smtClean="0"/>
          </a:p>
          <a:p>
            <a:pPr algn="ctr"/>
            <a:endParaRPr lang="de-DE" dirty="0"/>
          </a:p>
        </p:txBody>
      </p:sp>
    </p:spTree>
    <p:extLst>
      <p:ext uri="{BB962C8B-B14F-4D97-AF65-F5344CB8AC3E}">
        <p14:creationId xmlns:p14="http://schemas.microsoft.com/office/powerpoint/2010/main" val="31879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dirty="0" smtClean="0"/>
              <a:t>Schriftliche Forschungsaufträge werden i. d. R.</a:t>
            </a:r>
          </a:p>
          <a:p>
            <a:pPr marL="0" indent="0">
              <a:buNone/>
            </a:pPr>
            <a:r>
              <a:rPr lang="de-DE" dirty="0" smtClean="0"/>
              <a:t>von allen oder pro Gruppe eingesammelt und bewertet mit</a:t>
            </a:r>
          </a:p>
          <a:p>
            <a:pPr marL="0" indent="0">
              <a:buNone/>
            </a:pPr>
            <a:endParaRPr lang="de-DE" dirty="0"/>
          </a:p>
        </p:txBody>
      </p:sp>
      <p:sp>
        <p:nvSpPr>
          <p:cNvPr id="3" name="Titel 2"/>
          <p:cNvSpPr>
            <a:spLocks noGrp="1"/>
          </p:cNvSpPr>
          <p:nvPr>
            <p:ph type="ctrTitle"/>
          </p:nvPr>
        </p:nvSpPr>
        <p:spPr/>
        <p:txBody>
          <a:bodyPr/>
          <a:lstStyle/>
          <a:p>
            <a:r>
              <a:rPr lang="de-DE" dirty="0" smtClean="0"/>
              <a:t>Unterrichtsorganisation</a:t>
            </a:r>
            <a:endParaRPr lang="de-DE" dirty="0"/>
          </a:p>
        </p:txBody>
      </p:sp>
      <p:sp>
        <p:nvSpPr>
          <p:cNvPr id="4" name="Fußzeilenplatzhalter 3"/>
          <p:cNvSpPr>
            <a:spLocks noGrp="1"/>
          </p:cNvSpPr>
          <p:nvPr>
            <p:ph type="ftr" sz="quarter" idx="3"/>
          </p:nvPr>
        </p:nvSpPr>
        <p:spPr/>
        <p:txBody>
          <a:bodyPr/>
          <a:lstStyle/>
          <a:p>
            <a:r>
              <a:rPr lang="de-DE" dirty="0" smtClean="0"/>
              <a:t>Unterrichtsgestaltung:</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611527051"/>
              </p:ext>
            </p:extLst>
          </p:nvPr>
        </p:nvGraphicFramePr>
        <p:xfrm>
          <a:off x="539552" y="2492896"/>
          <a:ext cx="7992888" cy="3291840"/>
        </p:xfrm>
        <a:graphic>
          <a:graphicData uri="http://schemas.openxmlformats.org/drawingml/2006/table">
            <a:tbl>
              <a:tblPr firstRow="1" bandRow="1">
                <a:tableStyleId>{5940675A-B579-460E-94D1-54222C63F5DA}</a:tableStyleId>
              </a:tblPr>
              <a:tblGrid>
                <a:gridCol w="660903">
                  <a:extLst>
                    <a:ext uri="{9D8B030D-6E8A-4147-A177-3AD203B41FA5}">
                      <a16:colId xmlns:a16="http://schemas.microsoft.com/office/drawing/2014/main" val="20000"/>
                    </a:ext>
                  </a:extLst>
                </a:gridCol>
                <a:gridCol w="7331985">
                  <a:extLst>
                    <a:ext uri="{9D8B030D-6E8A-4147-A177-3AD203B41FA5}">
                      <a16:colId xmlns:a16="http://schemas.microsoft.com/office/drawing/2014/main" val="20001"/>
                    </a:ext>
                  </a:extLst>
                </a:gridCol>
              </a:tblGrid>
              <a:tr h="370840">
                <a:tc>
                  <a:txBody>
                    <a:bodyPr/>
                    <a:lstStyle/>
                    <a:p>
                      <a:pPr algn="ctr"/>
                      <a:r>
                        <a:rPr lang="de-DE" sz="2400" b="1" dirty="0" smtClean="0"/>
                        <a:t>++</a:t>
                      </a:r>
                      <a:endParaRPr lang="de-DE" sz="2400" b="1" dirty="0"/>
                    </a:p>
                  </a:txBody>
                  <a:tcPr/>
                </a:tc>
                <a:tc>
                  <a:txBody>
                    <a:bodyPr/>
                    <a:lstStyle/>
                    <a:p>
                      <a:pPr marL="285750" indent="-285750">
                        <a:buFont typeface="Arial" panose="020B0604020202020204" pitchFamily="34" charset="0"/>
                        <a:buChar char="•"/>
                      </a:pPr>
                      <a:r>
                        <a:rPr lang="de-DE" dirty="0" smtClean="0"/>
                        <a:t>vollständig im</a:t>
                      </a:r>
                      <a:r>
                        <a:rPr lang="de-DE" baseline="0" dirty="0" smtClean="0"/>
                        <a:t> Sinne der Aufgabenstellung</a:t>
                      </a:r>
                      <a:endParaRPr lang="de-DE" dirty="0" smtClean="0"/>
                    </a:p>
                    <a:p>
                      <a:pPr marL="285750" indent="-285750">
                        <a:buFont typeface="Arial" panose="020B0604020202020204" pitchFamily="34" charset="0"/>
                        <a:buChar char="•"/>
                      </a:pPr>
                      <a:r>
                        <a:rPr lang="de-DE" dirty="0" smtClean="0"/>
                        <a:t>ordentlich</a:t>
                      </a:r>
                    </a:p>
                    <a:p>
                      <a:pPr marL="285750" indent="-285750">
                        <a:buFont typeface="Arial" panose="020B0604020202020204" pitchFamily="34" charset="0"/>
                        <a:buChar char="•"/>
                      </a:pPr>
                      <a:r>
                        <a:rPr lang="de-DE" dirty="0" smtClean="0"/>
                        <a:t>richtig</a:t>
                      </a:r>
                      <a:endParaRPr lang="de-DE" dirty="0"/>
                    </a:p>
                  </a:txBody>
                  <a:tcPr/>
                </a:tc>
                <a:extLst>
                  <a:ext uri="{0D108BD9-81ED-4DB2-BD59-A6C34878D82A}">
                    <a16:rowId xmlns:a16="http://schemas.microsoft.com/office/drawing/2014/main" val="10000"/>
                  </a:ext>
                </a:extLst>
              </a:tr>
              <a:tr h="370840">
                <a:tc>
                  <a:txBody>
                    <a:bodyPr/>
                    <a:lstStyle/>
                    <a:p>
                      <a:pPr algn="ctr"/>
                      <a:r>
                        <a:rPr lang="de-DE" sz="2400" b="1" dirty="0" smtClean="0"/>
                        <a:t>+</a:t>
                      </a:r>
                      <a:endParaRPr lang="de-DE" sz="2400" b="1" dirty="0"/>
                    </a:p>
                  </a:txBody>
                  <a:tcPr/>
                </a:tc>
                <a:tc>
                  <a:txBody>
                    <a:bodyPr/>
                    <a:lstStyle/>
                    <a:p>
                      <a:pPr marL="285750" indent="-285750">
                        <a:buFont typeface="Arial" panose="020B0604020202020204" pitchFamily="34" charset="0"/>
                        <a:buChar char="•"/>
                      </a:pPr>
                      <a:r>
                        <a:rPr lang="de-DE" dirty="0" smtClean="0"/>
                        <a:t>vollständig im</a:t>
                      </a:r>
                      <a:r>
                        <a:rPr lang="de-DE" baseline="0" dirty="0" smtClean="0"/>
                        <a:t> Sinne der Aufgabenstellung</a:t>
                      </a:r>
                      <a:endParaRPr lang="de-DE" dirty="0" smtClean="0"/>
                    </a:p>
                    <a:p>
                      <a:pPr marL="285750" indent="-285750">
                        <a:buFont typeface="Arial" panose="020B0604020202020204" pitchFamily="34" charset="0"/>
                        <a:buChar char="•"/>
                      </a:pPr>
                      <a:r>
                        <a:rPr lang="de-DE" dirty="0" smtClean="0"/>
                        <a:t>ordentlich</a:t>
                      </a:r>
                      <a:r>
                        <a:rPr lang="de-DE" baseline="0" dirty="0" smtClean="0"/>
                        <a:t> </a:t>
                      </a:r>
                    </a:p>
                  </a:txBody>
                  <a:tcPr/>
                </a:tc>
                <a:extLst>
                  <a:ext uri="{0D108BD9-81ED-4DB2-BD59-A6C34878D82A}">
                    <a16:rowId xmlns:a16="http://schemas.microsoft.com/office/drawing/2014/main" val="10001"/>
                  </a:ext>
                </a:extLst>
              </a:tr>
              <a:tr h="370840">
                <a:tc>
                  <a:txBody>
                    <a:bodyPr/>
                    <a:lstStyle/>
                    <a:p>
                      <a:pPr algn="ctr"/>
                      <a:r>
                        <a:rPr lang="de-DE" sz="2400" b="1" dirty="0" smtClean="0"/>
                        <a:t>0</a:t>
                      </a:r>
                      <a:endParaRPr lang="de-DE" sz="2400" b="1" dirty="0"/>
                    </a:p>
                  </a:txBody>
                  <a:tcPr/>
                </a:tc>
                <a:tc>
                  <a:txBody>
                    <a:bodyPr/>
                    <a:lstStyle/>
                    <a:p>
                      <a:pPr marL="285750" indent="-285750">
                        <a:buFont typeface="Arial" panose="020B0604020202020204" pitchFamily="34" charset="0"/>
                        <a:buChar char="•"/>
                      </a:pPr>
                      <a:r>
                        <a:rPr lang="de-DE" dirty="0" smtClean="0"/>
                        <a:t>wesentliche Teile im Sinne der Aufgabenstellung vorhanden</a:t>
                      </a:r>
                    </a:p>
                    <a:p>
                      <a:pPr marL="285750" indent="-285750">
                        <a:buFont typeface="Arial" panose="020B0604020202020204" pitchFamily="34" charset="0"/>
                        <a:buChar char="•"/>
                      </a:pPr>
                      <a:r>
                        <a:rPr lang="de-DE" dirty="0" smtClean="0"/>
                        <a:t>ordentlich</a:t>
                      </a:r>
                      <a:endParaRPr lang="de-DE" dirty="0"/>
                    </a:p>
                  </a:txBody>
                  <a:tcPr/>
                </a:tc>
                <a:extLst>
                  <a:ext uri="{0D108BD9-81ED-4DB2-BD59-A6C34878D82A}">
                    <a16:rowId xmlns:a16="http://schemas.microsoft.com/office/drawing/2014/main" val="10002"/>
                  </a:ext>
                </a:extLst>
              </a:tr>
              <a:tr h="370840">
                <a:tc>
                  <a:txBody>
                    <a:bodyPr/>
                    <a:lstStyle/>
                    <a:p>
                      <a:pPr algn="ctr"/>
                      <a:r>
                        <a:rPr lang="de-DE" sz="2400" b="1" dirty="0" smtClean="0"/>
                        <a:t>-</a:t>
                      </a:r>
                      <a:endParaRPr lang="de-DE" sz="2400" b="1" dirty="0"/>
                    </a:p>
                  </a:txBody>
                  <a:tcPr/>
                </a:tc>
                <a:tc>
                  <a:txBody>
                    <a:bodyPr/>
                    <a:lstStyle/>
                    <a:p>
                      <a:pPr marL="285750" indent="-285750">
                        <a:buFont typeface="Arial" panose="020B0604020202020204" pitchFamily="34" charset="0"/>
                        <a:buChar char="•"/>
                      </a:pPr>
                      <a:r>
                        <a:rPr lang="de-DE" dirty="0" smtClean="0"/>
                        <a:t>wesentliche Teile im Sinne der Aufgabenstellung fehlen</a:t>
                      </a:r>
                    </a:p>
                    <a:p>
                      <a:pPr marL="285750" indent="-285750">
                        <a:buFont typeface="Arial" panose="020B0604020202020204" pitchFamily="34" charset="0"/>
                        <a:buChar char="•"/>
                      </a:pPr>
                      <a:r>
                        <a:rPr lang="de-DE" dirty="0" smtClean="0"/>
                        <a:t>unordentlich</a:t>
                      </a:r>
                      <a:endParaRPr lang="de-DE" dirty="0"/>
                    </a:p>
                  </a:txBody>
                  <a:tcPr/>
                </a:tc>
                <a:extLst>
                  <a:ext uri="{0D108BD9-81ED-4DB2-BD59-A6C34878D82A}">
                    <a16:rowId xmlns:a16="http://schemas.microsoft.com/office/drawing/2014/main" val="10003"/>
                  </a:ext>
                </a:extLst>
              </a:tr>
              <a:tr h="370840">
                <a:tc>
                  <a:txBody>
                    <a:bodyPr/>
                    <a:lstStyle/>
                    <a:p>
                      <a:pPr algn="ctr"/>
                      <a:r>
                        <a:rPr lang="de-DE" sz="2400" b="1" dirty="0" smtClean="0"/>
                        <a:t>- - </a:t>
                      </a:r>
                      <a:endParaRPr lang="de-DE" sz="2400" b="1" dirty="0"/>
                    </a:p>
                  </a:txBody>
                  <a:tcPr/>
                </a:tc>
                <a:tc>
                  <a:txBody>
                    <a:bodyPr/>
                    <a:lstStyle/>
                    <a:p>
                      <a:pPr marL="285750" indent="-285750">
                        <a:buFont typeface="Arial" panose="020B0604020202020204" pitchFamily="34" charset="0"/>
                        <a:buChar char="•"/>
                      </a:pPr>
                      <a:r>
                        <a:rPr lang="de-DE" dirty="0" smtClean="0"/>
                        <a:t>nicht vorhanden</a:t>
                      </a:r>
                      <a:endParaRPr lang="de-DE"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06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514350" indent="-514350">
              <a:buFont typeface="+mj-lt"/>
              <a:buAutoNum type="arabicPeriod"/>
            </a:pPr>
            <a:r>
              <a:rPr lang="de-DE" b="1" i="1" dirty="0"/>
              <a:t>i</a:t>
            </a:r>
            <a:r>
              <a:rPr lang="de-DE" b="1" i="1" dirty="0" smtClean="0"/>
              <a:t>ndividuelle Zuordnung der </a:t>
            </a:r>
            <a:r>
              <a:rPr lang="de-DE" b="1" i="1" dirty="0" err="1" smtClean="0"/>
              <a:t>pbK´s</a:t>
            </a:r>
            <a:r>
              <a:rPr lang="de-DE" b="1" i="1" dirty="0" smtClean="0"/>
              <a:t> zu den unterrichtenden Fachinhalten</a:t>
            </a:r>
          </a:p>
          <a:p>
            <a:pPr marL="514350" indent="-514350">
              <a:buFont typeface="+mj-lt"/>
              <a:buAutoNum type="arabicPeriod"/>
            </a:pPr>
            <a:r>
              <a:rPr lang="de-DE" b="1" i="1" dirty="0"/>
              <a:t>i</a:t>
            </a:r>
            <a:r>
              <a:rPr lang="de-DE" b="1" i="1" dirty="0" smtClean="0"/>
              <a:t>ndividuelle Entscheidung, an welchem Inhalt die </a:t>
            </a:r>
            <a:r>
              <a:rPr lang="de-DE" b="1" i="1" dirty="0" err="1" smtClean="0"/>
              <a:t>pbK</a:t>
            </a:r>
            <a:r>
              <a:rPr lang="de-DE" b="1" i="1" dirty="0" smtClean="0"/>
              <a:t> eingeführt werden kann</a:t>
            </a:r>
          </a:p>
          <a:p>
            <a:pPr marL="514350" indent="-514350">
              <a:buFont typeface="+mj-lt"/>
              <a:buAutoNum type="arabicPeriod"/>
            </a:pPr>
            <a:r>
              <a:rPr lang="de-DE" b="1" i="1" dirty="0" smtClean="0"/>
              <a:t>Einführungen mit Methodenblättern werden (exemplarisch) entwickelt</a:t>
            </a:r>
          </a:p>
          <a:p>
            <a:pPr marL="514350" indent="-514350">
              <a:buFont typeface="+mj-lt"/>
              <a:buAutoNum type="arabicPeriod"/>
            </a:pPr>
            <a:r>
              <a:rPr lang="de-DE" b="1" i="1" dirty="0" smtClean="0"/>
              <a:t>(individualisierende) Aufgaben mit entsprechenden Hinweisen und Hilfen werden </a:t>
            </a:r>
            <a:r>
              <a:rPr lang="de-DE" b="1" i="1" dirty="0"/>
              <a:t>(exemplarisch) </a:t>
            </a:r>
            <a:r>
              <a:rPr lang="de-DE" b="1" i="1" dirty="0" smtClean="0"/>
              <a:t>entwickelt</a:t>
            </a:r>
          </a:p>
          <a:p>
            <a:pPr marL="514350" indent="-514350">
              <a:buFont typeface="+mj-lt"/>
              <a:buAutoNum type="arabicPeriod"/>
            </a:pPr>
            <a:r>
              <a:rPr lang="de-DE" b="1" dirty="0" smtClean="0"/>
              <a:t>Fachschaft </a:t>
            </a:r>
            <a:r>
              <a:rPr lang="de-DE" b="1" dirty="0"/>
              <a:t>entwickelt daraus eine Zuordnung mit möglichst hoher </a:t>
            </a:r>
            <a:r>
              <a:rPr lang="de-DE" b="1" dirty="0" smtClean="0"/>
              <a:t>Übereinstimmung</a:t>
            </a:r>
            <a:endParaRPr lang="de-DE" b="1" dirty="0"/>
          </a:p>
          <a:p>
            <a:pPr marL="514350" indent="-514350">
              <a:buFont typeface="+mj-lt"/>
              <a:buAutoNum type="arabicPeriod"/>
            </a:pPr>
            <a:endParaRPr lang="de-DE" dirty="0" smtClean="0"/>
          </a:p>
          <a:p>
            <a:pPr marL="0" indent="0">
              <a:buNone/>
            </a:pPr>
            <a:r>
              <a:rPr lang="de-DE" dirty="0" smtClean="0"/>
              <a:t> </a:t>
            </a:r>
            <a:endParaRPr lang="de-DE" dirty="0"/>
          </a:p>
        </p:txBody>
      </p:sp>
      <p:sp>
        <p:nvSpPr>
          <p:cNvPr id="3" name="Titel 2"/>
          <p:cNvSpPr>
            <a:spLocks noGrp="1"/>
          </p:cNvSpPr>
          <p:nvPr>
            <p:ph type="ctrTitle"/>
          </p:nvPr>
        </p:nvSpPr>
        <p:spPr/>
        <p:txBody>
          <a:bodyPr/>
          <a:lstStyle/>
          <a:p>
            <a:r>
              <a:rPr lang="de-DE" dirty="0" smtClean="0"/>
              <a:t>Umsetzung in der </a:t>
            </a:r>
            <a:r>
              <a:rPr lang="de-DE" b="1" dirty="0" smtClean="0"/>
              <a:t>ZPG/Sprengel</a:t>
            </a:r>
            <a:r>
              <a:rPr lang="de-DE" dirty="0" smtClean="0"/>
              <a:t> bzw. im </a:t>
            </a:r>
            <a:r>
              <a:rPr lang="de-DE" i="1" dirty="0" smtClean="0"/>
              <a:t>Seminar</a:t>
            </a:r>
            <a:endParaRPr lang="de-DE" i="1" dirty="0"/>
          </a:p>
        </p:txBody>
      </p:sp>
      <p:sp>
        <p:nvSpPr>
          <p:cNvPr id="4" name="Fußzeilenplatzhalter 3"/>
          <p:cNvSpPr>
            <a:spLocks noGrp="1"/>
          </p:cNvSpPr>
          <p:nvPr>
            <p:ph type="ftr" sz="quarter" idx="3"/>
          </p:nvPr>
        </p:nvSpPr>
        <p:spPr/>
        <p:txBody>
          <a:bodyPr/>
          <a:lstStyle/>
          <a:p>
            <a:r>
              <a:rPr lang="de-DE" dirty="0" smtClean="0"/>
              <a:t>Arbeitsphase:</a:t>
            </a:r>
            <a:endParaRPr lang="de-DE" dirty="0"/>
          </a:p>
        </p:txBody>
      </p:sp>
    </p:spTree>
    <p:extLst>
      <p:ext uri="{BB962C8B-B14F-4D97-AF65-F5344CB8AC3E}">
        <p14:creationId xmlns:p14="http://schemas.microsoft.com/office/powerpoint/2010/main" val="302059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514350" indent="-514350">
              <a:buFont typeface="+mj-lt"/>
              <a:buAutoNum type="arabicPeriod"/>
            </a:pPr>
            <a:r>
              <a:rPr lang="de-DE" dirty="0" smtClean="0"/>
              <a:t>Bewerten Sie die vorgestellte Vorgehensweise.</a:t>
            </a:r>
          </a:p>
          <a:p>
            <a:pPr marL="514350" indent="-514350">
              <a:buFont typeface="+mj-lt"/>
              <a:buAutoNum type="arabicPeriod"/>
            </a:pPr>
            <a:r>
              <a:rPr lang="de-DE" dirty="0" smtClean="0"/>
              <a:t>Haben Sie andere Methoden um prozessbezogene Kompetenzen den SuS </a:t>
            </a:r>
            <a:r>
              <a:rPr lang="de-DE" b="1" dirty="0" smtClean="0"/>
              <a:t>bewusst</a:t>
            </a:r>
            <a:r>
              <a:rPr lang="de-DE" dirty="0" smtClean="0"/>
              <a:t> zu machen?</a:t>
            </a:r>
          </a:p>
          <a:p>
            <a:pPr marL="514350" indent="-514350">
              <a:buFont typeface="+mj-lt"/>
              <a:buAutoNum type="arabicPeriod"/>
            </a:pPr>
            <a:r>
              <a:rPr lang="de-DE" dirty="0" smtClean="0"/>
              <a:t>Bewerten Sie die vorgestellte Möglichkeit zu differenzieren.</a:t>
            </a:r>
          </a:p>
          <a:p>
            <a:pPr marL="514350" indent="-514350">
              <a:buFont typeface="+mj-lt"/>
              <a:buAutoNum type="arabicPeriod"/>
            </a:pPr>
            <a:r>
              <a:rPr lang="de-DE" dirty="0" smtClean="0"/>
              <a:t>Diskutieren Sie die vorgeschlagene Möglichkeit der Umsetzung in der ZPG-Fortbildung, Sprengelarbeit bzw. Seminarausbildung.</a:t>
            </a:r>
          </a:p>
          <a:p>
            <a:pPr marL="514350" indent="-514350">
              <a:buFont typeface="+mj-lt"/>
              <a:buAutoNum type="arabicPeriod"/>
            </a:pPr>
            <a:r>
              <a:rPr lang="de-DE" dirty="0" smtClean="0"/>
              <a:t>Was Sie sonst noch sagen wollen: „…“!</a:t>
            </a:r>
            <a:endParaRPr lang="de-DE" dirty="0"/>
          </a:p>
        </p:txBody>
      </p:sp>
      <p:sp>
        <p:nvSpPr>
          <p:cNvPr id="3" name="Titel 2"/>
          <p:cNvSpPr>
            <a:spLocks noGrp="1"/>
          </p:cNvSpPr>
          <p:nvPr>
            <p:ph type="ctrTitle"/>
          </p:nvPr>
        </p:nvSpPr>
        <p:spPr/>
        <p:txBody>
          <a:bodyPr/>
          <a:lstStyle/>
          <a:p>
            <a:r>
              <a:rPr lang="de-DE" dirty="0" smtClean="0"/>
              <a:t>Arbeitsauftrag</a:t>
            </a:r>
            <a:endParaRPr lang="de-DE" dirty="0"/>
          </a:p>
        </p:txBody>
      </p:sp>
      <p:sp>
        <p:nvSpPr>
          <p:cNvPr id="4" name="Fußzeilenplatzhalter 3"/>
          <p:cNvSpPr>
            <a:spLocks noGrp="1"/>
          </p:cNvSpPr>
          <p:nvPr>
            <p:ph type="ftr" sz="quarter" idx="3"/>
          </p:nvPr>
        </p:nvSpPr>
        <p:spPr/>
        <p:txBody>
          <a:bodyPr/>
          <a:lstStyle/>
          <a:p>
            <a:r>
              <a:rPr lang="de-DE" dirty="0" smtClean="0"/>
              <a:t>Arbeitsphase:</a:t>
            </a:r>
            <a:endParaRPr lang="de-DE" dirty="0"/>
          </a:p>
        </p:txBody>
      </p:sp>
    </p:spTree>
    <p:extLst>
      <p:ext uri="{BB962C8B-B14F-4D97-AF65-F5344CB8AC3E}">
        <p14:creationId xmlns:p14="http://schemas.microsoft.com/office/powerpoint/2010/main" val="163995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lgn="ctr">
              <a:buNone/>
            </a:pPr>
            <a:endParaRPr lang="de-DE" sz="5400" dirty="0" smtClean="0">
              <a:latin typeface="Comic Sans MS" panose="030F0702030302020204" pitchFamily="66" charset="0"/>
            </a:endParaRPr>
          </a:p>
          <a:p>
            <a:pPr marL="0" indent="0" algn="ctr">
              <a:buNone/>
            </a:pPr>
            <a:r>
              <a:rPr lang="de-DE" sz="5400" dirty="0" smtClean="0">
                <a:latin typeface="Comic Sans MS" panose="030F0702030302020204" pitchFamily="66" charset="0"/>
              </a:rPr>
              <a:t>Herzlichen Dank </a:t>
            </a:r>
            <a:r>
              <a:rPr lang="de-DE" sz="5400" dirty="0" err="1" smtClean="0">
                <a:latin typeface="Comic Sans MS" panose="030F0702030302020204" pitchFamily="66" charset="0"/>
              </a:rPr>
              <a:t>für´s</a:t>
            </a:r>
            <a:r>
              <a:rPr lang="de-DE" sz="5400" dirty="0" smtClean="0">
                <a:latin typeface="Comic Sans MS" panose="030F0702030302020204" pitchFamily="66" charset="0"/>
              </a:rPr>
              <a:t> Zuhören!</a:t>
            </a:r>
          </a:p>
          <a:p>
            <a:pPr marL="0" indent="0">
              <a:buNone/>
            </a:pPr>
            <a:endParaRPr lang="de-DE" dirty="0"/>
          </a:p>
          <a:p>
            <a:pPr marL="0" indent="0" algn="ctr">
              <a:buNone/>
            </a:pPr>
            <a:r>
              <a:rPr lang="de-DE" dirty="0" smtClean="0"/>
              <a:t>Anregungen bitte an </a:t>
            </a:r>
            <a:endParaRPr lang="de-DE" dirty="0"/>
          </a:p>
          <a:p>
            <a:pPr marL="0" indent="0" algn="ctr">
              <a:buNone/>
            </a:pPr>
            <a:r>
              <a:rPr lang="de-DE" dirty="0" smtClean="0">
                <a:hlinkClick r:id="rId2"/>
              </a:rPr>
              <a:t>thomas.muehl@web.de</a:t>
            </a:r>
            <a:endParaRPr lang="de-DE" dirty="0" smtClean="0"/>
          </a:p>
          <a:p>
            <a:pPr marL="0" indent="0">
              <a:buNone/>
            </a:pPr>
            <a:endParaRPr lang="de-DE" dirty="0"/>
          </a:p>
          <a:p>
            <a:pPr marL="0" indent="0">
              <a:buNone/>
            </a:pPr>
            <a:endParaRPr lang="en-US" dirty="0"/>
          </a:p>
        </p:txBody>
      </p:sp>
      <p:sp>
        <p:nvSpPr>
          <p:cNvPr id="3" name="Titel 2"/>
          <p:cNvSpPr>
            <a:spLocks noGrp="1"/>
          </p:cNvSpPr>
          <p:nvPr>
            <p:ph type="ctrTitle"/>
          </p:nvPr>
        </p:nvSpPr>
        <p:spPr/>
        <p:txBody>
          <a:bodyPr/>
          <a:lstStyle/>
          <a:p>
            <a:r>
              <a:rPr lang="de-DE" dirty="0" smtClean="0"/>
              <a:t> </a:t>
            </a:r>
            <a:endParaRPr lang="en-US" dirty="0"/>
          </a:p>
        </p:txBody>
      </p:sp>
      <p:sp>
        <p:nvSpPr>
          <p:cNvPr id="4" name="Fußzeilenplatzhalter 3"/>
          <p:cNvSpPr>
            <a:spLocks noGrp="1"/>
          </p:cNvSpPr>
          <p:nvPr>
            <p:ph type="ftr" sz="quarter" idx="3"/>
          </p:nvPr>
        </p:nvSpPr>
        <p:spPr/>
        <p:txBody>
          <a:bodyPr/>
          <a:lstStyle/>
          <a:p>
            <a:r>
              <a:rPr lang="de-DE" smtClean="0"/>
              <a:t>Titel:</a:t>
            </a:r>
            <a:endParaRPr lang="de-DE" dirty="0"/>
          </a:p>
        </p:txBody>
      </p:sp>
    </p:spTree>
    <p:extLst>
      <p:ext uri="{BB962C8B-B14F-4D97-AF65-F5344CB8AC3E}">
        <p14:creationId xmlns:p14="http://schemas.microsoft.com/office/powerpoint/2010/main" val="1771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r>
              <a:rPr lang="de-DE" sz="2000" dirty="0" smtClean="0"/>
              <a:t>„</a:t>
            </a:r>
            <a:r>
              <a:rPr lang="de-DE" sz="2000" dirty="0"/>
              <a:t>Auch wenn es an empirisch ermittelten Daten </a:t>
            </a:r>
            <a:r>
              <a:rPr lang="de-DE" sz="2000" dirty="0" smtClean="0"/>
              <a:t>mangelt</a:t>
            </a:r>
            <a:r>
              <a:rPr lang="de-DE" sz="2000" dirty="0"/>
              <a:t>, sind die Wahrnehmungen ernüchternd, </a:t>
            </a:r>
            <a:r>
              <a:rPr lang="de-DE" sz="2000" dirty="0" smtClean="0"/>
              <a:t>jedenfalls </a:t>
            </a:r>
            <a:r>
              <a:rPr lang="de-DE" sz="2000" dirty="0"/>
              <a:t>für diejenigen, die sich von der </a:t>
            </a:r>
            <a:r>
              <a:rPr lang="de-DE" sz="2000" dirty="0" smtClean="0"/>
              <a:t>Kompetenzorientierung </a:t>
            </a:r>
            <a:r>
              <a:rPr lang="de-DE" sz="2000" dirty="0"/>
              <a:t>einen Aufbruch in ein neues Zeitalter versprochen </a:t>
            </a:r>
            <a:r>
              <a:rPr lang="de-DE" sz="2000" dirty="0" smtClean="0"/>
              <a:t>haben</a:t>
            </a:r>
            <a:r>
              <a:rPr lang="de-DE" sz="2000" dirty="0"/>
              <a:t>: </a:t>
            </a:r>
            <a:r>
              <a:rPr lang="de-DE" sz="2000" b="1" dirty="0"/>
              <a:t>Die Lehrkräfte nehmen die etablierten Inhalte und </a:t>
            </a:r>
            <a:r>
              <a:rPr lang="de-DE" sz="2000" b="1" dirty="0" smtClean="0"/>
              <a:t>fühlen </a:t>
            </a:r>
            <a:r>
              <a:rPr lang="de-DE" sz="2000" b="1" dirty="0"/>
              <a:t>sich genötigt, Kompetenzen anzuheften, die nach </a:t>
            </a:r>
            <a:r>
              <a:rPr lang="de-DE" sz="2000" b="1" dirty="0" smtClean="0"/>
              <a:t>ihrem </a:t>
            </a:r>
            <a:r>
              <a:rPr lang="de-DE" sz="2000" b="1" dirty="0"/>
              <a:t>Verständnis keinesfalls inhaltlich, sondern </a:t>
            </a:r>
            <a:r>
              <a:rPr lang="de-DE" sz="2000" b="1" dirty="0" smtClean="0"/>
              <a:t>prozessorientiert </a:t>
            </a:r>
            <a:r>
              <a:rPr lang="de-DE" sz="2000" b="1" dirty="0"/>
              <a:t>sein </a:t>
            </a:r>
            <a:r>
              <a:rPr lang="de-DE" sz="2000" b="1" dirty="0" smtClean="0"/>
              <a:t>sollen.</a:t>
            </a:r>
            <a:endParaRPr lang="de-DE" sz="2000" b="1" dirty="0"/>
          </a:p>
          <a:p>
            <a:pPr marL="0" indent="0">
              <a:buNone/>
            </a:pPr>
            <a:r>
              <a:rPr lang="de-DE" sz="2000" dirty="0" smtClean="0"/>
              <a:t>Die </a:t>
            </a:r>
            <a:r>
              <a:rPr lang="de-DE" sz="2000" dirty="0"/>
              <a:t>Zusammenstellung wirkt dann im Bereich der </a:t>
            </a:r>
            <a:r>
              <a:rPr lang="de-DE" sz="2000" dirty="0" smtClean="0"/>
              <a:t>allgemeinen </a:t>
            </a:r>
            <a:r>
              <a:rPr lang="de-DE" sz="2000" dirty="0"/>
              <a:t>Kompetenzen zwar richtlinienkonform, teilweise jedoch </a:t>
            </a:r>
            <a:r>
              <a:rPr lang="de-DE" sz="2000" dirty="0" smtClean="0"/>
              <a:t>zufällig </a:t>
            </a:r>
            <a:r>
              <a:rPr lang="de-DE" sz="2000" dirty="0"/>
              <a:t>– und damit belanglos. Aus vielen ähnlichen Fällen </a:t>
            </a:r>
            <a:r>
              <a:rPr lang="de-DE" sz="2000" dirty="0" smtClean="0"/>
              <a:t>kann </a:t>
            </a:r>
            <a:r>
              <a:rPr lang="de-DE" sz="2000" dirty="0"/>
              <a:t>man schlussfolgern: </a:t>
            </a:r>
            <a:r>
              <a:rPr lang="de-DE" sz="2000" b="1" dirty="0"/>
              <a:t>Die schulische Praxis hat die </a:t>
            </a:r>
            <a:r>
              <a:rPr lang="de-DE" sz="2000" b="1" dirty="0" smtClean="0"/>
              <a:t>geforderte </a:t>
            </a:r>
            <a:r>
              <a:rPr lang="de-DE" sz="2000" b="1" dirty="0"/>
              <a:t>Wendung von einem lernziel- hin zu einem </a:t>
            </a:r>
            <a:r>
              <a:rPr lang="de-DE" sz="2000" b="1" dirty="0" smtClean="0"/>
              <a:t>kompetenzorientierten </a:t>
            </a:r>
            <a:r>
              <a:rPr lang="de-DE" sz="2000" b="1" dirty="0"/>
              <a:t>Unterricht noch nicht konsequent vollzogen!</a:t>
            </a:r>
          </a:p>
          <a:p>
            <a:pPr marL="0" indent="0">
              <a:buNone/>
            </a:pPr>
            <a:endParaRPr lang="de-DE" dirty="0" smtClean="0"/>
          </a:p>
          <a:p>
            <a:pPr marL="0" indent="0">
              <a:buNone/>
            </a:pPr>
            <a:r>
              <a:rPr lang="de-DE" sz="1600" dirty="0" smtClean="0"/>
              <a:t>[aus: MNU </a:t>
            </a:r>
            <a:r>
              <a:rPr lang="de-DE" sz="1600" dirty="0"/>
              <a:t>Themenreihe </a:t>
            </a:r>
            <a:r>
              <a:rPr lang="de-DE" sz="1600" dirty="0" smtClean="0"/>
              <a:t>Bildungsstandards „Grundbildung </a:t>
            </a:r>
            <a:r>
              <a:rPr lang="de-DE" sz="1600" dirty="0"/>
              <a:t>in den </a:t>
            </a:r>
            <a:r>
              <a:rPr lang="de-DE" sz="1600" dirty="0" smtClean="0"/>
              <a:t>naturwissenschaftlichen </a:t>
            </a:r>
            <a:r>
              <a:rPr lang="de-DE" sz="1600" dirty="0"/>
              <a:t>Fächern </a:t>
            </a:r>
            <a:r>
              <a:rPr lang="de-DE" sz="1600" dirty="0" smtClean="0"/>
              <a:t>– Basiskompetenzen, 2012]</a:t>
            </a:r>
            <a:endParaRPr lang="de-DE" sz="1600" dirty="0"/>
          </a:p>
          <a:p>
            <a:pPr marL="0" indent="0">
              <a:buNone/>
            </a:pPr>
            <a:endParaRPr lang="de-DE" dirty="0"/>
          </a:p>
        </p:txBody>
      </p:sp>
      <p:sp>
        <p:nvSpPr>
          <p:cNvPr id="3" name="Titel 2"/>
          <p:cNvSpPr>
            <a:spLocks noGrp="1"/>
          </p:cNvSpPr>
          <p:nvPr>
            <p:ph type="ctrTitle"/>
          </p:nvPr>
        </p:nvSpPr>
        <p:spPr/>
        <p:txBody>
          <a:bodyPr/>
          <a:lstStyle/>
          <a:p>
            <a:r>
              <a:rPr lang="de-DE" dirty="0" smtClean="0"/>
              <a:t>Ein paar Eindrücke …</a:t>
            </a:r>
            <a:endParaRPr lang="de-DE" dirty="0"/>
          </a:p>
        </p:txBody>
      </p:sp>
      <p:sp>
        <p:nvSpPr>
          <p:cNvPr id="4" name="Fußzeilenplatzhalter 3"/>
          <p:cNvSpPr>
            <a:spLocks noGrp="1"/>
          </p:cNvSpPr>
          <p:nvPr>
            <p:ph type="ftr" sz="quarter" idx="3"/>
          </p:nvPr>
        </p:nvSpPr>
        <p:spPr/>
        <p:txBody>
          <a:bodyPr/>
          <a:lstStyle/>
          <a:p>
            <a:r>
              <a:rPr lang="de-DE" dirty="0"/>
              <a:t>Ein paar Eindrücke </a:t>
            </a:r>
            <a:r>
              <a:rPr lang="de-DE" dirty="0" smtClean="0"/>
              <a:t>…</a:t>
            </a:r>
            <a:endParaRPr lang="de-DE" dirty="0"/>
          </a:p>
        </p:txBody>
      </p:sp>
    </p:spTree>
    <p:extLst>
      <p:ext uri="{BB962C8B-B14F-4D97-AF65-F5344CB8AC3E}">
        <p14:creationId xmlns:p14="http://schemas.microsoft.com/office/powerpoint/2010/main" val="14708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de-DE" dirty="0" smtClean="0">
                <a:latin typeface="+mn-lt"/>
              </a:rPr>
              <a:t>„Das </a:t>
            </a:r>
            <a:r>
              <a:rPr lang="de-DE" dirty="0">
                <a:latin typeface="+mn-lt"/>
              </a:rPr>
              <a:t>Experimentieren </a:t>
            </a:r>
            <a:r>
              <a:rPr lang="de-DE" dirty="0" smtClean="0">
                <a:latin typeface="+mn-lt"/>
              </a:rPr>
              <a:t>[…] ist </a:t>
            </a:r>
            <a:r>
              <a:rPr lang="de-DE" dirty="0">
                <a:latin typeface="+mn-lt"/>
              </a:rPr>
              <a:t>unverzichtbarer Bestandteil guten Physikunterrichts.</a:t>
            </a:r>
            <a:br>
              <a:rPr lang="de-DE" dirty="0">
                <a:latin typeface="+mn-lt"/>
              </a:rPr>
            </a:br>
            <a:r>
              <a:rPr lang="de-DE" dirty="0">
                <a:latin typeface="+mn-lt"/>
              </a:rPr>
              <a:t>Gleichzeitig bleiben </a:t>
            </a:r>
            <a:r>
              <a:rPr lang="de-DE" dirty="0" smtClean="0">
                <a:latin typeface="+mn-lt"/>
              </a:rPr>
              <a:t>nachweisbare Wirkungen </a:t>
            </a:r>
            <a:r>
              <a:rPr lang="de-DE" dirty="0">
                <a:latin typeface="+mn-lt"/>
              </a:rPr>
              <a:t>auf das </a:t>
            </a:r>
            <a:r>
              <a:rPr lang="de-DE" dirty="0" smtClean="0">
                <a:latin typeface="+mn-lt"/>
              </a:rPr>
              <a:t>fachliche Lernen </a:t>
            </a:r>
            <a:r>
              <a:rPr lang="de-DE" dirty="0">
                <a:latin typeface="+mn-lt"/>
              </a:rPr>
              <a:t>sehr </a:t>
            </a:r>
            <a:r>
              <a:rPr lang="de-DE" dirty="0" smtClean="0">
                <a:latin typeface="+mn-lt"/>
              </a:rPr>
              <a:t>oft hinter </a:t>
            </a:r>
            <a:r>
              <a:rPr lang="de-DE" dirty="0">
                <a:latin typeface="+mn-lt"/>
              </a:rPr>
              <a:t>den Erwartungen zurück – es wird </a:t>
            </a:r>
            <a:r>
              <a:rPr lang="de-DE" dirty="0" smtClean="0">
                <a:latin typeface="+mn-lt"/>
              </a:rPr>
              <a:t>viel getan</a:t>
            </a:r>
            <a:r>
              <a:rPr lang="de-DE" dirty="0">
                <a:latin typeface="+mn-lt"/>
              </a:rPr>
              <a:t>, und es »macht Spaß</a:t>
            </a:r>
            <a:r>
              <a:rPr lang="de-DE" dirty="0" smtClean="0">
                <a:latin typeface="+mn-lt"/>
              </a:rPr>
              <a:t>«.“</a:t>
            </a:r>
            <a:endParaRPr lang="de-DE" dirty="0" smtClean="0"/>
          </a:p>
          <a:p>
            <a:r>
              <a:rPr lang="de-DE" dirty="0">
                <a:latin typeface="+mn-lt"/>
              </a:rPr>
              <a:t>Seit Jahren haben Forderungen nach mehr „</a:t>
            </a:r>
            <a:r>
              <a:rPr lang="de-DE" dirty="0" smtClean="0">
                <a:latin typeface="+mn-lt"/>
              </a:rPr>
              <a:t>Schülerorientiertheit“ oder </a:t>
            </a:r>
            <a:r>
              <a:rPr lang="de-DE" dirty="0">
                <a:latin typeface="+mn-lt"/>
              </a:rPr>
              <a:t>verstärktem „Alltags- oder </a:t>
            </a:r>
            <a:r>
              <a:rPr lang="de-DE" dirty="0" smtClean="0">
                <a:latin typeface="+mn-lt"/>
              </a:rPr>
              <a:t>Anwendungsbezug“ Konjunktur</a:t>
            </a:r>
            <a:r>
              <a:rPr lang="de-DE" dirty="0">
                <a:latin typeface="+mn-lt"/>
              </a:rPr>
              <a:t>. So vielversprechend diese Ansätze sein mögen, </a:t>
            </a:r>
            <a:r>
              <a:rPr lang="de-DE" dirty="0" smtClean="0">
                <a:latin typeface="+mn-lt"/>
              </a:rPr>
              <a:t>so oft </a:t>
            </a:r>
            <a:r>
              <a:rPr lang="de-DE" dirty="0">
                <a:latin typeface="+mn-lt"/>
              </a:rPr>
              <a:t>führen auch sie zu Ernüchterung</a:t>
            </a:r>
            <a:r>
              <a:rPr lang="de-DE" dirty="0" smtClean="0"/>
              <a:t>.</a:t>
            </a:r>
          </a:p>
          <a:p>
            <a:pPr marL="0" indent="0">
              <a:buNone/>
            </a:pPr>
            <a:r>
              <a:rPr lang="de-DE" sz="1800" dirty="0" smtClean="0"/>
              <a:t>Quelle: </a:t>
            </a:r>
            <a:r>
              <a:rPr lang="de-DE" sz="1800" dirty="0" smtClean="0">
                <a:hlinkClick r:id="rId3"/>
              </a:rPr>
              <a:t>http</a:t>
            </a:r>
            <a:r>
              <a:rPr lang="de-DE" sz="1800" dirty="0">
                <a:hlinkClick r:id="rId3"/>
              </a:rPr>
              <a:t>://</a:t>
            </a:r>
            <a:r>
              <a:rPr lang="de-DE" sz="1800" dirty="0" smtClean="0">
                <a:hlinkClick r:id="rId3"/>
              </a:rPr>
              <a:t>www.physik.uniregensburg.de/forschung/rincke/Allgemeines/einladung.pdf</a:t>
            </a:r>
            <a:r>
              <a:rPr lang="de-DE" sz="1800" dirty="0" smtClean="0"/>
              <a:t> (2015)</a:t>
            </a:r>
            <a:endParaRPr lang="de-DE" sz="1800" dirty="0"/>
          </a:p>
          <a:p>
            <a:pPr marL="0" indent="0">
              <a:buNone/>
            </a:pPr>
            <a:endParaRPr lang="de-DE" sz="2400" dirty="0"/>
          </a:p>
        </p:txBody>
      </p:sp>
      <p:sp>
        <p:nvSpPr>
          <p:cNvPr id="3" name="Titel 2"/>
          <p:cNvSpPr>
            <a:spLocks noGrp="1"/>
          </p:cNvSpPr>
          <p:nvPr>
            <p:ph type="ctrTitle"/>
          </p:nvPr>
        </p:nvSpPr>
        <p:spPr/>
        <p:txBody>
          <a:bodyPr/>
          <a:lstStyle/>
          <a:p>
            <a:r>
              <a:rPr lang="de-DE" dirty="0" smtClean="0"/>
              <a:t>Ein paar Eindrücke …</a:t>
            </a:r>
            <a:endParaRPr lang="de-DE" dirty="0"/>
          </a:p>
        </p:txBody>
      </p:sp>
      <p:sp>
        <p:nvSpPr>
          <p:cNvPr id="4" name="Fußzeilenplatzhalter 3"/>
          <p:cNvSpPr>
            <a:spLocks noGrp="1"/>
          </p:cNvSpPr>
          <p:nvPr>
            <p:ph type="ftr" sz="quarter" idx="3"/>
          </p:nvPr>
        </p:nvSpPr>
        <p:spPr/>
        <p:txBody>
          <a:bodyPr/>
          <a:lstStyle/>
          <a:p>
            <a:r>
              <a:rPr lang="de-DE" dirty="0"/>
              <a:t>Ein paar Eindrücke .</a:t>
            </a:r>
          </a:p>
        </p:txBody>
      </p:sp>
    </p:spTree>
    <p:extLst>
      <p:ext uri="{BB962C8B-B14F-4D97-AF65-F5344CB8AC3E}">
        <p14:creationId xmlns:p14="http://schemas.microsoft.com/office/powerpoint/2010/main" val="142469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514350" indent="-514350">
              <a:buClrTx/>
              <a:buAutoNum type="arabicPeriod"/>
            </a:pPr>
            <a:r>
              <a:rPr lang="de-DE" sz="2600" dirty="0" smtClean="0"/>
              <a:t>Vorstellung eines Konzeptes zur systematischen </a:t>
            </a:r>
            <a:r>
              <a:rPr lang="de-DE" sz="2600" b="1" dirty="0" smtClean="0"/>
              <a:t>Verknüpfung prozessbezogener </a:t>
            </a:r>
            <a:r>
              <a:rPr lang="de-DE" sz="2600" dirty="0" smtClean="0"/>
              <a:t>und</a:t>
            </a:r>
            <a:r>
              <a:rPr lang="de-DE" sz="2600" b="1" dirty="0" smtClean="0"/>
              <a:t> inhaltsbezogener Kompetenzen:</a:t>
            </a:r>
          </a:p>
          <a:p>
            <a:pPr lvl="1"/>
            <a:r>
              <a:rPr lang="de-DE" dirty="0" smtClean="0"/>
              <a:t>individuell umsetzbar</a:t>
            </a:r>
          </a:p>
          <a:p>
            <a:pPr lvl="1"/>
            <a:r>
              <a:rPr lang="de-DE" dirty="0" smtClean="0"/>
              <a:t>fachdidaktisch unabhängig</a:t>
            </a:r>
          </a:p>
          <a:p>
            <a:pPr lvl="1"/>
            <a:r>
              <a:rPr lang="de-DE" dirty="0"/>
              <a:t>p</a:t>
            </a:r>
            <a:r>
              <a:rPr lang="de-DE" dirty="0" smtClean="0"/>
              <a:t>unktuell einsetzbar</a:t>
            </a:r>
          </a:p>
          <a:p>
            <a:pPr lvl="1"/>
            <a:r>
              <a:rPr lang="de-DE" dirty="0" smtClean="0"/>
              <a:t>durch empirische Lehr- und </a:t>
            </a:r>
            <a:r>
              <a:rPr lang="de-DE" dirty="0"/>
              <a:t>L</a:t>
            </a:r>
            <a:r>
              <a:rPr lang="de-DE" dirty="0" smtClean="0"/>
              <a:t>ernforschung begründbar</a:t>
            </a:r>
          </a:p>
          <a:p>
            <a:pPr lvl="1"/>
            <a:r>
              <a:rPr lang="de-DE" dirty="0" smtClean="0"/>
              <a:t>den Lernprozess unterstützend</a:t>
            </a:r>
          </a:p>
          <a:p>
            <a:pPr marL="514350" indent="-514350">
              <a:buClrTx/>
              <a:buFont typeface="+mj-lt"/>
              <a:buAutoNum type="arabicPeriod"/>
            </a:pPr>
            <a:r>
              <a:rPr lang="de-DE" sz="2600" dirty="0" smtClean="0"/>
              <a:t>Vorstellung von (differenzierenden) Aufgaben</a:t>
            </a:r>
          </a:p>
          <a:p>
            <a:pPr marL="514350" indent="-514350">
              <a:buClrTx/>
              <a:buFont typeface="+mj-lt"/>
              <a:buAutoNum type="arabicPeriod"/>
            </a:pPr>
            <a:r>
              <a:rPr lang="de-DE" sz="2600" dirty="0" smtClean="0"/>
              <a:t>Vorschläge zur Unterrichtsorganisation</a:t>
            </a:r>
          </a:p>
          <a:p>
            <a:pPr marL="514350" indent="-514350">
              <a:buClrTx/>
              <a:buFont typeface="+mj-lt"/>
              <a:buAutoNum type="arabicPeriod"/>
            </a:pPr>
            <a:r>
              <a:rPr lang="de-DE" sz="2600" dirty="0" smtClean="0"/>
              <a:t>Vorschläge zur Umsetzung in der Sprengelarbeit</a:t>
            </a:r>
            <a:endParaRPr lang="de-DE" sz="2600" dirty="0"/>
          </a:p>
          <a:p>
            <a:pPr marL="514350" indent="-514350">
              <a:buFont typeface="+mj-lt"/>
              <a:buAutoNum type="arabicPeriod"/>
            </a:pPr>
            <a:endParaRPr lang="de-DE" sz="2600" dirty="0" smtClean="0"/>
          </a:p>
        </p:txBody>
      </p:sp>
      <p:sp>
        <p:nvSpPr>
          <p:cNvPr id="3" name="Titel 2"/>
          <p:cNvSpPr>
            <a:spLocks noGrp="1"/>
          </p:cNvSpPr>
          <p:nvPr>
            <p:ph type="ctrTitle"/>
          </p:nvPr>
        </p:nvSpPr>
        <p:spPr/>
        <p:txBody>
          <a:bodyPr/>
          <a:lstStyle/>
          <a:p>
            <a:r>
              <a:rPr lang="de-DE" dirty="0" smtClean="0"/>
              <a:t>Ziele</a:t>
            </a:r>
            <a:endParaRPr lang="de-DE" dirty="0"/>
          </a:p>
        </p:txBody>
      </p:sp>
      <p:sp>
        <p:nvSpPr>
          <p:cNvPr id="4" name="Fußzeilenplatzhalter 3"/>
          <p:cNvSpPr>
            <a:spLocks noGrp="1"/>
          </p:cNvSpPr>
          <p:nvPr>
            <p:ph type="ftr" sz="quarter" idx="3"/>
          </p:nvPr>
        </p:nvSpPr>
        <p:spPr/>
        <p:txBody>
          <a:bodyPr/>
          <a:lstStyle/>
          <a:p>
            <a:r>
              <a:rPr lang="de-DE" dirty="0" smtClean="0"/>
              <a:t>Ziele</a:t>
            </a:r>
            <a:endParaRPr lang="de-DE" dirty="0"/>
          </a:p>
        </p:txBody>
      </p:sp>
      <p:pic>
        <p:nvPicPr>
          <p:cNvPr id="5" name="Grafik 4"/>
          <p:cNvPicPr>
            <a:picLocks noChangeAspect="1"/>
          </p:cNvPicPr>
          <p:nvPr/>
        </p:nvPicPr>
        <p:blipFill>
          <a:blip r:embed="rId2"/>
          <a:stretch>
            <a:fillRect/>
          </a:stretch>
        </p:blipFill>
        <p:spPr>
          <a:xfrm>
            <a:off x="6876256" y="1484784"/>
            <a:ext cx="1713282" cy="1736125"/>
          </a:xfrm>
          <a:prstGeom prst="rect">
            <a:avLst/>
          </a:prstGeom>
        </p:spPr>
      </p:pic>
    </p:spTree>
    <p:extLst>
      <p:ext uri="{BB962C8B-B14F-4D97-AF65-F5344CB8AC3E}">
        <p14:creationId xmlns:p14="http://schemas.microsoft.com/office/powerpoint/2010/main" val="113613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de-DE" sz="2400" dirty="0" smtClean="0"/>
              <a:t>33 prozessbezogene Kompetenzen </a:t>
            </a:r>
          </a:p>
          <a:p>
            <a:r>
              <a:rPr lang="de-DE" sz="2400" dirty="0" smtClean="0"/>
              <a:t>Formulierungen sind Zielformulierungen (ab Klasse 7 beginnend, auf BNT aufbauend)</a:t>
            </a:r>
          </a:p>
          <a:p>
            <a:r>
              <a:rPr lang="de-DE" sz="2400" dirty="0" smtClean="0"/>
              <a:t>Einteilung</a:t>
            </a:r>
          </a:p>
          <a:p>
            <a:pPr marL="0" indent="0">
              <a:buNone/>
            </a:pPr>
            <a:endParaRPr lang="en-US" dirty="0"/>
          </a:p>
        </p:txBody>
      </p:sp>
      <p:sp>
        <p:nvSpPr>
          <p:cNvPr id="3" name="Titel 2"/>
          <p:cNvSpPr>
            <a:spLocks noGrp="1"/>
          </p:cNvSpPr>
          <p:nvPr>
            <p:ph type="ctrTitle"/>
          </p:nvPr>
        </p:nvSpPr>
        <p:spPr/>
        <p:txBody>
          <a:bodyPr/>
          <a:lstStyle/>
          <a:p>
            <a:r>
              <a:rPr lang="de-DE" dirty="0" smtClean="0"/>
              <a:t>Bildungsplan 2016</a:t>
            </a:r>
            <a:endParaRPr lang="en-US" dirty="0"/>
          </a:p>
        </p:txBody>
      </p:sp>
      <p:sp>
        <p:nvSpPr>
          <p:cNvPr id="4" name="Fußzeilenplatzhalter 3"/>
          <p:cNvSpPr>
            <a:spLocks noGrp="1"/>
          </p:cNvSpPr>
          <p:nvPr>
            <p:ph type="ftr" sz="quarter" idx="3"/>
          </p:nvPr>
        </p:nvSpPr>
        <p:spPr/>
        <p:txBody>
          <a:bodyPr/>
          <a:lstStyle/>
          <a:p>
            <a:r>
              <a:rPr lang="de-DE" smtClean="0"/>
              <a:t>Titel:</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468554508"/>
              </p:ext>
            </p:extLst>
          </p:nvPr>
        </p:nvGraphicFramePr>
        <p:xfrm>
          <a:off x="252390" y="2636912"/>
          <a:ext cx="8640088" cy="3235960"/>
        </p:xfrm>
        <a:graphic>
          <a:graphicData uri="http://schemas.openxmlformats.org/drawingml/2006/table">
            <a:tbl>
              <a:tblPr firstRow="1" bandRow="1">
                <a:tableStyleId>{5940675A-B579-460E-94D1-54222C63F5DA}</a:tableStyleId>
              </a:tblPr>
              <a:tblGrid>
                <a:gridCol w="4320044">
                  <a:extLst>
                    <a:ext uri="{9D8B030D-6E8A-4147-A177-3AD203B41FA5}">
                      <a16:colId xmlns:a16="http://schemas.microsoft.com/office/drawing/2014/main" val="1322658467"/>
                    </a:ext>
                  </a:extLst>
                </a:gridCol>
                <a:gridCol w="4320044">
                  <a:extLst>
                    <a:ext uri="{9D8B030D-6E8A-4147-A177-3AD203B41FA5}">
                      <a16:colId xmlns:a16="http://schemas.microsoft.com/office/drawing/2014/main" val="4228006037"/>
                    </a:ext>
                  </a:extLst>
                </a:gridCol>
              </a:tblGrid>
              <a:tr h="370840">
                <a:tc rowSpan="3">
                  <a:txBody>
                    <a:bodyPr/>
                    <a:lstStyle/>
                    <a:p>
                      <a:r>
                        <a:rPr lang="de-DE" sz="2800" dirty="0" smtClean="0"/>
                        <a:t>Erkenntnisgewinnung</a:t>
                      </a:r>
                      <a:endParaRPr lang="en-US" sz="2800" dirty="0"/>
                    </a:p>
                  </a:txBody>
                  <a:tcPr anchor="ctr">
                    <a:solidFill>
                      <a:schemeClr val="accent4">
                        <a:lumMod val="40000"/>
                        <a:lumOff val="60000"/>
                      </a:schemeClr>
                    </a:solidFill>
                  </a:tcPr>
                </a:tc>
                <a:tc>
                  <a:txBody>
                    <a:bodyPr/>
                    <a:lstStyle/>
                    <a:p>
                      <a:r>
                        <a:rPr lang="de-DE" dirty="0" smtClean="0"/>
                        <a:t>zielgerichtet experimentieren</a:t>
                      </a:r>
                      <a:endParaRPr lang="en-US" dirty="0"/>
                    </a:p>
                  </a:txBody>
                  <a:tcPr>
                    <a:solidFill>
                      <a:schemeClr val="accent4">
                        <a:lumMod val="40000"/>
                        <a:lumOff val="60000"/>
                      </a:schemeClr>
                    </a:solidFill>
                  </a:tcPr>
                </a:tc>
                <a:extLst>
                  <a:ext uri="{0D108BD9-81ED-4DB2-BD59-A6C34878D82A}">
                    <a16:rowId xmlns:a16="http://schemas.microsoft.com/office/drawing/2014/main" val="810657020"/>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modellieren und mathematisieren</a:t>
                      </a:r>
                      <a:endParaRPr lang="en-US" sz="1800" b="1" kern="1200" dirty="0" smtClean="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3020136602"/>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Wissen erwerben und anwenden</a:t>
                      </a:r>
                      <a:endParaRPr lang="en-US" sz="1800" b="1" kern="1200" dirty="0" smtClean="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3498708727"/>
                  </a:ext>
                </a:extLst>
              </a:tr>
              <a:tr h="370840">
                <a:tc rowSpan="2">
                  <a:txBody>
                    <a:bodyPr/>
                    <a:lstStyle/>
                    <a:p>
                      <a:r>
                        <a:rPr lang="de-DE" sz="2800" dirty="0" smtClean="0"/>
                        <a:t>Kommunikation</a:t>
                      </a:r>
                      <a:endParaRPr lang="en-US" sz="2800" dirty="0"/>
                    </a:p>
                  </a:txBody>
                  <a:tcPr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Erkenntnisse verbalisieren</a:t>
                      </a:r>
                      <a:endParaRPr lang="en-US" sz="1800" b="1" kern="1200" dirty="0" smtClean="0">
                        <a:solidFill>
                          <a:schemeClr val="dk1"/>
                        </a:solidFill>
                        <a:effectLst/>
                        <a:latin typeface="+mn-lt"/>
                        <a:ea typeface="+mn-ea"/>
                        <a:cs typeface="+mn-cs"/>
                      </a:endParaRPr>
                    </a:p>
                  </a:txBody>
                  <a:tcPr>
                    <a:solidFill>
                      <a:schemeClr val="accent5">
                        <a:lumMod val="60000"/>
                        <a:lumOff val="40000"/>
                      </a:schemeClr>
                    </a:solidFill>
                  </a:tcPr>
                </a:tc>
                <a:extLst>
                  <a:ext uri="{0D108BD9-81ED-4DB2-BD59-A6C34878D82A}">
                    <a16:rowId xmlns:a16="http://schemas.microsoft.com/office/drawing/2014/main" val="1721347203"/>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Erkenntnisse dokumentieren und präsentieren</a:t>
                      </a:r>
                      <a:endParaRPr lang="en-US" sz="1800" b="1" kern="1200" dirty="0" smtClean="0">
                        <a:solidFill>
                          <a:schemeClr val="dk1"/>
                        </a:solidFill>
                        <a:effectLst/>
                        <a:latin typeface="+mn-lt"/>
                        <a:ea typeface="+mn-ea"/>
                        <a:cs typeface="+mn-cs"/>
                      </a:endParaRPr>
                    </a:p>
                  </a:txBody>
                  <a:tcPr>
                    <a:solidFill>
                      <a:schemeClr val="accent5">
                        <a:lumMod val="60000"/>
                        <a:lumOff val="40000"/>
                      </a:schemeClr>
                    </a:solidFill>
                  </a:tcPr>
                </a:tc>
                <a:extLst>
                  <a:ext uri="{0D108BD9-81ED-4DB2-BD59-A6C34878D82A}">
                    <a16:rowId xmlns:a16="http://schemas.microsoft.com/office/drawing/2014/main" val="3445218427"/>
                  </a:ext>
                </a:extLst>
              </a:tr>
              <a:tr h="370840">
                <a:tc rowSpan="3">
                  <a:txBody>
                    <a:bodyPr/>
                    <a:lstStyle/>
                    <a:p>
                      <a:r>
                        <a:rPr lang="de-DE" sz="2800" dirty="0" smtClean="0"/>
                        <a:t>Bewertung</a:t>
                      </a:r>
                      <a:endParaRPr lang="en-US" sz="2800" dirty="0"/>
                    </a:p>
                  </a:txBody>
                  <a:tcPr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physikalische Arbeitsweisen reflektieren</a:t>
                      </a:r>
                      <a:endParaRPr lang="en-US" sz="1800" b="1" kern="1200" dirty="0" smtClean="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2317593593"/>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Informationen bewerten</a:t>
                      </a:r>
                      <a:endParaRPr lang="en-US" sz="1800" b="1" kern="1200" dirty="0" smtClean="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3764275348"/>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Chancen und Risiken diskutieren</a:t>
                      </a:r>
                      <a:endParaRPr lang="en-US" sz="1800" b="1" kern="1200" dirty="0" smtClean="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812870227"/>
                  </a:ext>
                </a:extLst>
              </a:tr>
            </a:tbl>
          </a:graphicData>
        </a:graphic>
      </p:graphicFrame>
    </p:spTree>
    <p:extLst>
      <p:ext uri="{BB962C8B-B14F-4D97-AF65-F5344CB8AC3E}">
        <p14:creationId xmlns:p14="http://schemas.microsoft.com/office/powerpoint/2010/main" val="4554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buNone/>
            </a:pPr>
            <a:endParaRPr lang="en-US" dirty="0" smtClean="0"/>
          </a:p>
          <a:p>
            <a:pPr marL="0" indent="0">
              <a:buNone/>
            </a:pPr>
            <a:r>
              <a:rPr lang="en-US" dirty="0" smtClean="0"/>
              <a:t>Teilbereiche, die </a:t>
            </a:r>
            <a:r>
              <a:rPr lang="en-US" dirty="0" err="1" smtClean="0"/>
              <a:t>beim</a:t>
            </a:r>
            <a:r>
              <a:rPr lang="en-US" dirty="0" smtClean="0"/>
              <a:t> </a:t>
            </a:r>
            <a:r>
              <a:rPr lang="en-US" dirty="0" err="1" smtClean="0"/>
              <a:t>Experimentieren</a:t>
            </a:r>
            <a:r>
              <a:rPr lang="en-US" dirty="0" smtClean="0"/>
              <a:t> </a:t>
            </a:r>
            <a:r>
              <a:rPr lang="en-US" dirty="0" err="1" smtClean="0"/>
              <a:t>eine</a:t>
            </a:r>
            <a:r>
              <a:rPr lang="en-US" dirty="0" smtClean="0"/>
              <a:t> Rolle </a:t>
            </a:r>
            <a:r>
              <a:rPr lang="en-US" dirty="0" err="1" smtClean="0"/>
              <a:t>spielen</a:t>
            </a:r>
            <a:r>
              <a:rPr lang="en-US" dirty="0" smtClean="0"/>
              <a:t>:</a:t>
            </a:r>
            <a:endParaRPr lang="en-US" dirty="0"/>
          </a:p>
        </p:txBody>
      </p:sp>
      <p:sp>
        <p:nvSpPr>
          <p:cNvPr id="3" name="Titel 2"/>
          <p:cNvSpPr>
            <a:spLocks noGrp="1"/>
          </p:cNvSpPr>
          <p:nvPr>
            <p:ph type="ctrTitle"/>
          </p:nvPr>
        </p:nvSpPr>
        <p:spPr/>
        <p:txBody>
          <a:bodyPr/>
          <a:lstStyle/>
          <a:p>
            <a:r>
              <a:rPr lang="de-DE" dirty="0" smtClean="0"/>
              <a:t>Bildungsplan 2016</a:t>
            </a:r>
            <a:endParaRPr lang="en-US" dirty="0"/>
          </a:p>
        </p:txBody>
      </p:sp>
      <p:sp>
        <p:nvSpPr>
          <p:cNvPr id="4" name="Fußzeilenplatzhalter 3"/>
          <p:cNvSpPr>
            <a:spLocks noGrp="1"/>
          </p:cNvSpPr>
          <p:nvPr>
            <p:ph type="ftr" sz="quarter" idx="3"/>
          </p:nvPr>
        </p:nvSpPr>
        <p:spPr/>
        <p:txBody>
          <a:bodyPr/>
          <a:lstStyle/>
          <a:p>
            <a:r>
              <a:rPr lang="de-DE" smtClean="0"/>
              <a:t>Titel:</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1770897556"/>
              </p:ext>
            </p:extLst>
          </p:nvPr>
        </p:nvGraphicFramePr>
        <p:xfrm>
          <a:off x="252390" y="2636912"/>
          <a:ext cx="8640088" cy="3235960"/>
        </p:xfrm>
        <a:graphic>
          <a:graphicData uri="http://schemas.openxmlformats.org/drawingml/2006/table">
            <a:tbl>
              <a:tblPr firstRow="1" bandRow="1">
                <a:tableStyleId>{5940675A-B579-460E-94D1-54222C63F5DA}</a:tableStyleId>
              </a:tblPr>
              <a:tblGrid>
                <a:gridCol w="4320044">
                  <a:extLst>
                    <a:ext uri="{9D8B030D-6E8A-4147-A177-3AD203B41FA5}">
                      <a16:colId xmlns:a16="http://schemas.microsoft.com/office/drawing/2014/main" val="1322658467"/>
                    </a:ext>
                  </a:extLst>
                </a:gridCol>
                <a:gridCol w="4320044">
                  <a:extLst>
                    <a:ext uri="{9D8B030D-6E8A-4147-A177-3AD203B41FA5}">
                      <a16:colId xmlns:a16="http://schemas.microsoft.com/office/drawing/2014/main" val="4228006037"/>
                    </a:ext>
                  </a:extLst>
                </a:gridCol>
              </a:tblGrid>
              <a:tr h="370840">
                <a:tc rowSpan="3">
                  <a:txBody>
                    <a:bodyPr/>
                    <a:lstStyle/>
                    <a:p>
                      <a:r>
                        <a:rPr lang="de-DE" sz="2800" dirty="0" smtClean="0"/>
                        <a:t>Erkenntnisgewinnung</a:t>
                      </a:r>
                      <a:endParaRPr lang="en-US" sz="2800" dirty="0"/>
                    </a:p>
                  </a:txBody>
                  <a:tcPr anchor="ctr">
                    <a:solidFill>
                      <a:schemeClr val="accent4">
                        <a:lumMod val="40000"/>
                        <a:lumOff val="60000"/>
                      </a:schemeClr>
                    </a:solidFill>
                  </a:tcPr>
                </a:tc>
                <a:tc>
                  <a:txBody>
                    <a:bodyPr/>
                    <a:lstStyle/>
                    <a:p>
                      <a:r>
                        <a:rPr lang="de-DE" b="1" dirty="0" smtClean="0"/>
                        <a:t>zielgerichtet experimentieren</a:t>
                      </a:r>
                      <a:endParaRPr lang="en-US" b="1" dirty="0"/>
                    </a:p>
                  </a:txBody>
                  <a:tcPr>
                    <a:solidFill>
                      <a:schemeClr val="accent4">
                        <a:lumMod val="40000"/>
                        <a:lumOff val="60000"/>
                      </a:schemeClr>
                    </a:solidFill>
                  </a:tcPr>
                </a:tc>
                <a:extLst>
                  <a:ext uri="{0D108BD9-81ED-4DB2-BD59-A6C34878D82A}">
                    <a16:rowId xmlns:a16="http://schemas.microsoft.com/office/drawing/2014/main" val="810657020"/>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effectLst/>
                        </a:rPr>
                        <a:t>modellieren und mathematisieren</a:t>
                      </a:r>
                      <a:endParaRPr lang="en-US" sz="1800" b="1" kern="1200" dirty="0" smtClean="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3020136602"/>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Wissen erwerben und anwenden</a:t>
                      </a:r>
                      <a:endParaRPr lang="en-US" sz="1800" b="1" kern="1200" dirty="0" smtClean="0">
                        <a:solidFill>
                          <a:schemeClr val="dk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3498708727"/>
                  </a:ext>
                </a:extLst>
              </a:tr>
              <a:tr h="370840">
                <a:tc rowSpan="2">
                  <a:txBody>
                    <a:bodyPr/>
                    <a:lstStyle/>
                    <a:p>
                      <a:r>
                        <a:rPr lang="de-DE" sz="2800" dirty="0" smtClean="0"/>
                        <a:t>Kommunikation</a:t>
                      </a:r>
                      <a:endParaRPr lang="en-US" sz="2800" dirty="0"/>
                    </a:p>
                  </a:txBody>
                  <a:tcPr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effectLst/>
                        </a:rPr>
                        <a:t>Erkenntnisse verbalisieren</a:t>
                      </a:r>
                      <a:endParaRPr lang="en-US" sz="1800" b="1" kern="1200" dirty="0" smtClean="0">
                        <a:solidFill>
                          <a:schemeClr val="dk1"/>
                        </a:solidFill>
                        <a:effectLst/>
                        <a:latin typeface="+mn-lt"/>
                        <a:ea typeface="+mn-ea"/>
                        <a:cs typeface="+mn-cs"/>
                      </a:endParaRPr>
                    </a:p>
                  </a:txBody>
                  <a:tcPr>
                    <a:solidFill>
                      <a:schemeClr val="accent5">
                        <a:lumMod val="60000"/>
                        <a:lumOff val="40000"/>
                      </a:schemeClr>
                    </a:solidFill>
                  </a:tcPr>
                </a:tc>
                <a:extLst>
                  <a:ext uri="{0D108BD9-81ED-4DB2-BD59-A6C34878D82A}">
                    <a16:rowId xmlns:a16="http://schemas.microsoft.com/office/drawing/2014/main" val="1721347203"/>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effectLst/>
                        </a:rPr>
                        <a:t>Erkenntnisse dokumentieren und präsentieren</a:t>
                      </a:r>
                      <a:endParaRPr lang="en-US" sz="1800" b="1" kern="1200" dirty="0" smtClean="0">
                        <a:solidFill>
                          <a:schemeClr val="dk1"/>
                        </a:solidFill>
                        <a:effectLst/>
                        <a:latin typeface="+mn-lt"/>
                        <a:ea typeface="+mn-ea"/>
                        <a:cs typeface="+mn-cs"/>
                      </a:endParaRPr>
                    </a:p>
                  </a:txBody>
                  <a:tcPr>
                    <a:solidFill>
                      <a:schemeClr val="accent5">
                        <a:lumMod val="60000"/>
                        <a:lumOff val="40000"/>
                      </a:schemeClr>
                    </a:solidFill>
                  </a:tcPr>
                </a:tc>
                <a:extLst>
                  <a:ext uri="{0D108BD9-81ED-4DB2-BD59-A6C34878D82A}">
                    <a16:rowId xmlns:a16="http://schemas.microsoft.com/office/drawing/2014/main" val="3445218427"/>
                  </a:ext>
                </a:extLst>
              </a:tr>
              <a:tr h="370840">
                <a:tc rowSpan="3">
                  <a:txBody>
                    <a:bodyPr/>
                    <a:lstStyle/>
                    <a:p>
                      <a:r>
                        <a:rPr lang="de-DE" sz="2800" dirty="0" smtClean="0"/>
                        <a:t>Bewertung</a:t>
                      </a:r>
                      <a:endParaRPr lang="en-US" sz="2800" dirty="0"/>
                    </a:p>
                  </a:txBody>
                  <a:tcPr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effectLst/>
                        </a:rPr>
                        <a:t>physikalische Arbeitsweisen reflektieren</a:t>
                      </a:r>
                      <a:endParaRPr lang="en-US" sz="1800" b="1" kern="1200" dirty="0" smtClean="0">
                        <a:solidFill>
                          <a:schemeClr val="dk1"/>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2317593593"/>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bg1">
                              <a:lumMod val="65000"/>
                            </a:schemeClr>
                          </a:solidFill>
                          <a:effectLst/>
                        </a:rPr>
                        <a:t>Informationen bewerten</a:t>
                      </a:r>
                      <a:endParaRPr lang="en-US" sz="1800" b="1" kern="1200" dirty="0" smtClean="0">
                        <a:solidFill>
                          <a:schemeClr val="bg1">
                            <a:lumMod val="65000"/>
                          </a:schemeClr>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3764275348"/>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bg1">
                              <a:lumMod val="65000"/>
                            </a:schemeClr>
                          </a:solidFill>
                          <a:effectLst/>
                        </a:rPr>
                        <a:t>Chancen und Risiken diskutieren</a:t>
                      </a:r>
                      <a:endParaRPr lang="en-US" sz="1800" b="1" kern="1200" dirty="0" smtClean="0">
                        <a:solidFill>
                          <a:schemeClr val="bg1">
                            <a:lumMod val="65000"/>
                          </a:schemeClr>
                        </a:solidFill>
                        <a:effectLst/>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812870227"/>
                  </a:ext>
                </a:extLst>
              </a:tr>
            </a:tbl>
          </a:graphicData>
        </a:graphic>
      </p:graphicFrame>
    </p:spTree>
    <p:extLst>
      <p:ext uri="{BB962C8B-B14F-4D97-AF65-F5344CB8AC3E}">
        <p14:creationId xmlns:p14="http://schemas.microsoft.com/office/powerpoint/2010/main" val="175275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marL="0" indent="0">
              <a:lnSpc>
                <a:spcPct val="120000"/>
              </a:lnSpc>
              <a:buFontTx/>
              <a:buNone/>
            </a:pPr>
            <a:r>
              <a:rPr lang="de-DE" altLang="de-DE" sz="2000" dirty="0" smtClean="0"/>
              <a:t>Kompetenz = handelnder Umgang mit Wissen</a:t>
            </a:r>
          </a:p>
          <a:p>
            <a:pPr marL="0" indent="0" algn="r">
              <a:lnSpc>
                <a:spcPct val="120000"/>
              </a:lnSpc>
              <a:buFontTx/>
              <a:buNone/>
            </a:pPr>
            <a:r>
              <a:rPr lang="de-DE" altLang="de-DE" sz="2000" dirty="0" smtClean="0"/>
              <a:t>(J. Leisen)</a:t>
            </a:r>
          </a:p>
          <a:p>
            <a:pPr marL="0" indent="0" algn="r">
              <a:lnSpc>
                <a:spcPct val="120000"/>
              </a:lnSpc>
              <a:buFontTx/>
              <a:buNone/>
            </a:pPr>
            <a:endParaRPr lang="de-DE" altLang="de-DE" sz="2000" dirty="0" smtClean="0"/>
          </a:p>
          <a:p>
            <a:pPr marL="0" indent="0">
              <a:lnSpc>
                <a:spcPct val="120000"/>
              </a:lnSpc>
              <a:buFontTx/>
              <a:buNone/>
            </a:pPr>
            <a:r>
              <a:rPr lang="de-DE" altLang="de-DE" sz="2000" dirty="0" smtClean="0"/>
              <a:t>Kompetenzen sind </a:t>
            </a:r>
            <a:r>
              <a:rPr lang="de-DE" altLang="de-DE" sz="2000" i="1" dirty="0" smtClean="0"/>
              <a:t>„die </a:t>
            </a:r>
            <a:r>
              <a:rPr lang="de-DE" altLang="de-DE" sz="2000" i="1" dirty="0"/>
              <a:t>bei Individuen verfügbaren oder durch sie erlernbaren kognitiven Fähigkeiten und Fertigkeiten, um bestimmte Probleme zu lösen, sowie die damit verbundenen motivationalen, volitionalen und sozialen Bereitschaften und Fähigkeiten, um die Problemlösungen in variablen Situationen erfolgreich und verantwortungsvoll nutzen zu können“. </a:t>
            </a:r>
          </a:p>
          <a:p>
            <a:pPr marL="0" indent="0" algn="r">
              <a:lnSpc>
                <a:spcPct val="120000"/>
              </a:lnSpc>
              <a:buFontTx/>
              <a:buNone/>
            </a:pPr>
            <a:r>
              <a:rPr lang="de-DE" altLang="de-DE" sz="2000" dirty="0" smtClean="0"/>
              <a:t>(F. Weinert)</a:t>
            </a:r>
            <a:endParaRPr lang="de-DE" altLang="de-DE" sz="2000" dirty="0"/>
          </a:p>
          <a:p>
            <a:pPr marL="0" indent="0">
              <a:buNone/>
            </a:pPr>
            <a:endParaRPr lang="de-DE" dirty="0"/>
          </a:p>
        </p:txBody>
      </p:sp>
      <p:sp>
        <p:nvSpPr>
          <p:cNvPr id="3" name="Titel 2"/>
          <p:cNvSpPr>
            <a:spLocks noGrp="1"/>
          </p:cNvSpPr>
          <p:nvPr>
            <p:ph type="ctrTitle"/>
          </p:nvPr>
        </p:nvSpPr>
        <p:spPr/>
        <p:txBody>
          <a:bodyPr/>
          <a:lstStyle/>
          <a:p>
            <a:r>
              <a:rPr lang="de-DE" sz="2800" dirty="0" smtClean="0"/>
              <a:t>Arbeitsdefinition „kompetenzorientierter Unterricht</a:t>
            </a:r>
            <a:endParaRPr lang="de-DE" sz="2800" dirty="0"/>
          </a:p>
        </p:txBody>
      </p:sp>
      <p:sp>
        <p:nvSpPr>
          <p:cNvPr id="4" name="Fußzeilenplatzhalter 3"/>
          <p:cNvSpPr>
            <a:spLocks noGrp="1"/>
          </p:cNvSpPr>
          <p:nvPr>
            <p:ph type="ftr" sz="quarter" idx="3"/>
          </p:nvPr>
        </p:nvSpPr>
        <p:spPr/>
        <p:txBody>
          <a:bodyPr/>
          <a:lstStyle/>
          <a:p>
            <a:r>
              <a:rPr lang="de-DE" dirty="0" smtClean="0"/>
              <a:t>Grundlagen:</a:t>
            </a:r>
            <a:endParaRPr lang="de-DE" dirty="0"/>
          </a:p>
        </p:txBody>
      </p:sp>
    </p:spTree>
    <p:extLst>
      <p:ext uri="{BB962C8B-B14F-4D97-AF65-F5344CB8AC3E}">
        <p14:creationId xmlns:p14="http://schemas.microsoft.com/office/powerpoint/2010/main" val="8295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ZP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5-04-05 G8 BP 2016 Physik-Leitperspektiven-pbK-ibK" id="{6D46AD23-E355-604C-B451-29306F04266A}" vid="{4DAB78A5-37DC-6748-8711-6A30687A6D40}"/>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Powerpoint_ZPG</Template>
  <TotalTime>0</TotalTime>
  <Words>2644</Words>
  <Application>Microsoft Office PowerPoint</Application>
  <PresentationFormat>Bildschirmpräsentation (4:3)</PresentationFormat>
  <Paragraphs>475</Paragraphs>
  <Slides>34</Slides>
  <Notes>26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34</vt:i4>
      </vt:variant>
    </vt:vector>
  </HeadingPairs>
  <TitlesOfParts>
    <vt:vector size="43" baseType="lpstr">
      <vt:lpstr>Arial</vt:lpstr>
      <vt:lpstr>Calibri</vt:lpstr>
      <vt:lpstr>Cambria Math</vt:lpstr>
      <vt:lpstr>Comic Sans MS</vt:lpstr>
      <vt:lpstr>MS Mincho</vt:lpstr>
      <vt:lpstr>Times</vt:lpstr>
      <vt:lpstr>Times New Roman</vt:lpstr>
      <vt:lpstr>Wingdings</vt:lpstr>
      <vt:lpstr>Powerpoint_ZPG</vt:lpstr>
      <vt:lpstr>Implementierung der prozessbezogenen Kompetenzen</vt:lpstr>
      <vt:lpstr>Inhalt</vt:lpstr>
      <vt:lpstr>Ein paar Eindrücke …</vt:lpstr>
      <vt:lpstr>Ein paar Eindrücke …</vt:lpstr>
      <vt:lpstr>Ein paar Eindrücke …</vt:lpstr>
      <vt:lpstr>Ziele</vt:lpstr>
      <vt:lpstr>Bildungsplan 2016</vt:lpstr>
      <vt:lpstr>Bildungsplan 2016</vt:lpstr>
      <vt:lpstr>Arbeitsdefinition „kompetenzorientierter Unterricht</vt:lpstr>
      <vt:lpstr>Arbeitsdefinition „kompetenzorientierter Unterricht</vt:lpstr>
      <vt:lpstr>Arbeitsdefinition „kompetenzorientierter Unterricht</vt:lpstr>
      <vt:lpstr>4 Stufen der Kompetenzimplementierung</vt:lpstr>
      <vt:lpstr>4 Stufen der Kompetenzimplementierung</vt:lpstr>
      <vt:lpstr>4 Stufen der Kompetenzimplementierung</vt:lpstr>
      <vt:lpstr>4 Stufen der Kompetenzimplementierung</vt:lpstr>
      <vt:lpstr>4 Stufen der Kompetenzimplementierung</vt:lpstr>
      <vt:lpstr>3 Bausteine des kompetenzorientierten Unterrichts</vt:lpstr>
      <vt:lpstr>Kompetenzeinführung</vt:lpstr>
      <vt:lpstr>Kompetenz-Einübung/Anwendung</vt:lpstr>
      <vt:lpstr>Reflexion</vt:lpstr>
      <vt:lpstr>Zeitliche Entwicklung… (ein Vorschlag)</vt:lpstr>
      <vt:lpstr>Das Experiment als Lernsituation …</vt:lpstr>
      <vt:lpstr>Gestaltung der Aufgaben (Infoblatt)</vt:lpstr>
      <vt:lpstr>Gestaltung der Aufgaben</vt:lpstr>
      <vt:lpstr>Kompetenzeinführung      Bsp.: Beobachten, Beschreiben, Erklären</vt:lpstr>
      <vt:lpstr>Kompetenzeinführung    Bsp.: naturwissenschaftliche Arbeitsweise</vt:lpstr>
      <vt:lpstr>Kompetenz-Vertiefung/Anwendung           Bsp.: Luftblase</vt:lpstr>
      <vt:lpstr>Gestufte Hilfen … oder nicht?</vt:lpstr>
      <vt:lpstr>Lernprozesse gestalten</vt:lpstr>
      <vt:lpstr>Unterrichtsorganisation</vt:lpstr>
      <vt:lpstr>Unterrichtsorganisation</vt:lpstr>
      <vt:lpstr>Umsetzung in der ZPG/Sprengel bzw. im Seminar</vt:lpstr>
      <vt:lpstr>Arbeitsauftrag</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PowerPoint-Präsentation</dc:subject>
  <dc:creator>Thomas Mühl</dc:creator>
  <cp:lastModifiedBy>Thomas Mühl</cp:lastModifiedBy>
  <cp:revision>135</cp:revision>
  <cp:lastPrinted>2014-11-07T09:42:53Z</cp:lastPrinted>
  <dcterms:created xsi:type="dcterms:W3CDTF">2015-07-03T08:15:47Z</dcterms:created>
  <dcterms:modified xsi:type="dcterms:W3CDTF">2016-02-05T18:00:37Z</dcterms:modified>
</cp:coreProperties>
</file>