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00" r:id="rId3"/>
    <p:sldId id="257" r:id="rId4"/>
    <p:sldId id="301" r:id="rId5"/>
    <p:sldId id="302" r:id="rId6"/>
    <p:sldId id="314" r:id="rId7"/>
    <p:sldId id="315" r:id="rId8"/>
    <p:sldId id="260" r:id="rId9"/>
    <p:sldId id="258" r:id="rId10"/>
    <p:sldId id="261" r:id="rId11"/>
    <p:sldId id="262" r:id="rId12"/>
    <p:sldId id="263" r:id="rId13"/>
    <p:sldId id="264" r:id="rId14"/>
    <p:sldId id="265" r:id="rId15"/>
    <p:sldId id="267" r:id="rId16"/>
    <p:sldId id="269" r:id="rId17"/>
    <p:sldId id="273" r:id="rId18"/>
    <p:sldId id="275" r:id="rId19"/>
    <p:sldId id="274" r:id="rId20"/>
    <p:sldId id="270" r:id="rId21"/>
    <p:sldId id="271" r:id="rId22"/>
    <p:sldId id="272" r:id="rId23"/>
    <p:sldId id="277" r:id="rId24"/>
    <p:sldId id="291" r:id="rId25"/>
    <p:sldId id="32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78766"/>
  </p:normalViewPr>
  <p:slideViewPr>
    <p:cSldViewPr snapToGrid="0" snapToObjects="1">
      <p:cViewPr>
        <p:scale>
          <a:sx n="81" d="100"/>
          <a:sy n="81" d="100"/>
        </p:scale>
        <p:origin x="1888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8F0C2-6EF9-6B45-A3C4-DEB07FE30D16}" type="datetimeFigureOut">
              <a:rPr lang="de-DE" smtClean="0"/>
              <a:t>10.12.15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AB685-2A5D-9A45-942C-3331B7B174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5179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Ziel hier: Erweiterung</a:t>
            </a:r>
            <a:r>
              <a:rPr lang="de-DE" baseline="0" dirty="0" smtClean="0"/>
              <a:t> der Lernkultur durch neue Anstöße!</a:t>
            </a:r>
          </a:p>
          <a:p>
            <a:endParaRPr lang="de-DE" baseline="0" dirty="0" smtClean="0"/>
          </a:p>
          <a:p>
            <a:r>
              <a:rPr lang="de-DE" baseline="0" dirty="0" smtClean="0"/>
              <a:t>Genauer: im Bereich der Modellbildung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AB685-2A5D-9A45-942C-3331B7B1741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783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(1)</a:t>
            </a:r>
            <a:r>
              <a:rPr lang="de-DE" baseline="0" dirty="0" smtClean="0"/>
              <a:t> Und (2) Modellverständnis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AB685-2A5D-9A45-942C-3331B7B17417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468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de-DE" dirty="0" smtClean="0"/>
              <a:t>Und (2):</a:t>
            </a:r>
            <a:r>
              <a:rPr lang="de-DE" baseline="0" dirty="0" smtClean="0"/>
              <a:t> </a:t>
            </a:r>
            <a:r>
              <a:rPr lang="de-DE" baseline="0" dirty="0" smtClean="0">
                <a:sym typeface="Wingdings"/>
              </a:rPr>
              <a:t>das Modellverständnis bewusst anwenden können</a:t>
            </a:r>
          </a:p>
          <a:p>
            <a:pPr marL="228600" indent="-228600">
              <a:buAutoNum type="arabicParenBoth"/>
            </a:pPr>
            <a:endParaRPr lang="de-DE" baseline="0" dirty="0" smtClean="0">
              <a:sym typeface="Wingdings"/>
            </a:endParaRPr>
          </a:p>
          <a:p>
            <a:pPr marL="0" indent="0">
              <a:buNone/>
            </a:pPr>
            <a:r>
              <a:rPr lang="de-DE" baseline="0" dirty="0" smtClean="0">
                <a:sym typeface="Wingdings"/>
              </a:rPr>
              <a:t>(3) Und (4): Anwenden der Modelleigenschaften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AB685-2A5D-9A45-942C-3331B7B1741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982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Untersuchung zeigen (z.B. veröffentlicht in </a:t>
            </a:r>
            <a:r>
              <a:rPr lang="de-DE" dirty="0" err="1" smtClean="0"/>
              <a:t>PiKO</a:t>
            </a:r>
            <a:r>
              <a:rPr lang="de-DE" dirty="0" smtClean="0"/>
              <a:t>-Briefen), dass ein</a:t>
            </a:r>
            <a:r>
              <a:rPr lang="de-DE" baseline="0" dirty="0" smtClean="0"/>
              <a:t> zentraler Punkt im Erlernen der Physik das Einbinden neuen Wissens in Präkonzepte ist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AB685-2A5D-9A45-942C-3331B7B1741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267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„Neue“ kann immer nur aus der Perspektive des bereits „Vorhandenen“ interpretiert werden.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„Neue“ wird anders interpretiert, als es z. B. von der Lehrkraft gemeint war.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charset="2"/>
              <a:buChar char="Þ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Missverständnisse zwischen der Lehrkraft und den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charset="2"/>
              <a:buChar char="Þ"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charset="2"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Gründe: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wissenschaftlich belegt (s.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Duit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charset="2"/>
              <a:buNone/>
              <a:tabLst/>
              <a:defRPr/>
            </a:pPr>
            <a:endParaRPr lang="de-D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charset="2"/>
              <a:buNone/>
              <a:tabLst/>
              <a:defRPr/>
            </a:pP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 Sichtweise nennt man „konstruktivistisches Lernen“ 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Jeder </a:t>
            </a:r>
            <a:r>
              <a:rPr lang="de-DE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erarbeitet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 sein Wissen selbst!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charset="2"/>
              <a:buNone/>
              <a:tabLst/>
              <a:defRPr/>
            </a:pP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Es findet kein Transport von Wissen von der Lehrkraft zum S statt! (wie von vielen S und L stillschweigend so gedacht)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charset="2"/>
              <a:buNone/>
              <a:tabLst/>
              <a:defRPr/>
            </a:pP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charset="2"/>
              <a:buNone/>
              <a:tabLst/>
              <a:defRPr/>
            </a:pPr>
            <a:r>
              <a:rPr lang="de-DE" dirty="0" smtClean="0"/>
              <a:t>Grund: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Sinnesdaten, die der Lernende empfängt, haben keine ihnen gewissermaßen innewohnende Bedeutung.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Sinnesdaten erhalten diese Bedeutung für den Empfangenden erst dadurch, dass dieser ihnen eine Bedeutung verleiht. </a:t>
            </a: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charset="2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AB685-2A5D-9A45-942C-3331B7B17417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9133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Hierbei</a:t>
            </a:r>
            <a:r>
              <a:rPr lang="de-DE" baseline="0" dirty="0" smtClean="0"/>
              <a:t> sollen die Schülervorstellungen nicht aufgegeben werden (ist oft nicht möglich, weil die Notwendigkeit für die S nicht besteht!)</a:t>
            </a:r>
          </a:p>
          <a:p>
            <a:endParaRPr lang="de-DE" baseline="0" dirty="0" smtClean="0"/>
          </a:p>
          <a:p>
            <a:r>
              <a:rPr lang="de-DE" baseline="0" dirty="0" smtClean="0"/>
              <a:t>Sondern</a:t>
            </a:r>
          </a:p>
          <a:p>
            <a:endParaRPr lang="de-DE" baseline="0" dirty="0" smtClean="0"/>
          </a:p>
          <a:p>
            <a:r>
              <a:rPr lang="de-DE" baseline="0" dirty="0" smtClean="0"/>
              <a:t>(KLICK)</a:t>
            </a:r>
          </a:p>
          <a:p>
            <a:r>
              <a:rPr lang="de-DE" dirty="0" smtClean="0"/>
              <a:t>Ziel des Unterrichts muss es sein, dass die physikalische Sichtweise</a:t>
            </a:r>
            <a:r>
              <a:rPr lang="de-DE" baseline="0" dirty="0" smtClean="0"/>
              <a:t> in bestimmten Situationen zu besseren Ergebnissen führt </a:t>
            </a:r>
          </a:p>
          <a:p>
            <a:endParaRPr lang="de-DE" baseline="0" dirty="0" smtClean="0"/>
          </a:p>
          <a:p>
            <a:r>
              <a:rPr lang="de-DE" baseline="0" dirty="0" smtClean="0"/>
              <a:t>(KLICK)</a:t>
            </a:r>
          </a:p>
          <a:p>
            <a:r>
              <a:rPr lang="de-DE" baseline="0" dirty="0" smtClean="0"/>
              <a:t>=&gt; Es bedarf eines langen Atems, bis man sich auf etwas neues einlässt! </a:t>
            </a:r>
            <a:r>
              <a:rPr lang="de-DE" baseline="0" dirty="0" smtClean="0">
                <a:sym typeface="Wingdings"/>
              </a:rPr>
              <a:t> Einleben in eine neue Kultur (</a:t>
            </a:r>
            <a:r>
              <a:rPr lang="de-DE" baseline="0" dirty="0" err="1" smtClean="0">
                <a:sym typeface="Wingdings"/>
              </a:rPr>
              <a:t>Duit</a:t>
            </a:r>
            <a:r>
              <a:rPr lang="de-DE" baseline="0" dirty="0" smtClean="0">
                <a:sym typeface="Wingdings"/>
              </a:rPr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AB685-2A5D-9A45-942C-3331B7B17417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2707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Damit man überhaupt</a:t>
            </a:r>
            <a:r>
              <a:rPr lang="de-DE" baseline="0" dirty="0" smtClean="0"/>
              <a:t> Erfolg haben kann, dass der Konzeptwechsel stattfinden kann, ist eine Anbindung an die Erfahrungswelt der </a:t>
            </a:r>
            <a:r>
              <a:rPr lang="de-DE" baseline="0" dirty="0" err="1" smtClean="0"/>
              <a:t>SuS</a:t>
            </a:r>
            <a:r>
              <a:rPr lang="de-DE" baseline="0" dirty="0" smtClean="0"/>
              <a:t> dringend erforderlich </a:t>
            </a:r>
            <a:r>
              <a:rPr lang="de-DE" baseline="0" dirty="0" smtClean="0">
                <a:sym typeface="Wingdings"/>
              </a:rPr>
              <a:t> Einbindung in Kontexte!</a:t>
            </a: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AB685-2A5D-9A45-942C-3331B7B17417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077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KorPhU 2010</a:t>
            </a:r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Modul "Modelle bilden"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26.02.2010</a:t>
            </a:r>
          </a:p>
        </p:txBody>
      </p:sp>
    </p:spTree>
    <p:extLst>
      <p:ext uri="{BB962C8B-B14F-4D97-AF65-F5344CB8AC3E}">
        <p14:creationId xmlns:p14="http://schemas.microsoft.com/office/powerpoint/2010/main" val="1335757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3851275" y="9428163"/>
            <a:ext cx="2944813" cy="496887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453A1E1A-55E7-E24B-BED6-C4F2CCBD1107}" type="slidenum">
              <a:rPr lang="de-DE" altLang="de-DE" sz="1200">
                <a:latin typeface="Calibri" charset="0"/>
              </a:rPr>
              <a:pPr algn="r" eaLnBrk="1" hangingPunct="1"/>
              <a:t>21</a:t>
            </a:fld>
            <a:endParaRPr lang="de-DE" altLang="de-DE" sz="1200">
              <a:latin typeface="Calibri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KorPhU 2010</a:t>
            </a:r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Modul "Modelle bilden"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26.02.2010</a:t>
            </a:r>
          </a:p>
        </p:txBody>
      </p:sp>
    </p:spTree>
    <p:extLst>
      <p:ext uri="{BB962C8B-B14F-4D97-AF65-F5344CB8AC3E}">
        <p14:creationId xmlns:p14="http://schemas.microsoft.com/office/powerpoint/2010/main" val="1791321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1800"/>
              <a:t>Makroskopische Eigenschaften: Farbe, Form, Temperatur gibt es in der Modellwelt nicht, und auch nicht in der Mikrowelt.</a:t>
            </a: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3851275" y="9428163"/>
            <a:ext cx="2944813" cy="496887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DC24C26E-5C88-5E43-8BD7-F97F87DC6756}" type="slidenum">
              <a:rPr lang="de-DE" altLang="de-DE" sz="1200">
                <a:latin typeface="Calibri" charset="0"/>
              </a:rPr>
              <a:pPr algn="r" eaLnBrk="1" hangingPunct="1"/>
              <a:t>22</a:t>
            </a:fld>
            <a:endParaRPr lang="de-DE" altLang="de-DE" sz="1200">
              <a:latin typeface="Calibri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KorPhU 2010</a:t>
            </a:r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Modul "Modelle bilden"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26.02.2010</a:t>
            </a:r>
          </a:p>
        </p:txBody>
      </p:sp>
    </p:spTree>
    <p:extLst>
      <p:ext uri="{BB962C8B-B14F-4D97-AF65-F5344CB8AC3E}">
        <p14:creationId xmlns:p14="http://schemas.microsoft.com/office/powerpoint/2010/main" val="2063449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Vertrauen in die Vermutung</a:t>
            </a:r>
            <a:r>
              <a:rPr lang="de-DE" baseline="0" dirty="0" smtClean="0"/>
              <a:t> </a:t>
            </a:r>
            <a:r>
              <a:rPr lang="de-DE" baseline="0" dirty="0" smtClean="0">
                <a:sym typeface="Wingdings"/>
              </a:rPr>
              <a:t> Pfeil zurück: Vorhersagen über Experimente machen  am Experiment prüfen </a:t>
            </a:r>
          </a:p>
          <a:p>
            <a:r>
              <a:rPr lang="de-DE" baseline="0" dirty="0" smtClean="0">
                <a:sym typeface="Wingdings"/>
              </a:rPr>
              <a:t>(</a:t>
            </a:r>
            <a:r>
              <a:rPr lang="de-DE" baseline="0" smtClean="0">
                <a:sym typeface="Wingdings"/>
              </a:rPr>
              <a:t>ständiger </a:t>
            </a:r>
            <a:r>
              <a:rPr lang="de-DE" baseline="0" dirty="0" err="1" smtClean="0">
                <a:sym typeface="Wingdings"/>
              </a:rPr>
              <a:t>K</a:t>
            </a:r>
            <a:r>
              <a:rPr lang="de-DE" baseline="0" smtClean="0">
                <a:sym typeface="Wingdings"/>
              </a:rPr>
              <a:t>reislauf</a:t>
            </a:r>
            <a:r>
              <a:rPr lang="de-DE" baseline="0" dirty="0" smtClean="0">
                <a:sym typeface="Wingdings"/>
              </a:rPr>
              <a:t>!)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AB685-2A5D-9A45-942C-3331B7B17417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9142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Teilweise: Ideen aus ZPG 1 übernommen und erweitert!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AB685-2A5D-9A45-942C-3331B7B1741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872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(KLICK)</a:t>
            </a:r>
          </a:p>
          <a:p>
            <a:r>
              <a:rPr lang="de-DE" dirty="0" smtClean="0"/>
              <a:t>Umgang mit Formeln wir</a:t>
            </a:r>
            <a:r>
              <a:rPr lang="de-DE" baseline="0" dirty="0" smtClean="0"/>
              <a:t>d als sehr schwierig angesehen (oftmals fehlt die Übung aus Mathematik und/oder zu wenig Beschäftigung mit dem Thema) </a:t>
            </a:r>
          </a:p>
          <a:p>
            <a:r>
              <a:rPr lang="de-DE" baseline="0" dirty="0" smtClean="0"/>
              <a:t>(KLICK)</a:t>
            </a:r>
          </a:p>
          <a:p>
            <a:pPr marL="171450" indent="-171450">
              <a:buFont typeface="Wingdings" charset="2"/>
              <a:buChar char="à"/>
            </a:pPr>
            <a:r>
              <a:rPr lang="de-DE" baseline="0" dirty="0" smtClean="0">
                <a:sym typeface="Wingdings"/>
              </a:rPr>
              <a:t>Umfrage bei 2 siebten und 2 achten Klassen über Wünsche und Ängste, was den Physikunterricht betrifft. Der Wunsch nach Experimenten war bei sehr vielen Schülern vorhanden</a:t>
            </a:r>
          </a:p>
          <a:p>
            <a:pPr marL="0" indent="0">
              <a:buFont typeface="Wingdings" charset="2"/>
              <a:buNone/>
            </a:pPr>
            <a:r>
              <a:rPr lang="de-DE" baseline="0" dirty="0" smtClean="0">
                <a:sym typeface="Wingdings"/>
              </a:rPr>
              <a:t>(KLICK)</a:t>
            </a:r>
          </a:p>
          <a:p>
            <a:pPr marL="0" indent="0">
              <a:buFont typeface="Wingdings" charset="2"/>
              <a:buNone/>
            </a:pPr>
            <a:r>
              <a:rPr lang="de-DE" baseline="0" dirty="0" smtClean="0">
                <a:sym typeface="Wingdings"/>
              </a:rPr>
              <a:t>Ebenso: die </a:t>
            </a:r>
            <a:r>
              <a:rPr lang="de-DE" baseline="0" dirty="0" err="1" smtClean="0">
                <a:sym typeface="Wingdings"/>
              </a:rPr>
              <a:t>Angstm</a:t>
            </a:r>
            <a:r>
              <a:rPr lang="de-DE" baseline="0" dirty="0" smtClean="0">
                <a:sym typeface="Wingdings"/>
              </a:rPr>
              <a:t> abgehängt zu werden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AB685-2A5D-9A45-942C-3331B7B1741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642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>
                <a:sym typeface="Wingdings"/>
              </a:rPr>
              <a:t>abwechslungsreiche Lernkulturen:</a:t>
            </a:r>
          </a:p>
          <a:p>
            <a:r>
              <a:rPr lang="de-DE" baseline="0" dirty="0" smtClean="0">
                <a:sym typeface="Wingdings"/>
              </a:rPr>
              <a:t>Viele Studien belegen, dass ein Wechsel der Sozialformen im Unterricht zu besseren Ergebnissen führt; </a:t>
            </a:r>
          </a:p>
          <a:p>
            <a:r>
              <a:rPr lang="de-DE" baseline="0" dirty="0" smtClean="0">
                <a:sym typeface="Wingdings"/>
              </a:rPr>
              <a:t>(KLICK)</a:t>
            </a:r>
          </a:p>
          <a:p>
            <a:r>
              <a:rPr lang="de-DE" baseline="0" dirty="0" smtClean="0">
                <a:sym typeface="Wingdings"/>
              </a:rPr>
              <a:t>Schüler haben dabei den Stärksten Einfluss auf ihren Lernprozess (nicht etwa Lehrer oder Rahmenbedingungen)</a:t>
            </a:r>
          </a:p>
          <a:p>
            <a:r>
              <a:rPr lang="de-DE" baseline="0" dirty="0" smtClean="0">
                <a:sym typeface="Wingdings"/>
              </a:rPr>
              <a:t>Aufgabenstelllungen sollen so sein, dass die Schüler zum Denken angeregt werden</a:t>
            </a:r>
          </a:p>
          <a:p>
            <a:r>
              <a:rPr lang="de-DE" baseline="0" dirty="0" smtClean="0">
                <a:sym typeface="Wingdings"/>
              </a:rPr>
              <a:t>(KLICK)</a:t>
            </a:r>
          </a:p>
          <a:p>
            <a:r>
              <a:rPr lang="de-DE" dirty="0" smtClean="0"/>
              <a:t>Aufbau</a:t>
            </a:r>
            <a:r>
              <a:rPr lang="de-DE" baseline="0" dirty="0" smtClean="0"/>
              <a:t> der Kompetenz Mathematisierung:</a:t>
            </a:r>
          </a:p>
          <a:p>
            <a:pPr marL="0" indent="0">
              <a:buFontTx/>
              <a:buNone/>
            </a:pPr>
            <a:r>
              <a:rPr lang="de-DE" baseline="0" dirty="0" smtClean="0"/>
              <a:t>(KLICK)</a:t>
            </a:r>
          </a:p>
          <a:p>
            <a:pPr marL="0" indent="0">
              <a:buFontTx/>
              <a:buNone/>
            </a:pPr>
            <a:r>
              <a:rPr lang="de-DE" baseline="0" dirty="0" smtClean="0"/>
              <a:t>Was mit Modellkompetenz gemeint ist, soll im Folgenden kurz erläutert werden</a:t>
            </a:r>
          </a:p>
          <a:p>
            <a:pPr marL="0" indent="0">
              <a:buFontTx/>
              <a:buNone/>
            </a:pPr>
            <a:r>
              <a:rPr lang="de-DE" baseline="0" dirty="0" smtClean="0"/>
              <a:t>Anschließend sollen zwei Beispiele (Optik und Energie) aufgezeigt werden, an denen versucht wurde, diese Konsequenzen umzusetzen</a:t>
            </a:r>
          </a:p>
          <a:p>
            <a:pPr marL="0" indent="0">
              <a:buFontTx/>
              <a:buNone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AB685-2A5D-9A45-942C-3331B7B1741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946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Über ein Einsetzen in Formeln sollte</a:t>
            </a:r>
            <a:r>
              <a:rPr lang="de-DE" baseline="0" dirty="0" smtClean="0"/>
              <a:t> man in KS 7 nicht hinausgehen!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AB685-2A5D-9A45-942C-3331B7B1741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2501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 entstehen Modelle und warum benötigt man sie?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AB685-2A5D-9A45-942C-3331B7B1741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05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Ziel: bewusste</a:t>
            </a:r>
            <a:r>
              <a:rPr lang="de-DE" baseline="0" dirty="0" smtClean="0"/>
              <a:t> Einführung der gedanklichen Modelle in den Unterricht der Sekundarstufe 1</a:t>
            </a:r>
          </a:p>
          <a:p>
            <a:endParaRPr lang="de-DE" baseline="0" dirty="0" smtClean="0"/>
          </a:p>
          <a:p>
            <a:r>
              <a:rPr lang="de-DE" baseline="0" dirty="0" smtClean="0"/>
              <a:t>Hier ab jetzt: Modellbildung meint die Kompetenz, gedankliche Modelle zu entwickeln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AB685-2A5D-9A45-942C-3331B7B1741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418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Ein immer größer werdendes Problem (Sendung mit der Maus, Galileo,...)</a:t>
            </a:r>
            <a:r>
              <a:rPr lang="de-DE" baseline="0" dirty="0" smtClean="0"/>
              <a:t> </a:t>
            </a:r>
            <a:r>
              <a:rPr lang="de-DE" baseline="0" dirty="0" smtClean="0">
                <a:sym typeface="Wingdings"/>
              </a:rPr>
              <a:t> Schülervorstellungen,</a:t>
            </a:r>
          </a:p>
          <a:p>
            <a:r>
              <a:rPr lang="de-DE" baseline="0" dirty="0" smtClean="0">
                <a:sym typeface="Wingdings"/>
              </a:rPr>
              <a:t>Sind oft nicht gefestigt und teilweise auch gegen die „allgemeine Lehrmeinung“</a:t>
            </a:r>
          </a:p>
          <a:p>
            <a:r>
              <a:rPr lang="de-DE" baseline="0" dirty="0" smtClean="0">
                <a:sym typeface="Wingdings"/>
              </a:rPr>
              <a:t>Sind aber stark verwurzelt in den Gedanken der </a:t>
            </a:r>
            <a:r>
              <a:rPr lang="de-DE" baseline="0" dirty="0" err="1" smtClean="0">
                <a:sym typeface="Wingdings"/>
              </a:rPr>
              <a:t>SuS</a:t>
            </a:r>
            <a:r>
              <a:rPr lang="de-DE" baseline="0" dirty="0" smtClean="0">
                <a:sym typeface="Wingdings"/>
              </a:rPr>
              <a:t>  können nur schwer geändert werden!</a:t>
            </a:r>
          </a:p>
          <a:p>
            <a:endParaRPr lang="de-DE" baseline="0" dirty="0" smtClean="0">
              <a:sym typeface="Wingdings"/>
            </a:endParaRPr>
          </a:p>
          <a:p>
            <a:r>
              <a:rPr lang="de-DE" baseline="0" dirty="0" smtClean="0">
                <a:sym typeface="Wingdings"/>
              </a:rPr>
              <a:t>Modell ist nicht gleich dem Beobachtbarem  es bedarf eines gedanklichen Prozesses, das Beobachtete in ein mögliches Modell einzugliedern</a:t>
            </a:r>
          </a:p>
          <a:p>
            <a:endParaRPr lang="de-DE" baseline="0" dirty="0" smtClean="0">
              <a:sym typeface="Wingdings"/>
            </a:endParaRPr>
          </a:p>
          <a:p>
            <a:r>
              <a:rPr lang="de-DE" baseline="0" dirty="0" smtClean="0">
                <a:sym typeface="Wingdings"/>
              </a:rPr>
              <a:t>Diese Kompetenz ist oft noch nicht vorhanden (wird aber in vielen U-Sequenzen stillschweigend vorausgesetzt)</a:t>
            </a:r>
          </a:p>
          <a:p>
            <a:endParaRPr lang="de-DE" baseline="0" dirty="0" smtClean="0">
              <a:sym typeface="Wingdings"/>
            </a:endParaRPr>
          </a:p>
          <a:p>
            <a:r>
              <a:rPr lang="de-DE" dirty="0" smtClean="0"/>
              <a:t>Wie kann eine solche Modellkompetenz</a:t>
            </a:r>
            <a:r>
              <a:rPr lang="de-DE" baseline="0" dirty="0" smtClean="0"/>
              <a:t> erworben werden? (KLICK </a:t>
            </a:r>
            <a:r>
              <a:rPr lang="de-DE" baseline="0" dirty="0" smtClean="0">
                <a:sym typeface="Wingdings"/>
              </a:rPr>
              <a:t> nächste Folie)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AB685-2A5D-9A45-942C-3331B7B1741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295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Auf der einen Seite der Modellkompetenz</a:t>
            </a:r>
            <a:r>
              <a:rPr lang="de-DE" baseline="0" dirty="0" smtClean="0"/>
              <a:t> stehen:</a:t>
            </a:r>
          </a:p>
          <a:p>
            <a:pPr marL="171450" indent="-171450">
              <a:buFont typeface="Arial" charset="0"/>
              <a:buChar char="•"/>
            </a:pPr>
            <a:r>
              <a:rPr lang="de-DE" baseline="0" dirty="0" smtClean="0"/>
              <a:t>(KLICK) Kenntnisse über das Modell</a:t>
            </a:r>
          </a:p>
          <a:p>
            <a:pPr marL="171450" indent="-171450">
              <a:buFont typeface="Arial" charset="0"/>
              <a:buChar char="•"/>
            </a:pPr>
            <a:r>
              <a:rPr lang="de-DE" baseline="0" dirty="0" smtClean="0"/>
              <a:t>(KLICK) Fähigkeiten, das Modell anzuwenden</a:t>
            </a:r>
          </a:p>
          <a:p>
            <a:pPr marL="171450" indent="-171450">
              <a:buFont typeface="Arial" charset="0"/>
              <a:buChar char="•"/>
            </a:pPr>
            <a:r>
              <a:rPr lang="de-DE" baseline="0" dirty="0" smtClean="0"/>
              <a:t>(KLICK) Eigenständigkeit in der Verwendung des Modells (schwierig in Sek 1!)</a:t>
            </a:r>
          </a:p>
          <a:p>
            <a:pPr marL="171450" indent="-171450">
              <a:buFont typeface="Arial" charset="0"/>
              <a:buChar char="•"/>
            </a:pPr>
            <a:endParaRPr lang="de-DE" baseline="0" dirty="0" smtClean="0"/>
          </a:p>
          <a:p>
            <a:pPr marL="0" indent="0">
              <a:buFont typeface="Arial" charset="0"/>
              <a:buNone/>
            </a:pPr>
            <a:r>
              <a:rPr lang="de-DE" baseline="0" dirty="0" smtClean="0"/>
              <a:t>Auf der anderen Seite steht die Physik, bestehend aus:</a:t>
            </a:r>
          </a:p>
          <a:p>
            <a:pPr marL="171450" indent="-171450">
              <a:buFont typeface="Arial" charset="0"/>
              <a:buChar char="•"/>
            </a:pPr>
            <a:r>
              <a:rPr lang="de-DE" baseline="0" dirty="0" smtClean="0"/>
              <a:t>(KLICK) Wissenschaftsverständnis</a:t>
            </a:r>
          </a:p>
          <a:p>
            <a:pPr marL="171450" indent="-171450">
              <a:buFont typeface="Arial" charset="0"/>
              <a:buChar char="•"/>
            </a:pPr>
            <a:r>
              <a:rPr lang="de-DE" baseline="0" dirty="0" smtClean="0"/>
              <a:t>(KLICK) Anwenden der Physik zum beantworten von Fragestellungen (und Vorhersagen)</a:t>
            </a:r>
          </a:p>
          <a:p>
            <a:pPr marL="171450" indent="-171450">
              <a:buFont typeface="Arial" charset="0"/>
              <a:buChar char="•"/>
            </a:pPr>
            <a:endParaRPr lang="de-DE" dirty="0" smtClean="0"/>
          </a:p>
          <a:p>
            <a:pPr marL="0" indent="0">
              <a:buFont typeface="Arial" charset="0"/>
              <a:buNone/>
            </a:pPr>
            <a:r>
              <a:rPr lang="de-DE" dirty="0" smtClean="0"/>
              <a:t>Um</a:t>
            </a:r>
            <a:r>
              <a:rPr lang="de-DE" baseline="0" dirty="0" smtClean="0"/>
              <a:t> eine Modellkompetenz zu entwickeln, muss auf verschiedenen Ebenen gearbeitet werden (KLICK)</a:t>
            </a:r>
          </a:p>
          <a:p>
            <a:pPr marL="0" indent="0">
              <a:buFont typeface="Wingdings" charset="2"/>
              <a:buNone/>
            </a:pPr>
            <a:r>
              <a:rPr lang="de-DE" baseline="0" dirty="0" smtClean="0">
                <a:sym typeface="Wingdings"/>
              </a:rPr>
              <a:t>Wie kann man Modellkompetenz erwerben!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Modelleigenschaften bezeichnen den Inhalt des konkreten Modells. </a:t>
            </a:r>
          </a:p>
          <a:p>
            <a:pPr marL="171450" indent="-171450">
              <a:buFont typeface="Wingdings" charset="2"/>
              <a:buChar char="à"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AB685-2A5D-9A45-942C-3331B7B1741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65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1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4848" y="908722"/>
            <a:ext cx="4038600" cy="4958011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65848" y="908722"/>
            <a:ext cx="4038600" cy="4958011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ußzeilenplatzhalter 4"/>
          <p:cNvSpPr txBox="1">
            <a:spLocks/>
          </p:cNvSpPr>
          <p:nvPr/>
        </p:nvSpPr>
        <p:spPr>
          <a:xfrm>
            <a:off x="251968" y="6453190"/>
            <a:ext cx="719633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endParaRPr lang="de-DE" sz="750" dirty="0"/>
          </a:p>
        </p:txBody>
      </p:sp>
    </p:spTree>
    <p:extLst>
      <p:ext uri="{BB962C8B-B14F-4D97-AF65-F5344CB8AC3E}">
        <p14:creationId xmlns:p14="http://schemas.microsoft.com/office/powerpoint/2010/main" val="108672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2391" y="908720"/>
            <a:ext cx="8640089" cy="532859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252390" y="260649"/>
            <a:ext cx="8640089" cy="648072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+mj-lt"/>
              </a:defRPr>
            </a:lvl1pPr>
          </a:lstStyle>
          <a:p>
            <a:r>
              <a:rPr lang="de-DE" dirty="0" smtClean="0"/>
              <a:t>Titel durch Klicken bearbeiten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5" y="6470526"/>
            <a:ext cx="446405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5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669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5" y="6470526"/>
            <a:ext cx="446405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5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669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75474"/>
            <a:ext cx="7200900" cy="66173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837212"/>
            <a:ext cx="7200900" cy="50301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500"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6453386"/>
            <a:ext cx="4710623" cy="404614"/>
          </a:xfrm>
        </p:spPr>
        <p:txBody>
          <a:bodyPr/>
          <a:lstStyle/>
          <a:p>
            <a:r>
              <a:rPr lang="en-US" dirty="0" err="1" smtClean="0"/>
              <a:t>Modellbildung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Physikunterricht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0F632-AA14-A74D-8DF1-30CF8459168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220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5" y="6470526"/>
            <a:ext cx="446405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5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669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223838" y="260712"/>
            <a:ext cx="8696325" cy="415498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Bild 8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 flipV="1">
            <a:off x="217105" y="6345320"/>
            <a:ext cx="8712968" cy="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2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42975" indent="-257175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455070"/>
            <a:ext cx="7772400" cy="1500527"/>
          </a:xfrm>
        </p:spPr>
        <p:txBody>
          <a:bodyPr/>
          <a:lstStyle/>
          <a:p>
            <a:r>
              <a:rPr lang="de-DE" sz="4500" dirty="0" smtClean="0"/>
              <a:t>Modellkompetenz </a:t>
            </a:r>
            <a:r>
              <a:rPr lang="de-DE" sz="4500" dirty="0"/>
              <a:t>im Physik-Unterricht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smtClean="0"/>
              <a:t>Ein Zugang für Sekundarstufe 1</a:t>
            </a:r>
            <a:endParaRPr lang="de-DE" dirty="0"/>
          </a:p>
          <a:p>
            <a:r>
              <a:rPr lang="de-DE" dirty="0" smtClean="0"/>
              <a:t>Stephan </a:t>
            </a:r>
            <a:r>
              <a:rPr lang="de-DE" dirty="0" err="1" smtClean="0"/>
              <a:t>Juchem</a:t>
            </a:r>
            <a:r>
              <a:rPr lang="de-DE" dirty="0" smtClean="0"/>
              <a:t>, RP Tübingen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Was sind Modelle?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Unterscheidung: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285245"/>
              </p:ext>
            </p:extLst>
          </p:nvPr>
        </p:nvGraphicFramePr>
        <p:xfrm>
          <a:off x="1028700" y="1560606"/>
          <a:ext cx="7200900" cy="2358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  <a:gridCol w="3600450"/>
              </a:tblGrid>
              <a:tr h="369675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Gegenständliche Modelle</a:t>
                      </a:r>
                      <a:endParaRPr lang="de-DE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Gedankliche Modelle</a:t>
                      </a:r>
                      <a:endParaRPr lang="de-DE" sz="1800" dirty="0"/>
                    </a:p>
                  </a:txBody>
                  <a:tcPr marL="68580" marR="68580" marT="34290" marB="34290"/>
                </a:tc>
              </a:tr>
              <a:tr h="1526808"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endParaRPr lang="de-DE" sz="1800" baseline="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endParaRPr lang="de-DE" sz="1800" baseline="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endParaRPr lang="de-DE" sz="1800" baseline="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endParaRPr lang="de-DE" sz="1800" baseline="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endParaRPr lang="de-DE" sz="1800" baseline="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endParaRPr lang="de-DE" sz="1800" baseline="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endParaRPr lang="de-DE" sz="1800" baseline="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endParaRPr lang="de-DE" sz="18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1028700" y="2097966"/>
            <a:ext cx="3600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de-DE" dirty="0"/>
              <a:t>Verkleinerte oder vergrößerte Darstellungsformen (Globus,...)</a:t>
            </a:r>
          </a:p>
          <a:p>
            <a:pPr marL="214313" indent="-214313">
              <a:buFont typeface="Arial" charset="0"/>
              <a:buChar char="•"/>
            </a:pPr>
            <a:r>
              <a:rPr lang="de-DE" dirty="0"/>
              <a:t>Sächliche Modelle (Motor,...)</a:t>
            </a:r>
          </a:p>
          <a:p>
            <a:pPr marL="214313" indent="-214313">
              <a:buFont typeface="Arial" charset="0"/>
              <a:buChar char="•"/>
            </a:pPr>
            <a:r>
              <a:rPr lang="de-DE" dirty="0"/>
              <a:t>Gegenständliche Modelle von theoretischen Modellen (Wasserstromkreis)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629150" y="211574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de-DE" dirty="0"/>
              <a:t>Strahlenmodell des Lichts</a:t>
            </a:r>
          </a:p>
          <a:p>
            <a:pPr marL="214313" indent="-214313">
              <a:buFont typeface="Arial" charset="0"/>
              <a:buChar char="•"/>
            </a:pPr>
            <a:r>
              <a:rPr lang="de-DE" dirty="0"/>
              <a:t>Teilchenmodell</a:t>
            </a:r>
          </a:p>
          <a:p>
            <a:pPr marL="214313" indent="-214313">
              <a:buFont typeface="Arial" charset="0"/>
              <a:buChar char="•"/>
            </a:pPr>
            <a:r>
              <a:rPr lang="de-DE" dirty="0"/>
              <a:t>Massenpunkt</a:t>
            </a:r>
          </a:p>
          <a:p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1028700" y="4456461"/>
            <a:ext cx="7200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Hier</a:t>
            </a:r>
            <a:r>
              <a:rPr lang="de-DE" sz="2800" dirty="0" smtClean="0"/>
              <a:t>:</a:t>
            </a:r>
            <a:endParaRPr lang="de-DE" sz="2800" dirty="0"/>
          </a:p>
          <a:p>
            <a:r>
              <a:rPr lang="de-DE" sz="2800" dirty="0"/>
              <a:t>Modellbildung meint die Kompetenz, gedankliche Modelle zu entwickeln</a:t>
            </a:r>
          </a:p>
        </p:txBody>
      </p:sp>
      <p:sp>
        <p:nvSpPr>
          <p:cNvPr id="5" name="Rechteck 4"/>
          <p:cNvSpPr/>
          <p:nvPr/>
        </p:nvSpPr>
        <p:spPr>
          <a:xfrm>
            <a:off x="4629150" y="1560606"/>
            <a:ext cx="3600450" cy="2358495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431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Probleme bei der Modellbildung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Schülervorstellungen</a:t>
            </a:r>
            <a:r>
              <a:rPr lang="de-DE" dirty="0" smtClean="0"/>
              <a:t> </a:t>
            </a:r>
            <a:r>
              <a:rPr lang="de-DE" dirty="0"/>
              <a:t>über eine physikalische </a:t>
            </a:r>
            <a:r>
              <a:rPr lang="de-DE" dirty="0" smtClean="0"/>
              <a:t>Fragestellung</a:t>
            </a:r>
          </a:p>
          <a:p>
            <a:endParaRPr lang="de-DE" dirty="0"/>
          </a:p>
          <a:p>
            <a:pPr lvl="0"/>
            <a:r>
              <a:rPr lang="de-DE" dirty="0" smtClean="0"/>
              <a:t>das </a:t>
            </a:r>
            <a:r>
              <a:rPr lang="de-DE" dirty="0"/>
              <a:t>Fehlen metakonzeptuellen Wissens. </a:t>
            </a:r>
            <a:br>
              <a:rPr lang="de-DE" dirty="0"/>
            </a:br>
            <a:r>
              <a:rPr lang="de-DE" i="1" dirty="0"/>
              <a:t>Mit einem metakonzeptuellen Wissen ist die Fähigkeit verbunden, zwischen Modellen, Modelliertem und Realem zu unterscheiden </a:t>
            </a:r>
          </a:p>
          <a:p>
            <a:pPr marL="0" indent="0">
              <a:buNone/>
            </a:pPr>
            <a:endParaRPr lang="de-DE" sz="1350" i="1" dirty="0"/>
          </a:p>
          <a:p>
            <a:pPr marL="0" lvl="7" indent="0">
              <a:buNone/>
            </a:pPr>
            <a:r>
              <a:rPr lang="de-DE" sz="2100" dirty="0">
                <a:latin typeface="Arial" charset="0"/>
                <a:ea typeface="Arial" charset="0"/>
                <a:cs typeface="Arial" charset="0"/>
                <a:sym typeface="Wingdings"/>
              </a:rPr>
              <a:t></a:t>
            </a:r>
            <a:r>
              <a:rPr lang="de-DE" sz="2100" dirty="0">
                <a:latin typeface="Arial" charset="0"/>
                <a:ea typeface="Arial" charset="0"/>
                <a:cs typeface="Arial" charset="0"/>
              </a:rPr>
              <a:t>	Das Modell ist ein </a:t>
            </a:r>
            <a:r>
              <a:rPr lang="de-DE" sz="21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bewusst konstruiertes Bild</a:t>
            </a:r>
            <a:r>
              <a:rPr lang="de-DE" sz="2100" dirty="0">
                <a:latin typeface="Arial" charset="0"/>
                <a:ea typeface="Arial" charset="0"/>
                <a:cs typeface="Arial" charset="0"/>
              </a:rPr>
              <a:t> zum 	Erklären der Realität; </a:t>
            </a:r>
            <a:br>
              <a:rPr lang="de-DE" sz="2100" dirty="0">
                <a:latin typeface="Arial" charset="0"/>
                <a:ea typeface="Arial" charset="0"/>
                <a:cs typeface="Arial" charset="0"/>
              </a:rPr>
            </a:br>
            <a:r>
              <a:rPr lang="de-DE" sz="2100" dirty="0">
                <a:latin typeface="Arial" charset="0"/>
                <a:ea typeface="Arial" charset="0"/>
                <a:cs typeface="Arial" charset="0"/>
              </a:rPr>
              <a:t>	wird oft mit der Realität verwechselt!</a:t>
            </a:r>
          </a:p>
        </p:txBody>
      </p:sp>
    </p:spTree>
    <p:extLst>
      <p:ext uri="{BB962C8B-B14F-4D97-AF65-F5344CB8AC3E}">
        <p14:creationId xmlns:p14="http://schemas.microsoft.com/office/powerpoint/2010/main" val="161000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Modellkompetenz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5879277" y="6486674"/>
            <a:ext cx="2350323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788" b="1" dirty="0">
                <a:ea typeface="ＭＳ Ｐ明朝" charset="-128"/>
                <a:cs typeface="Times New Roman" charset="0"/>
              </a:rPr>
              <a:t>Leisner 2005: Modellkompetenz</a:t>
            </a:r>
            <a:r>
              <a:rPr lang="de-DE" sz="788" dirty="0"/>
              <a:t> im Physikunterricht</a:t>
            </a:r>
          </a:p>
        </p:txBody>
      </p:sp>
      <p:sp>
        <p:nvSpPr>
          <p:cNvPr id="6" name="Rechteck 5"/>
          <p:cNvSpPr/>
          <p:nvPr/>
        </p:nvSpPr>
        <p:spPr>
          <a:xfrm>
            <a:off x="1028701" y="1116511"/>
            <a:ext cx="2547257" cy="9184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>
                <a:solidFill>
                  <a:sysClr val="windowText" lastClr="000000"/>
                </a:solidFill>
              </a:rPr>
              <a:t>Deklaratives Wissen</a:t>
            </a:r>
          </a:p>
          <a:p>
            <a:pPr algn="ctr"/>
            <a:r>
              <a:rPr lang="de-DE" sz="1350" dirty="0">
                <a:solidFill>
                  <a:sysClr val="windowText" lastClr="000000"/>
                </a:solidFill>
              </a:rPr>
              <a:t>(Kenntnisse)</a:t>
            </a:r>
          </a:p>
        </p:txBody>
      </p:sp>
      <p:sp>
        <p:nvSpPr>
          <p:cNvPr id="8" name="Rechteck 7"/>
          <p:cNvSpPr/>
          <p:nvPr/>
        </p:nvSpPr>
        <p:spPr>
          <a:xfrm>
            <a:off x="3766797" y="1116511"/>
            <a:ext cx="1724706" cy="9184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>
                <a:solidFill>
                  <a:sysClr val="windowText" lastClr="000000"/>
                </a:solidFill>
              </a:rPr>
              <a:t>Selbständigkeitsgrad</a:t>
            </a:r>
          </a:p>
        </p:txBody>
      </p:sp>
      <p:sp>
        <p:nvSpPr>
          <p:cNvPr id="10" name="Rechteck 9"/>
          <p:cNvSpPr/>
          <p:nvPr/>
        </p:nvSpPr>
        <p:spPr>
          <a:xfrm>
            <a:off x="5682343" y="1116511"/>
            <a:ext cx="2547257" cy="9184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>
                <a:solidFill>
                  <a:sysClr val="windowText" lastClr="000000"/>
                </a:solidFill>
              </a:rPr>
              <a:t>Prozedurales Wissen</a:t>
            </a:r>
          </a:p>
          <a:p>
            <a:pPr algn="ctr"/>
            <a:r>
              <a:rPr lang="de-DE" sz="1350" dirty="0">
                <a:solidFill>
                  <a:sysClr val="windowText" lastClr="000000"/>
                </a:solidFill>
              </a:rPr>
              <a:t>(Fähigkeiten)</a:t>
            </a:r>
          </a:p>
        </p:txBody>
      </p:sp>
      <p:sp>
        <p:nvSpPr>
          <p:cNvPr id="11" name="Rechteck 10"/>
          <p:cNvSpPr/>
          <p:nvPr/>
        </p:nvSpPr>
        <p:spPr>
          <a:xfrm>
            <a:off x="2375808" y="2530439"/>
            <a:ext cx="5853793" cy="1839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ysClr val="windowText" lastClr="000000"/>
              </a:solidFill>
            </a:endParaRPr>
          </a:p>
          <a:p>
            <a:pPr algn="ctr"/>
            <a:endParaRPr lang="de-DE" sz="1350" dirty="0">
              <a:solidFill>
                <a:sysClr val="windowText" lastClr="000000"/>
              </a:solidFill>
            </a:endParaRPr>
          </a:p>
          <a:p>
            <a:pPr algn="ctr"/>
            <a:endParaRPr lang="de-DE" sz="1350" dirty="0">
              <a:solidFill>
                <a:sysClr val="windowText" lastClr="000000"/>
              </a:solidFill>
            </a:endParaRPr>
          </a:p>
          <a:p>
            <a:pPr algn="ctr"/>
            <a:endParaRPr lang="de-DE" sz="1350" dirty="0">
              <a:solidFill>
                <a:sysClr val="windowText" lastClr="000000"/>
              </a:solidFill>
            </a:endParaRPr>
          </a:p>
          <a:p>
            <a:pPr algn="ctr"/>
            <a:endParaRPr lang="de-DE" sz="1350" dirty="0">
              <a:solidFill>
                <a:sysClr val="windowText" lastClr="000000"/>
              </a:solidFill>
            </a:endParaRPr>
          </a:p>
          <a:p>
            <a:pPr algn="ctr"/>
            <a:r>
              <a:rPr lang="de-DE" sz="1350" dirty="0">
                <a:solidFill>
                  <a:sysClr val="windowText" lastClr="000000"/>
                </a:solidFill>
              </a:rPr>
              <a:t>Physikalische Kompetenz</a:t>
            </a:r>
          </a:p>
        </p:txBody>
      </p:sp>
      <p:sp>
        <p:nvSpPr>
          <p:cNvPr id="12" name="Rechteck 11"/>
          <p:cNvSpPr/>
          <p:nvPr/>
        </p:nvSpPr>
        <p:spPr>
          <a:xfrm>
            <a:off x="1028700" y="2530439"/>
            <a:ext cx="1257300" cy="1839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ysClr val="windowText" lastClr="000000"/>
              </a:solidFill>
            </a:endParaRPr>
          </a:p>
          <a:p>
            <a:pPr algn="ctr"/>
            <a:endParaRPr lang="de-DE" sz="1350" dirty="0">
              <a:solidFill>
                <a:sysClr val="windowText" lastClr="000000"/>
              </a:solidFill>
            </a:endParaRPr>
          </a:p>
          <a:p>
            <a:pPr algn="ctr"/>
            <a:endParaRPr lang="de-DE" sz="1350" dirty="0">
              <a:solidFill>
                <a:sysClr val="windowText" lastClr="000000"/>
              </a:solidFill>
            </a:endParaRPr>
          </a:p>
          <a:p>
            <a:pPr algn="ctr"/>
            <a:endParaRPr lang="de-DE" sz="1350" dirty="0">
              <a:solidFill>
                <a:sysClr val="windowText" lastClr="000000"/>
              </a:solidFill>
            </a:endParaRPr>
          </a:p>
          <a:p>
            <a:pPr algn="ctr"/>
            <a:endParaRPr lang="de-DE" sz="1350" dirty="0">
              <a:solidFill>
                <a:sysClr val="windowText" lastClr="000000"/>
              </a:solidFill>
            </a:endParaRPr>
          </a:p>
          <a:p>
            <a:pPr algn="ctr"/>
            <a:r>
              <a:rPr lang="de-DE" sz="1350" dirty="0" smtClean="0">
                <a:solidFill>
                  <a:sysClr val="windowText" lastClr="000000"/>
                </a:solidFill>
              </a:rPr>
              <a:t>Wissenschafts-</a:t>
            </a:r>
            <a:endParaRPr lang="de-DE" sz="1350" dirty="0">
              <a:solidFill>
                <a:sysClr val="windowText" lastClr="000000"/>
              </a:solidFill>
            </a:endParaRPr>
          </a:p>
          <a:p>
            <a:pPr algn="ctr"/>
            <a:r>
              <a:rPr lang="de-DE" sz="1350" dirty="0" err="1" smtClean="0">
                <a:solidFill>
                  <a:sysClr val="windowText" lastClr="000000"/>
                </a:solidFill>
              </a:rPr>
              <a:t>verständnis</a:t>
            </a:r>
            <a:endParaRPr lang="de-DE" sz="1350" dirty="0">
              <a:solidFill>
                <a:sysClr val="windowText" lastClr="00000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028700" y="2530438"/>
            <a:ext cx="1257300" cy="11447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 smtClean="0">
                <a:solidFill>
                  <a:sysClr val="windowText" lastClr="000000"/>
                </a:solidFill>
              </a:rPr>
              <a:t>Modell-</a:t>
            </a:r>
          </a:p>
          <a:p>
            <a:pPr algn="ctr"/>
            <a:r>
              <a:rPr lang="de-DE" sz="1350" dirty="0" err="1" smtClean="0">
                <a:solidFill>
                  <a:sysClr val="windowText" lastClr="000000"/>
                </a:solidFill>
              </a:rPr>
              <a:t>verständnis</a:t>
            </a:r>
            <a:endParaRPr lang="de-DE" sz="135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375808" y="2530438"/>
            <a:ext cx="1200150" cy="11447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>
                <a:solidFill>
                  <a:sysClr val="windowText" lastClr="000000"/>
                </a:solidFill>
              </a:rPr>
              <a:t>Inhalt des Modells</a:t>
            </a:r>
          </a:p>
          <a:p>
            <a:pPr algn="ctr"/>
            <a:r>
              <a:rPr lang="de-DE" sz="1350" dirty="0">
                <a:solidFill>
                  <a:sysClr val="windowText" lastClr="000000"/>
                </a:solidFill>
              </a:rPr>
              <a:t>(Modelleigen-</a:t>
            </a:r>
            <a:r>
              <a:rPr lang="de-DE" sz="1350" dirty="0" err="1">
                <a:solidFill>
                  <a:sysClr val="windowText" lastClr="000000"/>
                </a:solidFill>
              </a:rPr>
              <a:t>schaften</a:t>
            </a:r>
            <a:r>
              <a:rPr lang="de-DE" sz="1350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15" name="Rechteck 14"/>
          <p:cNvSpPr/>
          <p:nvPr/>
        </p:nvSpPr>
        <p:spPr>
          <a:xfrm>
            <a:off x="5682343" y="2530438"/>
            <a:ext cx="1257300" cy="11447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>
                <a:solidFill>
                  <a:sysClr val="windowText" lastClr="000000"/>
                </a:solidFill>
              </a:rPr>
              <a:t>Anwenden des Modells</a:t>
            </a:r>
          </a:p>
          <a:p>
            <a:pPr algn="ctr"/>
            <a:r>
              <a:rPr lang="de-DE" sz="1350" dirty="0">
                <a:solidFill>
                  <a:sysClr val="windowText" lastClr="000000"/>
                </a:solidFill>
              </a:rPr>
              <a:t>„Modell-Methode“</a:t>
            </a:r>
          </a:p>
        </p:txBody>
      </p:sp>
      <p:sp>
        <p:nvSpPr>
          <p:cNvPr id="16" name="Rechteck 15"/>
          <p:cNvSpPr/>
          <p:nvPr/>
        </p:nvSpPr>
        <p:spPr>
          <a:xfrm>
            <a:off x="6955971" y="2530438"/>
            <a:ext cx="1257300" cy="11447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>
                <a:solidFill>
                  <a:sysClr val="windowText" lastClr="000000"/>
                </a:solidFill>
              </a:rPr>
              <a:t>Anwenden des </a:t>
            </a:r>
            <a:r>
              <a:rPr lang="de-DE" sz="1350" dirty="0" smtClean="0">
                <a:solidFill>
                  <a:sysClr val="windowText" lastClr="000000"/>
                </a:solidFill>
              </a:rPr>
              <a:t>Modell-verständnisses</a:t>
            </a:r>
            <a:endParaRPr lang="de-DE" sz="1350" dirty="0">
              <a:solidFill>
                <a:sysClr val="windowText" lastClr="000000"/>
              </a:solidFill>
            </a:endParaRPr>
          </a:p>
        </p:txBody>
      </p:sp>
      <p:sp>
        <p:nvSpPr>
          <p:cNvPr id="17" name="Pfeil nach unten 16"/>
          <p:cNvSpPr/>
          <p:nvPr/>
        </p:nvSpPr>
        <p:spPr>
          <a:xfrm>
            <a:off x="1481819" y="2034993"/>
            <a:ext cx="391886" cy="468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8" name="Pfeil nach unten 17"/>
          <p:cNvSpPr/>
          <p:nvPr/>
        </p:nvSpPr>
        <p:spPr>
          <a:xfrm>
            <a:off x="2779940" y="2034992"/>
            <a:ext cx="391886" cy="4681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9" name="Pfeil nach unten 18"/>
          <p:cNvSpPr/>
          <p:nvPr/>
        </p:nvSpPr>
        <p:spPr>
          <a:xfrm>
            <a:off x="6115050" y="2034993"/>
            <a:ext cx="391886" cy="468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" name="Pfeil nach unten 19"/>
          <p:cNvSpPr/>
          <p:nvPr/>
        </p:nvSpPr>
        <p:spPr>
          <a:xfrm>
            <a:off x="7388678" y="2048636"/>
            <a:ext cx="391886" cy="468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172491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Modellkompetenz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...</a:t>
            </a:r>
            <a:r>
              <a:rPr lang="de-DE" dirty="0"/>
              <a:t>ist ein System aus 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Kenntnissen (deklaratives Wissen) und </a:t>
            </a:r>
          </a:p>
          <a:p>
            <a:r>
              <a:rPr lang="de-DE" dirty="0"/>
              <a:t>erlernbaren Fähigkeiten (prozedurales Wissen),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„die </a:t>
            </a:r>
            <a:r>
              <a:rPr lang="de-DE" dirty="0"/>
              <a:t>zu der Disposition (Verfügbarkeit und  </a:t>
            </a:r>
            <a:br>
              <a:rPr lang="de-DE" dirty="0"/>
            </a:br>
            <a:r>
              <a:rPr lang="de-DE" dirty="0"/>
              <a:t>    Selbständigkeitsgrad) des Lerners führen, </a:t>
            </a:r>
            <a:br>
              <a:rPr lang="de-DE" dirty="0"/>
            </a:br>
            <a:r>
              <a:rPr lang="de-DE" dirty="0" smtClean="0"/>
              <a:t>    </a:t>
            </a:r>
            <a:r>
              <a:rPr lang="de-DE" dirty="0"/>
              <a:t>Anforderungen im Umgang mit naturwissenschaftlichen  </a:t>
            </a:r>
            <a:br>
              <a:rPr lang="de-DE" dirty="0"/>
            </a:br>
            <a:r>
              <a:rPr lang="de-DE" dirty="0"/>
              <a:t>    Modellen auf schulischem Niveau zu bewältigen</a:t>
            </a:r>
            <a:r>
              <a:rPr lang="de-DE" dirty="0" smtClean="0"/>
              <a:t>.“ 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683" y="837211"/>
            <a:ext cx="2549978" cy="1180912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 flipV="1">
            <a:off x="4475747" y="1147010"/>
            <a:ext cx="2310064" cy="12753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V="1">
            <a:off x="6328683" y="1147009"/>
            <a:ext cx="2109464" cy="17245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5879277" y="6486674"/>
            <a:ext cx="2350323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788" b="1" dirty="0">
                <a:ea typeface="ＭＳ Ｐ明朝" charset="-128"/>
                <a:cs typeface="Times New Roman" charset="0"/>
              </a:rPr>
              <a:t>Leisner 2005: Modellkompetenz</a:t>
            </a:r>
            <a:r>
              <a:rPr lang="de-DE" sz="788" dirty="0"/>
              <a:t> im Physikunterricht</a:t>
            </a:r>
          </a:p>
        </p:txBody>
      </p:sp>
    </p:spTree>
    <p:extLst>
      <p:ext uri="{BB962C8B-B14F-4D97-AF65-F5344CB8AC3E}">
        <p14:creationId xmlns:p14="http://schemas.microsoft.com/office/powerpoint/2010/main" val="805251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Modellkompetenz - Kenntnisse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8700" y="2018123"/>
            <a:ext cx="7200900" cy="2827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Die Kenntnisse erfassen:</a:t>
            </a:r>
          </a:p>
          <a:p>
            <a:r>
              <a:rPr lang="de-DE" dirty="0"/>
              <a:t>die Unterschiede zwischen den Eigenschaften der Erfahrungswelt und der Modellwelt,  </a:t>
            </a:r>
          </a:p>
          <a:p>
            <a:pPr lvl="0"/>
            <a:r>
              <a:rPr lang="de-DE" dirty="0"/>
              <a:t>die Unterschiede zwischen Alltagsmodellen und naturwissenschaftlichen Modellen,  </a:t>
            </a:r>
          </a:p>
          <a:p>
            <a:pPr lvl="0"/>
            <a:r>
              <a:rPr lang="de-DE" dirty="0"/>
              <a:t>konkrete Annahmen, </a:t>
            </a:r>
            <a:r>
              <a:rPr lang="de-DE" dirty="0" err="1"/>
              <a:t>Idealisierungen</a:t>
            </a:r>
            <a:r>
              <a:rPr lang="de-DE" dirty="0"/>
              <a:t> und Inhalte physikalischer Modelle.  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683" y="837211"/>
            <a:ext cx="2549978" cy="11809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184447" y="1220766"/>
            <a:ext cx="1249136" cy="661307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" name="Textfeld 5"/>
          <p:cNvSpPr txBox="1"/>
          <p:nvPr/>
        </p:nvSpPr>
        <p:spPr>
          <a:xfrm>
            <a:off x="1028700" y="837211"/>
            <a:ext cx="5155747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dirty="0">
                <a:latin typeface="Arial" charset="0"/>
                <a:ea typeface="Arial" charset="0"/>
                <a:cs typeface="Arial" charset="0"/>
              </a:rPr>
              <a:t>... umfassen das Modellverständnis und Modelleigenschaften </a:t>
            </a:r>
          </a:p>
          <a:p>
            <a:endParaRPr lang="de-DE" sz="1350" dirty="0"/>
          </a:p>
        </p:txBody>
      </p:sp>
      <p:sp>
        <p:nvSpPr>
          <p:cNvPr id="8" name="Rechteck 7"/>
          <p:cNvSpPr/>
          <p:nvPr/>
        </p:nvSpPr>
        <p:spPr>
          <a:xfrm>
            <a:off x="5879277" y="6486674"/>
            <a:ext cx="2350323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788" b="1" dirty="0">
                <a:ea typeface="ＭＳ Ｐ明朝" charset="-128"/>
                <a:cs typeface="Times New Roman" charset="0"/>
              </a:rPr>
              <a:t>Leisner 2005: Modellkompetenz</a:t>
            </a:r>
            <a:r>
              <a:rPr lang="de-DE" sz="788" dirty="0"/>
              <a:t> im Physikunterricht</a:t>
            </a:r>
          </a:p>
        </p:txBody>
      </p:sp>
    </p:spTree>
    <p:extLst>
      <p:ext uri="{BB962C8B-B14F-4D97-AF65-F5344CB8AC3E}">
        <p14:creationId xmlns:p14="http://schemas.microsoft.com/office/powerpoint/2010/main" val="1917305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Modellkompetenz - Fähigkeiten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8700" y="2038735"/>
            <a:ext cx="7200900" cy="28275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Die Fähigkeiten erfordern:</a:t>
            </a:r>
          </a:p>
          <a:p>
            <a:pPr lvl="0"/>
            <a:r>
              <a:rPr lang="de-DE" dirty="0"/>
              <a:t>bewusstes Unterscheiden von Phänomen und Modell,  </a:t>
            </a:r>
          </a:p>
          <a:p>
            <a:pPr lvl="0"/>
            <a:r>
              <a:rPr lang="de-DE" dirty="0"/>
              <a:t>bewusstes Unterscheiden von Alltagsmodellen und naturwissenschaftlichen Modellen,  </a:t>
            </a:r>
          </a:p>
          <a:p>
            <a:pPr lvl="0"/>
            <a:r>
              <a:rPr lang="de-DE" dirty="0"/>
              <a:t>Auswahl, Anwenden und Werten naturwissenschaftlicher Modelle zum Problemlösen,  </a:t>
            </a:r>
          </a:p>
          <a:p>
            <a:pPr lvl="0"/>
            <a:r>
              <a:rPr lang="de-DE" dirty="0" smtClean="0"/>
              <a:t>Reflexion </a:t>
            </a:r>
            <a:r>
              <a:rPr lang="de-DE" dirty="0"/>
              <a:t>über naturwissenschaftliche Modelle und Modellieren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683" y="847517"/>
            <a:ext cx="2549978" cy="11809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788729" y="1226287"/>
            <a:ext cx="1249136" cy="661307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" name="Textfeld 5"/>
          <p:cNvSpPr txBox="1"/>
          <p:nvPr/>
        </p:nvSpPr>
        <p:spPr>
          <a:xfrm>
            <a:off x="1028700" y="847517"/>
            <a:ext cx="52999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dirty="0">
                <a:latin typeface="Arial" charset="0"/>
                <a:ea typeface="Arial" charset="0"/>
                <a:cs typeface="Arial" charset="0"/>
              </a:rPr>
              <a:t>... stellen die Anwendung </a:t>
            </a:r>
            <a:r>
              <a:rPr lang="de-DE" sz="2100" dirty="0" smtClean="0">
                <a:latin typeface="Arial" charset="0"/>
                <a:ea typeface="Arial" charset="0"/>
                <a:cs typeface="Arial" charset="0"/>
              </a:rPr>
              <a:t>der Modelle </a:t>
            </a:r>
            <a:r>
              <a:rPr lang="de-DE" sz="2100" dirty="0">
                <a:latin typeface="Arial" charset="0"/>
                <a:ea typeface="Arial" charset="0"/>
                <a:cs typeface="Arial" charset="0"/>
              </a:rPr>
              <a:t>und der Modelleigenschaften dar</a:t>
            </a:r>
            <a:endParaRPr lang="de-DE" sz="13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879277" y="6486674"/>
            <a:ext cx="2350323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788" b="1" dirty="0">
                <a:ea typeface="ＭＳ Ｐ明朝" charset="-128"/>
                <a:cs typeface="Times New Roman" charset="0"/>
              </a:rPr>
              <a:t>Leisner 2005: Modellkompetenz</a:t>
            </a:r>
            <a:r>
              <a:rPr lang="de-DE" sz="788" dirty="0"/>
              <a:t> im Physikunterricht</a:t>
            </a:r>
          </a:p>
        </p:txBody>
      </p:sp>
    </p:spTree>
    <p:extLst>
      <p:ext uri="{BB962C8B-B14F-4D97-AF65-F5344CB8AC3E}">
        <p14:creationId xmlns:p14="http://schemas.microsoft.com/office/powerpoint/2010/main" val="237140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Entwicklung der Modellkompetenz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Entscheidende Punkte: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>
                <a:solidFill>
                  <a:srgbClr val="FF0000"/>
                </a:solidFill>
              </a:rPr>
              <a:t>Aufgreifen der Schülervorstellungen und Präkonzepte</a:t>
            </a:r>
          </a:p>
          <a:p>
            <a:endParaRPr lang="de-DE" dirty="0">
              <a:solidFill>
                <a:srgbClr val="FF0000"/>
              </a:solidFill>
            </a:endParaRPr>
          </a:p>
          <a:p>
            <a:r>
              <a:rPr lang="de-DE" dirty="0" smtClean="0">
                <a:solidFill>
                  <a:srgbClr val="FF0000"/>
                </a:solidFill>
              </a:rPr>
              <a:t>Einbinden neuer Sachverhalte in bereits vorhandene Denkstrukturen</a:t>
            </a:r>
          </a:p>
          <a:p>
            <a:pPr marL="0" indent="0">
              <a:buNone/>
            </a:pPr>
            <a:endParaRPr lang="de-D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42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Schülervorstellungen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„Lernen </a:t>
            </a:r>
            <a:r>
              <a:rPr lang="de-DE" dirty="0"/>
              <a:t>von Physik, so zeigt sich in allen Studien, ist vor allem deshalb so schwierig, weil die tief in Alltagserfahrungen verankerten </a:t>
            </a:r>
            <a:r>
              <a:rPr lang="de-DE" dirty="0" smtClean="0"/>
              <a:t>Schülervorstellungen </a:t>
            </a:r>
            <a:r>
              <a:rPr lang="de-DE" dirty="0"/>
              <a:t>das Verstehen der physikalischen Begriffe und Prinzipien nicht ohne weiteres </a:t>
            </a:r>
            <a:r>
              <a:rPr lang="de-DE" dirty="0" smtClean="0"/>
              <a:t>erlauben.“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Gründe:</a:t>
            </a:r>
          </a:p>
          <a:p>
            <a:r>
              <a:rPr lang="de-DE" dirty="0" smtClean="0"/>
              <a:t>Jeder S macht sich sein eigenes Bild über alles, was im Unterricht präsentiert wird.</a:t>
            </a:r>
          </a:p>
          <a:p>
            <a:r>
              <a:rPr lang="de-DE" dirty="0" smtClean="0"/>
              <a:t>Das Bemühen um fachliche Richtigkeit zu Beginn eines neuen Themengebietes (oder im Anfangsunterricht) führt dazu, dass oft etwas Falsches gelernt wird.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5077775" y="6486674"/>
            <a:ext cx="3151825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788" b="1" dirty="0" err="1">
                <a:ea typeface="ＭＳ Ｐ明朝" charset="-128"/>
                <a:cs typeface="Times New Roman" charset="0"/>
              </a:rPr>
              <a:t>Duit</a:t>
            </a:r>
            <a:r>
              <a:rPr lang="de-DE" sz="788" b="1" dirty="0">
                <a:ea typeface="ＭＳ Ｐ明朝" charset="-128"/>
                <a:cs typeface="Times New Roman" charset="0"/>
              </a:rPr>
              <a:t> 2010: </a:t>
            </a:r>
            <a:r>
              <a:rPr lang="de-DE" sz="788" b="1" dirty="0" err="1">
                <a:ea typeface="ＭＳ Ｐ明朝" charset="-128"/>
                <a:cs typeface="Times New Roman" charset="0"/>
              </a:rPr>
              <a:t>PiKO</a:t>
            </a:r>
            <a:r>
              <a:rPr lang="de-DE" sz="788" b="1" dirty="0">
                <a:ea typeface="ＭＳ Ｐ明朝" charset="-128"/>
                <a:cs typeface="Times New Roman" charset="0"/>
              </a:rPr>
              <a:t>-Brief Nr.1 Schülervorstellungen und Lernen von Physik</a:t>
            </a:r>
            <a:endParaRPr lang="de-DE" sz="788" dirty="0"/>
          </a:p>
        </p:txBody>
      </p:sp>
    </p:spTree>
    <p:extLst>
      <p:ext uri="{BB962C8B-B14F-4D97-AF65-F5344CB8AC3E}">
        <p14:creationId xmlns:p14="http://schemas.microsoft.com/office/powerpoint/2010/main" val="72812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Schülervorstellungen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8700" y="837211"/>
            <a:ext cx="7200900" cy="5066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Lernen von Physik bedeutet einen </a:t>
            </a:r>
            <a:r>
              <a:rPr lang="de-DE" b="1" dirty="0" smtClean="0"/>
              <a:t>Konzeptwechsel!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=&gt; 	Ziel des Unterrichts:</a:t>
            </a:r>
          </a:p>
          <a:p>
            <a:pPr marL="0" indent="0">
              <a:buNone/>
            </a:pPr>
            <a:r>
              <a:rPr lang="de-DE" dirty="0" smtClean="0"/>
              <a:t>	Physikalische Sichtweise führt zu besseren 	Ergebnissen</a:t>
            </a:r>
          </a:p>
          <a:p>
            <a:pPr marL="0" indent="0">
              <a:buNone/>
            </a:pPr>
            <a:endParaRPr lang="de-DE" sz="1350" dirty="0"/>
          </a:p>
          <a:p>
            <a:pPr marL="0" indent="0">
              <a:buNone/>
            </a:pPr>
            <a:r>
              <a:rPr lang="de-DE" b="1" i="1" dirty="0" smtClean="0"/>
              <a:t>„Lernen </a:t>
            </a:r>
            <a:r>
              <a:rPr lang="de-DE" b="1" i="1" dirty="0"/>
              <a:t>von Physik </a:t>
            </a:r>
            <a:r>
              <a:rPr lang="de-DE" b="1" i="1" dirty="0" smtClean="0"/>
              <a:t>ist wie das Einleben </a:t>
            </a:r>
            <a:r>
              <a:rPr lang="de-DE" b="1" i="1" dirty="0"/>
              <a:t>in eine neue </a:t>
            </a:r>
            <a:r>
              <a:rPr lang="de-DE" b="1" i="1" dirty="0" smtClean="0"/>
              <a:t>Kultur.“ 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058675" y="1498948"/>
            <a:ext cx="1755183" cy="9531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>
                <a:solidFill>
                  <a:sysClr val="windowText" lastClr="000000"/>
                </a:solidFill>
              </a:rPr>
              <a:t>Schülervorstellung</a:t>
            </a:r>
          </a:p>
        </p:txBody>
      </p:sp>
      <p:sp>
        <p:nvSpPr>
          <p:cNvPr id="5" name="Rechteck 4"/>
          <p:cNvSpPr/>
          <p:nvPr/>
        </p:nvSpPr>
        <p:spPr>
          <a:xfrm>
            <a:off x="4891958" y="1498949"/>
            <a:ext cx="1755183" cy="9531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>
                <a:solidFill>
                  <a:sysClr val="windowText" lastClr="000000"/>
                </a:solidFill>
              </a:rPr>
              <a:t>Physikalische Sichtweise</a:t>
            </a:r>
          </a:p>
        </p:txBody>
      </p:sp>
      <p:sp>
        <p:nvSpPr>
          <p:cNvPr id="6" name="Pfeil nach links und rechts 5"/>
          <p:cNvSpPr/>
          <p:nvPr/>
        </p:nvSpPr>
        <p:spPr>
          <a:xfrm>
            <a:off x="3813859" y="1812791"/>
            <a:ext cx="1078100" cy="278969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9" name="Rechteck 8"/>
          <p:cNvSpPr/>
          <p:nvPr/>
        </p:nvSpPr>
        <p:spPr>
          <a:xfrm>
            <a:off x="5077775" y="6486674"/>
            <a:ext cx="3151825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788" b="1" dirty="0" err="1">
                <a:ea typeface="ＭＳ Ｐ明朝" charset="-128"/>
                <a:cs typeface="Times New Roman" charset="0"/>
              </a:rPr>
              <a:t>Duit</a:t>
            </a:r>
            <a:r>
              <a:rPr lang="de-DE" sz="788" b="1" dirty="0">
                <a:ea typeface="ＭＳ Ｐ明朝" charset="-128"/>
                <a:cs typeface="Times New Roman" charset="0"/>
              </a:rPr>
              <a:t> 2010: </a:t>
            </a:r>
            <a:r>
              <a:rPr lang="de-DE" sz="788" b="1" dirty="0" err="1">
                <a:ea typeface="ＭＳ Ｐ明朝" charset="-128"/>
                <a:cs typeface="Times New Roman" charset="0"/>
              </a:rPr>
              <a:t>PiKO</a:t>
            </a:r>
            <a:r>
              <a:rPr lang="de-DE" sz="788" b="1" dirty="0">
                <a:ea typeface="ＭＳ Ｐ明朝" charset="-128"/>
                <a:cs typeface="Times New Roman" charset="0"/>
              </a:rPr>
              <a:t>-Brief Nr.1 Schülervorstellungen und Lernen von Physik</a:t>
            </a:r>
            <a:endParaRPr lang="de-DE" sz="788" dirty="0"/>
          </a:p>
        </p:txBody>
      </p:sp>
    </p:spTree>
    <p:extLst>
      <p:ext uri="{BB962C8B-B14F-4D97-AF65-F5344CB8AC3E}">
        <p14:creationId xmlns:p14="http://schemas.microsoft.com/office/powerpoint/2010/main" val="146926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Folgerung </a:t>
            </a:r>
            <a:r>
              <a:rPr lang="de-DE" smtClean="0"/>
              <a:t>zur Umsetzung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8700" y="837211"/>
            <a:ext cx="7200900" cy="3858914"/>
          </a:xfrm>
        </p:spPr>
        <p:txBody>
          <a:bodyPr>
            <a:normAutofit/>
          </a:bodyPr>
          <a:lstStyle/>
          <a:p>
            <a:r>
              <a:rPr lang="de-DE" dirty="0" smtClean="0"/>
              <a:t>Aktivierung von Schülervorstellungen und Präkonzepten an Beispielen aus ihrer Erfahrungswelt (Kontextorientierung)</a:t>
            </a:r>
          </a:p>
          <a:p>
            <a:r>
              <a:rPr lang="de-DE" dirty="0" smtClean="0"/>
              <a:t>Aufgreifen der Schülervorstellungen</a:t>
            </a:r>
          </a:p>
          <a:p>
            <a:r>
              <a:rPr lang="de-DE" dirty="0" smtClean="0"/>
              <a:t>Entwicklung eines gemeinsam tragbaren Modells</a:t>
            </a:r>
          </a:p>
          <a:p>
            <a:r>
              <a:rPr lang="de-DE" dirty="0" smtClean="0"/>
              <a:t>Anwenden und Erweitern des Modells (durch Einbindung in Kontexte)</a:t>
            </a:r>
          </a:p>
          <a:p>
            <a:r>
              <a:rPr lang="de-DE" dirty="0" smtClean="0"/>
              <a:t>Rückblick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5077775" y="6486674"/>
            <a:ext cx="3151825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788" b="1" dirty="0" err="1">
                <a:ea typeface="ＭＳ Ｐ明朝" charset="-128"/>
                <a:cs typeface="Times New Roman" charset="0"/>
              </a:rPr>
              <a:t>Duit</a:t>
            </a:r>
            <a:r>
              <a:rPr lang="de-DE" sz="788" b="1" dirty="0">
                <a:ea typeface="ＭＳ Ｐ明朝" charset="-128"/>
                <a:cs typeface="Times New Roman" charset="0"/>
              </a:rPr>
              <a:t> 2010: </a:t>
            </a:r>
            <a:r>
              <a:rPr lang="de-DE" sz="788" b="1" dirty="0" err="1">
                <a:ea typeface="ＭＳ Ｐ明朝" charset="-128"/>
                <a:cs typeface="Times New Roman" charset="0"/>
              </a:rPr>
              <a:t>PiKO</a:t>
            </a:r>
            <a:r>
              <a:rPr lang="de-DE" sz="788" b="1" dirty="0">
                <a:ea typeface="ＭＳ Ｐ明朝" charset="-128"/>
                <a:cs typeface="Times New Roman" charset="0"/>
              </a:rPr>
              <a:t>-Brief Nr.1 Schülervorstellungen und Lernen von Physik</a:t>
            </a:r>
            <a:endParaRPr lang="de-DE" sz="788" dirty="0"/>
          </a:p>
        </p:txBody>
      </p:sp>
    </p:spTree>
    <p:extLst>
      <p:ext uri="{BB962C8B-B14F-4D97-AF65-F5344CB8AC3E}">
        <p14:creationId xmlns:p14="http://schemas.microsoft.com/office/powerpoint/2010/main" val="210805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i="1" dirty="0" smtClean="0"/>
              <a:t>„Nicht </a:t>
            </a:r>
            <a:r>
              <a:rPr lang="de-DE" b="1" i="1" dirty="0"/>
              <a:t>ideologische Konzepte (Paradigma) und nicht die Merkmallisten guten Unterrichts machen guten Unterricht, sondern die a</a:t>
            </a:r>
            <a:r>
              <a:rPr lang="de-DE" b="1" i="1" dirty="0" smtClean="0"/>
              <a:t>lltägliche </a:t>
            </a:r>
            <a:r>
              <a:rPr lang="de-DE" b="1" i="1" dirty="0"/>
              <a:t>harte professionelle Arbeit am Lerner und mit dem Lerner an der Sache in einer Lerngruppe in der mit Anstrengung und Konsequenz eine Lernkultur aufgebaut wurde</a:t>
            </a:r>
            <a:r>
              <a:rPr lang="de-DE" b="1" i="1" dirty="0" smtClean="0"/>
              <a:t>.“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6435519" y="6470632"/>
            <a:ext cx="1794081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788" b="1" dirty="0" smtClean="0">
                <a:ea typeface="ＭＳ Ｐ明朝" charset="-128"/>
                <a:cs typeface="Times New Roman" charset="0"/>
              </a:rPr>
              <a:t>Leisen 2014: Was ist guter Unterricht?</a:t>
            </a:r>
            <a:endParaRPr lang="de-DE" sz="788" dirty="0"/>
          </a:p>
        </p:txBody>
      </p:sp>
    </p:spTree>
    <p:extLst>
      <p:ext uri="{BB962C8B-B14F-4D97-AF65-F5344CB8AC3E}">
        <p14:creationId xmlns:p14="http://schemas.microsoft.com/office/powerpoint/2010/main" val="17342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/>
              <a:t>Schon immer 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8700" y="837211"/>
            <a:ext cx="6772275" cy="3294629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323264"/>
              </a:buClr>
            </a:pPr>
            <a:r>
              <a:rPr lang="de-DE" altLang="de-DE" dirty="0">
                <a:solidFill>
                  <a:srgbClr val="A5001E"/>
                </a:solidFill>
              </a:rPr>
              <a:t>Gegenstandsmodelle</a:t>
            </a:r>
            <a:r>
              <a:rPr lang="de-DE" altLang="de-DE" dirty="0"/>
              <a:t>, </a:t>
            </a:r>
            <a:br>
              <a:rPr lang="de-DE" altLang="de-DE" dirty="0"/>
            </a:br>
            <a:r>
              <a:rPr lang="de-DE" altLang="de-DE" dirty="0" smtClean="0"/>
              <a:t>z.B. Tellurium.</a:t>
            </a:r>
            <a:endParaRPr lang="de-DE" altLang="de-DE" dirty="0"/>
          </a:p>
          <a:p>
            <a:pPr>
              <a:spcBef>
                <a:spcPts val="450"/>
              </a:spcBef>
              <a:buClr>
                <a:srgbClr val="323264"/>
              </a:buClr>
            </a:pPr>
            <a:r>
              <a:rPr lang="de-DE" altLang="de-DE" dirty="0">
                <a:solidFill>
                  <a:srgbClr val="A5001E"/>
                </a:solidFill>
              </a:rPr>
              <a:t>Veranschaulichende Modelle</a:t>
            </a:r>
            <a:r>
              <a:rPr lang="de-DE" altLang="de-DE" dirty="0"/>
              <a:t>, </a:t>
            </a:r>
            <a:br>
              <a:rPr lang="de-DE" altLang="de-DE" dirty="0"/>
            </a:br>
            <a:r>
              <a:rPr lang="de-DE" altLang="de-DE" dirty="0"/>
              <a:t>wie Elementarmagnete.</a:t>
            </a:r>
          </a:p>
          <a:p>
            <a:pPr>
              <a:spcBef>
                <a:spcPts val="450"/>
              </a:spcBef>
              <a:buClr>
                <a:srgbClr val="323264"/>
              </a:buClr>
            </a:pPr>
            <a:r>
              <a:rPr lang="de-DE" altLang="de-DE" dirty="0">
                <a:solidFill>
                  <a:srgbClr val="A5001E"/>
                </a:solidFill>
              </a:rPr>
              <a:t>Vorstellungshilfen</a:t>
            </a:r>
            <a:r>
              <a:rPr lang="de-DE" altLang="de-DE" dirty="0"/>
              <a:t>, </a:t>
            </a:r>
            <a:br>
              <a:rPr lang="de-DE" altLang="de-DE" dirty="0"/>
            </a:br>
            <a:r>
              <a:rPr lang="de-DE" altLang="de-DE" dirty="0"/>
              <a:t>wie Feldbegriff.</a:t>
            </a:r>
          </a:p>
          <a:p>
            <a:pPr>
              <a:spcBef>
                <a:spcPts val="450"/>
              </a:spcBef>
              <a:buClr>
                <a:srgbClr val="323264"/>
              </a:buClr>
            </a:pPr>
            <a:r>
              <a:rPr lang="de-DE" altLang="de-DE" dirty="0" err="1">
                <a:solidFill>
                  <a:srgbClr val="A5001E"/>
                </a:solidFill>
              </a:rPr>
              <a:t>Idealisierungen</a:t>
            </a:r>
            <a:r>
              <a:rPr lang="de-DE" altLang="de-DE" dirty="0">
                <a:solidFill>
                  <a:srgbClr val="A5001E"/>
                </a:solidFill>
              </a:rPr>
              <a:t> und Vernachlässigungen</a:t>
            </a:r>
            <a:r>
              <a:rPr lang="de-DE" altLang="de-DE" dirty="0"/>
              <a:t>, </a:t>
            </a:r>
            <a:br>
              <a:rPr lang="de-DE" altLang="de-DE" dirty="0"/>
            </a:br>
            <a:r>
              <a:rPr lang="de-DE" altLang="de-DE" dirty="0"/>
              <a:t>wie Massenpunkt, Lichtstrahl, Luftwiderstand.</a:t>
            </a:r>
          </a:p>
        </p:txBody>
      </p:sp>
      <p:sp>
        <p:nvSpPr>
          <p:cNvPr id="7" name="Rechteck 6"/>
          <p:cNvSpPr/>
          <p:nvPr/>
        </p:nvSpPr>
        <p:spPr>
          <a:xfrm>
            <a:off x="5924161" y="6470632"/>
            <a:ext cx="2305439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788" b="1" dirty="0">
                <a:ea typeface="ＭＳ Ｐ明朝" charset="-128"/>
                <a:cs typeface="Times New Roman" charset="0"/>
              </a:rPr>
              <a:t>RP Stuttgart: ZPG I Modelle bilden u.a. „Black Box“</a:t>
            </a:r>
            <a:endParaRPr lang="de-DE" sz="788" dirty="0"/>
          </a:p>
        </p:txBody>
      </p:sp>
    </p:spTree>
    <p:extLst>
      <p:ext uri="{BB962C8B-B14F-4D97-AF65-F5344CB8AC3E}">
        <p14:creationId xmlns:p14="http://schemas.microsoft.com/office/powerpoint/2010/main" val="573120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/>
              <a:t>… gemacht: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8700" y="837211"/>
            <a:ext cx="5818584" cy="3090863"/>
          </a:xfrm>
        </p:spPr>
        <p:txBody>
          <a:bodyPr>
            <a:normAutofit fontScale="92500"/>
          </a:bodyPr>
          <a:lstStyle/>
          <a:p>
            <a:pPr>
              <a:spcBef>
                <a:spcPct val="0"/>
              </a:spcBef>
              <a:buClr>
                <a:srgbClr val="323264"/>
              </a:buClr>
            </a:pPr>
            <a:r>
              <a:rPr lang="de-DE" altLang="de-DE" dirty="0">
                <a:solidFill>
                  <a:srgbClr val="A5001E"/>
                </a:solidFill>
              </a:rPr>
              <a:t>Didaktische Modelle</a:t>
            </a:r>
            <a:r>
              <a:rPr lang="de-DE" altLang="de-DE" dirty="0"/>
              <a:t>, </a:t>
            </a:r>
            <a:br>
              <a:rPr lang="de-DE" altLang="de-DE" dirty="0"/>
            </a:br>
            <a:r>
              <a:rPr lang="de-DE" altLang="de-DE" dirty="0"/>
              <a:t>wie bei Atomvorstellungen üblich.</a:t>
            </a:r>
          </a:p>
          <a:p>
            <a:pPr>
              <a:spcBef>
                <a:spcPts val="450"/>
              </a:spcBef>
              <a:buClr>
                <a:srgbClr val="323264"/>
              </a:buClr>
            </a:pPr>
            <a:r>
              <a:rPr lang="de-DE" altLang="de-DE" dirty="0">
                <a:solidFill>
                  <a:srgbClr val="A5001E"/>
                </a:solidFill>
              </a:rPr>
              <a:t>Analogmodelle</a:t>
            </a:r>
            <a:r>
              <a:rPr lang="de-DE" altLang="de-DE" dirty="0"/>
              <a:t>, </a:t>
            </a:r>
            <a:br>
              <a:rPr lang="de-DE" altLang="de-DE" dirty="0"/>
            </a:br>
            <a:r>
              <a:rPr lang="de-DE" altLang="de-DE" dirty="0"/>
              <a:t>wie beim elektrischen Strom üblich.</a:t>
            </a:r>
          </a:p>
          <a:p>
            <a:pPr>
              <a:spcBef>
                <a:spcPts val="450"/>
              </a:spcBef>
              <a:buClr>
                <a:srgbClr val="323264"/>
              </a:buClr>
            </a:pPr>
            <a:r>
              <a:rPr lang="de-DE" altLang="de-DE" dirty="0">
                <a:solidFill>
                  <a:srgbClr val="A5001E"/>
                </a:solidFill>
              </a:rPr>
              <a:t>Teilchenmodell</a:t>
            </a:r>
            <a:r>
              <a:rPr lang="de-DE" altLang="de-DE" dirty="0"/>
              <a:t>, </a:t>
            </a:r>
            <a:br>
              <a:rPr lang="de-DE" altLang="de-DE" dirty="0"/>
            </a:br>
            <a:r>
              <a:rPr lang="de-DE" altLang="de-DE" dirty="0"/>
              <a:t>um Aggregatszustände, Widerstandsverhalten und Materieaufbau zu erklären.</a:t>
            </a:r>
          </a:p>
          <a:p>
            <a:pPr>
              <a:spcBef>
                <a:spcPts val="450"/>
              </a:spcBef>
              <a:buClr>
                <a:srgbClr val="323264"/>
              </a:buClr>
            </a:pPr>
            <a:r>
              <a:rPr lang="de-DE" altLang="de-DE" dirty="0">
                <a:solidFill>
                  <a:srgbClr val="A5001E"/>
                </a:solidFill>
              </a:rPr>
              <a:t>Mathematische Modellierung</a:t>
            </a:r>
            <a:r>
              <a:rPr lang="de-DE" altLang="de-DE" dirty="0"/>
              <a:t>,</a:t>
            </a:r>
            <a:br>
              <a:rPr lang="de-DE" altLang="de-DE" dirty="0"/>
            </a:br>
            <a:r>
              <a:rPr lang="de-DE" altLang="de-DE" dirty="0"/>
              <a:t>z.B. Iterationen mit Newtons Axiomen</a:t>
            </a:r>
          </a:p>
        </p:txBody>
      </p:sp>
      <p:sp>
        <p:nvSpPr>
          <p:cNvPr id="5" name="Rechteck 4"/>
          <p:cNvSpPr/>
          <p:nvPr/>
        </p:nvSpPr>
        <p:spPr>
          <a:xfrm>
            <a:off x="5924161" y="6470632"/>
            <a:ext cx="2305439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788" b="1" dirty="0">
                <a:ea typeface="ＭＳ Ｐ明朝" charset="-128"/>
                <a:cs typeface="Times New Roman" charset="0"/>
              </a:rPr>
              <a:t>RP Stuttgart: ZPG I Modelle bilden u.a. „Black Box“</a:t>
            </a:r>
            <a:endParaRPr lang="de-DE" sz="788" dirty="0"/>
          </a:p>
        </p:txBody>
      </p:sp>
    </p:spTree>
    <p:extLst>
      <p:ext uri="{BB962C8B-B14F-4D97-AF65-F5344CB8AC3E}">
        <p14:creationId xmlns:p14="http://schemas.microsoft.com/office/powerpoint/2010/main" val="33553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/>
              <a:t>Etwas mehr achten auf:</a:t>
            </a:r>
          </a:p>
        </p:txBody>
      </p:sp>
      <p:sp>
        <p:nvSpPr>
          <p:cNvPr id="30723" name="Inhaltsplatzhalter 2"/>
          <p:cNvSpPr>
            <a:spLocks noGrp="1"/>
          </p:cNvSpPr>
          <p:nvPr>
            <p:ph idx="1"/>
          </p:nvPr>
        </p:nvSpPr>
        <p:spPr>
          <a:xfrm>
            <a:off x="1028700" y="837211"/>
            <a:ext cx="6588578" cy="4889821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323264"/>
              </a:buClr>
            </a:pPr>
            <a:r>
              <a:rPr lang="de-DE" altLang="de-DE" dirty="0"/>
              <a:t>Bewusstere Unterscheidung zwischen Erfahrungs- und </a:t>
            </a:r>
            <a:r>
              <a:rPr lang="de-DE" altLang="de-DE" dirty="0" smtClean="0"/>
              <a:t>Modellwelt</a:t>
            </a:r>
          </a:p>
          <a:p>
            <a:pPr>
              <a:spcBef>
                <a:spcPct val="0"/>
              </a:spcBef>
              <a:buClr>
                <a:srgbClr val="323264"/>
              </a:buClr>
            </a:pPr>
            <a:endParaRPr lang="de-DE" altLang="de-DE" dirty="0"/>
          </a:p>
          <a:p>
            <a:pPr>
              <a:spcBef>
                <a:spcPct val="0"/>
              </a:spcBef>
              <a:buClr>
                <a:srgbClr val="323264"/>
              </a:buClr>
            </a:pPr>
            <a:endParaRPr lang="de-DE" altLang="de-DE" sz="2400" dirty="0"/>
          </a:p>
          <a:p>
            <a:pPr>
              <a:spcBef>
                <a:spcPct val="0"/>
              </a:spcBef>
              <a:buClr>
                <a:srgbClr val="323264"/>
              </a:buClr>
            </a:pPr>
            <a:endParaRPr lang="de-DE" altLang="de-DE" sz="2400" dirty="0"/>
          </a:p>
          <a:p>
            <a:pPr>
              <a:spcBef>
                <a:spcPct val="0"/>
              </a:spcBef>
              <a:buClr>
                <a:srgbClr val="323264"/>
              </a:buClr>
            </a:pPr>
            <a:endParaRPr lang="de-DE" altLang="de-DE" sz="2400" dirty="0"/>
          </a:p>
          <a:p>
            <a:pPr>
              <a:spcBef>
                <a:spcPct val="0"/>
              </a:spcBef>
              <a:buClr>
                <a:srgbClr val="323264"/>
              </a:buClr>
            </a:pPr>
            <a:endParaRPr lang="de-DE" altLang="de-DE" sz="2400" dirty="0"/>
          </a:p>
          <a:p>
            <a:pPr>
              <a:spcBef>
                <a:spcPct val="0"/>
              </a:spcBef>
              <a:buClr>
                <a:srgbClr val="323264"/>
              </a:buClr>
            </a:pPr>
            <a:endParaRPr lang="de-DE" altLang="de-DE" sz="2400" dirty="0"/>
          </a:p>
          <a:p>
            <a:pPr>
              <a:spcBef>
                <a:spcPct val="0"/>
              </a:spcBef>
              <a:buClr>
                <a:srgbClr val="323264"/>
              </a:buClr>
            </a:pPr>
            <a:r>
              <a:rPr lang="de-DE" altLang="de-DE" dirty="0"/>
              <a:t>Betonung des hypothetischen Charakters der Modelle</a:t>
            </a:r>
          </a:p>
          <a:p>
            <a:pPr>
              <a:spcBef>
                <a:spcPct val="0"/>
              </a:spcBef>
              <a:buClr>
                <a:srgbClr val="323264"/>
              </a:buClr>
            </a:pPr>
            <a:r>
              <a:rPr lang="de-DE" altLang="de-DE" dirty="0"/>
              <a:t>Lernen über </a:t>
            </a:r>
            <a:r>
              <a:rPr lang="de-DE" altLang="de-DE" dirty="0" smtClean="0"/>
              <a:t>Modelle</a:t>
            </a:r>
          </a:p>
          <a:p>
            <a:pPr>
              <a:spcBef>
                <a:spcPct val="0"/>
              </a:spcBef>
              <a:buClr>
                <a:srgbClr val="323264"/>
              </a:buClr>
            </a:pPr>
            <a:r>
              <a:rPr lang="de-DE" altLang="de-DE" dirty="0" smtClean="0"/>
              <a:t>Klären, welches Modell gerade verwendet wird</a:t>
            </a:r>
          </a:p>
          <a:p>
            <a:pPr>
              <a:spcBef>
                <a:spcPct val="0"/>
              </a:spcBef>
              <a:buClr>
                <a:srgbClr val="323264"/>
              </a:buClr>
            </a:pPr>
            <a:r>
              <a:rPr lang="de-DE" altLang="de-DE" dirty="0" smtClean="0"/>
              <a:t>Schülervorstellungen aufgreifen</a:t>
            </a:r>
            <a:endParaRPr lang="de-DE" altLang="de-DE" dirty="0"/>
          </a:p>
        </p:txBody>
      </p:sp>
      <p:grpSp>
        <p:nvGrpSpPr>
          <p:cNvPr id="4" name="Gruppierung 3"/>
          <p:cNvGrpSpPr/>
          <p:nvPr/>
        </p:nvGrpSpPr>
        <p:grpSpPr>
          <a:xfrm>
            <a:off x="1823847" y="1750995"/>
            <a:ext cx="5253033" cy="1616528"/>
            <a:chOff x="2465619" y="2563586"/>
            <a:chExt cx="7004044" cy="2155370"/>
          </a:xfrm>
        </p:grpSpPr>
        <p:sp>
          <p:nvSpPr>
            <p:cNvPr id="2" name="Rechteck 1"/>
            <p:cNvSpPr/>
            <p:nvPr/>
          </p:nvSpPr>
          <p:spPr>
            <a:xfrm>
              <a:off x="2465619" y="2563586"/>
              <a:ext cx="2824843" cy="58782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>
                  <a:solidFill>
                    <a:sysClr val="windowText" lastClr="000000"/>
                  </a:solidFill>
                </a:rPr>
                <a:t>Erfahrungswelt</a:t>
              </a:r>
            </a:p>
          </p:txBody>
        </p:sp>
        <p:sp>
          <p:nvSpPr>
            <p:cNvPr id="10" name="Rechteck 9"/>
            <p:cNvSpPr/>
            <p:nvPr/>
          </p:nvSpPr>
          <p:spPr>
            <a:xfrm>
              <a:off x="2465619" y="3206864"/>
              <a:ext cx="2824843" cy="587828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>
                  <a:solidFill>
                    <a:sysClr val="windowText" lastClr="000000"/>
                  </a:solidFill>
                </a:rPr>
                <a:t>Direkte Wahrnehmung</a:t>
              </a:r>
            </a:p>
          </p:txBody>
        </p:sp>
        <p:sp>
          <p:nvSpPr>
            <p:cNvPr id="11" name="Rechteck 10"/>
            <p:cNvSpPr/>
            <p:nvPr/>
          </p:nvSpPr>
          <p:spPr>
            <a:xfrm>
              <a:off x="2465619" y="3850141"/>
              <a:ext cx="2824843" cy="8688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/>
                <a:t>Objekte mit makroskopischen Eigenschaften</a:t>
              </a:r>
            </a:p>
          </p:txBody>
        </p:sp>
        <p:sp>
          <p:nvSpPr>
            <p:cNvPr id="12" name="Rechteck 11"/>
            <p:cNvSpPr/>
            <p:nvPr/>
          </p:nvSpPr>
          <p:spPr>
            <a:xfrm>
              <a:off x="6644820" y="2563586"/>
              <a:ext cx="2824843" cy="58782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>
                  <a:solidFill>
                    <a:sysClr val="windowText" lastClr="000000"/>
                  </a:solidFill>
                </a:rPr>
                <a:t>Modellwelt</a:t>
              </a:r>
            </a:p>
          </p:txBody>
        </p:sp>
        <p:sp>
          <p:nvSpPr>
            <p:cNvPr id="13" name="Rechteck 12"/>
            <p:cNvSpPr/>
            <p:nvPr/>
          </p:nvSpPr>
          <p:spPr>
            <a:xfrm>
              <a:off x="6644820" y="3206864"/>
              <a:ext cx="2824843" cy="587828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>
                  <a:solidFill>
                    <a:sysClr val="windowText" lastClr="000000"/>
                  </a:solidFill>
                </a:rPr>
                <a:t>Analogieschluss</a:t>
              </a:r>
            </a:p>
          </p:txBody>
        </p:sp>
        <p:sp>
          <p:nvSpPr>
            <p:cNvPr id="14" name="Rechteck 13"/>
            <p:cNvSpPr/>
            <p:nvPr/>
          </p:nvSpPr>
          <p:spPr>
            <a:xfrm>
              <a:off x="6644820" y="3850141"/>
              <a:ext cx="2824843" cy="8688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/>
                <a:t>Annahmen;</a:t>
              </a:r>
            </a:p>
            <a:p>
              <a:pPr algn="ctr"/>
              <a:r>
                <a:rPr lang="de-DE" sz="1350" dirty="0"/>
                <a:t>Vorstellungen;</a:t>
              </a:r>
            </a:p>
            <a:p>
              <a:pPr algn="ctr"/>
              <a:r>
                <a:rPr lang="de-DE" sz="1350" dirty="0"/>
                <a:t>Vereinfachungen</a:t>
              </a:r>
            </a:p>
          </p:txBody>
        </p:sp>
        <p:sp>
          <p:nvSpPr>
            <p:cNvPr id="3" name="Pfeil nach rechts 2"/>
            <p:cNvSpPr/>
            <p:nvPr/>
          </p:nvSpPr>
          <p:spPr>
            <a:xfrm>
              <a:off x="5290462" y="2771764"/>
              <a:ext cx="1354358" cy="228600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6" name="Pfeil nach rechts 15"/>
            <p:cNvSpPr/>
            <p:nvPr/>
          </p:nvSpPr>
          <p:spPr>
            <a:xfrm>
              <a:off x="5290462" y="3359592"/>
              <a:ext cx="1354358" cy="228600"/>
            </a:xfrm>
            <a:prstGeom prst="rightArrow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7" name="Pfeil nach rechts 16"/>
            <p:cNvSpPr/>
            <p:nvPr/>
          </p:nvSpPr>
          <p:spPr>
            <a:xfrm>
              <a:off x="5290462" y="4166042"/>
              <a:ext cx="1354358" cy="228600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sp>
        <p:nvSpPr>
          <p:cNvPr id="15" name="Rechteck 14"/>
          <p:cNvSpPr/>
          <p:nvPr/>
        </p:nvSpPr>
        <p:spPr>
          <a:xfrm>
            <a:off x="5924161" y="6470632"/>
            <a:ext cx="2305439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788" b="1" dirty="0">
                <a:ea typeface="ＭＳ Ｐ明朝" charset="-128"/>
                <a:cs typeface="Times New Roman" charset="0"/>
              </a:rPr>
              <a:t>RP Stuttgart: ZPG I Modelle bilden u.a. „Black Box“</a:t>
            </a:r>
            <a:endParaRPr lang="de-DE" sz="788" dirty="0"/>
          </a:p>
        </p:txBody>
      </p:sp>
    </p:spTree>
    <p:extLst>
      <p:ext uri="{BB962C8B-B14F-4D97-AF65-F5344CB8AC3E}">
        <p14:creationId xmlns:p14="http://schemas.microsoft.com/office/powerpoint/2010/main" val="1117726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Modellbildung im Anfangsunterricht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Wird bereits in BNT aufgegriffen:</a:t>
            </a:r>
            <a:endParaRPr lang="de-DE" dirty="0"/>
          </a:p>
          <a:p>
            <a:pPr marL="0" indent="0">
              <a:buNone/>
              <a:tabLst>
                <a:tab pos="1143000" algn="l"/>
              </a:tabLst>
            </a:pPr>
            <a:r>
              <a:rPr lang="de-DE" dirty="0" smtClean="0"/>
              <a:t>2.1 (5)	</a:t>
            </a:r>
            <a:r>
              <a:rPr lang="de-DE" dirty="0"/>
              <a:t>zu naturwissenschaftlichen </a:t>
            </a:r>
            <a:r>
              <a:rPr lang="de-DE" dirty="0" err="1"/>
              <a:t>Phänomenen</a:t>
            </a:r>
            <a:r>
              <a:rPr lang="de-DE" dirty="0"/>
              <a:t> und 	</a:t>
            </a:r>
            <a:r>
              <a:rPr lang="de-DE" dirty="0" smtClean="0"/>
              <a:t>technischen </a:t>
            </a:r>
            <a:r>
              <a:rPr lang="de-DE" dirty="0"/>
              <a:t>Sachverhalten Fragen formulieren, </a:t>
            </a:r>
            <a:r>
              <a:rPr lang="de-DE" dirty="0" smtClean="0"/>
              <a:t>	Vermutungen </a:t>
            </a:r>
            <a:r>
              <a:rPr lang="de-DE" dirty="0"/>
              <a:t>aufstellen und experimentell </a:t>
            </a:r>
            <a:r>
              <a:rPr lang="de-DE" dirty="0" smtClean="0"/>
              <a:t>	überprüfen</a:t>
            </a:r>
          </a:p>
          <a:p>
            <a:pPr marL="0" indent="0">
              <a:buNone/>
              <a:tabLst>
                <a:tab pos="1143000" algn="l"/>
              </a:tabLst>
            </a:pP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2.1 (7)	</a:t>
            </a:r>
            <a:r>
              <a:rPr lang="de-DE" dirty="0"/>
              <a:t>ein Sachmodell kritisch </a:t>
            </a:r>
            <a:r>
              <a:rPr lang="de-DE" dirty="0" smtClean="0"/>
              <a:t>einsetzen</a:t>
            </a:r>
          </a:p>
          <a:p>
            <a:pPr marL="0" indent="0">
              <a:buNone/>
              <a:tabLst>
                <a:tab pos="1143000" algn="l"/>
              </a:tabLst>
            </a:pPr>
            <a:endParaRPr lang="de-DE" dirty="0"/>
          </a:p>
          <a:p>
            <a:pPr marL="0" indent="0">
              <a:buNone/>
              <a:tabLst>
                <a:tab pos="1143000" algn="l"/>
              </a:tabLst>
            </a:pPr>
            <a:r>
              <a:rPr lang="de-DE" dirty="0" smtClean="0"/>
              <a:t>3.1.1 (9)	an </a:t>
            </a:r>
            <a:r>
              <a:rPr lang="de-DE" dirty="0"/>
              <a:t>einem Sachmodell die Unterschiede zwischen </a:t>
            </a:r>
            <a:r>
              <a:rPr lang="de-DE" dirty="0" smtClean="0"/>
              <a:t>	den </a:t>
            </a:r>
            <a:r>
              <a:rPr lang="de-DE" dirty="0"/>
              <a:t>Eigenschaften des Originals und denen des </a:t>
            </a:r>
            <a:r>
              <a:rPr lang="de-DE" dirty="0" smtClean="0"/>
              <a:t>	Modells </a:t>
            </a:r>
            <a:r>
              <a:rPr lang="de-DE" dirty="0"/>
              <a:t>beschreiben und Grenzen des Modells </a:t>
            </a:r>
            <a:r>
              <a:rPr lang="de-DE" dirty="0" smtClean="0"/>
              <a:t>	beschreiben </a:t>
            </a:r>
          </a:p>
          <a:p>
            <a:pPr marL="0" indent="0">
              <a:buNone/>
              <a:tabLst>
                <a:tab pos="1143000" algn="l"/>
              </a:tabLst>
            </a:pPr>
            <a:endParaRPr lang="de-DE" dirty="0"/>
          </a:p>
          <a:p>
            <a:pPr marL="0" indent="0">
              <a:buNone/>
              <a:tabLst>
                <a:tab pos="1143000" algn="l"/>
              </a:tabLst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059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Erfahrungs- und Modellwelt</a:t>
            </a:r>
            <a:endParaRPr lang="de-DE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477691" y="6440542"/>
            <a:ext cx="57519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de-DE" altLang="de-DE" sz="900" i="1" dirty="0" smtClean="0">
                <a:solidFill>
                  <a:srgbClr val="323264"/>
                </a:solidFill>
                <a:latin typeface="Tahoma" charset="0"/>
              </a:rPr>
              <a:t>Nach: </a:t>
            </a:r>
            <a:r>
              <a:rPr lang="de-DE" altLang="de-DE" sz="900" i="1" dirty="0">
                <a:solidFill>
                  <a:srgbClr val="323264"/>
                </a:solidFill>
                <a:latin typeface="Tahoma" charset="0"/>
              </a:rPr>
              <a:t>Physik im Kontext; Silke </a:t>
            </a:r>
            <a:r>
              <a:rPr lang="de-DE" altLang="de-DE" sz="900" i="1" dirty="0" err="1">
                <a:solidFill>
                  <a:srgbClr val="323264"/>
                </a:solidFill>
                <a:latin typeface="Tahoma" charset="0"/>
              </a:rPr>
              <a:t>Mikelskis</a:t>
            </a:r>
            <a:r>
              <a:rPr lang="de-DE" altLang="de-DE" sz="900" i="1" dirty="0">
                <a:solidFill>
                  <a:srgbClr val="323264"/>
                </a:solidFill>
                <a:latin typeface="Tahoma" charset="0"/>
              </a:rPr>
              <a:t>-Seifert, Ulrike </a:t>
            </a:r>
            <a:r>
              <a:rPr lang="de-DE" altLang="de-DE" sz="900" i="1" dirty="0" err="1">
                <a:solidFill>
                  <a:srgbClr val="323264"/>
                </a:solidFill>
                <a:latin typeface="Tahoma" charset="0"/>
              </a:rPr>
              <a:t>Gromadecki</a:t>
            </a:r>
            <a:r>
              <a:rPr lang="de-DE" altLang="de-DE" sz="900" i="1" dirty="0">
                <a:solidFill>
                  <a:srgbClr val="323264"/>
                </a:solidFill>
                <a:latin typeface="Tahoma" charset="0"/>
              </a:rPr>
              <a:t> u.a.; Themenfeld 1_Wie denken und arbeiten Naturwissenschaftler; Landesinstitut für Schule und Medien Brandenburg (LISUM </a:t>
            </a:r>
            <a:r>
              <a:rPr lang="de-DE" altLang="de-DE" sz="900" i="1" dirty="0" err="1">
                <a:solidFill>
                  <a:srgbClr val="323264"/>
                </a:solidFill>
                <a:latin typeface="Tahoma" charset="0"/>
              </a:rPr>
              <a:t>Bbg</a:t>
            </a:r>
            <a:r>
              <a:rPr lang="de-DE" altLang="de-DE" sz="900" i="1" dirty="0">
                <a:solidFill>
                  <a:srgbClr val="323264"/>
                </a:solidFill>
                <a:latin typeface="Tahoma" charset="0"/>
              </a:rPr>
              <a:t>); März 2006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0" y="837211"/>
            <a:ext cx="69850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9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Vorgehen bei der Modellbildung</a:t>
            </a:r>
            <a:endParaRPr lang="de-DE" dirty="0"/>
          </a:p>
        </p:txBody>
      </p:sp>
      <p:sp>
        <p:nvSpPr>
          <p:cNvPr id="6" name="Alternativer Prozess 5"/>
          <p:cNvSpPr/>
          <p:nvPr/>
        </p:nvSpPr>
        <p:spPr>
          <a:xfrm>
            <a:off x="3594263" y="1118937"/>
            <a:ext cx="2057826" cy="82861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2000" dirty="0">
                <a:effectLst/>
                <a:latin typeface="Times New Roman" charset="0"/>
                <a:ea typeface="Calibri" charset="0"/>
                <a:cs typeface="Times New Roman" charset="0"/>
              </a:rPr>
              <a:t>Hypothese</a:t>
            </a:r>
          </a:p>
          <a:p>
            <a:pPr algn="ctr">
              <a:spcAft>
                <a:spcPts val="0"/>
              </a:spcAft>
            </a:pPr>
            <a:r>
              <a:rPr lang="de-DE" sz="2000" dirty="0">
                <a:effectLst/>
                <a:latin typeface="Times New Roman" charset="0"/>
                <a:ea typeface="Calibri" charset="0"/>
                <a:cs typeface="Times New Roman" charset="0"/>
              </a:rPr>
              <a:t>(Vermutung)</a:t>
            </a:r>
          </a:p>
        </p:txBody>
      </p:sp>
      <p:grpSp>
        <p:nvGrpSpPr>
          <p:cNvPr id="22" name="Gruppierung 21"/>
          <p:cNvGrpSpPr/>
          <p:nvPr/>
        </p:nvGrpSpPr>
        <p:grpSpPr>
          <a:xfrm>
            <a:off x="3594263" y="1943933"/>
            <a:ext cx="2057826" cy="1169988"/>
            <a:chOff x="3594263" y="2172533"/>
            <a:chExt cx="2057826" cy="1169988"/>
          </a:xfrm>
        </p:grpSpPr>
        <p:sp>
          <p:nvSpPr>
            <p:cNvPr id="7" name="Alternativer Prozess 6"/>
            <p:cNvSpPr/>
            <p:nvPr/>
          </p:nvSpPr>
          <p:spPr>
            <a:xfrm>
              <a:off x="3594263" y="2513910"/>
              <a:ext cx="2057826" cy="828611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dirty="0">
                  <a:effectLst/>
                  <a:latin typeface="Times New Roman" charset="0"/>
                  <a:ea typeface="Calibri" charset="0"/>
                  <a:cs typeface="Times New Roman" charset="0"/>
                </a:rPr>
                <a:t>Experiment planen und beobachten</a:t>
              </a:r>
            </a:p>
          </p:txBody>
        </p:sp>
        <p:cxnSp>
          <p:nvCxnSpPr>
            <p:cNvPr id="12" name="Gerade Verbindung mit Pfeil 11"/>
            <p:cNvCxnSpPr/>
            <p:nvPr/>
          </p:nvCxnSpPr>
          <p:spPr>
            <a:xfrm>
              <a:off x="4626385" y="2172533"/>
              <a:ext cx="0" cy="33071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ung 22"/>
          <p:cNvGrpSpPr/>
          <p:nvPr/>
        </p:nvGrpSpPr>
        <p:grpSpPr>
          <a:xfrm>
            <a:off x="1028700" y="2612464"/>
            <a:ext cx="2567130" cy="1653607"/>
            <a:chOff x="1028700" y="2841064"/>
            <a:chExt cx="2567130" cy="1653607"/>
          </a:xfrm>
        </p:grpSpPr>
        <p:sp>
          <p:nvSpPr>
            <p:cNvPr id="8" name="Alternativer Prozess 7"/>
            <p:cNvSpPr/>
            <p:nvPr/>
          </p:nvSpPr>
          <p:spPr>
            <a:xfrm>
              <a:off x="1028700" y="3666060"/>
              <a:ext cx="2052112" cy="828611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dirty="0">
                  <a:effectLst/>
                  <a:latin typeface="Times New Roman" charset="0"/>
                  <a:ea typeface="Calibri" charset="0"/>
                  <a:cs typeface="Times New Roman" charset="0"/>
                </a:rPr>
                <a:t>Bestätigung der Hypothese</a:t>
              </a:r>
            </a:p>
          </p:txBody>
        </p:sp>
        <p:cxnSp>
          <p:nvCxnSpPr>
            <p:cNvPr id="15" name="Gewinkelte Verbindung 14"/>
            <p:cNvCxnSpPr/>
            <p:nvPr/>
          </p:nvCxnSpPr>
          <p:spPr>
            <a:xfrm flipH="1">
              <a:off x="2046079" y="2841064"/>
              <a:ext cx="1549751" cy="821321"/>
            </a:xfrm>
            <a:prstGeom prst="bentConnector3">
              <a:avLst>
                <a:gd name="adj1" fmla="val 98746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ung 24"/>
          <p:cNvGrpSpPr/>
          <p:nvPr/>
        </p:nvGrpSpPr>
        <p:grpSpPr>
          <a:xfrm>
            <a:off x="5658508" y="2612464"/>
            <a:ext cx="2564856" cy="1653607"/>
            <a:chOff x="5658508" y="2841064"/>
            <a:chExt cx="2564856" cy="1653607"/>
          </a:xfrm>
        </p:grpSpPr>
        <p:sp>
          <p:nvSpPr>
            <p:cNvPr id="9" name="Alternativer Prozess 8"/>
            <p:cNvSpPr/>
            <p:nvPr/>
          </p:nvSpPr>
          <p:spPr>
            <a:xfrm>
              <a:off x="6159825" y="3666060"/>
              <a:ext cx="2063539" cy="828611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dirty="0">
                  <a:effectLst/>
                  <a:latin typeface="Times New Roman" charset="0"/>
                  <a:ea typeface="Calibri" charset="0"/>
                  <a:cs typeface="Times New Roman" charset="0"/>
                </a:rPr>
                <a:t>Widerlegen der Hypothese</a:t>
              </a:r>
            </a:p>
          </p:txBody>
        </p:sp>
        <p:cxnSp>
          <p:nvCxnSpPr>
            <p:cNvPr id="16" name="Gewinkelte Verbindung 15"/>
            <p:cNvCxnSpPr/>
            <p:nvPr/>
          </p:nvCxnSpPr>
          <p:spPr>
            <a:xfrm>
              <a:off x="5658508" y="2841064"/>
              <a:ext cx="1542655" cy="826774"/>
            </a:xfrm>
            <a:prstGeom prst="bentConnector3">
              <a:avLst>
                <a:gd name="adj1" fmla="val 98746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ung 23"/>
          <p:cNvGrpSpPr/>
          <p:nvPr/>
        </p:nvGrpSpPr>
        <p:grpSpPr>
          <a:xfrm>
            <a:off x="1028700" y="1460314"/>
            <a:ext cx="2571092" cy="3957906"/>
            <a:chOff x="1028700" y="1688914"/>
            <a:chExt cx="2571092" cy="3957906"/>
          </a:xfrm>
        </p:grpSpPr>
        <p:sp>
          <p:nvSpPr>
            <p:cNvPr id="10" name="Alternativer Prozess 9"/>
            <p:cNvSpPr/>
            <p:nvPr/>
          </p:nvSpPr>
          <p:spPr>
            <a:xfrm>
              <a:off x="1028700" y="4818209"/>
              <a:ext cx="2052112" cy="828611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dirty="0">
                  <a:effectLst/>
                  <a:latin typeface="Times New Roman" charset="0"/>
                  <a:ea typeface="Calibri" charset="0"/>
                  <a:cs typeface="Times New Roman" charset="0"/>
                </a:rPr>
                <a:t>Vertrauen in die Hypothese</a:t>
              </a:r>
            </a:p>
          </p:txBody>
        </p:sp>
        <p:cxnSp>
          <p:nvCxnSpPr>
            <p:cNvPr id="13" name="Gerade Verbindung mit Pfeil 12"/>
            <p:cNvCxnSpPr/>
            <p:nvPr/>
          </p:nvCxnSpPr>
          <p:spPr>
            <a:xfrm>
              <a:off x="2046079" y="4505279"/>
              <a:ext cx="0" cy="33071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winkelte Verbindung 16"/>
            <p:cNvCxnSpPr/>
            <p:nvPr/>
          </p:nvCxnSpPr>
          <p:spPr>
            <a:xfrm flipV="1">
              <a:off x="1028700" y="1688914"/>
              <a:ext cx="2571092" cy="3637805"/>
            </a:xfrm>
            <a:prstGeom prst="bentConnector3">
              <a:avLst>
                <a:gd name="adj1" fmla="val -8683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ierung 25"/>
          <p:cNvGrpSpPr/>
          <p:nvPr/>
        </p:nvGrpSpPr>
        <p:grpSpPr>
          <a:xfrm>
            <a:off x="5658508" y="1460314"/>
            <a:ext cx="2571092" cy="3957906"/>
            <a:chOff x="5658508" y="1688914"/>
            <a:chExt cx="2571092" cy="3957906"/>
          </a:xfrm>
        </p:grpSpPr>
        <p:sp>
          <p:nvSpPr>
            <p:cNvPr id="11" name="Alternativer Prozess 10"/>
            <p:cNvSpPr/>
            <p:nvPr/>
          </p:nvSpPr>
          <p:spPr>
            <a:xfrm>
              <a:off x="6159825" y="4818209"/>
              <a:ext cx="2063539" cy="828611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dirty="0">
                  <a:effectLst/>
                  <a:latin typeface="Times New Roman" charset="0"/>
                  <a:ea typeface="Calibri" charset="0"/>
                  <a:cs typeface="Times New Roman" charset="0"/>
                </a:rPr>
                <a:t>Hypothese verbessern/ändern</a:t>
              </a:r>
            </a:p>
          </p:txBody>
        </p:sp>
        <p:cxnSp>
          <p:nvCxnSpPr>
            <p:cNvPr id="14" name="Gerade Verbindung mit Pfeil 13"/>
            <p:cNvCxnSpPr/>
            <p:nvPr/>
          </p:nvCxnSpPr>
          <p:spPr>
            <a:xfrm>
              <a:off x="7206694" y="4491055"/>
              <a:ext cx="0" cy="33071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winkelte Verbindung 17"/>
            <p:cNvCxnSpPr/>
            <p:nvPr/>
          </p:nvCxnSpPr>
          <p:spPr>
            <a:xfrm flipH="1" flipV="1">
              <a:off x="5658508" y="1688914"/>
              <a:ext cx="2571092" cy="3637805"/>
            </a:xfrm>
            <a:prstGeom prst="bentConnector3">
              <a:avLst>
                <a:gd name="adj1" fmla="val -8531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56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Erfahrungen aus dem Schulalltag</a:t>
            </a:r>
          </a:p>
          <a:p>
            <a:r>
              <a:rPr lang="de-DE" dirty="0" smtClean="0"/>
              <a:t>Kognitive Aktivierung</a:t>
            </a:r>
          </a:p>
          <a:p>
            <a:r>
              <a:rPr lang="de-DE" dirty="0" smtClean="0"/>
              <a:t>Modellbildung</a:t>
            </a:r>
          </a:p>
          <a:p>
            <a:pPr lvl="1"/>
            <a:r>
              <a:rPr lang="de-DE" dirty="0" smtClean="0"/>
              <a:t>Was sind Modelle? (Eine Abgrenzung)</a:t>
            </a:r>
          </a:p>
          <a:p>
            <a:pPr lvl="1"/>
            <a:r>
              <a:rPr lang="de-DE" dirty="0" smtClean="0"/>
              <a:t>Probleme bei der Modellbildung</a:t>
            </a:r>
          </a:p>
          <a:p>
            <a:pPr lvl="1"/>
            <a:r>
              <a:rPr lang="de-DE" dirty="0" smtClean="0"/>
              <a:t>Modellkompetenz</a:t>
            </a:r>
          </a:p>
          <a:p>
            <a:pPr lvl="2"/>
            <a:r>
              <a:rPr lang="de-DE" dirty="0" smtClean="0"/>
              <a:t>Schülervorstellungen</a:t>
            </a:r>
          </a:p>
          <a:p>
            <a:pPr lvl="1"/>
            <a:r>
              <a:rPr lang="de-DE" dirty="0" smtClean="0"/>
              <a:t>Umsetzungsbeispiele</a:t>
            </a:r>
          </a:p>
          <a:p>
            <a:pPr lvl="2"/>
            <a:r>
              <a:rPr lang="de-DE" dirty="0" smtClean="0"/>
              <a:t>Optik</a:t>
            </a:r>
          </a:p>
          <a:p>
            <a:pPr lvl="2"/>
            <a:r>
              <a:rPr lang="de-DE" dirty="0" smtClean="0"/>
              <a:t>Energie</a:t>
            </a:r>
          </a:p>
        </p:txBody>
      </p:sp>
    </p:spTree>
    <p:extLst>
      <p:ext uri="{BB962C8B-B14F-4D97-AF65-F5344CB8AC3E}">
        <p14:creationId xmlns:p14="http://schemas.microsoft.com/office/powerpoint/2010/main" val="161012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Erfahrungen aus dem Schulalltag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8700" y="837211"/>
            <a:ext cx="7200900" cy="3338343"/>
          </a:xfrm>
        </p:spPr>
        <p:txBody>
          <a:bodyPr/>
          <a:lstStyle/>
          <a:p>
            <a:r>
              <a:rPr lang="de-DE" dirty="0" smtClean="0"/>
              <a:t>Das anfängliche Interesse an der Physik in Klassenstufe 7 nimmt im Lauf der Zeit (z.T. schon innerhalb des ersten halben Jahres) stark ab</a:t>
            </a:r>
          </a:p>
          <a:p>
            <a:r>
              <a:rPr lang="de-DE" dirty="0" smtClean="0"/>
              <a:t>Für viele Schülerinnen und Schüler bedeutet Physik hauptsächlich: Einsetzen von Werten in Formeln</a:t>
            </a:r>
          </a:p>
          <a:p>
            <a:r>
              <a:rPr lang="de-DE" dirty="0" smtClean="0"/>
              <a:t>Der Wunsch nach eigenem Experimentieren ist sehr hoch</a:t>
            </a:r>
          </a:p>
          <a:p>
            <a:r>
              <a:rPr lang="de-DE" dirty="0" smtClean="0"/>
              <a:t>Viele Schülerinnen und Schüler haben Angst, abgehängt zu werden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4822976"/>
            <a:ext cx="2042643" cy="1164741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0550" y="4822976"/>
            <a:ext cx="1689423" cy="1159689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180" y="4822976"/>
            <a:ext cx="1483624" cy="1159689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2011" y="4806197"/>
            <a:ext cx="1573184" cy="117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4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Mögliche Konsequenzen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Abwechslungsreiche Lernkulturen schaffen</a:t>
            </a:r>
          </a:p>
          <a:p>
            <a:endParaRPr lang="de-DE" dirty="0"/>
          </a:p>
          <a:p>
            <a:r>
              <a:rPr lang="de-DE" dirty="0" smtClean="0"/>
              <a:t>Kognitive Aktivierung der Schüler</a:t>
            </a:r>
          </a:p>
          <a:p>
            <a:endParaRPr lang="de-DE" dirty="0" smtClean="0"/>
          </a:p>
          <a:p>
            <a:r>
              <a:rPr lang="de-DE" dirty="0" smtClean="0"/>
              <a:t>Die Mathematisierung der Physik behutsam und spiralcurricular aufbauen</a:t>
            </a:r>
          </a:p>
          <a:p>
            <a:endParaRPr lang="de-DE" dirty="0"/>
          </a:p>
          <a:p>
            <a:r>
              <a:rPr lang="de-DE" dirty="0" smtClean="0"/>
              <a:t>Stärkung der Modellkompetenz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79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Mathematisierung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8700" y="837211"/>
            <a:ext cx="5949616" cy="4399547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Beschreibung mit Worten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/>
              <a:t>Je-Desto Aussagen</a:t>
            </a:r>
            <a:r>
              <a:rPr lang="de-DE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Unterscheidung zwischen physikalischer Größe und Einheit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Umgang mit Diagrammen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/>
              <a:t>Diagramme auswerten, aufstellen</a:t>
            </a:r>
            <a:r>
              <a:rPr lang="de-DE" dirty="0" smtClean="0"/>
              <a:t>,...)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Proportionale Zusammenhänge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 smtClean="0"/>
              <a:t>Formeln </a:t>
            </a:r>
            <a:r>
              <a:rPr lang="de-DE" dirty="0"/>
              <a:t>von Schülern erarbeiten lassen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/>
              <a:t>z.B. Lageenergie s.u.) </a:t>
            </a: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smtClean="0"/>
              <a:t>Einsetzen in Formeln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Umformen und Verknüpfung von Formeln</a:t>
            </a:r>
            <a:endParaRPr lang="de-DE" dirty="0"/>
          </a:p>
        </p:txBody>
      </p:sp>
      <p:sp>
        <p:nvSpPr>
          <p:cNvPr id="4" name="Pfeil nach unten 3"/>
          <p:cNvSpPr/>
          <p:nvPr/>
        </p:nvSpPr>
        <p:spPr>
          <a:xfrm>
            <a:off x="6978316" y="1023700"/>
            <a:ext cx="1379622" cy="4026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mtClean="0"/>
              <a:t>Kompetenzaufbau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547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Modellbildung</a:t>
            </a:r>
            <a:endParaRPr lang="de-DE" dirty="0"/>
          </a:p>
        </p:txBody>
      </p:sp>
      <p:pic>
        <p:nvPicPr>
          <p:cNvPr id="4" name="Bild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580" y="1780674"/>
            <a:ext cx="4911140" cy="35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Was sind Modelle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5" name="Oval 4"/>
          <p:cNvSpPr/>
          <p:nvPr/>
        </p:nvSpPr>
        <p:spPr>
          <a:xfrm>
            <a:off x="1163412" y="3051690"/>
            <a:ext cx="2838782" cy="14274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solidFill>
                  <a:sysClr val="windowText" lastClr="000000"/>
                </a:solidFill>
                <a:ea typeface="ＭＳ Ｐ明朝" charset="-128"/>
                <a:cs typeface="Times New Roman" charset="0"/>
              </a:rPr>
              <a:t>Erfahrbare, beobachtbare Wirklichkeit</a:t>
            </a:r>
          </a:p>
        </p:txBody>
      </p:sp>
      <p:sp>
        <p:nvSpPr>
          <p:cNvPr id="6" name="Oval 5"/>
          <p:cNvSpPr/>
          <p:nvPr/>
        </p:nvSpPr>
        <p:spPr>
          <a:xfrm>
            <a:off x="5599009" y="3051690"/>
            <a:ext cx="2838782" cy="142741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solidFill>
                  <a:sysClr val="windowText" lastClr="000000"/>
                </a:solidFill>
                <a:ea typeface="ＭＳ Ｐ明朝" charset="-128"/>
                <a:cs typeface="Times New Roman" charset="0"/>
              </a:rPr>
              <a:t>Modell</a:t>
            </a:r>
            <a:endParaRPr lang="de-DE" sz="900" dirty="0">
              <a:solidFill>
                <a:sysClr val="windowText" lastClr="000000"/>
              </a:solidFill>
              <a:ea typeface="ＭＳ Ｐ明朝" charset="-128"/>
              <a:cs typeface="Times New Roman" charset="0"/>
            </a:endParaRPr>
          </a:p>
        </p:txBody>
      </p:sp>
      <p:grpSp>
        <p:nvGrpSpPr>
          <p:cNvPr id="11" name="Gruppierung 10"/>
          <p:cNvGrpSpPr/>
          <p:nvPr/>
        </p:nvGrpSpPr>
        <p:grpSpPr>
          <a:xfrm>
            <a:off x="2582802" y="2052502"/>
            <a:ext cx="4435597" cy="999188"/>
            <a:chOff x="3443736" y="1593668"/>
            <a:chExt cx="5914129" cy="1332251"/>
          </a:xfrm>
        </p:grpSpPr>
        <p:sp>
          <p:nvSpPr>
            <p:cNvPr id="7" name="Nach unten gekrümmter Pfeil 6"/>
            <p:cNvSpPr/>
            <p:nvPr/>
          </p:nvSpPr>
          <p:spPr>
            <a:xfrm>
              <a:off x="3443736" y="1593668"/>
              <a:ext cx="5914129" cy="1218058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135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099693" y="1783990"/>
              <a:ext cx="2602217" cy="1141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de-DE" dirty="0">
                  <a:ea typeface="ＭＳ Ｐ明朝" charset="-128"/>
                  <a:cs typeface="Times New Roman" charset="0"/>
                </a:rPr>
                <a:t>Konstruktion einer konsistenten Erklärung</a:t>
              </a:r>
            </a:p>
          </p:txBody>
        </p:sp>
      </p:grpSp>
      <p:grpSp>
        <p:nvGrpSpPr>
          <p:cNvPr id="12" name="Gruppierung 11"/>
          <p:cNvGrpSpPr/>
          <p:nvPr/>
        </p:nvGrpSpPr>
        <p:grpSpPr>
          <a:xfrm>
            <a:off x="2405379" y="4621841"/>
            <a:ext cx="4435597" cy="913544"/>
            <a:chOff x="3207171" y="5019455"/>
            <a:chExt cx="5914129" cy="1218058"/>
          </a:xfrm>
        </p:grpSpPr>
        <p:sp>
          <p:nvSpPr>
            <p:cNvPr id="8" name="Nach unten gekrümmter Pfeil 7"/>
            <p:cNvSpPr/>
            <p:nvPr/>
          </p:nvSpPr>
          <p:spPr>
            <a:xfrm rot="10800000">
              <a:off x="3207171" y="5019455"/>
              <a:ext cx="5914129" cy="1218058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135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4832900" y="5209777"/>
              <a:ext cx="3311912" cy="76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de-DE" dirty="0">
                  <a:ea typeface="ＭＳ Ｐ明朝" charset="-128"/>
                  <a:cs typeface="Times New Roman" charset="0"/>
                </a:rPr>
                <a:t>Erklärungen finden, Vorhersagen machen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395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Was sind Modelle?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8700" y="837211"/>
            <a:ext cx="7200900" cy="2993810"/>
          </a:xfrm>
        </p:spPr>
        <p:txBody>
          <a:bodyPr>
            <a:normAutofit/>
          </a:bodyPr>
          <a:lstStyle/>
          <a:p>
            <a:pPr marL="328613" indent="-328613">
              <a:buNone/>
            </a:pPr>
            <a:r>
              <a:rPr lang="de-DE" altLang="de-DE" dirty="0"/>
              <a:t>	Ein Modell ist ein </a:t>
            </a:r>
            <a:r>
              <a:rPr lang="de-DE" altLang="de-DE" dirty="0">
                <a:solidFill>
                  <a:srgbClr val="A5001E"/>
                </a:solidFill>
              </a:rPr>
              <a:t>Gegenstand</a:t>
            </a:r>
            <a:r>
              <a:rPr lang="de-DE" altLang="de-DE" dirty="0"/>
              <a:t> oder ein </a:t>
            </a:r>
            <a:r>
              <a:rPr lang="de-DE" altLang="de-DE" dirty="0">
                <a:solidFill>
                  <a:srgbClr val="A5001E"/>
                </a:solidFill>
              </a:rPr>
              <a:t>theoretisches Konstrukt</a:t>
            </a:r>
            <a:r>
              <a:rPr lang="de-DE" altLang="de-DE" dirty="0"/>
              <a:t>,  das von einem Subjekt für einen entsprechenden Zweck geschaffen bzw. verwendet wird</a:t>
            </a:r>
            <a:r>
              <a:rPr lang="de-DE" altLang="de-DE" dirty="0" smtClean="0"/>
              <a:t>.</a:t>
            </a:r>
          </a:p>
          <a:p>
            <a:pPr marL="328613" indent="-328613">
              <a:buNone/>
            </a:pPr>
            <a:r>
              <a:rPr lang="de-DE" altLang="de-DE" dirty="0" smtClean="0"/>
              <a:t> </a:t>
            </a:r>
            <a:endParaRPr lang="de-DE" altLang="de-DE" dirty="0"/>
          </a:p>
          <a:p>
            <a:pPr marL="328613" indent="-328613">
              <a:spcBef>
                <a:spcPts val="900"/>
              </a:spcBef>
              <a:buNone/>
            </a:pPr>
            <a:r>
              <a:rPr lang="de-DE" altLang="de-DE" dirty="0"/>
              <a:t>	Dabei bestehen zwischen bestimmten Eigenschaften des Modells und bestimmten Eigenschaften des präsentierten Objekts </a:t>
            </a:r>
            <a:r>
              <a:rPr lang="de-DE" altLang="de-DE" dirty="0">
                <a:solidFill>
                  <a:srgbClr val="A5001E"/>
                </a:solidFill>
              </a:rPr>
              <a:t>Analogien</a:t>
            </a:r>
            <a:r>
              <a:rPr lang="de-DE" altLang="de-DE" dirty="0"/>
              <a:t>.</a:t>
            </a:r>
          </a:p>
          <a:p>
            <a:pPr marL="328613" indent="-328613" algn="r">
              <a:spcBef>
                <a:spcPts val="1800"/>
              </a:spcBef>
              <a:buNone/>
            </a:pPr>
            <a:endParaRPr lang="de-DE" altLang="de-DE" sz="788" i="1" dirty="0"/>
          </a:p>
          <a:p>
            <a:pPr marL="328613" indent="-328613" algn="r">
              <a:spcBef>
                <a:spcPts val="1800"/>
              </a:spcBef>
              <a:buNone/>
            </a:pPr>
            <a:endParaRPr lang="de-DE" altLang="de-DE" sz="788" i="1" dirty="0"/>
          </a:p>
        </p:txBody>
      </p:sp>
      <p:sp>
        <p:nvSpPr>
          <p:cNvPr id="4" name="Rechteck 3"/>
          <p:cNvSpPr/>
          <p:nvPr/>
        </p:nvSpPr>
        <p:spPr>
          <a:xfrm>
            <a:off x="6153391" y="6417404"/>
            <a:ext cx="20762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8613" indent="-328613" algn="r">
              <a:spcBef>
                <a:spcPts val="1800"/>
              </a:spcBef>
              <a:buNone/>
            </a:pPr>
            <a:r>
              <a:rPr lang="de-DE" altLang="de-DE" sz="800" i="1"/>
              <a:t>Aus: Physik Didaktik; Cornelsen Scriptor: 2006</a:t>
            </a:r>
            <a:endParaRPr lang="de-DE" altLang="de-DE" sz="800" i="1" dirty="0"/>
          </a:p>
        </p:txBody>
      </p:sp>
    </p:spTree>
    <p:extLst>
      <p:ext uri="{BB962C8B-B14F-4D97-AF65-F5344CB8AC3E}">
        <p14:creationId xmlns:p14="http://schemas.microsoft.com/office/powerpoint/2010/main" val="1665204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_ZP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sign_ZPG" id="{280D6A42-BCC1-4645-A0B2-2E02B5645F10}" vid="{2E929F02-A575-2D42-BAE0-AB9F79023B0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Design_ZPG</Template>
  <TotalTime>0</TotalTime>
  <Words>1533</Words>
  <Application>Microsoft Macintosh PowerPoint</Application>
  <PresentationFormat>Bildschirmpräsentation (4:3)</PresentationFormat>
  <Paragraphs>313</Paragraphs>
  <Slides>25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Calibri</vt:lpstr>
      <vt:lpstr>ＭＳ Ｐ明朝</vt:lpstr>
      <vt:lpstr>Symbol</vt:lpstr>
      <vt:lpstr>Tahoma</vt:lpstr>
      <vt:lpstr>Times New Roman</vt:lpstr>
      <vt:lpstr>Wingdings</vt:lpstr>
      <vt:lpstr>Arial</vt:lpstr>
      <vt:lpstr>Design_ZPG</vt:lpstr>
      <vt:lpstr>Modellkompetenz im Physik-Unterricht</vt:lpstr>
      <vt:lpstr>PowerPoint-Präsentation</vt:lpstr>
      <vt:lpstr>Gliederung</vt:lpstr>
      <vt:lpstr>Erfahrungen aus dem Schulalltag</vt:lpstr>
      <vt:lpstr>Mögliche Konsequenzen</vt:lpstr>
      <vt:lpstr>Mathematisierung</vt:lpstr>
      <vt:lpstr>Modellbildung</vt:lpstr>
      <vt:lpstr>Was sind Modelle?</vt:lpstr>
      <vt:lpstr>Was sind Modelle?</vt:lpstr>
      <vt:lpstr>Was sind Modelle?</vt:lpstr>
      <vt:lpstr>Probleme bei der Modellbildung</vt:lpstr>
      <vt:lpstr>Modellkompetenz</vt:lpstr>
      <vt:lpstr>Modellkompetenz</vt:lpstr>
      <vt:lpstr>Modellkompetenz - Kenntnisse</vt:lpstr>
      <vt:lpstr>Modellkompetenz - Fähigkeiten</vt:lpstr>
      <vt:lpstr>Entwicklung der Modellkompetenz</vt:lpstr>
      <vt:lpstr>Schülervorstellungen</vt:lpstr>
      <vt:lpstr>Schülervorstellungen</vt:lpstr>
      <vt:lpstr>Folgerung zur Umsetzung</vt:lpstr>
      <vt:lpstr>Schon immer …</vt:lpstr>
      <vt:lpstr>… gemacht:</vt:lpstr>
      <vt:lpstr>Etwas mehr achten auf:</vt:lpstr>
      <vt:lpstr>Modellbildung im Anfangsunterricht</vt:lpstr>
      <vt:lpstr>Erfahrungs- und Modellwelt</vt:lpstr>
      <vt:lpstr>Vorgehen bei der Modellbildung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Modelle im PhysikUnterricht</dc:title>
  <dc:creator>Ein Microsoft Office-Anwender</dc:creator>
  <cp:lastModifiedBy>Stephan Juchem</cp:lastModifiedBy>
  <cp:revision>272</cp:revision>
  <dcterms:created xsi:type="dcterms:W3CDTF">2015-03-23T18:53:10Z</dcterms:created>
  <dcterms:modified xsi:type="dcterms:W3CDTF">2015-12-10T06:22:28Z</dcterms:modified>
</cp:coreProperties>
</file>