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2">
  <p:sldMasterIdLst>
    <p:sldMasterId id="2147483741" r:id="rId1"/>
  </p:sldMasterIdLst>
  <p:notesMasterIdLst>
    <p:notesMasterId r:id="rId18"/>
  </p:notesMasterIdLst>
  <p:handoutMasterIdLst>
    <p:handoutMasterId r:id="rId19"/>
  </p:handoutMasterIdLst>
  <p:sldIdLst>
    <p:sldId id="256" r:id="rId2"/>
    <p:sldId id="257" r:id="rId3"/>
    <p:sldId id="258" r:id="rId4"/>
    <p:sldId id="262" r:id="rId5"/>
    <p:sldId id="261" r:id="rId6"/>
    <p:sldId id="265" r:id="rId7"/>
    <p:sldId id="266" r:id="rId8"/>
    <p:sldId id="259" r:id="rId9"/>
    <p:sldId id="267" r:id="rId10"/>
    <p:sldId id="268" r:id="rId11"/>
    <p:sldId id="269" r:id="rId12"/>
    <p:sldId id="270" r:id="rId13"/>
    <p:sldId id="271" r:id="rId14"/>
    <p:sldId id="260" r:id="rId15"/>
    <p:sldId id="273" r:id="rId16"/>
    <p:sldId id="272" r:id="rId17"/>
  </p:sldIdLst>
  <p:sldSz cx="9144000" cy="6858000" type="screen4x3"/>
  <p:notesSz cx="6797675" cy="9926638"/>
  <p:defaultTextStyle>
    <a:defPPr>
      <a:defRPr lang="de-DE"/>
    </a:defPPr>
    <a:lvl1pPr algn="l" rtl="0" eaLnBrk="0" fontAlgn="base" hangingPunct="0">
      <a:spcBef>
        <a:spcPct val="0"/>
      </a:spcBef>
      <a:spcAft>
        <a:spcPct val="0"/>
      </a:spcAft>
      <a:defRPr sz="2400" kern="1200">
        <a:solidFill>
          <a:schemeClr val="tx1"/>
        </a:solidFill>
        <a:latin typeface="Times"/>
        <a:ea typeface="+mn-ea"/>
        <a:cs typeface="+mn-cs"/>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p:defaultTextStyle>
  <p:extLst>
    <p:ext uri="{EFAFB233-063F-42B5-8137-9DF3F51BA10A}">
      <p15:sldGuideLst xmlns="" xmlns:p15="http://schemas.microsoft.com/office/powerpoint/2012/main">
        <p15:guide id="1" orient="horz" pos="1071">
          <p15:clr>
            <a:srgbClr val="A4A3A4"/>
          </p15:clr>
        </p15:guide>
        <p15:guide id="2" orient="horz" pos="2069">
          <p15:clr>
            <a:srgbClr val="A4A3A4"/>
          </p15:clr>
        </p15:guide>
        <p15:guide id="3" orient="horz" pos="1570">
          <p15:clr>
            <a:srgbClr val="A4A3A4"/>
          </p15:clr>
        </p15:guide>
        <p15:guide id="4" orient="horz" pos="2568">
          <p15:clr>
            <a:srgbClr val="A4A3A4"/>
          </p15:clr>
        </p15:guide>
        <p15:guide id="5" orient="horz" pos="3022">
          <p15:clr>
            <a:srgbClr val="A4A3A4"/>
          </p15:clr>
        </p15:guide>
        <p15:guide id="6" orient="horz" pos="3566">
          <p15:clr>
            <a:srgbClr val="A4A3A4"/>
          </p15:clr>
        </p15:guide>
        <p15:guide id="7" pos="2925">
          <p15:clr>
            <a:srgbClr val="A4A3A4"/>
          </p15:clr>
        </p15:guide>
      </p15:sldGuideLst>
    </p:ext>
    <p:ext uri="{2D200454-40CA-4A62-9FC3-DE9A4176ACB9}">
      <p15:notesGuideLst xmlns="" xmlns:p15="http://schemas.microsoft.com/office/powerpoint/2012/main">
        <p15:guide id="1" orient="horz" pos="3127">
          <p15:clr>
            <a:srgbClr val="A4A3A4"/>
          </p15:clr>
        </p15:guide>
        <p15:guide id="2" pos="214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ollrath, Carmen (KM)" initials="Vo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FFFF99"/>
    <a:srgbClr val="00FF99"/>
    <a:srgbClr val="6600FF"/>
    <a:srgbClr val="FF2F2F"/>
    <a:srgbClr val="660066"/>
    <a:srgbClr val="008000"/>
    <a:srgbClr val="99CC00"/>
    <a:srgbClr val="33CC33"/>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ittlere Formatvorlage 1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38B1855-1B75-4FBE-930C-398BA8C253C6}" styleName="Designformatvorlage 2 - Akz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12C8C85-51F0-491E-9774-3900AFEF0FD7}" styleName="Helle Formatvorlage 2 - Akz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6D9F66E-5EB9-4882-86FB-DCBF35E3C3E4}" styleName="Mittlere Formatvorlage 4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098" autoAdjust="0"/>
    <p:restoredTop sz="82796" autoAdjust="0"/>
  </p:normalViewPr>
  <p:slideViewPr>
    <p:cSldViewPr>
      <p:cViewPr>
        <p:scale>
          <a:sx n="60" d="100"/>
          <a:sy n="60" d="100"/>
        </p:scale>
        <p:origin x="-1812" y="-648"/>
      </p:cViewPr>
      <p:guideLst>
        <p:guide orient="horz" pos="1071"/>
        <p:guide orient="horz" pos="2069"/>
        <p:guide orient="horz" pos="1570"/>
        <p:guide orient="horz" pos="2568"/>
        <p:guide orient="horz" pos="3022"/>
        <p:guide orient="horz" pos="3566"/>
        <p:guide pos="292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64"/>
    </p:cViewPr>
  </p:sorterViewPr>
  <p:notesViewPr>
    <p:cSldViewPr showGuides="1">
      <p:cViewPr>
        <p:scale>
          <a:sx n="150" d="100"/>
          <a:sy n="150" d="100"/>
        </p:scale>
        <p:origin x="-756" y="4296"/>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1132951" y="579062"/>
            <a:ext cx="1019560" cy="15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defRPr sz="1000" i="1">
                <a:latin typeface="Arial" charset="0"/>
              </a:defRPr>
            </a:lvl1pPr>
          </a:lstStyle>
          <a:p>
            <a:r>
              <a:rPr lang="de-DE" dirty="0"/>
              <a:t>Titel des Vortrags</a:t>
            </a:r>
          </a:p>
        </p:txBody>
      </p:sp>
      <p:sp>
        <p:nvSpPr>
          <p:cNvPr id="18436" name="Rectangle 4"/>
          <p:cNvSpPr>
            <a:spLocks noGrp="1" noChangeArrowheads="1"/>
          </p:cNvSpPr>
          <p:nvPr>
            <p:ph type="ftr" sz="quarter" idx="2"/>
          </p:nvPr>
        </p:nvSpPr>
        <p:spPr bwMode="auto">
          <a:xfrm>
            <a:off x="1132950" y="9264869"/>
            <a:ext cx="2361001" cy="15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defRPr sz="1000" i="1">
                <a:latin typeface="Arial" charset="0"/>
              </a:defRPr>
            </a:lvl1pPr>
          </a:lstStyle>
          <a:p>
            <a:r>
              <a:rPr lang="de-DE" dirty="0"/>
              <a:t>Vortragender, Anlass, 1. Dezember 2003</a:t>
            </a:r>
          </a:p>
        </p:txBody>
      </p:sp>
      <p:sp>
        <p:nvSpPr>
          <p:cNvPr id="18437" name="Rectangle 5"/>
          <p:cNvSpPr>
            <a:spLocks noGrp="1" noChangeArrowheads="1"/>
          </p:cNvSpPr>
          <p:nvPr>
            <p:ph type="sldNum" sz="quarter" idx="3"/>
          </p:nvPr>
        </p:nvSpPr>
        <p:spPr bwMode="auto">
          <a:xfrm>
            <a:off x="5032232" y="9264869"/>
            <a:ext cx="594743" cy="15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r">
              <a:defRPr sz="1000" i="1">
                <a:latin typeface="Arial" charset="0"/>
              </a:defRPr>
            </a:lvl1pPr>
          </a:lstStyle>
          <a:p>
            <a:r>
              <a:rPr lang="de-DE" dirty="0"/>
              <a:t>Seite </a:t>
            </a:r>
            <a:fld id="{0A490618-A23A-42F9-955E-4E131AB85C2F}" type="slidenum">
              <a:rPr lang="de-DE"/>
              <a:pPr/>
              <a:t>‹Nr.›</a:t>
            </a:fld>
            <a:endParaRPr lang="de-DE" dirty="0"/>
          </a:p>
        </p:txBody>
      </p:sp>
    </p:spTree>
    <p:extLst>
      <p:ext uri="{BB962C8B-B14F-4D97-AF65-F5344CB8AC3E}">
        <p14:creationId xmlns:p14="http://schemas.microsoft.com/office/powerpoint/2010/main" val="22613458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1132953" y="4715158"/>
            <a:ext cx="4531783" cy="446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smtClean="0"/>
              <a:t>Klicken Sie, um die Textformatierung des Masters zu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7" name="Rectangle 7"/>
          <p:cNvSpPr>
            <a:spLocks noGrp="1" noChangeArrowheads="1"/>
          </p:cNvSpPr>
          <p:nvPr>
            <p:ph type="sldNum" sz="quarter" idx="5"/>
          </p:nvPr>
        </p:nvSpPr>
        <p:spPr bwMode="auto">
          <a:xfrm>
            <a:off x="460189" y="282806"/>
            <a:ext cx="594743" cy="15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algn="r">
              <a:defRPr sz="1000" i="1">
                <a:latin typeface="Arial" charset="0"/>
              </a:defRPr>
            </a:lvl1pPr>
          </a:lstStyle>
          <a:p>
            <a:r>
              <a:rPr lang="de-DE" dirty="0"/>
              <a:t>Seite </a:t>
            </a:r>
            <a:fld id="{F8FF1768-1DF2-410F-ABF6-E09C1CB8A556}" type="slidenum">
              <a:rPr lang="de-DE"/>
              <a:pPr/>
              <a:t>‹Nr.›</a:t>
            </a:fld>
            <a:endParaRPr lang="de-DE" dirty="0"/>
          </a:p>
        </p:txBody>
      </p:sp>
      <p:sp>
        <p:nvSpPr>
          <p:cNvPr id="3" name="Kopfzeilenplatzhalter 2"/>
          <p:cNvSpPr>
            <a:spLocks noGrp="1"/>
          </p:cNvSpPr>
          <p:nvPr>
            <p:ph type="hdr" sz="quarter"/>
          </p:nvPr>
        </p:nvSpPr>
        <p:spPr>
          <a:xfrm>
            <a:off x="6" y="0"/>
            <a:ext cx="2946145" cy="496888"/>
          </a:xfrm>
          <a:prstGeom prst="rect">
            <a:avLst/>
          </a:prstGeom>
        </p:spPr>
        <p:txBody>
          <a:bodyPr vert="horz" lIns="91440" tIns="45720" rIns="91440" bIns="45720" rtlCol="0"/>
          <a:lstStyle>
            <a:lvl1pPr algn="l">
              <a:defRPr sz="1200"/>
            </a:lvl1pPr>
          </a:lstStyle>
          <a:p>
            <a:endParaRPr lang="de-DE" dirty="0"/>
          </a:p>
        </p:txBody>
      </p:sp>
    </p:spTree>
    <p:extLst>
      <p:ext uri="{BB962C8B-B14F-4D97-AF65-F5344CB8AC3E}">
        <p14:creationId xmlns:p14="http://schemas.microsoft.com/office/powerpoint/2010/main" val="1415042454"/>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a:ea typeface="+mn-ea"/>
        <a:cs typeface="+mn-cs"/>
      </a:defRPr>
    </a:lvl1pPr>
    <a:lvl2pPr marL="190500" algn="l" rtl="0" eaLnBrk="0" fontAlgn="base" hangingPunct="0">
      <a:spcBef>
        <a:spcPct val="30000"/>
      </a:spcBef>
      <a:spcAft>
        <a:spcPct val="0"/>
      </a:spcAft>
      <a:defRPr sz="1200" kern="1200">
        <a:solidFill>
          <a:schemeClr val="tx1"/>
        </a:solidFill>
        <a:latin typeface="Times"/>
        <a:ea typeface="+mn-ea"/>
        <a:cs typeface="+mn-cs"/>
      </a:defRPr>
    </a:lvl2pPr>
    <a:lvl3pPr marL="381000" algn="l" rtl="0" eaLnBrk="0" fontAlgn="base" hangingPunct="0">
      <a:spcBef>
        <a:spcPct val="30000"/>
      </a:spcBef>
      <a:spcAft>
        <a:spcPct val="0"/>
      </a:spcAft>
      <a:defRPr sz="1200" kern="1200">
        <a:solidFill>
          <a:schemeClr val="tx1"/>
        </a:solidFill>
        <a:latin typeface="Times"/>
        <a:ea typeface="+mn-ea"/>
        <a:cs typeface="+mn-cs"/>
      </a:defRPr>
    </a:lvl3pPr>
    <a:lvl4pPr marL="571500" algn="l" rtl="0" eaLnBrk="0" fontAlgn="base" hangingPunct="0">
      <a:spcBef>
        <a:spcPct val="30000"/>
      </a:spcBef>
      <a:spcAft>
        <a:spcPct val="0"/>
      </a:spcAft>
      <a:defRPr sz="1200" kern="1200">
        <a:solidFill>
          <a:schemeClr val="tx1"/>
        </a:solidFill>
        <a:latin typeface="Times"/>
        <a:ea typeface="+mn-ea"/>
        <a:cs typeface="+mn-cs"/>
      </a:defRPr>
    </a:lvl4pPr>
    <a:lvl5pPr marL="762000" algn="l" rtl="0" eaLnBrk="0" fontAlgn="base" hangingPunct="0">
      <a:spcBef>
        <a:spcPct val="30000"/>
      </a:spcBef>
      <a:spcAft>
        <a:spcPct val="0"/>
      </a:spcAft>
      <a:defRPr sz="1200" kern="1200">
        <a:solidFill>
          <a:schemeClr val="tx1"/>
        </a:solidFill>
        <a:latin typeface="Times"/>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b="1" dirty="0" smtClean="0"/>
              <a:t>Achtung: </a:t>
            </a:r>
            <a:r>
              <a:rPr lang="de-DE" b="0" dirty="0" smtClean="0"/>
              <a:t>Bilder mit Personen wie auf dieser Folie sind in der Präsentation während der</a:t>
            </a:r>
            <a:r>
              <a:rPr lang="de-DE" b="0" baseline="0" dirty="0" smtClean="0"/>
              <a:t> Lehrerfortbildung einsetzbar, dürfen aber keinesfalls weitergegeben werden!</a:t>
            </a:r>
            <a:endParaRPr lang="de-DE" b="0" dirty="0" smtClean="0"/>
          </a:p>
          <a:p>
            <a:endParaRPr lang="de-DE" dirty="0" smtClean="0"/>
          </a:p>
          <a:p>
            <a:r>
              <a:rPr lang="de-DE" dirty="0" smtClean="0"/>
              <a:t>Unterrichtsgang folgt dem LS-Heft Ph44</a:t>
            </a:r>
            <a:r>
              <a:rPr lang="de-DE" baseline="0" dirty="0" smtClean="0"/>
              <a:t> „Heute forschen wir selbst“ von Herrn Dr. Joseph </a:t>
            </a:r>
            <a:r>
              <a:rPr lang="de-DE" baseline="0" dirty="0" err="1" smtClean="0"/>
              <a:t>Küblbeck</a:t>
            </a:r>
            <a:r>
              <a:rPr lang="de-DE" baseline="0" dirty="0" smtClean="0"/>
              <a:t>, ergänzt diesen aber um individualisierende Elemente und passt den Gang dem Bildungsplan 2016/17 an.</a:t>
            </a:r>
            <a:endParaRPr lang="de-DE" dirty="0"/>
          </a:p>
        </p:txBody>
      </p:sp>
      <p:sp>
        <p:nvSpPr>
          <p:cNvPr id="4" name="Foliennummernplatzhalter 3"/>
          <p:cNvSpPr>
            <a:spLocks noGrp="1"/>
          </p:cNvSpPr>
          <p:nvPr>
            <p:ph type="sldNum" sz="quarter" idx="10"/>
          </p:nvPr>
        </p:nvSpPr>
        <p:spPr/>
        <p:txBody>
          <a:bodyPr/>
          <a:lstStyle/>
          <a:p>
            <a:r>
              <a:rPr lang="de-DE" smtClean="0"/>
              <a:t>Seite </a:t>
            </a:r>
            <a:fld id="{F8FF1768-1DF2-410F-ABF6-E09C1CB8A556}" type="slidenum">
              <a:rPr lang="de-DE" smtClean="0"/>
              <a:pPr/>
              <a:t>2</a:t>
            </a:fld>
            <a:endParaRPr lang="de-DE" dirty="0"/>
          </a:p>
        </p:txBody>
      </p:sp>
      <p:sp>
        <p:nvSpPr>
          <p:cNvPr id="5" name="Kopfzeilenplatzhalter 4"/>
          <p:cNvSpPr>
            <a:spLocks noGrp="1"/>
          </p:cNvSpPr>
          <p:nvPr>
            <p:ph type="hdr" sz="quarter" idx="11"/>
          </p:nvPr>
        </p:nvSpPr>
        <p:spPr/>
        <p:txBody>
          <a:bodyPr/>
          <a:lstStyle/>
          <a:p>
            <a:endParaRPr lang="de-D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i="1" dirty="0" smtClean="0"/>
              <a:t>Hinweis:</a:t>
            </a:r>
            <a:r>
              <a:rPr lang="de-DE" dirty="0" smtClean="0"/>
              <a:t> Nicht immer kommt hierbei heraus, dass die Abweichung sich verringert, denn der Einfluss des</a:t>
            </a:r>
            <a:r>
              <a:rPr lang="de-DE" baseline="0" dirty="0" smtClean="0"/>
              <a:t> (möglicherweise suboptimalen) Versuchsaufbaus (z.B. mitschwingende Teile) kann eine größere Abweichung bei Messung sehr vieler Periodendauern hintereinander mit sich bringen!</a:t>
            </a:r>
          </a:p>
          <a:p>
            <a:r>
              <a:rPr lang="de-DE" i="1" baseline="0" dirty="0" smtClean="0"/>
              <a:t>Lernschritt:</a:t>
            </a:r>
            <a:r>
              <a:rPr lang="de-DE" baseline="0" dirty="0" smtClean="0"/>
              <a:t> Das „Aufteilen“ der Reaktionszeit auf mehrere Periodendauern und die dadurch größere </a:t>
            </a:r>
            <a:r>
              <a:rPr lang="de-DE" baseline="0" dirty="0" err="1" smtClean="0"/>
              <a:t>Messgenauigkeit</a:t>
            </a:r>
            <a:r>
              <a:rPr lang="de-DE" baseline="0" dirty="0" smtClean="0"/>
              <a:t> ist ein großer Denkschritt!</a:t>
            </a:r>
            <a:endParaRPr lang="de-DE" dirty="0"/>
          </a:p>
        </p:txBody>
      </p:sp>
      <p:sp>
        <p:nvSpPr>
          <p:cNvPr id="4" name="Foliennummernplatzhalter 3"/>
          <p:cNvSpPr>
            <a:spLocks noGrp="1"/>
          </p:cNvSpPr>
          <p:nvPr>
            <p:ph type="sldNum" sz="quarter" idx="10"/>
          </p:nvPr>
        </p:nvSpPr>
        <p:spPr/>
        <p:txBody>
          <a:bodyPr/>
          <a:lstStyle/>
          <a:p>
            <a:r>
              <a:rPr lang="de-DE" smtClean="0"/>
              <a:t>Seite </a:t>
            </a:r>
            <a:fld id="{F8FF1768-1DF2-410F-ABF6-E09C1CB8A556}" type="slidenum">
              <a:rPr lang="de-DE" smtClean="0"/>
              <a:pPr/>
              <a:t>11</a:t>
            </a:fld>
            <a:endParaRPr lang="de-DE" dirty="0"/>
          </a:p>
        </p:txBody>
      </p:sp>
      <p:sp>
        <p:nvSpPr>
          <p:cNvPr id="5" name="Kopfzeilenplatzhalter 4"/>
          <p:cNvSpPr>
            <a:spLocks noGrp="1"/>
          </p:cNvSpPr>
          <p:nvPr>
            <p:ph type="hdr" sz="quarter" idx="11"/>
          </p:nvPr>
        </p:nvSpPr>
        <p:spPr/>
        <p:txBody>
          <a:bodyPr/>
          <a:lstStyle/>
          <a:p>
            <a:endParaRPr lang="de-DE"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Die Schülerinnen und Schüler finden solche Vermutungen im Regelfall sehr schnell. Allerdings gibt es zwei anspruchsvolle Lernschritte:</a:t>
            </a:r>
          </a:p>
          <a:p>
            <a:pPr marL="228600" indent="-228600">
              <a:buAutoNum type="arabicPeriod"/>
            </a:pPr>
            <a:r>
              <a:rPr lang="de-DE" dirty="0" smtClean="0"/>
              <a:t>Grundsätzliche Unterscheidung von </a:t>
            </a:r>
            <a:r>
              <a:rPr lang="de-DE" dirty="0" err="1" smtClean="0"/>
              <a:t>Messunsicherheit</a:t>
            </a:r>
            <a:r>
              <a:rPr lang="de-DE" dirty="0" smtClean="0"/>
              <a:t> einerseits (z.B. durch Reaktionszeit verursacht)</a:t>
            </a:r>
            <a:r>
              <a:rPr lang="de-DE" baseline="0" dirty="0" smtClean="0"/>
              <a:t> und Einfluss anderer Größen auf die Periodendauer andererseits (durch den Versuchsaufbau gegeben)</a:t>
            </a:r>
          </a:p>
          <a:p>
            <a:pPr marL="228600" indent="-228600">
              <a:buAutoNum type="arabicPeriod"/>
            </a:pPr>
            <a:r>
              <a:rPr lang="de-DE" baseline="0" dirty="0" smtClean="0"/>
              <a:t>Begründungen für die gefundenen Vermutungen zu finden, benötigt Zeit und sollte frontal besprochen werden</a:t>
            </a:r>
            <a:endParaRPr lang="de-DE" dirty="0"/>
          </a:p>
        </p:txBody>
      </p:sp>
      <p:sp>
        <p:nvSpPr>
          <p:cNvPr id="4" name="Foliennummernplatzhalter 3"/>
          <p:cNvSpPr>
            <a:spLocks noGrp="1"/>
          </p:cNvSpPr>
          <p:nvPr>
            <p:ph type="sldNum" sz="quarter" idx="10"/>
          </p:nvPr>
        </p:nvSpPr>
        <p:spPr/>
        <p:txBody>
          <a:bodyPr/>
          <a:lstStyle/>
          <a:p>
            <a:r>
              <a:rPr lang="de-DE" smtClean="0"/>
              <a:t>Seite </a:t>
            </a:r>
            <a:fld id="{F8FF1768-1DF2-410F-ABF6-E09C1CB8A556}" type="slidenum">
              <a:rPr lang="de-DE" smtClean="0"/>
              <a:pPr/>
              <a:t>12</a:t>
            </a:fld>
            <a:endParaRPr lang="de-DE" dirty="0"/>
          </a:p>
        </p:txBody>
      </p:sp>
      <p:sp>
        <p:nvSpPr>
          <p:cNvPr id="5" name="Kopfzeilenplatzhalter 4"/>
          <p:cNvSpPr>
            <a:spLocks noGrp="1"/>
          </p:cNvSpPr>
          <p:nvPr>
            <p:ph type="hdr" sz="quarter" idx="11"/>
          </p:nvPr>
        </p:nvSpPr>
        <p:spPr/>
        <p:txBody>
          <a:bodyPr/>
          <a:lstStyle/>
          <a:p>
            <a:endParaRPr lang="de-DE"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b="1" dirty="0" smtClean="0"/>
              <a:t>Achtung: </a:t>
            </a:r>
            <a:r>
              <a:rPr lang="de-DE" b="0" dirty="0" smtClean="0"/>
              <a:t>Bilder mit Personen wie auf dieser Folie sind in der Präsentation während der</a:t>
            </a:r>
            <a:r>
              <a:rPr lang="de-DE" b="0" baseline="0" dirty="0" smtClean="0"/>
              <a:t> Lehrerfortbildung einsetzbar, dürfen aber keinesfalls weitergegeben werden!</a:t>
            </a:r>
            <a:endParaRPr lang="de-DE" b="0" dirty="0" smtClean="0"/>
          </a:p>
          <a:p>
            <a:endParaRPr lang="de-DE" dirty="0" smtClean="0"/>
          </a:p>
          <a:p>
            <a:r>
              <a:rPr lang="de-DE" dirty="0" smtClean="0"/>
              <a:t>Auch wenn man hier vorab schon einmal die wesentlichen und wichtigen Aspekte des Vorgehens bespricht, liegt bei diesem Auftrag ein großer Lernschritt darin, Fehler machen zu können. Die Besprechung im Anschluss muss</a:t>
            </a:r>
            <a:r>
              <a:rPr lang="de-DE" baseline="0" dirty="0" smtClean="0"/>
              <a:t> diese Fehler aufgreifen und „gerade rücken“. In den Versuchsklassen sind z.B. folgende Probleme aufgetreten:</a:t>
            </a:r>
          </a:p>
          <a:p>
            <a:pPr>
              <a:buFontTx/>
              <a:buChar char="-"/>
            </a:pPr>
            <a:r>
              <a:rPr lang="de-DE" baseline="0" dirty="0" smtClean="0"/>
              <a:t> Es wurde vergessen, 10 Perioden zu vermessen =&gt; große </a:t>
            </a:r>
            <a:r>
              <a:rPr lang="de-DE" baseline="0" dirty="0" err="1" smtClean="0"/>
              <a:t>Messfunsicherheit</a:t>
            </a:r>
            <a:endParaRPr lang="de-DE" baseline="0" dirty="0" smtClean="0"/>
          </a:p>
          <a:p>
            <a:pPr>
              <a:buFontTx/>
              <a:buChar char="-"/>
            </a:pPr>
            <a:r>
              <a:rPr lang="de-DE" baseline="0" dirty="0" smtClean="0"/>
              <a:t> Die anderen, festzuhaltenden Parameter wurden nicht notiert – bei nochmaligem Versuchsaufbau gab es dann Schwierigkeiten</a:t>
            </a:r>
          </a:p>
          <a:p>
            <a:pPr>
              <a:buFontTx/>
              <a:buChar char="-"/>
            </a:pPr>
            <a:r>
              <a:rPr lang="de-DE" baseline="0" dirty="0" smtClean="0"/>
              <a:t> Manchmal wurde der zu verändernde Parameter gar nicht variiert …</a:t>
            </a:r>
          </a:p>
          <a:p>
            <a:pPr>
              <a:buFontTx/>
              <a:buChar char="-"/>
            </a:pPr>
            <a:r>
              <a:rPr lang="de-DE" baseline="0" dirty="0" smtClean="0"/>
              <a:t> Bei den Diagrammen wurden die Skalen (wie z.B. manchmal in Diagrammen in den Medien oder auch in anderen Schulfächern) abgeschnitten, daher ergab sich ein großer „Effekt“, der in Wirklichkeit statistisch nicht signifikant war.</a:t>
            </a:r>
          </a:p>
          <a:p>
            <a:pPr>
              <a:buFontTx/>
              <a:buChar char="-"/>
            </a:pPr>
            <a:r>
              <a:rPr lang="de-DE" baseline="0" dirty="0" smtClean="0"/>
              <a:t> Die Skaleneinteilung ist für die 7.-Klässler durchaus per se anspruchsvoll – im Regelfall haben sie das noch nirgends so gemacht</a:t>
            </a:r>
          </a:p>
          <a:p>
            <a:pPr>
              <a:buFontTx/>
              <a:buChar char="-"/>
            </a:pPr>
            <a:r>
              <a:rPr lang="de-DE" baseline="0" dirty="0" smtClean="0"/>
              <a:t> die „Zick-Zack-Linie“ wird eingezeichnet trotz der Hinweise im Arbeitsauftrag</a:t>
            </a:r>
          </a:p>
          <a:p>
            <a:pPr>
              <a:buFontTx/>
              <a:buNone/>
            </a:pPr>
            <a:r>
              <a:rPr lang="de-DE" baseline="0" dirty="0" smtClean="0"/>
              <a:t>usw.</a:t>
            </a:r>
            <a:endParaRPr lang="de-DE" dirty="0"/>
          </a:p>
        </p:txBody>
      </p:sp>
      <p:sp>
        <p:nvSpPr>
          <p:cNvPr id="4" name="Foliennummernplatzhalter 3"/>
          <p:cNvSpPr>
            <a:spLocks noGrp="1"/>
          </p:cNvSpPr>
          <p:nvPr>
            <p:ph type="sldNum" sz="quarter" idx="10"/>
          </p:nvPr>
        </p:nvSpPr>
        <p:spPr/>
        <p:txBody>
          <a:bodyPr/>
          <a:lstStyle/>
          <a:p>
            <a:r>
              <a:rPr lang="de-DE" smtClean="0"/>
              <a:t>Seite </a:t>
            </a:r>
            <a:fld id="{F8FF1768-1DF2-410F-ABF6-E09C1CB8A556}" type="slidenum">
              <a:rPr lang="de-DE" smtClean="0"/>
              <a:pPr/>
              <a:t>13</a:t>
            </a:fld>
            <a:endParaRPr lang="de-DE" dirty="0"/>
          </a:p>
        </p:txBody>
      </p:sp>
      <p:sp>
        <p:nvSpPr>
          <p:cNvPr id="5" name="Kopfzeilenplatzhalter 4"/>
          <p:cNvSpPr>
            <a:spLocks noGrp="1"/>
          </p:cNvSpPr>
          <p:nvPr>
            <p:ph type="hdr" sz="quarter" idx="11"/>
          </p:nvPr>
        </p:nvSpPr>
        <p:spPr/>
        <p:txBody>
          <a:bodyPr/>
          <a:lstStyle/>
          <a:p>
            <a:endParaRPr lang="de-DE"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b="1" dirty="0" smtClean="0"/>
              <a:t>Achtung: </a:t>
            </a:r>
            <a:r>
              <a:rPr lang="de-DE" b="0" dirty="0" smtClean="0"/>
              <a:t>Bilder mit Personen wie auf dieser Folie sind in der Präsentation während der</a:t>
            </a:r>
            <a:r>
              <a:rPr lang="de-DE" b="0" baseline="0" dirty="0" smtClean="0"/>
              <a:t> Lehrerfortbildung einsetzbar, dürfen aber keinesfalls weitergegeben werden! Das Gleiche gilt für die hier verwendeten Schüleraufschriebe!</a:t>
            </a:r>
            <a:endParaRPr lang="de-DE" b="0" dirty="0" smtClean="0"/>
          </a:p>
          <a:p>
            <a:endParaRPr lang="de-DE" dirty="0" smtClean="0"/>
          </a:p>
          <a:p>
            <a:r>
              <a:rPr lang="de-DE" dirty="0" smtClean="0"/>
              <a:t>Schülerbeispiel 1: Steht für den „Normalfall“ – meistens wurde das Vorgehen im Wesentlichen korrekt auf das Federpendel übertragen; hier sieht man auch, dass die Idee der </a:t>
            </a:r>
            <a:r>
              <a:rPr lang="de-DE" dirty="0" err="1" smtClean="0"/>
              <a:t>Messunsicherheiten</a:t>
            </a:r>
            <a:r>
              <a:rPr lang="de-DE" dirty="0" smtClean="0"/>
              <a:t> aufgenommen und umgesetzt wurde, die Ausgleichskurve wurde nicht nur durch die Mittelwerte gezogen</a:t>
            </a:r>
          </a:p>
          <a:p>
            <a:r>
              <a:rPr lang="de-DE" dirty="0" smtClean="0"/>
              <a:t>Schülertext 2&amp;3</a:t>
            </a:r>
            <a:r>
              <a:rPr lang="de-DE" baseline="0" dirty="0" smtClean="0"/>
              <a:t> (beide Texte vom gleichen Schüler): Auswertung führt zur Bewertung der selbst aufgestellten Hypothese</a:t>
            </a:r>
          </a:p>
          <a:p>
            <a:r>
              <a:rPr lang="de-DE" baseline="0" dirty="0" smtClean="0"/>
              <a:t>Schülertext 4: Auswertung mit zwei Besonderheiten – kleiner Rechenfehler / Kommafehler bei den </a:t>
            </a:r>
            <a:r>
              <a:rPr lang="de-DE" baseline="0" dirty="0" err="1" smtClean="0"/>
              <a:t>Messunsicherheiten</a:t>
            </a:r>
            <a:r>
              <a:rPr lang="de-DE" baseline="0" dirty="0" smtClean="0"/>
              <a:t> führt zu extrem langen </a:t>
            </a:r>
            <a:r>
              <a:rPr lang="de-DE" baseline="0" dirty="0" err="1" smtClean="0"/>
              <a:t>Messunsicherheitsbalken</a:t>
            </a:r>
            <a:r>
              <a:rPr lang="de-DE" baseline="0" dirty="0" smtClean="0"/>
              <a:t>, Mittelwerte sind mit linearem Anstieg ganz gut kompatibel, daher …</a:t>
            </a:r>
          </a:p>
          <a:p>
            <a:r>
              <a:rPr lang="de-DE" baseline="0" dirty="0" smtClean="0"/>
              <a:t>Schülertext 5 (gleiche Schülerin wie Text 4): rechnerische Prognose mit linearem Ansatz gerechtfertigt, aber es gab auch solche Ansätze wie …</a:t>
            </a:r>
          </a:p>
          <a:p>
            <a:r>
              <a:rPr lang="de-DE" baseline="0" dirty="0" smtClean="0"/>
              <a:t>Schülertext 6&amp;7 (beide Texte vom gleichen Schüler): Rechnerischer Ansatz erfasst die immer geringer werdende Steigung der Ausgleichskurve</a:t>
            </a:r>
            <a:endParaRPr lang="de-DE" dirty="0"/>
          </a:p>
        </p:txBody>
      </p:sp>
      <p:sp>
        <p:nvSpPr>
          <p:cNvPr id="4" name="Foliennummernplatzhalter 3"/>
          <p:cNvSpPr>
            <a:spLocks noGrp="1"/>
          </p:cNvSpPr>
          <p:nvPr>
            <p:ph type="sldNum" sz="quarter" idx="10"/>
          </p:nvPr>
        </p:nvSpPr>
        <p:spPr/>
        <p:txBody>
          <a:bodyPr/>
          <a:lstStyle/>
          <a:p>
            <a:r>
              <a:rPr lang="de-DE" smtClean="0"/>
              <a:t>Seite </a:t>
            </a:r>
            <a:fld id="{F8FF1768-1DF2-410F-ABF6-E09C1CB8A556}" type="slidenum">
              <a:rPr lang="de-DE" smtClean="0"/>
              <a:pPr/>
              <a:t>14</a:t>
            </a:fld>
            <a:endParaRPr lang="de-DE" dirty="0"/>
          </a:p>
        </p:txBody>
      </p:sp>
      <p:sp>
        <p:nvSpPr>
          <p:cNvPr id="5" name="Kopfzeilenplatzhalter 4"/>
          <p:cNvSpPr>
            <a:spLocks noGrp="1"/>
          </p:cNvSpPr>
          <p:nvPr>
            <p:ph type="hdr" sz="quarter" idx="11"/>
          </p:nvPr>
        </p:nvSpPr>
        <p:spPr/>
        <p:txBody>
          <a:bodyPr/>
          <a:lstStyle/>
          <a:p>
            <a:endParaRPr lang="de-DE"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Hier ein Vorschlag für ein mögliches Bewertungsschema für die Schüleraufschriebe.</a:t>
            </a:r>
          </a:p>
          <a:p>
            <a:r>
              <a:rPr lang="de-DE" dirty="0" smtClean="0"/>
              <a:t>Dieses</a:t>
            </a:r>
            <a:r>
              <a:rPr lang="de-DE" baseline="0" dirty="0" smtClean="0"/>
              <a:t> sollte dann im gesamten Schuljahr immer wieder bei eingesammelten Schülerarbeitsaufträgen verwendet werden.</a:t>
            </a:r>
            <a:endParaRPr lang="de-DE" dirty="0"/>
          </a:p>
        </p:txBody>
      </p:sp>
      <p:sp>
        <p:nvSpPr>
          <p:cNvPr id="4" name="Foliennummernplatzhalter 3"/>
          <p:cNvSpPr>
            <a:spLocks noGrp="1"/>
          </p:cNvSpPr>
          <p:nvPr>
            <p:ph type="sldNum" sz="quarter" idx="10"/>
          </p:nvPr>
        </p:nvSpPr>
        <p:spPr/>
        <p:txBody>
          <a:bodyPr/>
          <a:lstStyle/>
          <a:p>
            <a:r>
              <a:rPr lang="de-DE" smtClean="0"/>
              <a:t>Seite </a:t>
            </a:r>
            <a:fld id="{F8FF1768-1DF2-410F-ABF6-E09C1CB8A556}" type="slidenum">
              <a:rPr lang="de-DE" smtClean="0"/>
              <a:pPr/>
              <a:t>15</a:t>
            </a:fld>
            <a:endParaRPr lang="de-DE" dirty="0"/>
          </a:p>
        </p:txBody>
      </p:sp>
      <p:sp>
        <p:nvSpPr>
          <p:cNvPr id="5" name="Kopfzeilenplatzhalter 4"/>
          <p:cNvSpPr>
            <a:spLocks noGrp="1"/>
          </p:cNvSpPr>
          <p:nvPr>
            <p:ph type="hdr" sz="quarter" idx="11"/>
          </p:nvPr>
        </p:nvSpPr>
        <p:spPr/>
        <p:txBody>
          <a:bodyPr/>
          <a:lstStyle/>
          <a:p>
            <a:endParaRPr lang="de-D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Vorab: Dieser U-Gang wird sicher nicht von allen </a:t>
            </a:r>
            <a:r>
              <a:rPr lang="de-DE" dirty="0" err="1" smtClean="0"/>
              <a:t>KollegInnen</a:t>
            </a:r>
            <a:r>
              <a:rPr lang="de-DE" dirty="0" smtClean="0"/>
              <a:t> angenommen werden. Das muss er auch nicht. Primär soll er die Aufmerksamkeit auf mögliche Umsetzungen der </a:t>
            </a:r>
            <a:r>
              <a:rPr lang="de-DE" dirty="0" err="1" smtClean="0"/>
              <a:t>pbK</a:t>
            </a:r>
            <a:r>
              <a:rPr lang="de-DE" dirty="0" smtClean="0"/>
              <a:t> im Unterricht lenken. Der Grundgedanke ist, dass viele Fachmethoden gleich zu Beginn eingeführt und später an verschiedenen Themen vertieft und erweitert werden. Selbstverständlich kann man das auch ganz anders machen, z.B. die </a:t>
            </a:r>
            <a:r>
              <a:rPr lang="de-DE" dirty="0" err="1" smtClean="0"/>
              <a:t>pbK</a:t>
            </a:r>
            <a:r>
              <a:rPr lang="de-DE" dirty="0" smtClean="0"/>
              <a:t> sukzessive an unterschiedlichen Themen schrittweise einführen. Dazu findet man im ZPG-Material ebenfalls Anregungen.</a:t>
            </a:r>
          </a:p>
          <a:p>
            <a:r>
              <a:rPr lang="de-DE" b="1" dirty="0" smtClean="0"/>
              <a:t>Folie 3:</a:t>
            </a:r>
          </a:p>
          <a:p>
            <a:r>
              <a:rPr lang="de-DE" dirty="0" smtClean="0"/>
              <a:t>Dies sind die großen Ziele des Unterrichtsganges der Einführung über Fachmethoden.</a:t>
            </a:r>
          </a:p>
          <a:p>
            <a:r>
              <a:rPr lang="de-DE" dirty="0" smtClean="0"/>
              <a:t>Viele</a:t>
            </a:r>
            <a:r>
              <a:rPr lang="de-DE" baseline="0" dirty="0" smtClean="0"/>
              <a:t> p</a:t>
            </a:r>
            <a:r>
              <a:rPr lang="de-DE" dirty="0" smtClean="0"/>
              <a:t>rozessbezogenen Kompetenzen aus dem experimentellen Bereich werden zum Großteil gleich zu Beginn</a:t>
            </a:r>
            <a:r>
              <a:rPr lang="de-DE" baseline="0" dirty="0" smtClean="0"/>
              <a:t> erarbeitet und trainiert. In späteren Experimenten kann die Fachmethodik wieder aufgegriffen und vertieft werden.</a:t>
            </a:r>
            <a:endParaRPr lang="de-DE" dirty="0"/>
          </a:p>
        </p:txBody>
      </p:sp>
      <p:sp>
        <p:nvSpPr>
          <p:cNvPr id="4" name="Foliennummernplatzhalter 3"/>
          <p:cNvSpPr>
            <a:spLocks noGrp="1"/>
          </p:cNvSpPr>
          <p:nvPr>
            <p:ph type="sldNum" sz="quarter" idx="10"/>
          </p:nvPr>
        </p:nvSpPr>
        <p:spPr/>
        <p:txBody>
          <a:bodyPr/>
          <a:lstStyle/>
          <a:p>
            <a:r>
              <a:rPr lang="de-DE" smtClean="0"/>
              <a:t>Seite </a:t>
            </a:r>
            <a:fld id="{F8FF1768-1DF2-410F-ABF6-E09C1CB8A556}" type="slidenum">
              <a:rPr lang="de-DE" smtClean="0"/>
              <a:pPr/>
              <a:t>3</a:t>
            </a:fld>
            <a:endParaRPr lang="de-DE" dirty="0"/>
          </a:p>
        </p:txBody>
      </p:sp>
      <p:sp>
        <p:nvSpPr>
          <p:cNvPr id="5" name="Kopfzeilenplatzhalter 4"/>
          <p:cNvSpPr>
            <a:spLocks noGrp="1"/>
          </p:cNvSpPr>
          <p:nvPr>
            <p:ph type="hdr" sz="quarter" idx="11"/>
          </p:nvPr>
        </p:nvSpPr>
        <p:spPr/>
        <p:txBody>
          <a:bodyPr/>
          <a:lstStyle/>
          <a:p>
            <a:endParaRPr lang="de-DE"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Hier</a:t>
            </a:r>
            <a:r>
              <a:rPr lang="de-DE" baseline="0" dirty="0" smtClean="0"/>
              <a:t> finden sich mögliche Begründungen für den Einstieg mit dieser U-Einheit über Fachmethoden.</a:t>
            </a:r>
          </a:p>
        </p:txBody>
      </p:sp>
      <p:sp>
        <p:nvSpPr>
          <p:cNvPr id="4" name="Foliennummernplatzhalter 3"/>
          <p:cNvSpPr>
            <a:spLocks noGrp="1"/>
          </p:cNvSpPr>
          <p:nvPr>
            <p:ph type="sldNum" sz="quarter" idx="10"/>
          </p:nvPr>
        </p:nvSpPr>
        <p:spPr/>
        <p:txBody>
          <a:bodyPr/>
          <a:lstStyle/>
          <a:p>
            <a:r>
              <a:rPr lang="de-DE" smtClean="0"/>
              <a:t>Seite </a:t>
            </a:r>
            <a:fld id="{F8FF1768-1DF2-410F-ABF6-E09C1CB8A556}" type="slidenum">
              <a:rPr lang="de-DE" smtClean="0"/>
              <a:pPr/>
              <a:t>4</a:t>
            </a:fld>
            <a:endParaRPr lang="de-DE" dirty="0"/>
          </a:p>
        </p:txBody>
      </p:sp>
      <p:sp>
        <p:nvSpPr>
          <p:cNvPr id="5" name="Kopfzeilenplatzhalter 4"/>
          <p:cNvSpPr>
            <a:spLocks noGrp="1"/>
          </p:cNvSpPr>
          <p:nvPr>
            <p:ph type="hdr" sz="quarter" idx="11"/>
          </p:nvPr>
        </p:nvSpPr>
        <p:spPr/>
        <p:txBody>
          <a:bodyPr/>
          <a:lstStyle/>
          <a:p>
            <a:endParaRPr lang="de-DE"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baseline="0" dirty="0" smtClean="0"/>
              <a:t>Mögliche Gegenargumente / Hürden gibt es natürlich auch:</a:t>
            </a:r>
          </a:p>
          <a:p>
            <a:pPr>
              <a:buFont typeface="Arial" pitchFamily="34" charset="0"/>
              <a:buChar char="•"/>
            </a:pPr>
            <a:r>
              <a:rPr lang="de-DE" baseline="0" dirty="0" smtClean="0"/>
              <a:t> Manche </a:t>
            </a:r>
            <a:r>
              <a:rPr lang="de-DE" baseline="0" dirty="0" err="1" smtClean="0"/>
              <a:t>KollegInnen</a:t>
            </a:r>
            <a:r>
              <a:rPr lang="de-DE" baseline="0" dirty="0" smtClean="0"/>
              <a:t> werden argumentieren, dass es sich dabei um ein „Vorratslernen“ handelt, wenn auch auf der Ebene der </a:t>
            </a:r>
            <a:r>
              <a:rPr lang="de-DE" baseline="0" dirty="0" err="1" smtClean="0"/>
              <a:t>pbK</a:t>
            </a:r>
            <a:r>
              <a:rPr lang="de-DE" baseline="0" dirty="0" smtClean="0"/>
              <a:t> und nicht der </a:t>
            </a:r>
            <a:r>
              <a:rPr lang="de-DE" baseline="0" dirty="0" err="1" smtClean="0"/>
              <a:t>ibK</a:t>
            </a:r>
            <a:r>
              <a:rPr lang="de-DE" baseline="0" dirty="0" smtClean="0"/>
              <a:t> (Mögliche Entgegnung z.B.: Man kann in der Akustik und der Optik direkt danach sofort daran anknüpfen, also müssen die neu erworbenen Kenntnisse nicht so sehr lange vorgehalten werden)</a:t>
            </a:r>
          </a:p>
          <a:p>
            <a:pPr>
              <a:buFont typeface="Arial" pitchFamily="34" charset="0"/>
              <a:buChar char="•"/>
            </a:pPr>
            <a:r>
              <a:rPr lang="de-DE" baseline="0" dirty="0" smtClean="0"/>
              <a:t> Es sind zu wenige Inhalte für zu viel Unterrichtszeit (Mögliche Entgegnung z.B.: s. kommende Folie, welche Kompetenzen werden in diesen12 U-Stunden erworben? – Es sind mehr, als man denkt aufgrund des </a:t>
            </a:r>
            <a:r>
              <a:rPr lang="de-DE" baseline="0" dirty="0" err="1" smtClean="0"/>
              <a:t>ibK</a:t>
            </a:r>
            <a:r>
              <a:rPr lang="de-DE" baseline="0" dirty="0" smtClean="0"/>
              <a:t>-Bereiches „Denk- und Arbeitsweisen der Physik“, aber natürlich muss das jeder für sich abwägen!)</a:t>
            </a:r>
          </a:p>
          <a:p>
            <a:pPr>
              <a:buFont typeface="Arial" pitchFamily="34" charset="0"/>
              <a:buChar char="•"/>
            </a:pPr>
            <a:r>
              <a:rPr lang="de-DE" baseline="0" dirty="0" smtClean="0"/>
              <a:t> trotz der Experimente ist der Einstieg sehr theoretisch und abstrakt (Mögliche Hilfen haben die Schülerinnen und Schüler z.B. durch die gestuften Hilfen, aber natürlich muss die Lehrkraft trotzdem in Frontalphasen konsequent und geschickt auf die Mittelwertbildung, die Abweichung etc. fokussieren – dieser U-Gang ist tatsächlich anspruchsvoll und vielleicht nicht für jede Klasse geeignet!)</a:t>
            </a:r>
            <a:endParaRPr lang="de-DE" dirty="0" smtClean="0"/>
          </a:p>
        </p:txBody>
      </p:sp>
      <p:sp>
        <p:nvSpPr>
          <p:cNvPr id="4" name="Foliennummernplatzhalter 3"/>
          <p:cNvSpPr>
            <a:spLocks noGrp="1"/>
          </p:cNvSpPr>
          <p:nvPr>
            <p:ph type="sldNum" sz="quarter" idx="10"/>
          </p:nvPr>
        </p:nvSpPr>
        <p:spPr/>
        <p:txBody>
          <a:bodyPr/>
          <a:lstStyle/>
          <a:p>
            <a:r>
              <a:rPr lang="de-DE" smtClean="0"/>
              <a:t>Seite </a:t>
            </a:r>
            <a:fld id="{F8FF1768-1DF2-410F-ABF6-E09C1CB8A556}" type="slidenum">
              <a:rPr lang="de-DE" smtClean="0"/>
              <a:pPr/>
              <a:t>5</a:t>
            </a:fld>
            <a:endParaRPr lang="de-DE" dirty="0"/>
          </a:p>
        </p:txBody>
      </p:sp>
      <p:sp>
        <p:nvSpPr>
          <p:cNvPr id="5" name="Kopfzeilenplatzhalter 4"/>
          <p:cNvSpPr>
            <a:spLocks noGrp="1"/>
          </p:cNvSpPr>
          <p:nvPr>
            <p:ph type="hdr" sz="quarter" idx="11"/>
          </p:nvPr>
        </p:nvSpPr>
        <p:spPr/>
        <p:txBody>
          <a:bodyPr/>
          <a:lstStyle/>
          <a:p>
            <a:endParaRPr lang="de-DE"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Die</a:t>
            </a:r>
            <a:r>
              <a:rPr lang="de-DE" baseline="0" dirty="0" smtClean="0"/>
              <a:t> folgenden beiden Folien dienen nur der Orientierung hinsichtlich des Bildungsplans 2016/17:</a:t>
            </a:r>
          </a:p>
          <a:p>
            <a:r>
              <a:rPr lang="de-DE" baseline="0" dirty="0" smtClean="0"/>
              <a:t>Die U-Einheit führt in viele der </a:t>
            </a:r>
            <a:r>
              <a:rPr lang="de-DE" baseline="0" dirty="0" err="1" smtClean="0"/>
              <a:t>pbK</a:t>
            </a:r>
            <a:r>
              <a:rPr lang="de-DE" baseline="0" dirty="0" smtClean="0"/>
              <a:t> ein, viele vertieft sie sogar. Es wird hier bei der Auflistung bewusst mit den </a:t>
            </a:r>
            <a:r>
              <a:rPr lang="de-DE" baseline="0" dirty="0" err="1" smtClean="0"/>
              <a:t>pbK</a:t>
            </a:r>
            <a:r>
              <a:rPr lang="de-DE" baseline="0" dirty="0" smtClean="0"/>
              <a:t> begonnen und erst dann die </a:t>
            </a:r>
            <a:r>
              <a:rPr lang="de-DE" baseline="0" dirty="0" err="1" smtClean="0"/>
              <a:t>ibK</a:t>
            </a:r>
            <a:r>
              <a:rPr lang="de-DE" baseline="0" dirty="0" smtClean="0"/>
              <a:t> aufgelistet, mit denen sich die U-Einheit ebenfalls befasst.</a:t>
            </a:r>
          </a:p>
          <a:p>
            <a:endParaRPr lang="de-DE" dirty="0" smtClean="0"/>
          </a:p>
        </p:txBody>
      </p:sp>
      <p:sp>
        <p:nvSpPr>
          <p:cNvPr id="4" name="Foliennummernplatzhalter 3"/>
          <p:cNvSpPr>
            <a:spLocks noGrp="1"/>
          </p:cNvSpPr>
          <p:nvPr>
            <p:ph type="sldNum" sz="quarter" idx="10"/>
          </p:nvPr>
        </p:nvSpPr>
        <p:spPr/>
        <p:txBody>
          <a:bodyPr/>
          <a:lstStyle/>
          <a:p>
            <a:r>
              <a:rPr lang="de-DE" smtClean="0"/>
              <a:t>Seite </a:t>
            </a:r>
            <a:fld id="{F8FF1768-1DF2-410F-ABF6-E09C1CB8A556}" type="slidenum">
              <a:rPr lang="de-DE" smtClean="0"/>
              <a:pPr/>
              <a:t>6</a:t>
            </a:fld>
            <a:endParaRPr lang="de-DE" dirty="0"/>
          </a:p>
        </p:txBody>
      </p:sp>
      <p:sp>
        <p:nvSpPr>
          <p:cNvPr id="5" name="Kopfzeilenplatzhalter 4"/>
          <p:cNvSpPr>
            <a:spLocks noGrp="1"/>
          </p:cNvSpPr>
          <p:nvPr>
            <p:ph type="hdr" sz="quarter" idx="11"/>
          </p:nvPr>
        </p:nvSpPr>
        <p:spPr/>
        <p:txBody>
          <a:bodyPr/>
          <a:lstStyle/>
          <a:p>
            <a:endParaRPr lang="de-D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Die</a:t>
            </a:r>
            <a:r>
              <a:rPr lang="de-DE" baseline="0" dirty="0" smtClean="0"/>
              <a:t> </a:t>
            </a:r>
            <a:r>
              <a:rPr lang="de-DE" baseline="0" dirty="0" err="1" smtClean="0"/>
              <a:t>ibK</a:t>
            </a:r>
            <a:r>
              <a:rPr lang="de-DE" baseline="0" dirty="0" smtClean="0"/>
              <a:t> stammen aus den Kompetenzbereichen</a:t>
            </a:r>
          </a:p>
          <a:p>
            <a:r>
              <a:rPr lang="de-DE" baseline="0" dirty="0" smtClean="0"/>
              <a:t>3.1.1 Denk- und Arbeitsweisen der Physik</a:t>
            </a:r>
          </a:p>
          <a:p>
            <a:r>
              <a:rPr lang="de-DE" baseline="0" dirty="0" smtClean="0"/>
              <a:t>3.1.2 Optik und Akustik</a:t>
            </a:r>
            <a:endParaRPr lang="de-DE" dirty="0" smtClean="0"/>
          </a:p>
        </p:txBody>
      </p:sp>
      <p:sp>
        <p:nvSpPr>
          <p:cNvPr id="4" name="Foliennummernplatzhalter 3"/>
          <p:cNvSpPr>
            <a:spLocks noGrp="1"/>
          </p:cNvSpPr>
          <p:nvPr>
            <p:ph type="sldNum" sz="quarter" idx="10"/>
          </p:nvPr>
        </p:nvSpPr>
        <p:spPr/>
        <p:txBody>
          <a:bodyPr/>
          <a:lstStyle/>
          <a:p>
            <a:r>
              <a:rPr lang="de-DE" smtClean="0"/>
              <a:t>Seite </a:t>
            </a:r>
            <a:fld id="{F8FF1768-1DF2-410F-ABF6-E09C1CB8A556}" type="slidenum">
              <a:rPr lang="de-DE" smtClean="0"/>
              <a:pPr/>
              <a:t>7</a:t>
            </a:fld>
            <a:endParaRPr lang="de-DE" dirty="0"/>
          </a:p>
        </p:txBody>
      </p:sp>
      <p:sp>
        <p:nvSpPr>
          <p:cNvPr id="5" name="Kopfzeilenplatzhalter 4"/>
          <p:cNvSpPr>
            <a:spLocks noGrp="1"/>
          </p:cNvSpPr>
          <p:nvPr>
            <p:ph type="hdr" sz="quarter" idx="11"/>
          </p:nvPr>
        </p:nvSpPr>
        <p:spPr/>
        <p:txBody>
          <a:bodyPr/>
          <a:lstStyle/>
          <a:p>
            <a:endParaRPr lang="de-D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Grobauflistung der Stunden des U-Gangs</a:t>
            </a:r>
          </a:p>
          <a:p>
            <a:r>
              <a:rPr lang="de-DE" dirty="0" smtClean="0"/>
              <a:t>6. deutet an, dass die erworbenen Kompetenzen in anderen Bereichen (z.B. Akustik &amp; Optik) angewandt, vertieft und erweitert werden können</a:t>
            </a:r>
            <a:endParaRPr lang="de-DE" dirty="0"/>
          </a:p>
        </p:txBody>
      </p:sp>
      <p:sp>
        <p:nvSpPr>
          <p:cNvPr id="4" name="Foliennummernplatzhalter 3"/>
          <p:cNvSpPr>
            <a:spLocks noGrp="1"/>
          </p:cNvSpPr>
          <p:nvPr>
            <p:ph type="sldNum" sz="quarter" idx="10"/>
          </p:nvPr>
        </p:nvSpPr>
        <p:spPr/>
        <p:txBody>
          <a:bodyPr/>
          <a:lstStyle/>
          <a:p>
            <a:r>
              <a:rPr lang="de-DE" smtClean="0"/>
              <a:t>Seite </a:t>
            </a:r>
            <a:fld id="{F8FF1768-1DF2-410F-ABF6-E09C1CB8A556}" type="slidenum">
              <a:rPr lang="de-DE" smtClean="0"/>
              <a:pPr/>
              <a:t>8</a:t>
            </a:fld>
            <a:endParaRPr lang="de-DE" dirty="0"/>
          </a:p>
        </p:txBody>
      </p:sp>
      <p:sp>
        <p:nvSpPr>
          <p:cNvPr id="5" name="Kopfzeilenplatzhalter 4"/>
          <p:cNvSpPr>
            <a:spLocks noGrp="1"/>
          </p:cNvSpPr>
          <p:nvPr>
            <p:ph type="hdr" sz="quarter" idx="11"/>
          </p:nvPr>
        </p:nvSpPr>
        <p:spPr/>
        <p:txBody>
          <a:bodyPr/>
          <a:lstStyle/>
          <a:p>
            <a:endParaRPr lang="de-D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Grundsätzlich war in allen Klassen zu beobachten, dass die gestuften Hilfen nicht gleich von Anfang an genutzt wurden. Die</a:t>
            </a:r>
            <a:r>
              <a:rPr lang="de-DE" baseline="0" dirty="0" smtClean="0"/>
              <a:t> Lehrkraft muss wiederholt auf deren Existenz hinweisen, damit die Schülerinnen und Schüler sie nutzen.</a:t>
            </a:r>
          </a:p>
          <a:p>
            <a:r>
              <a:rPr lang="de-DE" baseline="0" dirty="0" smtClean="0"/>
              <a:t>Besonders viel wurden die gestuften Hilfen bei den „Abweichungen“, insbesondere bei dem Begriff der „mittleren Abweichung“ genutzt.</a:t>
            </a:r>
          </a:p>
          <a:p>
            <a:r>
              <a:rPr lang="de-DE" baseline="0" dirty="0" smtClean="0"/>
              <a:t>An der Stelle, an der über die mittleren Abweichungen diskutiert werden soll, sollte die Gruppenarbeit unterbrochen und die (Zwischen-)Ergebnisse gesichtet, diskutiert und dann die Ergebnisse gesichert werden. Je nach Klasse ist die rechnerische Variante der mittleren Abweichung nicht nötig – s. Folgefolie.</a:t>
            </a:r>
            <a:endParaRPr lang="de-DE" dirty="0"/>
          </a:p>
        </p:txBody>
      </p:sp>
      <p:sp>
        <p:nvSpPr>
          <p:cNvPr id="4" name="Foliennummernplatzhalter 3"/>
          <p:cNvSpPr>
            <a:spLocks noGrp="1"/>
          </p:cNvSpPr>
          <p:nvPr>
            <p:ph type="sldNum" sz="quarter" idx="10"/>
          </p:nvPr>
        </p:nvSpPr>
        <p:spPr/>
        <p:txBody>
          <a:bodyPr/>
          <a:lstStyle/>
          <a:p>
            <a:r>
              <a:rPr lang="de-DE" smtClean="0"/>
              <a:t>Seite </a:t>
            </a:r>
            <a:fld id="{F8FF1768-1DF2-410F-ABF6-E09C1CB8A556}" type="slidenum">
              <a:rPr lang="de-DE" smtClean="0"/>
              <a:pPr/>
              <a:t>9</a:t>
            </a:fld>
            <a:endParaRPr lang="de-DE" dirty="0"/>
          </a:p>
        </p:txBody>
      </p:sp>
      <p:sp>
        <p:nvSpPr>
          <p:cNvPr id="5" name="Kopfzeilenplatzhalter 4"/>
          <p:cNvSpPr>
            <a:spLocks noGrp="1"/>
          </p:cNvSpPr>
          <p:nvPr>
            <p:ph type="hdr" sz="quarter" idx="11"/>
          </p:nvPr>
        </p:nvSpPr>
        <p:spPr/>
        <p:txBody>
          <a:bodyPr/>
          <a:lstStyle/>
          <a:p>
            <a:endParaRPr lang="de-DE"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Der erste große Lernschritt auf dem 1. AB stellt die Abweichung vom Mittelwert dar:</a:t>
            </a:r>
          </a:p>
          <a:p>
            <a:pPr>
              <a:buFont typeface="Arial" pitchFamily="34" charset="0"/>
              <a:buChar char="•"/>
            </a:pPr>
            <a:r>
              <a:rPr lang="de-DE" dirty="0" smtClean="0"/>
              <a:t> Was ist überhaupt mit </a:t>
            </a:r>
            <a:r>
              <a:rPr lang="de-DE" i="1" dirty="0" smtClean="0"/>
              <a:t>Abweichung</a:t>
            </a:r>
            <a:r>
              <a:rPr lang="de-DE" dirty="0" smtClean="0"/>
              <a:t> gemeint? (Abstand Messwert zu Mittelwert)</a:t>
            </a:r>
          </a:p>
          <a:p>
            <a:pPr>
              <a:buFont typeface="Arial" pitchFamily="34" charset="0"/>
              <a:buChar char="•"/>
            </a:pPr>
            <a:r>
              <a:rPr lang="de-DE" dirty="0" smtClean="0"/>
              <a:t> Ist der Abweichungsbereich auf beiden Seiten des Mittelwertes </a:t>
            </a:r>
            <a:r>
              <a:rPr lang="de-DE" i="1" dirty="0" smtClean="0"/>
              <a:t>gleich groß</a:t>
            </a:r>
            <a:r>
              <a:rPr lang="de-DE" dirty="0" smtClean="0"/>
              <a:t>? (</a:t>
            </a:r>
            <a:r>
              <a:rPr lang="de-DE" dirty="0" err="1" smtClean="0"/>
              <a:t>SuS</a:t>
            </a:r>
            <a:r>
              <a:rPr lang="de-DE" dirty="0" smtClean="0"/>
              <a:t> müssen hier von</a:t>
            </a:r>
            <a:r>
              <a:rPr lang="de-DE" baseline="0" dirty="0" smtClean="0"/>
              <a:t> ihren konkreten Messwerten abstrahieren!)</a:t>
            </a:r>
          </a:p>
          <a:p>
            <a:pPr>
              <a:buFont typeface="Arial" pitchFamily="34" charset="0"/>
              <a:buChar char="•"/>
            </a:pPr>
            <a:r>
              <a:rPr lang="de-DE" baseline="0" dirty="0" smtClean="0"/>
              <a:t> Gestufte Hilfe hilft über die Frage „Wenn Du Messwerte dazu erfinden müsstest – wo lägen diese?“</a:t>
            </a:r>
          </a:p>
          <a:p>
            <a:pPr>
              <a:buFont typeface="Arial" pitchFamily="34" charset="0"/>
              <a:buChar char="•"/>
            </a:pPr>
            <a:r>
              <a:rPr lang="de-DE" baseline="0" dirty="0" smtClean="0"/>
              <a:t> Rechnung der „mittleren Abweichung“ nicht zwingend erforderlich, man kann prinzipiell auch ausschließlich mit der Visualisierung arbeiten, aber die Erfahrung zeigt, dass es in jeder Klasse </a:t>
            </a:r>
            <a:r>
              <a:rPr lang="de-DE" baseline="0" dirty="0" err="1" smtClean="0"/>
              <a:t>SuS</a:t>
            </a:r>
            <a:r>
              <a:rPr lang="de-DE" baseline="0" dirty="0" smtClean="0"/>
              <a:t> gibt, die die Rechnung vorschlagen oder zumindest nachvollziehen können – dazu kann man ebenfalls die gestuften Hilfen zur Binnendifferenzierung heranziehen (z.B. Rechnung nicht mit der ganzen Klasse, sondern nur mit einem Teil)</a:t>
            </a:r>
            <a:endParaRPr lang="de-DE" dirty="0"/>
          </a:p>
        </p:txBody>
      </p:sp>
      <p:sp>
        <p:nvSpPr>
          <p:cNvPr id="4" name="Foliennummernplatzhalter 3"/>
          <p:cNvSpPr>
            <a:spLocks noGrp="1"/>
          </p:cNvSpPr>
          <p:nvPr>
            <p:ph type="sldNum" sz="quarter" idx="10"/>
          </p:nvPr>
        </p:nvSpPr>
        <p:spPr/>
        <p:txBody>
          <a:bodyPr/>
          <a:lstStyle/>
          <a:p>
            <a:r>
              <a:rPr lang="de-DE" smtClean="0"/>
              <a:t>Seite </a:t>
            </a:r>
            <a:fld id="{F8FF1768-1DF2-410F-ABF6-E09C1CB8A556}" type="slidenum">
              <a:rPr lang="de-DE" smtClean="0"/>
              <a:pPr/>
              <a:t>10</a:t>
            </a:fld>
            <a:endParaRPr lang="de-DE" dirty="0"/>
          </a:p>
        </p:txBody>
      </p:sp>
      <p:sp>
        <p:nvSpPr>
          <p:cNvPr id="5" name="Kopfzeilenplatzhalter 4"/>
          <p:cNvSpPr>
            <a:spLocks noGrp="1"/>
          </p:cNvSpPr>
          <p:nvPr>
            <p:ph type="hdr" sz="quarter" idx="11"/>
          </p:nvPr>
        </p:nvSpPr>
        <p:spPr/>
        <p:txBody>
          <a:bodyPr/>
          <a:lstStyle/>
          <a:p>
            <a:endParaRPr lang="de-DE"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Fußzeilenplatzhalter 4"/>
          <p:cNvSpPr>
            <a:spLocks noGrp="1"/>
          </p:cNvSpPr>
          <p:nvPr>
            <p:ph type="ftr" sz="quarter" idx="3"/>
          </p:nvPr>
        </p:nvSpPr>
        <p:spPr>
          <a:xfrm>
            <a:off x="2483768" y="6470524"/>
            <a:ext cx="4464050" cy="364977"/>
          </a:xfrm>
          <a:prstGeom prst="rect">
            <a:avLst/>
          </a:prstGeom>
        </p:spPr>
        <p:txBody>
          <a:bodyPr vert="horz" lIns="91440" tIns="45720" rIns="91440" bIns="45720" rtlCol="0" anchor="ctr"/>
          <a:lstStyle>
            <a:lvl1pPr algn="ctr" fontAlgn="auto">
              <a:spcBef>
                <a:spcPts val="0"/>
              </a:spcBef>
              <a:spcAft>
                <a:spcPts val="0"/>
              </a:spcAft>
              <a:defRPr sz="1000" dirty="0" smtClean="0">
                <a:solidFill>
                  <a:schemeClr val="tx1">
                    <a:tint val="75000"/>
                  </a:schemeClr>
                </a:solidFill>
                <a:latin typeface="Arial" pitchFamily="34" charset="0"/>
                <a:cs typeface="Arial" pitchFamily="34" charset="0"/>
              </a:defRPr>
            </a:lvl1pPr>
          </a:lstStyle>
          <a:p>
            <a:r>
              <a:rPr lang="de-DE" smtClean="0"/>
              <a:t>ZPG Physik 07.12.2015 - StD'in Monica Hettrich</a:t>
            </a:r>
            <a:endParaRPr lang="de-DE"/>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374848" y="908720"/>
            <a:ext cx="4038600" cy="495801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Inhaltsplatzhalter 3"/>
          <p:cNvSpPr>
            <a:spLocks noGrp="1"/>
          </p:cNvSpPr>
          <p:nvPr>
            <p:ph sz="half" idx="2"/>
          </p:nvPr>
        </p:nvSpPr>
        <p:spPr>
          <a:xfrm>
            <a:off x="4565848" y="908720"/>
            <a:ext cx="4038600" cy="495801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 name="Fußzeilenplatzhalter 4"/>
          <p:cNvSpPr txBox="1">
            <a:spLocks/>
          </p:cNvSpPr>
          <p:nvPr userDrawn="1"/>
        </p:nvSpPr>
        <p:spPr>
          <a:xfrm>
            <a:off x="251967" y="6453188"/>
            <a:ext cx="719633" cy="365125"/>
          </a:xfrm>
          <a:prstGeom prst="rect">
            <a:avLst/>
          </a:prstGeom>
        </p:spPr>
        <p:txBody>
          <a:bodyPr vert="horz" lIns="91440" tIns="45720" rIns="91440" bIns="45720" rtlCol="0" anchor="ctr"/>
          <a:lstStyle>
            <a:defPPr>
              <a:defRPr lang="de-DE"/>
            </a:defPPr>
            <a:lvl1pPr algn="ctr" rtl="0" eaLnBrk="0" fontAlgn="auto" hangingPunct="0">
              <a:spcBef>
                <a:spcPts val="0"/>
              </a:spcBef>
              <a:spcAft>
                <a:spcPts val="0"/>
              </a:spcAft>
              <a:defRPr sz="1000" kern="1200">
                <a:solidFill>
                  <a:schemeClr val="tx1">
                    <a:tint val="75000"/>
                  </a:schemeClr>
                </a:solidFill>
                <a:latin typeface="Arial" pitchFamily="34" charset="0"/>
                <a:ea typeface="+mn-ea"/>
                <a:cs typeface="Arial" pitchFamily="34" charset="0"/>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a:lstStyle>
          <a:p>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252390" y="908720"/>
            <a:ext cx="8640089" cy="532859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 name="Titel 1"/>
          <p:cNvSpPr>
            <a:spLocks noGrp="1"/>
          </p:cNvSpPr>
          <p:nvPr>
            <p:ph type="ctrTitle" hasCustomPrompt="1"/>
          </p:nvPr>
        </p:nvSpPr>
        <p:spPr>
          <a:xfrm>
            <a:off x="252389" y="260649"/>
            <a:ext cx="8640089" cy="648072"/>
          </a:xfrm>
          <a:prstGeom prst="rect">
            <a:avLst/>
          </a:prstGeom>
        </p:spPr>
        <p:txBody>
          <a:bodyPr/>
          <a:lstStyle>
            <a:lvl1pPr algn="l">
              <a:defRPr sz="3200">
                <a:latin typeface="+mj-lt"/>
              </a:defRPr>
            </a:lvl1pPr>
          </a:lstStyle>
          <a:p>
            <a:r>
              <a:rPr lang="de-DE" dirty="0" smtClean="0"/>
              <a:t>Titel durch Klicken bearbeiten</a:t>
            </a:r>
            <a:endParaRPr lang="de-DE" dirty="0"/>
          </a:p>
        </p:txBody>
      </p:sp>
      <p:sp>
        <p:nvSpPr>
          <p:cNvPr id="8" name="Fußzeilenplatzhalter 4"/>
          <p:cNvSpPr>
            <a:spLocks noGrp="1"/>
          </p:cNvSpPr>
          <p:nvPr>
            <p:ph type="ftr" sz="quarter" idx="3"/>
          </p:nvPr>
        </p:nvSpPr>
        <p:spPr>
          <a:xfrm>
            <a:off x="217104" y="6470524"/>
            <a:ext cx="4464050" cy="364977"/>
          </a:xfrm>
          <a:prstGeom prst="rect">
            <a:avLst/>
          </a:prstGeom>
        </p:spPr>
        <p:txBody>
          <a:bodyPr vert="horz" lIns="91440" tIns="45720" rIns="91440" bIns="45720" rtlCol="0" anchor="ctr"/>
          <a:lstStyle>
            <a:lvl1pPr algn="l" fontAlgn="auto">
              <a:spcBef>
                <a:spcPts val="0"/>
              </a:spcBef>
              <a:spcAft>
                <a:spcPts val="0"/>
              </a:spcAft>
              <a:defRPr sz="1000" dirty="0" smtClean="0">
                <a:solidFill>
                  <a:schemeClr val="tx1">
                    <a:tint val="75000"/>
                  </a:schemeClr>
                </a:solidFill>
                <a:latin typeface="Arial" pitchFamily="34" charset="0"/>
                <a:cs typeface="Arial" pitchFamily="34" charset="0"/>
              </a:defRPr>
            </a:lvl1pPr>
          </a:lstStyle>
          <a:p>
            <a:r>
              <a:rPr lang="de-DE" smtClean="0"/>
              <a:t>ZPG Physik 07.12.2015 - StD'in Monica Hettrich</a:t>
            </a:r>
            <a:endParaRPr lang="de-DE" dirty="0"/>
          </a:p>
        </p:txBody>
      </p:sp>
      <p:sp>
        <p:nvSpPr>
          <p:cNvPr id="9" name="Foliennummernplatzhalter 5"/>
          <p:cNvSpPr>
            <a:spLocks noGrp="1"/>
          </p:cNvSpPr>
          <p:nvPr>
            <p:ph type="sldNum" sz="quarter" idx="4"/>
          </p:nvPr>
        </p:nvSpPr>
        <p:spPr>
          <a:xfrm>
            <a:off x="6758879" y="6466948"/>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r>
              <a:rPr lang="de-DE" dirty="0" smtClean="0"/>
              <a:t>Folie </a:t>
            </a:r>
            <a:fld id="{B28F9D38-746F-4F66-8DFA-FA7E04203DA6}" type="slidenum">
              <a:rPr lang="de-DE" smtClean="0"/>
              <a:pPr/>
              <a:t>‹Nr.›</a:t>
            </a:fld>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4" name="Fußzeilenplatzhalter 4"/>
          <p:cNvSpPr>
            <a:spLocks noGrp="1"/>
          </p:cNvSpPr>
          <p:nvPr>
            <p:ph type="ftr" sz="quarter" idx="3"/>
          </p:nvPr>
        </p:nvSpPr>
        <p:spPr>
          <a:xfrm>
            <a:off x="217104" y="6470524"/>
            <a:ext cx="4464050" cy="364977"/>
          </a:xfrm>
          <a:prstGeom prst="rect">
            <a:avLst/>
          </a:prstGeom>
        </p:spPr>
        <p:txBody>
          <a:bodyPr vert="horz" lIns="91440" tIns="45720" rIns="91440" bIns="45720" rtlCol="0" anchor="ctr"/>
          <a:lstStyle>
            <a:lvl1pPr algn="l" fontAlgn="auto">
              <a:spcBef>
                <a:spcPts val="0"/>
              </a:spcBef>
              <a:spcAft>
                <a:spcPts val="0"/>
              </a:spcAft>
              <a:defRPr sz="1000" dirty="0" smtClean="0">
                <a:solidFill>
                  <a:schemeClr val="tx1">
                    <a:tint val="75000"/>
                  </a:schemeClr>
                </a:solidFill>
                <a:latin typeface="Arial" pitchFamily="34" charset="0"/>
                <a:cs typeface="Arial" pitchFamily="34" charset="0"/>
              </a:defRPr>
            </a:lvl1pPr>
          </a:lstStyle>
          <a:p>
            <a:r>
              <a:rPr lang="de-DE" smtClean="0"/>
              <a:t>ZPG Physik 07.12.2015 - StD'in Monica Hettrich</a:t>
            </a:r>
            <a:endParaRPr lang="de-DE" dirty="0"/>
          </a:p>
        </p:txBody>
      </p:sp>
      <p:sp>
        <p:nvSpPr>
          <p:cNvPr id="5" name="Foliennummernplatzhalter 5"/>
          <p:cNvSpPr>
            <a:spLocks noGrp="1"/>
          </p:cNvSpPr>
          <p:nvPr>
            <p:ph type="sldNum" sz="quarter" idx="4"/>
          </p:nvPr>
        </p:nvSpPr>
        <p:spPr>
          <a:xfrm>
            <a:off x="6758879" y="6466948"/>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r>
              <a:rPr lang="de-DE" dirty="0" smtClean="0"/>
              <a:t>Folie </a:t>
            </a:r>
            <a:fld id="{B28F9D38-746F-4F66-8DFA-FA7E04203DA6}" type="slidenum">
              <a:rPr lang="de-DE" smtClean="0"/>
              <a:pPr/>
              <a:t>‹Nr.›</a:t>
            </a:fld>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ußzeilenplatzhalter 4"/>
          <p:cNvSpPr>
            <a:spLocks noGrp="1"/>
          </p:cNvSpPr>
          <p:nvPr>
            <p:ph type="ftr" sz="quarter" idx="3"/>
          </p:nvPr>
        </p:nvSpPr>
        <p:spPr>
          <a:xfrm>
            <a:off x="217104" y="6470524"/>
            <a:ext cx="4464050" cy="364977"/>
          </a:xfrm>
          <a:prstGeom prst="rect">
            <a:avLst/>
          </a:prstGeom>
        </p:spPr>
        <p:txBody>
          <a:bodyPr vert="horz" lIns="91440" tIns="45720" rIns="91440" bIns="45720" rtlCol="0" anchor="ctr"/>
          <a:lstStyle>
            <a:lvl1pPr algn="l" fontAlgn="auto">
              <a:spcBef>
                <a:spcPts val="0"/>
              </a:spcBef>
              <a:spcAft>
                <a:spcPts val="0"/>
              </a:spcAft>
              <a:defRPr sz="1000" dirty="0" smtClean="0">
                <a:solidFill>
                  <a:schemeClr val="tx1">
                    <a:tint val="75000"/>
                  </a:schemeClr>
                </a:solidFill>
                <a:latin typeface="Arial" pitchFamily="34" charset="0"/>
                <a:cs typeface="Arial" pitchFamily="34" charset="0"/>
              </a:defRPr>
            </a:lvl1pPr>
          </a:lstStyle>
          <a:p>
            <a:r>
              <a:rPr lang="de-DE" smtClean="0"/>
              <a:t>ZPG Physik 07.12.2015 - StD'in Monica Hettrich</a:t>
            </a:r>
            <a:endParaRPr lang="de-DE" dirty="0"/>
          </a:p>
        </p:txBody>
      </p:sp>
      <p:sp>
        <p:nvSpPr>
          <p:cNvPr id="6" name="Foliennummernplatzhalter 5"/>
          <p:cNvSpPr>
            <a:spLocks noGrp="1"/>
          </p:cNvSpPr>
          <p:nvPr>
            <p:ph type="sldNum" sz="quarter" idx="4"/>
          </p:nvPr>
        </p:nvSpPr>
        <p:spPr>
          <a:xfrm>
            <a:off x="6758879" y="6466948"/>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r>
              <a:rPr lang="de-DE" dirty="0" smtClean="0"/>
              <a:t>Folie </a:t>
            </a:r>
            <a:fld id="{B28F9D38-746F-4F66-8DFA-FA7E04203DA6}" type="slidenum">
              <a:rPr lang="de-DE" smtClean="0"/>
              <a:pPr/>
              <a:t>‹Nr.›</a:t>
            </a:fld>
            <a:endParaRPr lang="de-DE" dirty="0"/>
          </a:p>
        </p:txBody>
      </p:sp>
      <p:sp>
        <p:nvSpPr>
          <p:cNvPr id="10" name="Textfeld 9"/>
          <p:cNvSpPr txBox="1"/>
          <p:nvPr/>
        </p:nvSpPr>
        <p:spPr>
          <a:xfrm>
            <a:off x="223838" y="260712"/>
            <a:ext cx="8696325" cy="576000"/>
          </a:xfrm>
          <a:prstGeom prst="rect">
            <a:avLst/>
          </a:prstGeom>
          <a:solidFill>
            <a:srgbClr val="FFFF99"/>
          </a:solidFill>
        </p:spPr>
        <p:txBody>
          <a:bodyPr>
            <a:spAutoFit/>
          </a:bodyPr>
          <a:lstStyle/>
          <a:p>
            <a:pPr algn="ctr" fontAlgn="auto">
              <a:spcBef>
                <a:spcPts val="0"/>
              </a:spcBef>
              <a:spcAft>
                <a:spcPts val="0"/>
              </a:spcAft>
              <a:defRPr/>
            </a:pPr>
            <a:endParaRPr lang="de-DE" sz="2800" b="1" dirty="0">
              <a:latin typeface="Arial" pitchFamily="34" charset="0"/>
              <a:cs typeface="Arial" pitchFamily="34" charset="0"/>
            </a:endParaRPr>
          </a:p>
        </p:txBody>
      </p:sp>
      <p:pic>
        <p:nvPicPr>
          <p:cNvPr id="9" name="Bild 8"/>
          <p:cNvPicPr>
            <a:picLocks/>
          </p:cNvPicPr>
          <p:nvPr/>
        </p:nvPicPr>
        <p:blipFill>
          <a:blip r:embed="rId6" cstate="print"/>
          <a:stretch>
            <a:fillRect/>
          </a:stretch>
        </p:blipFill>
        <p:spPr>
          <a:xfrm flipV="1">
            <a:off x="217104" y="6345320"/>
            <a:ext cx="8712968" cy="36008"/>
          </a:xfrm>
          <a:prstGeom prst="rect">
            <a:avLst/>
          </a:prstGeom>
        </p:spPr>
      </p:pic>
    </p:spTree>
  </p:cSld>
  <p:clrMap bg1="lt1" tx1="dk1" bg2="lt2" tx2="dk2" accent1="accent1" accent2="accent2" accent3="accent3" accent4="accent4" accent5="accent5" accent6="accent6" hlink="hlink" folHlink="folHlink"/>
  <p:sldLayoutIdLst>
    <p:sldLayoutId id="2147483742" r:id="rId1"/>
    <p:sldLayoutId id="2147483745" r:id="rId2"/>
    <p:sldLayoutId id="2147483747" r:id="rId3"/>
    <p:sldLayoutId id="2147483748"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Clr>
          <a:srgbClr val="7F7F7F"/>
        </a:buClr>
        <a:buFont typeface="Wingdings" pitchFamily="2" charset="2"/>
        <a:buChar char="§"/>
        <a:defRPr sz="24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200" kern="1200">
          <a:solidFill>
            <a:schemeClr val="tx1"/>
          </a:solidFill>
          <a:latin typeface="Arial" pitchFamily="34" charset="0"/>
          <a:ea typeface="+mn-ea"/>
          <a:cs typeface="Arial" pitchFamily="34" charset="0"/>
        </a:defRPr>
      </a:lvl2pPr>
      <a:lvl3pPr marL="1257300" indent="-342900" algn="l" rtl="0" eaLnBrk="1" fontAlgn="base" hangingPunct="1">
        <a:spcBef>
          <a:spcPct val="20000"/>
        </a:spcBef>
        <a:spcAft>
          <a:spcPct val="0"/>
        </a:spcAft>
        <a:buClr>
          <a:srgbClr val="7F7F7F"/>
        </a:buClr>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duotone>
              <a:schemeClr val="accent6">
                <a:shade val="45000"/>
                <a:satMod val="135000"/>
              </a:schemeClr>
              <a:prstClr val="white"/>
            </a:duotone>
          </a:blip>
          <a:srcRect r="10332"/>
          <a:stretch>
            <a:fillRect/>
          </a:stretch>
        </p:blipFill>
        <p:spPr bwMode="auto">
          <a:xfrm>
            <a:off x="7017767" y="980728"/>
            <a:ext cx="1874713" cy="5216525"/>
          </a:xfrm>
          <a:prstGeom prst="rect">
            <a:avLst/>
          </a:prstGeom>
          <a:ln>
            <a:noFill/>
          </a:ln>
          <a:effectLst>
            <a:softEdge rad="112500"/>
          </a:effectLst>
        </p:spPr>
      </p:pic>
      <p:pic>
        <p:nvPicPr>
          <p:cNvPr id="1027" name="Picture 3"/>
          <p:cNvPicPr>
            <a:picLocks noChangeAspect="1" noChangeArrowheads="1"/>
          </p:cNvPicPr>
          <p:nvPr/>
        </p:nvPicPr>
        <p:blipFill>
          <a:blip r:embed="rId3" cstate="print">
            <a:duotone>
              <a:schemeClr val="accent6">
                <a:shade val="45000"/>
                <a:satMod val="135000"/>
              </a:schemeClr>
              <a:prstClr val="white"/>
            </a:duotone>
          </a:blip>
          <a:srcRect/>
          <a:stretch>
            <a:fillRect/>
          </a:stretch>
        </p:blipFill>
        <p:spPr bwMode="auto">
          <a:xfrm>
            <a:off x="251520" y="980727"/>
            <a:ext cx="1856748" cy="5184577"/>
          </a:xfrm>
          <a:prstGeom prst="rect">
            <a:avLst/>
          </a:prstGeom>
          <a:ln>
            <a:noFill/>
          </a:ln>
          <a:effectLst>
            <a:softEdge rad="112500"/>
          </a:effectLst>
        </p:spPr>
      </p:pic>
      <p:sp>
        <p:nvSpPr>
          <p:cNvPr id="2" name="Titel 1"/>
          <p:cNvSpPr>
            <a:spLocks noGrp="1"/>
          </p:cNvSpPr>
          <p:nvPr>
            <p:ph type="ctrTitle"/>
          </p:nvPr>
        </p:nvSpPr>
        <p:spPr/>
        <p:txBody>
          <a:bodyPr/>
          <a:lstStyle/>
          <a:p>
            <a:r>
              <a:rPr lang="de-DE" sz="3200" dirty="0" smtClean="0"/>
              <a:t>Unterrichtsvorhaben Kl. 7:</a:t>
            </a:r>
            <a:br>
              <a:rPr lang="de-DE" sz="3200" dirty="0" smtClean="0"/>
            </a:br>
            <a:r>
              <a:rPr lang="de-DE" sz="3200" dirty="0" smtClean="0"/>
              <a:t>„Einführung in die naturwissenschaftliche Arbeitsweise“</a:t>
            </a:r>
            <a:endParaRPr lang="de-DE" sz="3200" dirty="0"/>
          </a:p>
        </p:txBody>
      </p:sp>
      <p:sp>
        <p:nvSpPr>
          <p:cNvPr id="3" name="Untertitel 2"/>
          <p:cNvSpPr>
            <a:spLocks noGrp="1"/>
          </p:cNvSpPr>
          <p:nvPr>
            <p:ph type="subTitle" idx="1"/>
          </p:nvPr>
        </p:nvSpPr>
        <p:spPr/>
        <p:txBody>
          <a:bodyPr/>
          <a:lstStyle/>
          <a:p>
            <a:r>
              <a:rPr lang="de-DE" dirty="0" smtClean="0"/>
              <a:t>Prozessbezogene Kompetenzen </a:t>
            </a:r>
          </a:p>
          <a:p>
            <a:r>
              <a:rPr lang="de-DE" dirty="0" smtClean="0"/>
              <a:t>von Anfang an</a:t>
            </a:r>
          </a:p>
        </p:txBody>
      </p:sp>
      <p:sp>
        <p:nvSpPr>
          <p:cNvPr id="8" name="Fußzeilenplatzhalter 7"/>
          <p:cNvSpPr>
            <a:spLocks noGrp="1"/>
          </p:cNvSpPr>
          <p:nvPr>
            <p:ph type="ftr" sz="quarter" idx="3"/>
          </p:nvPr>
        </p:nvSpPr>
        <p:spPr/>
        <p:txBody>
          <a:bodyPr/>
          <a:lstStyle/>
          <a:p>
            <a:r>
              <a:rPr lang="de-DE" smtClean="0"/>
              <a:t>ZPG Physik 07.12.2015 - StD'in Monica Hettrich</a:t>
            </a:r>
            <a:endParaRPr lang="de-DE"/>
          </a:p>
        </p:txBody>
      </p:sp>
      <p:sp>
        <p:nvSpPr>
          <p:cNvPr id="7" name="Textfeld 6"/>
          <p:cNvSpPr txBox="1"/>
          <p:nvPr/>
        </p:nvSpPr>
        <p:spPr>
          <a:xfrm>
            <a:off x="323528" y="5877272"/>
            <a:ext cx="1728192" cy="230832"/>
          </a:xfrm>
          <a:prstGeom prst="rect">
            <a:avLst/>
          </a:prstGeom>
          <a:noFill/>
        </p:spPr>
        <p:txBody>
          <a:bodyPr wrap="square" rtlCol="0">
            <a:spAutoFit/>
          </a:bodyPr>
          <a:lstStyle/>
          <a:p>
            <a:pPr algn="ctr"/>
            <a:r>
              <a:rPr lang="de-DE" sz="900" i="1" dirty="0" smtClean="0">
                <a:solidFill>
                  <a:schemeClr val="tx1">
                    <a:lumMod val="65000"/>
                    <a:lumOff val="35000"/>
                  </a:schemeClr>
                </a:solidFill>
                <a:latin typeface="+mn-lt"/>
              </a:rPr>
              <a:t>Fotos: Monica Hettrich, Stuttgart</a:t>
            </a:r>
            <a:endParaRPr lang="de-DE" sz="900" i="1" dirty="0">
              <a:solidFill>
                <a:schemeClr val="tx1">
                  <a:lumMod val="65000"/>
                  <a:lumOff val="35000"/>
                </a:schemeClr>
              </a:solidFill>
              <a:latin typeface="+mn-lt"/>
            </a:endParaRPr>
          </a:p>
        </p:txBody>
      </p:sp>
    </p:spTree>
    <p:extLst>
      <p:ext uri="{BB962C8B-B14F-4D97-AF65-F5344CB8AC3E}">
        <p14:creationId xmlns:p14="http://schemas.microsoft.com/office/powerpoint/2010/main" val="1734575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srcRect/>
          <a:stretch>
            <a:fillRect/>
          </a:stretch>
        </p:blipFill>
        <p:spPr bwMode="auto">
          <a:xfrm>
            <a:off x="251520" y="2564904"/>
            <a:ext cx="8486775" cy="781050"/>
          </a:xfrm>
          <a:prstGeom prst="rect">
            <a:avLst/>
          </a:prstGeom>
          <a:ln>
            <a:noFill/>
          </a:ln>
          <a:effectLst>
            <a:outerShdw blurRad="292100" dist="139700" dir="2700000" algn="tl" rotWithShape="0">
              <a:srgbClr val="333333">
                <a:alpha val="65000"/>
              </a:srgbClr>
            </a:outerShdw>
          </a:effectLst>
        </p:spPr>
      </p:pic>
      <p:sp>
        <p:nvSpPr>
          <p:cNvPr id="3" name="Titel 2"/>
          <p:cNvSpPr>
            <a:spLocks noGrp="1"/>
          </p:cNvSpPr>
          <p:nvPr>
            <p:ph type="ctrTitle"/>
          </p:nvPr>
        </p:nvSpPr>
        <p:spPr/>
        <p:txBody>
          <a:bodyPr/>
          <a:lstStyle/>
          <a:p>
            <a:pPr algn="ctr"/>
            <a:r>
              <a:rPr lang="de-DE" b="1" dirty="0" smtClean="0"/>
              <a:t>„Gelenkstellen“</a:t>
            </a:r>
            <a:endParaRPr lang="de-DE" b="1" dirty="0"/>
          </a:p>
        </p:txBody>
      </p:sp>
      <p:sp>
        <p:nvSpPr>
          <p:cNvPr id="4" name="Fußzeilenplatzhalter 3"/>
          <p:cNvSpPr>
            <a:spLocks noGrp="1"/>
          </p:cNvSpPr>
          <p:nvPr>
            <p:ph type="ftr" sz="quarter" idx="3"/>
          </p:nvPr>
        </p:nvSpPr>
        <p:spPr/>
        <p:txBody>
          <a:bodyPr/>
          <a:lstStyle/>
          <a:p>
            <a:r>
              <a:rPr lang="de-DE" smtClean="0"/>
              <a:t>ZPG Physik 07.12.2015 - StD'in Monica Hettrich</a:t>
            </a:r>
            <a:endParaRPr lang="de-DE" dirty="0"/>
          </a:p>
        </p:txBody>
      </p:sp>
      <p:pic>
        <p:nvPicPr>
          <p:cNvPr id="1026" name="Picture 2"/>
          <p:cNvPicPr>
            <a:picLocks noChangeAspect="1" noChangeArrowheads="1"/>
          </p:cNvPicPr>
          <p:nvPr/>
        </p:nvPicPr>
        <p:blipFill>
          <a:blip r:embed="rId4" cstate="print"/>
          <a:srcRect/>
          <a:stretch>
            <a:fillRect/>
          </a:stretch>
        </p:blipFill>
        <p:spPr bwMode="auto">
          <a:xfrm>
            <a:off x="179512" y="980728"/>
            <a:ext cx="8610600" cy="1314450"/>
          </a:xfrm>
          <a:prstGeom prst="rect">
            <a:avLst/>
          </a:prstGeom>
          <a:ln>
            <a:noFill/>
          </a:ln>
          <a:effectLst>
            <a:outerShdw blurRad="292100" dist="139700" dir="2700000" algn="tl" rotWithShape="0">
              <a:srgbClr val="333333">
                <a:alpha val="65000"/>
              </a:srgbClr>
            </a:outerShdw>
          </a:effectLst>
        </p:spPr>
      </p:pic>
      <p:pic>
        <p:nvPicPr>
          <p:cNvPr id="1027" name="Picture 3"/>
          <p:cNvPicPr>
            <a:picLocks noChangeAspect="1" noChangeArrowheads="1"/>
          </p:cNvPicPr>
          <p:nvPr/>
        </p:nvPicPr>
        <p:blipFill>
          <a:blip r:embed="rId5" cstate="print"/>
          <a:srcRect/>
          <a:stretch>
            <a:fillRect/>
          </a:stretch>
        </p:blipFill>
        <p:spPr bwMode="auto">
          <a:xfrm>
            <a:off x="619447" y="2117229"/>
            <a:ext cx="8201025" cy="447675"/>
          </a:xfrm>
          <a:prstGeom prst="rect">
            <a:avLst/>
          </a:prstGeom>
          <a:ln>
            <a:noFill/>
          </a:ln>
          <a:effectLst>
            <a:outerShdw blurRad="292100" dist="139700" dir="2700000" algn="tl" rotWithShape="0">
              <a:srgbClr val="333333">
                <a:alpha val="65000"/>
              </a:srgbClr>
            </a:outerShdw>
          </a:effectLst>
        </p:spPr>
      </p:pic>
      <p:grpSp>
        <p:nvGrpSpPr>
          <p:cNvPr id="31" name="Gruppieren 30"/>
          <p:cNvGrpSpPr/>
          <p:nvPr/>
        </p:nvGrpSpPr>
        <p:grpSpPr>
          <a:xfrm>
            <a:off x="4932040" y="1520808"/>
            <a:ext cx="1800200" cy="180000"/>
            <a:chOff x="4932040" y="1520808"/>
            <a:chExt cx="1800200" cy="180000"/>
          </a:xfrm>
        </p:grpSpPr>
        <p:grpSp>
          <p:nvGrpSpPr>
            <p:cNvPr id="27" name="Gruppieren 26"/>
            <p:cNvGrpSpPr/>
            <p:nvPr/>
          </p:nvGrpSpPr>
          <p:grpSpPr>
            <a:xfrm>
              <a:off x="5832160" y="1520808"/>
              <a:ext cx="180000" cy="180000"/>
              <a:chOff x="5832160" y="1520808"/>
              <a:chExt cx="180000" cy="180000"/>
            </a:xfrm>
          </p:grpSpPr>
          <p:cxnSp>
            <p:nvCxnSpPr>
              <p:cNvPr id="10" name="Gerade Verbindung 9"/>
              <p:cNvCxnSpPr/>
              <p:nvPr/>
            </p:nvCxnSpPr>
            <p:spPr>
              <a:xfrm>
                <a:off x="5832160" y="1520808"/>
                <a:ext cx="180000" cy="1800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p:nvCxnSpPr>
            <p:spPr>
              <a:xfrm flipV="1">
                <a:off x="5832160" y="1520808"/>
                <a:ext cx="180000" cy="1800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26" name="Gruppieren 25"/>
            <p:cNvGrpSpPr/>
            <p:nvPr/>
          </p:nvGrpSpPr>
          <p:grpSpPr>
            <a:xfrm>
              <a:off x="6552240" y="1520808"/>
              <a:ext cx="180000" cy="180000"/>
              <a:chOff x="6552240" y="1520808"/>
              <a:chExt cx="180000" cy="180000"/>
            </a:xfrm>
          </p:grpSpPr>
          <p:cxnSp>
            <p:nvCxnSpPr>
              <p:cNvPr id="16" name="Gerade Verbindung 15"/>
              <p:cNvCxnSpPr/>
              <p:nvPr/>
            </p:nvCxnSpPr>
            <p:spPr>
              <a:xfrm>
                <a:off x="6552240" y="1520808"/>
                <a:ext cx="180000" cy="1800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p:nvCxnSpPr>
            <p:spPr>
              <a:xfrm flipV="1">
                <a:off x="6552240" y="1520808"/>
                <a:ext cx="180000" cy="1800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29" name="Gruppieren 28"/>
            <p:cNvGrpSpPr/>
            <p:nvPr/>
          </p:nvGrpSpPr>
          <p:grpSpPr>
            <a:xfrm>
              <a:off x="4932040" y="1520808"/>
              <a:ext cx="684056" cy="180000"/>
              <a:chOff x="4932040" y="1520808"/>
              <a:chExt cx="684056" cy="180000"/>
            </a:xfrm>
          </p:grpSpPr>
          <p:cxnSp>
            <p:nvCxnSpPr>
              <p:cNvPr id="8" name="Gerade Verbindung 7"/>
              <p:cNvCxnSpPr/>
              <p:nvPr/>
            </p:nvCxnSpPr>
            <p:spPr>
              <a:xfrm>
                <a:off x="5148064" y="1520808"/>
                <a:ext cx="180000" cy="1800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p:nvCxnSpPr>
            <p:spPr>
              <a:xfrm flipV="1">
                <a:off x="5148064" y="1520808"/>
                <a:ext cx="180000" cy="1800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Gerade Verbindung 11"/>
              <p:cNvCxnSpPr/>
              <p:nvPr/>
            </p:nvCxnSpPr>
            <p:spPr>
              <a:xfrm>
                <a:off x="5328104" y="1520808"/>
                <a:ext cx="180000" cy="1800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flipV="1">
                <a:off x="5328104" y="1520808"/>
                <a:ext cx="180000" cy="1800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p:nvCxnSpPr>
            <p:spPr>
              <a:xfrm>
                <a:off x="4932040" y="1520808"/>
                <a:ext cx="180000" cy="1800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p:nvCxnSpPr>
            <p:spPr>
              <a:xfrm flipV="1">
                <a:off x="4932040" y="1520808"/>
                <a:ext cx="180000" cy="1800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p:nvCxnSpPr>
            <p:spPr>
              <a:xfrm>
                <a:off x="5436096" y="1520808"/>
                <a:ext cx="180000" cy="1800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p:nvCxnSpPr>
            <p:spPr>
              <a:xfrm flipV="1">
                <a:off x="5436096" y="1520808"/>
                <a:ext cx="180000" cy="1800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grpSp>
      </p:grpSp>
      <p:cxnSp>
        <p:nvCxnSpPr>
          <p:cNvPr id="24" name="Gerade Verbindung 23"/>
          <p:cNvCxnSpPr/>
          <p:nvPr/>
        </p:nvCxnSpPr>
        <p:spPr>
          <a:xfrm>
            <a:off x="5652120" y="1628800"/>
            <a:ext cx="936104" cy="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p:nvCxnSpPr>
        <p:spPr>
          <a:xfrm>
            <a:off x="4644008" y="1628800"/>
            <a:ext cx="936104" cy="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grpSp>
        <p:nvGrpSpPr>
          <p:cNvPr id="28" name="Gruppieren 27"/>
          <p:cNvGrpSpPr/>
          <p:nvPr/>
        </p:nvGrpSpPr>
        <p:grpSpPr>
          <a:xfrm>
            <a:off x="5508104" y="1520808"/>
            <a:ext cx="180000" cy="180000"/>
            <a:chOff x="5508104" y="2960968"/>
            <a:chExt cx="180000" cy="180000"/>
          </a:xfrm>
        </p:grpSpPr>
        <p:cxnSp>
          <p:nvCxnSpPr>
            <p:cNvPr id="20" name="Gerade Verbindung 19"/>
            <p:cNvCxnSpPr/>
            <p:nvPr/>
          </p:nvCxnSpPr>
          <p:spPr>
            <a:xfrm>
              <a:off x="5508104" y="2960968"/>
              <a:ext cx="180000" cy="1800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p:nvCxnSpPr>
          <p:spPr>
            <a:xfrm flipV="1">
              <a:off x="5508104" y="2960968"/>
              <a:ext cx="180000" cy="1800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0" name="Textfeld 29"/>
          <p:cNvSpPr txBox="1"/>
          <p:nvPr/>
        </p:nvSpPr>
        <p:spPr>
          <a:xfrm>
            <a:off x="395536" y="3356992"/>
            <a:ext cx="8280920" cy="2923877"/>
          </a:xfrm>
          <a:prstGeom prst="rect">
            <a:avLst/>
          </a:prstGeom>
          <a:noFill/>
        </p:spPr>
        <p:txBody>
          <a:bodyPr wrap="square" rtlCol="0">
            <a:spAutoFit/>
          </a:bodyPr>
          <a:lstStyle/>
          <a:p>
            <a:r>
              <a:rPr lang="de-DE" b="1" dirty="0" smtClean="0">
                <a:latin typeface="+mn-lt"/>
              </a:rPr>
              <a:t>Erfahrungen:</a:t>
            </a:r>
          </a:p>
          <a:p>
            <a:pPr marL="361950" indent="-361950">
              <a:buFont typeface="Arial" pitchFamily="34" charset="0"/>
              <a:buChar char="•"/>
              <a:tabLst>
                <a:tab pos="361950" algn="l"/>
              </a:tabLst>
            </a:pPr>
            <a:r>
              <a:rPr lang="de-DE" sz="2000" dirty="0" smtClean="0">
                <a:latin typeface="+mn-lt"/>
              </a:rPr>
              <a:t>„Mittelwert nach Gefühl“ diskutieren und mit Rechnung vergleichen</a:t>
            </a:r>
          </a:p>
          <a:p>
            <a:pPr marL="361950" indent="-361950">
              <a:buFont typeface="Arial" pitchFamily="34" charset="0"/>
              <a:buChar char="•"/>
              <a:tabLst>
                <a:tab pos="361950" algn="l"/>
              </a:tabLst>
            </a:pPr>
            <a:r>
              <a:rPr lang="de-DE" sz="2000" dirty="0" smtClean="0">
                <a:latin typeface="+mn-lt"/>
              </a:rPr>
              <a:t>„Bereich auf beiden Seiten gleich groß“ muss diskutiert und sorgfältig begründet werden</a:t>
            </a:r>
          </a:p>
          <a:p>
            <a:pPr marL="361950" indent="-361950">
              <a:buFont typeface="Arial" pitchFamily="34" charset="0"/>
              <a:buChar char="•"/>
              <a:tabLst>
                <a:tab pos="361950" algn="l"/>
              </a:tabLst>
            </a:pPr>
            <a:r>
              <a:rPr lang="de-DE" sz="2000" i="1" dirty="0" smtClean="0">
                <a:latin typeface="+mn-lt"/>
              </a:rPr>
              <a:t>Visualisierung</a:t>
            </a:r>
            <a:r>
              <a:rPr lang="de-DE" sz="2000" dirty="0" smtClean="0">
                <a:latin typeface="+mn-lt"/>
              </a:rPr>
              <a:t> der Abweichung grundsätzlich sehr hilfreich!</a:t>
            </a:r>
          </a:p>
          <a:p>
            <a:pPr marL="361950" indent="-361950">
              <a:buFont typeface="Arial" pitchFamily="34" charset="0"/>
              <a:buChar char="•"/>
              <a:tabLst>
                <a:tab pos="361950" algn="l"/>
              </a:tabLst>
            </a:pPr>
            <a:r>
              <a:rPr lang="de-DE" sz="2000" i="1" dirty="0" smtClean="0">
                <a:latin typeface="+mn-lt"/>
              </a:rPr>
              <a:t>Berechnung </a:t>
            </a:r>
            <a:r>
              <a:rPr lang="de-DE" sz="2000" dirty="0" smtClean="0">
                <a:latin typeface="+mn-lt"/>
              </a:rPr>
              <a:t>der Abweichung in vielen Klassen machbar, aber besser ohne </a:t>
            </a:r>
            <a:r>
              <a:rPr lang="de-DE" sz="2000" dirty="0" err="1" smtClean="0">
                <a:latin typeface="+mn-lt"/>
              </a:rPr>
              <a:t>Betragsstriche</a:t>
            </a:r>
            <a:r>
              <a:rPr lang="de-DE" sz="2000" dirty="0" smtClean="0">
                <a:latin typeface="+mn-lt"/>
              </a:rPr>
              <a:t> anschreiben</a:t>
            </a:r>
          </a:p>
          <a:p>
            <a:pPr marL="361950" indent="-361950">
              <a:buFont typeface="Arial" pitchFamily="34" charset="0"/>
              <a:buChar char="•"/>
              <a:tabLst>
                <a:tab pos="361950" algn="l"/>
              </a:tabLst>
            </a:pPr>
            <a:r>
              <a:rPr lang="de-DE" sz="2000" dirty="0" smtClean="0">
                <a:latin typeface="+mn-lt"/>
              </a:rPr>
              <a:t>Bedeutung der mittleren Abweichung „</a:t>
            </a:r>
            <a:r>
              <a:rPr lang="de-DE" sz="2000" dirty="0" smtClean="0">
                <a:latin typeface="+mn-lt"/>
                <a:sym typeface="Symbol"/>
              </a:rPr>
              <a:t> …s“ mit Visualisierung des Bereiches in Zusammenhang bringen!</a:t>
            </a:r>
            <a:endParaRPr lang="de-DE" sz="2000" dirty="0">
              <a:latin typeface="+mn-lt"/>
            </a:endParaRPr>
          </a:p>
        </p:txBody>
      </p:sp>
      <p:sp>
        <p:nvSpPr>
          <p:cNvPr id="32" name="Foliennummernplatzhalter 31"/>
          <p:cNvSpPr>
            <a:spLocks noGrp="1"/>
          </p:cNvSpPr>
          <p:nvPr>
            <p:ph type="sldNum" sz="quarter" idx="4"/>
          </p:nvPr>
        </p:nvSpPr>
        <p:spPr/>
        <p:txBody>
          <a:bodyPr/>
          <a:lstStyle/>
          <a:p>
            <a:r>
              <a:rPr lang="de-DE" smtClean="0"/>
              <a:t>Folie </a:t>
            </a:r>
            <a:fld id="{B28F9D38-746F-4F66-8DFA-FA7E04203DA6}" type="slidenum">
              <a:rPr lang="de-DE" smtClean="0"/>
              <a:pPr/>
              <a:t>10</a:t>
            </a:fld>
            <a:endParaRPr lang="de-DE" dirty="0"/>
          </a:p>
        </p:txBody>
      </p:sp>
    </p:spTree>
    <p:extLst>
      <p:ext uri="{BB962C8B-B14F-4D97-AF65-F5344CB8AC3E}">
        <p14:creationId xmlns:p14="http://schemas.microsoft.com/office/powerpoint/2010/main" val="89442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nodeType="afterEffect">
                                  <p:stCondLst>
                                    <p:cond delay="0"/>
                                  </p:stCondLst>
                                  <p:childTnLst>
                                    <p:set>
                                      <p:cBhvr>
                                        <p:cTn id="33" dur="1" fill="hold">
                                          <p:stCondLst>
                                            <p:cond delay="0"/>
                                          </p:stCondLst>
                                        </p:cTn>
                                        <p:tgtEl>
                                          <p:spTgt spid="2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0">
                                            <p:txEl>
                                              <p:pRg st="2" end="2"/>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30">
                                            <p:txEl>
                                              <p:pRg st="3" end="3"/>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0">
                                            <p:txEl>
                                              <p:pRg st="4" end="4"/>
                                            </p:txEl>
                                          </p:spTgt>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3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a:xfrm>
            <a:off x="252390" y="4077072"/>
            <a:ext cx="8640089" cy="1728192"/>
          </a:xfrm>
        </p:spPr>
        <p:txBody>
          <a:bodyPr/>
          <a:lstStyle/>
          <a:p>
            <a:pPr marL="514350" indent="-514350">
              <a:buNone/>
            </a:pPr>
            <a:r>
              <a:rPr lang="de-DE" sz="2400" b="1" dirty="0" smtClean="0">
                <a:latin typeface="+mn-lt"/>
              </a:rPr>
              <a:t>Erfahrung:</a:t>
            </a:r>
          </a:p>
          <a:p>
            <a:pPr marL="514350" indent="-514350"/>
            <a:r>
              <a:rPr lang="de-DE" sz="2400" dirty="0" smtClean="0">
                <a:latin typeface="+mn-lt"/>
              </a:rPr>
              <a:t>Begründungsebene fällt schwer, ist aber wichtig =&gt; sollte ebenfalls frontal besprochen werden</a:t>
            </a:r>
            <a:endParaRPr lang="de-DE" sz="2400" dirty="0">
              <a:latin typeface="+mn-lt"/>
            </a:endParaRPr>
          </a:p>
        </p:txBody>
      </p:sp>
      <p:sp>
        <p:nvSpPr>
          <p:cNvPr id="3" name="Titel 2"/>
          <p:cNvSpPr>
            <a:spLocks noGrp="1"/>
          </p:cNvSpPr>
          <p:nvPr>
            <p:ph type="ctrTitle"/>
          </p:nvPr>
        </p:nvSpPr>
        <p:spPr/>
        <p:txBody>
          <a:bodyPr/>
          <a:lstStyle/>
          <a:p>
            <a:pPr algn="ctr"/>
            <a:r>
              <a:rPr lang="de-DE" b="1" dirty="0" smtClean="0"/>
              <a:t>„Gelenkstellen“</a:t>
            </a:r>
            <a:endParaRPr lang="de-DE" b="1" dirty="0"/>
          </a:p>
        </p:txBody>
      </p:sp>
      <p:sp>
        <p:nvSpPr>
          <p:cNvPr id="4" name="Fußzeilenplatzhalter 3"/>
          <p:cNvSpPr>
            <a:spLocks noGrp="1"/>
          </p:cNvSpPr>
          <p:nvPr>
            <p:ph type="ftr" sz="quarter" idx="3"/>
          </p:nvPr>
        </p:nvSpPr>
        <p:spPr/>
        <p:txBody>
          <a:bodyPr/>
          <a:lstStyle/>
          <a:p>
            <a:r>
              <a:rPr lang="de-DE" smtClean="0"/>
              <a:t>ZPG Physik 07.12.2015 - StD'in Monica Hettrich</a:t>
            </a:r>
            <a:endParaRPr lang="de-DE" dirty="0"/>
          </a:p>
        </p:txBody>
      </p:sp>
      <p:sp>
        <p:nvSpPr>
          <p:cNvPr id="6" name="Foliennummernplatzhalter 5"/>
          <p:cNvSpPr>
            <a:spLocks noGrp="1"/>
          </p:cNvSpPr>
          <p:nvPr>
            <p:ph type="sldNum" sz="quarter" idx="4"/>
          </p:nvPr>
        </p:nvSpPr>
        <p:spPr/>
        <p:txBody>
          <a:bodyPr/>
          <a:lstStyle/>
          <a:p>
            <a:r>
              <a:rPr lang="de-DE" smtClean="0"/>
              <a:t>Folie </a:t>
            </a:r>
            <a:fld id="{B28F9D38-746F-4F66-8DFA-FA7E04203DA6}" type="slidenum">
              <a:rPr lang="de-DE" smtClean="0"/>
              <a:pPr/>
              <a:t>11</a:t>
            </a:fld>
            <a:endParaRPr lang="de-DE" dirty="0"/>
          </a:p>
        </p:txBody>
      </p:sp>
      <p:pic>
        <p:nvPicPr>
          <p:cNvPr id="1026" name="Picture 2"/>
          <p:cNvPicPr>
            <a:picLocks noChangeAspect="1" noChangeArrowheads="1"/>
          </p:cNvPicPr>
          <p:nvPr/>
        </p:nvPicPr>
        <p:blipFill>
          <a:blip r:embed="rId3" cstate="print"/>
          <a:srcRect/>
          <a:stretch>
            <a:fillRect/>
          </a:stretch>
        </p:blipFill>
        <p:spPr bwMode="auto">
          <a:xfrm>
            <a:off x="366713" y="1268760"/>
            <a:ext cx="8410575" cy="24574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9442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a:xfrm>
            <a:off x="252390" y="4149080"/>
            <a:ext cx="8640089" cy="2232248"/>
          </a:xfrm>
        </p:spPr>
        <p:txBody>
          <a:bodyPr/>
          <a:lstStyle/>
          <a:p>
            <a:pPr marL="514350" indent="-514350">
              <a:buNone/>
            </a:pPr>
            <a:r>
              <a:rPr lang="de-DE" sz="2400" b="1" dirty="0" smtClean="0">
                <a:latin typeface="+mn-lt"/>
              </a:rPr>
              <a:t>Erfahrungen:</a:t>
            </a:r>
          </a:p>
          <a:p>
            <a:pPr marL="514350" indent="-514350"/>
            <a:r>
              <a:rPr lang="de-DE" sz="2000" dirty="0" smtClean="0">
                <a:latin typeface="+mn-lt"/>
              </a:rPr>
              <a:t>Vermutungen schnell gefunden, auch entgegengesetzte Annahmen</a:t>
            </a:r>
          </a:p>
          <a:p>
            <a:pPr marL="514350" indent="-514350"/>
            <a:r>
              <a:rPr lang="de-DE" sz="2000" dirty="0" smtClean="0">
                <a:latin typeface="+mn-lt"/>
              </a:rPr>
              <a:t>Begründungsebene:</a:t>
            </a:r>
          </a:p>
          <a:p>
            <a:pPr marL="914400" lvl="1" indent="-514350"/>
            <a:r>
              <a:rPr lang="de-DE" sz="1600" dirty="0" smtClean="0">
                <a:latin typeface="+mn-lt"/>
              </a:rPr>
              <a:t>1 Unterrichtsstunde „opfern“ </a:t>
            </a:r>
            <a:r>
              <a:rPr lang="de-DE" sz="1600" i="1" dirty="0" smtClean="0">
                <a:latin typeface="+mn-lt"/>
              </a:rPr>
              <a:t>oder</a:t>
            </a:r>
          </a:p>
          <a:p>
            <a:pPr marL="914400" lvl="1" indent="-514350"/>
            <a:r>
              <a:rPr lang="de-DE" sz="1600" dirty="0" smtClean="0">
                <a:latin typeface="+mn-lt"/>
              </a:rPr>
              <a:t>Begründungsebene überspringen (spart die 1 Std.)</a:t>
            </a:r>
          </a:p>
          <a:p>
            <a:pPr marL="914400" lvl="1" indent="-514350"/>
            <a:r>
              <a:rPr lang="de-DE" sz="1600" dirty="0" smtClean="0">
                <a:latin typeface="+mn-lt"/>
              </a:rPr>
              <a:t>ggf. Einsatz „</a:t>
            </a:r>
            <a:r>
              <a:rPr lang="de-DE" sz="1600" dirty="0" err="1" smtClean="0">
                <a:latin typeface="+mn-lt"/>
              </a:rPr>
              <a:t>Concept</a:t>
            </a:r>
            <a:r>
              <a:rPr lang="de-DE" sz="1600" dirty="0" smtClean="0">
                <a:latin typeface="+mn-lt"/>
              </a:rPr>
              <a:t> Cartoon“ mit S-Präsentation</a:t>
            </a:r>
            <a:endParaRPr lang="de-DE" sz="1600" dirty="0">
              <a:latin typeface="+mn-lt"/>
            </a:endParaRPr>
          </a:p>
        </p:txBody>
      </p:sp>
      <p:sp>
        <p:nvSpPr>
          <p:cNvPr id="3" name="Titel 2"/>
          <p:cNvSpPr>
            <a:spLocks noGrp="1"/>
          </p:cNvSpPr>
          <p:nvPr>
            <p:ph type="ctrTitle"/>
          </p:nvPr>
        </p:nvSpPr>
        <p:spPr/>
        <p:txBody>
          <a:bodyPr/>
          <a:lstStyle/>
          <a:p>
            <a:pPr algn="ctr"/>
            <a:r>
              <a:rPr lang="de-DE" b="1" dirty="0" smtClean="0"/>
              <a:t>„Gelenkstellen“</a:t>
            </a:r>
            <a:endParaRPr lang="de-DE" b="1" dirty="0"/>
          </a:p>
        </p:txBody>
      </p:sp>
      <p:sp>
        <p:nvSpPr>
          <p:cNvPr id="4" name="Fußzeilenplatzhalter 3"/>
          <p:cNvSpPr>
            <a:spLocks noGrp="1"/>
          </p:cNvSpPr>
          <p:nvPr>
            <p:ph type="ftr" sz="quarter" idx="3"/>
          </p:nvPr>
        </p:nvSpPr>
        <p:spPr/>
        <p:txBody>
          <a:bodyPr/>
          <a:lstStyle/>
          <a:p>
            <a:r>
              <a:rPr lang="de-DE" smtClean="0"/>
              <a:t>ZPG Physik 07.12.2015 - StD'in Monica Hettrich</a:t>
            </a:r>
            <a:endParaRPr lang="de-DE" dirty="0"/>
          </a:p>
        </p:txBody>
      </p:sp>
      <p:pic>
        <p:nvPicPr>
          <p:cNvPr id="3074" name="Picture 2"/>
          <p:cNvPicPr>
            <a:picLocks noChangeAspect="1" noChangeArrowheads="1"/>
          </p:cNvPicPr>
          <p:nvPr/>
        </p:nvPicPr>
        <p:blipFill>
          <a:blip r:embed="rId3" cstate="print"/>
          <a:srcRect/>
          <a:stretch>
            <a:fillRect/>
          </a:stretch>
        </p:blipFill>
        <p:spPr bwMode="auto">
          <a:xfrm>
            <a:off x="328613" y="1124744"/>
            <a:ext cx="8486775" cy="2790825"/>
          </a:xfrm>
          <a:prstGeom prst="rect">
            <a:avLst/>
          </a:prstGeom>
          <a:ln>
            <a:noFill/>
          </a:ln>
          <a:effectLst>
            <a:outerShdw blurRad="292100" dist="139700" dir="2700000" algn="tl" rotWithShape="0">
              <a:srgbClr val="333333">
                <a:alpha val="65000"/>
              </a:srgbClr>
            </a:outerShdw>
          </a:effectLst>
        </p:spPr>
      </p:pic>
      <p:sp>
        <p:nvSpPr>
          <p:cNvPr id="6" name="Foliennummernplatzhalter 5"/>
          <p:cNvSpPr>
            <a:spLocks noGrp="1"/>
          </p:cNvSpPr>
          <p:nvPr>
            <p:ph type="sldNum" sz="quarter" idx="4"/>
          </p:nvPr>
        </p:nvSpPr>
        <p:spPr/>
        <p:txBody>
          <a:bodyPr/>
          <a:lstStyle/>
          <a:p>
            <a:r>
              <a:rPr lang="de-DE" smtClean="0"/>
              <a:t>Folie </a:t>
            </a:r>
            <a:fld id="{B28F9D38-746F-4F66-8DFA-FA7E04203DA6}" type="slidenum">
              <a:rPr lang="de-DE" smtClean="0"/>
              <a:pPr/>
              <a:t>12</a:t>
            </a:fld>
            <a:endParaRPr lang="de-DE" dirty="0"/>
          </a:p>
        </p:txBody>
      </p:sp>
    </p:spTree>
    <p:extLst>
      <p:ext uri="{BB962C8B-B14F-4D97-AF65-F5344CB8AC3E}">
        <p14:creationId xmlns:p14="http://schemas.microsoft.com/office/powerpoint/2010/main" val="89442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a:xfrm>
            <a:off x="252390" y="1196752"/>
            <a:ext cx="8640089" cy="4896544"/>
          </a:xfrm>
        </p:spPr>
        <p:txBody>
          <a:bodyPr/>
          <a:lstStyle/>
          <a:p>
            <a:pPr marL="514350" indent="-514350">
              <a:buNone/>
            </a:pPr>
            <a:r>
              <a:rPr lang="de-DE" sz="2400" b="1" dirty="0" smtClean="0">
                <a:latin typeface="+mn-lt"/>
              </a:rPr>
              <a:t>Überprüfung der Hypothesen:</a:t>
            </a:r>
          </a:p>
          <a:p>
            <a:pPr marL="514350" indent="-514350"/>
            <a:r>
              <a:rPr lang="de-DE" sz="2400" dirty="0" smtClean="0">
                <a:latin typeface="+mn-lt"/>
              </a:rPr>
              <a:t>Pro Gruppe </a:t>
            </a:r>
            <a:r>
              <a:rPr lang="de-DE" sz="2400" b="1" dirty="0" smtClean="0">
                <a:latin typeface="+mn-lt"/>
              </a:rPr>
              <a:t>eine</a:t>
            </a:r>
            <a:r>
              <a:rPr lang="de-DE" sz="2400" dirty="0" smtClean="0">
                <a:latin typeface="+mn-lt"/>
              </a:rPr>
              <a:t> Hypothese, die zu überprüfen ist</a:t>
            </a:r>
          </a:p>
          <a:p>
            <a:pPr marL="514350" indent="-514350"/>
            <a:r>
              <a:rPr lang="de-DE" sz="2400" dirty="0" smtClean="0">
                <a:latin typeface="+mn-lt"/>
              </a:rPr>
              <a:t>Genaue Klärung des Vorgehens nötig:</a:t>
            </a:r>
          </a:p>
          <a:p>
            <a:pPr marL="914400" lvl="1" indent="-514350">
              <a:spcBef>
                <a:spcPts val="0"/>
              </a:spcBef>
            </a:pPr>
            <a:r>
              <a:rPr lang="de-DE" sz="2000" dirty="0" smtClean="0">
                <a:latin typeface="+mn-lt"/>
              </a:rPr>
              <a:t>Verringerung der Abweichung durch Messung von je 10 Periodendauern</a:t>
            </a:r>
          </a:p>
          <a:p>
            <a:pPr marL="914400" lvl="1" indent="-514350">
              <a:spcBef>
                <a:spcPts val="0"/>
              </a:spcBef>
            </a:pPr>
            <a:r>
              <a:rPr lang="de-DE" sz="2000" dirty="0" smtClean="0">
                <a:latin typeface="+mn-lt"/>
              </a:rPr>
              <a:t>Wie viele verschiedene Messwerte benötigt man, um Vertrauen in die Hypothese zu gewinnen?</a:t>
            </a:r>
          </a:p>
          <a:p>
            <a:pPr marL="914400" lvl="1" indent="-514350">
              <a:spcBef>
                <a:spcPts val="0"/>
              </a:spcBef>
            </a:pPr>
            <a:r>
              <a:rPr lang="de-DE" sz="2000" b="1" dirty="0" smtClean="0">
                <a:latin typeface="+mn-lt"/>
              </a:rPr>
              <a:t>Mehrfachmessung</a:t>
            </a:r>
            <a:r>
              <a:rPr lang="de-DE" sz="2000" dirty="0" smtClean="0">
                <a:latin typeface="+mn-lt"/>
              </a:rPr>
              <a:t> und </a:t>
            </a:r>
            <a:r>
              <a:rPr lang="de-DE" sz="2000" b="1" dirty="0" smtClean="0">
                <a:latin typeface="+mn-lt"/>
              </a:rPr>
              <a:t>Mittelwertbildung</a:t>
            </a:r>
          </a:p>
          <a:p>
            <a:pPr marL="914400" lvl="1" indent="-514350">
              <a:spcBef>
                <a:spcPts val="0"/>
              </a:spcBef>
            </a:pPr>
            <a:r>
              <a:rPr lang="de-DE" sz="2000" dirty="0" smtClean="0">
                <a:latin typeface="+mn-lt"/>
              </a:rPr>
              <a:t>Angabe des </a:t>
            </a:r>
            <a:r>
              <a:rPr lang="de-DE" sz="2000" dirty="0" err="1" smtClean="0">
                <a:latin typeface="+mn-lt"/>
              </a:rPr>
              <a:t>Messergebnisses</a:t>
            </a:r>
            <a:r>
              <a:rPr lang="de-DE" sz="2000" dirty="0" smtClean="0">
                <a:latin typeface="+mn-lt"/>
              </a:rPr>
              <a:t> mit Mittelwert und mittlerer Abweichung (geführt über AB)</a:t>
            </a:r>
          </a:p>
          <a:p>
            <a:pPr marL="914400" lvl="1" indent="-514350">
              <a:spcBef>
                <a:spcPts val="0"/>
              </a:spcBef>
            </a:pPr>
            <a:r>
              <a:rPr lang="de-DE" sz="2000" dirty="0" smtClean="0">
                <a:latin typeface="+mn-lt"/>
              </a:rPr>
              <a:t>Variieren nur </a:t>
            </a:r>
            <a:r>
              <a:rPr lang="de-DE" sz="2000" b="1" dirty="0" smtClean="0">
                <a:latin typeface="+mn-lt"/>
              </a:rPr>
              <a:t>eines</a:t>
            </a:r>
            <a:r>
              <a:rPr lang="de-DE" sz="2000" dirty="0" smtClean="0">
                <a:latin typeface="+mn-lt"/>
              </a:rPr>
              <a:t> Versuchsparameters (Lernschritt während des Experimentierens)</a:t>
            </a:r>
          </a:p>
          <a:p>
            <a:pPr marL="514350" indent="-514350"/>
            <a:r>
              <a:rPr lang="de-DE" sz="2400" dirty="0" smtClean="0">
                <a:latin typeface="+mn-lt"/>
              </a:rPr>
              <a:t>Auswertung mittels Diagramm neu:</a:t>
            </a:r>
          </a:p>
          <a:p>
            <a:pPr marL="914400" lvl="1" indent="-514350">
              <a:spcBef>
                <a:spcPts val="0"/>
              </a:spcBef>
            </a:pPr>
            <a:r>
              <a:rPr lang="de-DE" sz="2000" dirty="0" smtClean="0">
                <a:latin typeface="+mn-lt"/>
              </a:rPr>
              <a:t>Erneut Einsatz gestufter Hilfen</a:t>
            </a:r>
          </a:p>
          <a:p>
            <a:pPr marL="914400" lvl="1" indent="-514350">
              <a:spcBef>
                <a:spcPts val="0"/>
              </a:spcBef>
            </a:pPr>
            <a:r>
              <a:rPr lang="de-DE" sz="2000" dirty="0" smtClean="0">
                <a:latin typeface="+mn-lt"/>
              </a:rPr>
              <a:t>Abweichungsbereich wird vertikal abtragen („Fehlerbalken“)</a:t>
            </a:r>
            <a:endParaRPr lang="de-DE" sz="2000" dirty="0">
              <a:latin typeface="+mn-lt"/>
            </a:endParaRPr>
          </a:p>
        </p:txBody>
      </p:sp>
      <p:sp>
        <p:nvSpPr>
          <p:cNvPr id="3" name="Titel 2"/>
          <p:cNvSpPr>
            <a:spLocks noGrp="1"/>
          </p:cNvSpPr>
          <p:nvPr>
            <p:ph type="ctrTitle"/>
          </p:nvPr>
        </p:nvSpPr>
        <p:spPr/>
        <p:txBody>
          <a:bodyPr/>
          <a:lstStyle/>
          <a:p>
            <a:pPr algn="ctr"/>
            <a:r>
              <a:rPr lang="de-DE" b="1" dirty="0" smtClean="0"/>
              <a:t>„Gelenkstellen“</a:t>
            </a:r>
            <a:endParaRPr lang="de-DE" b="1" dirty="0"/>
          </a:p>
        </p:txBody>
      </p:sp>
      <p:sp>
        <p:nvSpPr>
          <p:cNvPr id="4" name="Fußzeilenplatzhalter 3"/>
          <p:cNvSpPr>
            <a:spLocks noGrp="1"/>
          </p:cNvSpPr>
          <p:nvPr>
            <p:ph type="ftr" sz="quarter" idx="3"/>
          </p:nvPr>
        </p:nvSpPr>
        <p:spPr/>
        <p:txBody>
          <a:bodyPr/>
          <a:lstStyle/>
          <a:p>
            <a:r>
              <a:rPr lang="de-DE" smtClean="0"/>
              <a:t>ZPG Physik 07.12.2015 - StD'in Monica Hettrich</a:t>
            </a:r>
            <a:endParaRPr lang="de-DE" dirty="0"/>
          </a:p>
        </p:txBody>
      </p:sp>
      <p:sp>
        <p:nvSpPr>
          <p:cNvPr id="5" name="Foliennummernplatzhalter 4"/>
          <p:cNvSpPr>
            <a:spLocks noGrp="1"/>
          </p:cNvSpPr>
          <p:nvPr>
            <p:ph type="sldNum" sz="quarter" idx="4"/>
          </p:nvPr>
        </p:nvSpPr>
        <p:spPr/>
        <p:txBody>
          <a:bodyPr/>
          <a:lstStyle/>
          <a:p>
            <a:r>
              <a:rPr lang="de-DE" smtClean="0"/>
              <a:t>Folie </a:t>
            </a:r>
            <a:fld id="{B28F9D38-746F-4F66-8DFA-FA7E04203DA6}" type="slidenum">
              <a:rPr lang="de-DE" smtClean="0"/>
              <a:pPr/>
              <a:t>13</a:t>
            </a:fld>
            <a:endParaRPr lang="de-DE" dirty="0"/>
          </a:p>
        </p:txBody>
      </p:sp>
    </p:spTree>
    <p:extLst>
      <p:ext uri="{BB962C8B-B14F-4D97-AF65-F5344CB8AC3E}">
        <p14:creationId xmlns:p14="http://schemas.microsoft.com/office/powerpoint/2010/main" val="89442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p:txBody>
          <a:bodyPr/>
          <a:lstStyle/>
          <a:p>
            <a:r>
              <a:rPr lang="de-DE" sz="2400" dirty="0" smtClean="0"/>
              <a:t>Überprüfung durch Anwendung auf Federpendel:</a:t>
            </a:r>
          </a:p>
          <a:p>
            <a:pPr lvl="1"/>
            <a:r>
              <a:rPr lang="de-DE" sz="2000" dirty="0" smtClean="0"/>
              <a:t>Arbeitsweise wird auf noch unbekannte, aber prinzipiell ähnliche  Versuchsapparatur angewandt</a:t>
            </a:r>
          </a:p>
          <a:p>
            <a:pPr lvl="1"/>
            <a:r>
              <a:rPr lang="de-DE" sz="2000" dirty="0" smtClean="0"/>
              <a:t>Einsammeln, Kommentieren und Bewerten der Schüleraufschriebe</a:t>
            </a:r>
            <a:endParaRPr lang="de-DE" sz="2000" dirty="0"/>
          </a:p>
        </p:txBody>
      </p:sp>
      <p:sp>
        <p:nvSpPr>
          <p:cNvPr id="3" name="Titel 2"/>
          <p:cNvSpPr>
            <a:spLocks noGrp="1"/>
          </p:cNvSpPr>
          <p:nvPr>
            <p:ph type="ctrTitle"/>
          </p:nvPr>
        </p:nvSpPr>
        <p:spPr/>
        <p:txBody>
          <a:bodyPr/>
          <a:lstStyle/>
          <a:p>
            <a:pPr algn="ctr"/>
            <a:r>
              <a:rPr lang="de-DE" b="1" dirty="0" smtClean="0"/>
              <a:t>Ergebnisse</a:t>
            </a:r>
            <a:endParaRPr lang="de-DE" b="1" dirty="0"/>
          </a:p>
        </p:txBody>
      </p:sp>
      <p:sp>
        <p:nvSpPr>
          <p:cNvPr id="4" name="Fußzeilenplatzhalter 3"/>
          <p:cNvSpPr>
            <a:spLocks noGrp="1"/>
          </p:cNvSpPr>
          <p:nvPr>
            <p:ph type="ftr" sz="quarter" idx="3"/>
          </p:nvPr>
        </p:nvSpPr>
        <p:spPr/>
        <p:txBody>
          <a:bodyPr/>
          <a:lstStyle/>
          <a:p>
            <a:r>
              <a:rPr lang="de-DE" smtClean="0"/>
              <a:t>ZPG Physik 07.12.2015 - StD'in Monica Hettrich</a:t>
            </a:r>
            <a:endParaRPr lang="de-DE" dirty="0"/>
          </a:p>
        </p:txBody>
      </p:sp>
      <p:sp>
        <p:nvSpPr>
          <p:cNvPr id="5" name="Foliennummernplatzhalter 4"/>
          <p:cNvSpPr>
            <a:spLocks noGrp="1"/>
          </p:cNvSpPr>
          <p:nvPr>
            <p:ph type="sldNum" sz="quarter" idx="4"/>
          </p:nvPr>
        </p:nvSpPr>
        <p:spPr/>
        <p:txBody>
          <a:bodyPr/>
          <a:lstStyle/>
          <a:p>
            <a:r>
              <a:rPr lang="de-DE" smtClean="0"/>
              <a:t>Folie </a:t>
            </a:r>
            <a:fld id="{B28F9D38-746F-4F66-8DFA-FA7E04203DA6}" type="slidenum">
              <a:rPr lang="de-DE" smtClean="0"/>
              <a:pPr/>
              <a:t>14</a:t>
            </a:fld>
            <a:endParaRPr lang="de-DE" dirty="0"/>
          </a:p>
        </p:txBody>
      </p:sp>
    </p:spTree>
    <p:extLst>
      <p:ext uri="{BB962C8B-B14F-4D97-AF65-F5344CB8AC3E}">
        <p14:creationId xmlns:p14="http://schemas.microsoft.com/office/powerpoint/2010/main" val="89442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a:xfrm>
            <a:off x="252391" y="1772816"/>
            <a:ext cx="4031578" cy="4464496"/>
          </a:xfrm>
        </p:spPr>
        <p:txBody>
          <a:bodyPr/>
          <a:lstStyle/>
          <a:p>
            <a:r>
              <a:rPr lang="de-DE" sz="2400" dirty="0" smtClean="0"/>
              <a:t>Bewertungsvorschlag:</a:t>
            </a:r>
          </a:p>
          <a:p>
            <a:pPr lvl="1"/>
            <a:r>
              <a:rPr lang="de-DE" sz="1600" dirty="0" smtClean="0"/>
              <a:t>einfach und schnell</a:t>
            </a:r>
          </a:p>
          <a:p>
            <a:pPr lvl="1"/>
            <a:r>
              <a:rPr lang="de-DE" sz="1600" dirty="0" smtClean="0"/>
              <a:t>Transparent und vergleichbar</a:t>
            </a:r>
          </a:p>
          <a:p>
            <a:pPr lvl="1"/>
            <a:r>
              <a:rPr lang="de-DE" sz="1600" dirty="0" smtClean="0"/>
              <a:t>individualisierbar durch Lehrerkommentare am Rand der Schüleraufschriebe</a:t>
            </a:r>
          </a:p>
          <a:p>
            <a:pPr lvl="1"/>
            <a:r>
              <a:rPr lang="de-DE" sz="1600" dirty="0" smtClean="0"/>
              <a:t>übertragbar auch bei anderen Arbeitsaufträgen im Schuljahr</a:t>
            </a:r>
            <a:endParaRPr lang="de-DE" sz="1600" dirty="0"/>
          </a:p>
        </p:txBody>
      </p:sp>
      <p:sp>
        <p:nvSpPr>
          <p:cNvPr id="3" name="Titel 2"/>
          <p:cNvSpPr>
            <a:spLocks noGrp="1"/>
          </p:cNvSpPr>
          <p:nvPr>
            <p:ph type="ctrTitle"/>
          </p:nvPr>
        </p:nvSpPr>
        <p:spPr/>
        <p:txBody>
          <a:bodyPr/>
          <a:lstStyle/>
          <a:p>
            <a:pPr algn="ctr"/>
            <a:r>
              <a:rPr lang="de-DE" b="1" dirty="0" smtClean="0"/>
              <a:t>Ergebnisse</a:t>
            </a:r>
            <a:endParaRPr lang="de-DE" b="1" dirty="0"/>
          </a:p>
        </p:txBody>
      </p:sp>
      <p:sp>
        <p:nvSpPr>
          <p:cNvPr id="4" name="Fußzeilenplatzhalter 3"/>
          <p:cNvSpPr>
            <a:spLocks noGrp="1"/>
          </p:cNvSpPr>
          <p:nvPr>
            <p:ph type="ftr" sz="quarter" idx="3"/>
          </p:nvPr>
        </p:nvSpPr>
        <p:spPr/>
        <p:txBody>
          <a:bodyPr/>
          <a:lstStyle/>
          <a:p>
            <a:r>
              <a:rPr lang="de-DE" smtClean="0"/>
              <a:t>ZPG Physik 07.12.2015 - StD'in Monica Hettrich</a:t>
            </a:r>
            <a:endParaRPr lang="de-DE" dirty="0"/>
          </a:p>
        </p:txBody>
      </p:sp>
      <p:sp>
        <p:nvSpPr>
          <p:cNvPr id="5" name="Foliennummernplatzhalter 4"/>
          <p:cNvSpPr>
            <a:spLocks noGrp="1"/>
          </p:cNvSpPr>
          <p:nvPr>
            <p:ph type="sldNum" sz="quarter" idx="4"/>
          </p:nvPr>
        </p:nvSpPr>
        <p:spPr/>
        <p:txBody>
          <a:bodyPr/>
          <a:lstStyle/>
          <a:p>
            <a:r>
              <a:rPr lang="de-DE" smtClean="0"/>
              <a:t>Folie </a:t>
            </a:r>
            <a:fld id="{B28F9D38-746F-4F66-8DFA-FA7E04203DA6}" type="slidenum">
              <a:rPr lang="de-DE" smtClean="0"/>
              <a:pPr/>
              <a:t>15</a:t>
            </a:fld>
            <a:endParaRPr lang="de-DE" dirty="0"/>
          </a:p>
        </p:txBody>
      </p:sp>
      <p:pic>
        <p:nvPicPr>
          <p:cNvPr id="3074" name="Picture 2"/>
          <p:cNvPicPr>
            <a:picLocks noChangeAspect="1" noChangeArrowheads="1"/>
          </p:cNvPicPr>
          <p:nvPr/>
        </p:nvPicPr>
        <p:blipFill>
          <a:blip r:embed="rId3" cstate="print"/>
          <a:srcRect/>
          <a:stretch>
            <a:fillRect/>
          </a:stretch>
        </p:blipFill>
        <p:spPr bwMode="auto">
          <a:xfrm>
            <a:off x="4139952" y="1268760"/>
            <a:ext cx="4343400" cy="43910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9442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a:xfrm>
            <a:off x="252390" y="1052736"/>
            <a:ext cx="8640089" cy="5184576"/>
          </a:xfrm>
        </p:spPr>
        <p:txBody>
          <a:bodyPr/>
          <a:lstStyle/>
          <a:p>
            <a:r>
              <a:rPr lang="de-DE" sz="2000" dirty="0" smtClean="0"/>
              <a:t>Einsatz gestufter Hilfen:</a:t>
            </a:r>
          </a:p>
          <a:p>
            <a:pPr lvl="1">
              <a:spcBef>
                <a:spcPts val="0"/>
              </a:spcBef>
            </a:pPr>
            <a:r>
              <a:rPr lang="de-DE" sz="1800" dirty="0" smtClean="0"/>
              <a:t>muss </a:t>
            </a:r>
            <a:r>
              <a:rPr lang="de-DE" sz="1800" i="1" dirty="0" smtClean="0"/>
              <a:t>gelernt</a:t>
            </a:r>
            <a:r>
              <a:rPr lang="de-DE" sz="1800" dirty="0" smtClean="0"/>
              <a:t> werden – anfangs wenig genutzt, dann zunehmend mehr</a:t>
            </a:r>
          </a:p>
          <a:p>
            <a:pPr lvl="1">
              <a:spcBef>
                <a:spcPts val="0"/>
              </a:spcBef>
            </a:pPr>
            <a:r>
              <a:rPr lang="de-DE" sz="1800" dirty="0" smtClean="0"/>
              <a:t>sind nicht immer für alle </a:t>
            </a:r>
            <a:r>
              <a:rPr lang="de-DE" sz="1800" dirty="0" err="1" smtClean="0"/>
              <a:t>SuS</a:t>
            </a:r>
            <a:r>
              <a:rPr lang="de-DE" sz="1800" dirty="0" smtClean="0"/>
              <a:t> gleichermaßen verständlich =&gt; kein Ersatz für Hilfestellungen durch die Lehrkraft!</a:t>
            </a:r>
          </a:p>
          <a:p>
            <a:pPr>
              <a:spcBef>
                <a:spcPts val="600"/>
              </a:spcBef>
            </a:pPr>
            <a:r>
              <a:rPr lang="de-DE" sz="2000" dirty="0" smtClean="0"/>
              <a:t>Hinweise:</a:t>
            </a:r>
          </a:p>
          <a:p>
            <a:pPr lvl="1">
              <a:spcBef>
                <a:spcPts val="0"/>
              </a:spcBef>
            </a:pPr>
            <a:r>
              <a:rPr lang="de-DE" sz="1800" dirty="0" smtClean="0"/>
              <a:t>Weglassen der Übertragung auf das Federpendel möglich, aber nicht sinnvoll: inhaltliche Vertiefung und Einsicht in eigenen Kompetenzstand</a:t>
            </a:r>
          </a:p>
          <a:p>
            <a:pPr lvl="1">
              <a:spcBef>
                <a:spcPts val="0"/>
              </a:spcBef>
            </a:pPr>
            <a:r>
              <a:rPr lang="de-DE" sz="1800" dirty="0" smtClean="0"/>
              <a:t>Weiterführung in Akustik und Optik absolut sinnvoll</a:t>
            </a:r>
          </a:p>
          <a:p>
            <a:pPr>
              <a:spcBef>
                <a:spcPts val="600"/>
              </a:spcBef>
            </a:pPr>
            <a:r>
              <a:rPr lang="de-DE" sz="2000" dirty="0" smtClean="0"/>
              <a:t>Vorteile des Vorgehens insgesamt:</a:t>
            </a:r>
          </a:p>
          <a:p>
            <a:pPr lvl="1">
              <a:spcBef>
                <a:spcPts val="0"/>
              </a:spcBef>
            </a:pPr>
            <a:r>
              <a:rPr lang="de-DE" sz="1800" dirty="0" smtClean="0"/>
              <a:t>Handlungsorientierung führt zur Kompetenzorientierung</a:t>
            </a:r>
          </a:p>
          <a:p>
            <a:pPr lvl="1">
              <a:spcBef>
                <a:spcPts val="0"/>
              </a:spcBef>
            </a:pPr>
            <a:r>
              <a:rPr lang="de-DE" sz="1800" dirty="0" smtClean="0"/>
              <a:t>Hoher Motivationsgrad durch hohen Anteil an S-Experimenten</a:t>
            </a:r>
          </a:p>
          <a:p>
            <a:pPr lvl="1">
              <a:spcBef>
                <a:spcPts val="0"/>
              </a:spcBef>
            </a:pPr>
            <a:r>
              <a:rPr lang="de-DE" sz="1800" dirty="0" smtClean="0"/>
              <a:t>Diagrammarbeit wird grundgelegt, Gründe dafür durch Kontext transparent</a:t>
            </a:r>
          </a:p>
          <a:p>
            <a:pPr lvl="1">
              <a:spcBef>
                <a:spcPts val="0"/>
              </a:spcBef>
            </a:pPr>
            <a:r>
              <a:rPr lang="de-DE" sz="1800" dirty="0" smtClean="0"/>
              <a:t>Kompetenzzuwachs durch </a:t>
            </a:r>
            <a:r>
              <a:rPr lang="de-DE" sz="1800" dirty="0" err="1" smtClean="0"/>
              <a:t>SuS</a:t>
            </a:r>
            <a:r>
              <a:rPr lang="de-DE" sz="1800" dirty="0" smtClean="0"/>
              <a:t> und Lehrkraft erlebbar</a:t>
            </a:r>
          </a:p>
          <a:p>
            <a:pPr>
              <a:spcBef>
                <a:spcPts val="600"/>
              </a:spcBef>
            </a:pPr>
            <a:r>
              <a:rPr lang="de-DE" sz="2000" dirty="0" smtClean="0"/>
              <a:t>Nachteile des Vorgehens insgesamt:</a:t>
            </a:r>
          </a:p>
          <a:p>
            <a:pPr lvl="1">
              <a:spcBef>
                <a:spcPts val="0"/>
              </a:spcBef>
            </a:pPr>
            <a:r>
              <a:rPr lang="de-DE" sz="1800" dirty="0" smtClean="0"/>
              <a:t>Lenkung durch Lehrkraft muss genau überlegt und strikt sein</a:t>
            </a:r>
          </a:p>
          <a:p>
            <a:pPr lvl="1">
              <a:spcBef>
                <a:spcPts val="0"/>
              </a:spcBef>
            </a:pPr>
            <a:r>
              <a:rPr lang="de-DE" sz="1800" dirty="0" smtClean="0"/>
              <a:t>Hoher Anteil an abstrakten Inhalten / Rechnungen</a:t>
            </a:r>
          </a:p>
          <a:p>
            <a:pPr lvl="1">
              <a:spcBef>
                <a:spcPts val="0"/>
              </a:spcBef>
            </a:pPr>
            <a:r>
              <a:rPr lang="de-DE" sz="1800" dirty="0" smtClean="0"/>
              <a:t>Hoher Zeitaufwand</a:t>
            </a:r>
          </a:p>
        </p:txBody>
      </p:sp>
      <p:sp>
        <p:nvSpPr>
          <p:cNvPr id="3" name="Titel 2"/>
          <p:cNvSpPr>
            <a:spLocks noGrp="1"/>
          </p:cNvSpPr>
          <p:nvPr>
            <p:ph type="ctrTitle"/>
          </p:nvPr>
        </p:nvSpPr>
        <p:spPr/>
        <p:txBody>
          <a:bodyPr/>
          <a:lstStyle/>
          <a:p>
            <a:pPr algn="ctr"/>
            <a:r>
              <a:rPr lang="de-DE" b="1" dirty="0" err="1" smtClean="0"/>
              <a:t>Resumée</a:t>
            </a:r>
            <a:endParaRPr lang="de-DE" b="1" dirty="0"/>
          </a:p>
        </p:txBody>
      </p:sp>
      <p:sp>
        <p:nvSpPr>
          <p:cNvPr id="4" name="Fußzeilenplatzhalter 3"/>
          <p:cNvSpPr>
            <a:spLocks noGrp="1"/>
          </p:cNvSpPr>
          <p:nvPr>
            <p:ph type="ftr" sz="quarter" idx="3"/>
          </p:nvPr>
        </p:nvSpPr>
        <p:spPr/>
        <p:txBody>
          <a:bodyPr/>
          <a:lstStyle/>
          <a:p>
            <a:r>
              <a:rPr lang="de-DE" smtClean="0"/>
              <a:t>ZPG Physik 07.12.2015 - StD'in Monica Hettrich</a:t>
            </a:r>
            <a:endParaRPr lang="de-DE" dirty="0"/>
          </a:p>
        </p:txBody>
      </p:sp>
      <p:sp>
        <p:nvSpPr>
          <p:cNvPr id="5" name="Foliennummernplatzhalter 4"/>
          <p:cNvSpPr>
            <a:spLocks noGrp="1"/>
          </p:cNvSpPr>
          <p:nvPr>
            <p:ph type="sldNum" sz="quarter" idx="4"/>
          </p:nvPr>
        </p:nvSpPr>
        <p:spPr/>
        <p:txBody>
          <a:bodyPr/>
          <a:lstStyle/>
          <a:p>
            <a:r>
              <a:rPr lang="de-DE" smtClean="0"/>
              <a:t>Folie </a:t>
            </a:r>
            <a:fld id="{B28F9D38-746F-4F66-8DFA-FA7E04203DA6}" type="slidenum">
              <a:rPr lang="de-DE" smtClean="0"/>
              <a:pPr/>
              <a:t>16</a:t>
            </a:fld>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
                                            <p:txEl>
                                              <p:pRg st="12" end="1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
                                            <p:txEl>
                                              <p:pRg st="13" end="1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a:xfrm>
            <a:off x="252390" y="1988840"/>
            <a:ext cx="8640089" cy="4248472"/>
          </a:xfrm>
        </p:spPr>
        <p:txBody>
          <a:bodyPr/>
          <a:lstStyle/>
          <a:p>
            <a:r>
              <a:rPr lang="de-DE" dirty="0" smtClean="0">
                <a:latin typeface="+mn-lt"/>
              </a:rPr>
              <a:t>Vorüberlegungen</a:t>
            </a:r>
          </a:p>
          <a:p>
            <a:r>
              <a:rPr lang="de-DE" dirty="0" smtClean="0">
                <a:latin typeface="+mn-lt"/>
              </a:rPr>
              <a:t>Stundenverteilung</a:t>
            </a:r>
          </a:p>
          <a:p>
            <a:r>
              <a:rPr lang="de-DE" dirty="0" smtClean="0">
                <a:latin typeface="+mn-lt"/>
              </a:rPr>
              <a:t>„Gelenkstellen“</a:t>
            </a:r>
          </a:p>
          <a:p>
            <a:r>
              <a:rPr lang="de-DE" dirty="0" smtClean="0">
                <a:latin typeface="+mn-lt"/>
              </a:rPr>
              <a:t>Ergebnisse</a:t>
            </a:r>
          </a:p>
          <a:p>
            <a:r>
              <a:rPr lang="de-DE" dirty="0" err="1" smtClean="0">
                <a:latin typeface="+mn-lt"/>
              </a:rPr>
              <a:t>Resumée</a:t>
            </a:r>
            <a:endParaRPr lang="de-DE" dirty="0">
              <a:latin typeface="+mn-lt"/>
            </a:endParaRPr>
          </a:p>
        </p:txBody>
      </p:sp>
      <p:sp>
        <p:nvSpPr>
          <p:cNvPr id="3" name="Titel 2"/>
          <p:cNvSpPr>
            <a:spLocks noGrp="1"/>
          </p:cNvSpPr>
          <p:nvPr>
            <p:ph type="ctrTitle"/>
          </p:nvPr>
        </p:nvSpPr>
        <p:spPr/>
        <p:txBody>
          <a:bodyPr/>
          <a:lstStyle/>
          <a:p>
            <a:pPr algn="ctr"/>
            <a:r>
              <a:rPr lang="de-DE" b="1" dirty="0" smtClean="0"/>
              <a:t>Überblick</a:t>
            </a:r>
            <a:endParaRPr lang="de-DE" b="1" dirty="0"/>
          </a:p>
        </p:txBody>
      </p:sp>
      <p:sp>
        <p:nvSpPr>
          <p:cNvPr id="4" name="Fußzeilenplatzhalter 3"/>
          <p:cNvSpPr>
            <a:spLocks noGrp="1"/>
          </p:cNvSpPr>
          <p:nvPr>
            <p:ph type="ftr" sz="quarter" idx="3"/>
          </p:nvPr>
        </p:nvSpPr>
        <p:spPr/>
        <p:txBody>
          <a:bodyPr/>
          <a:lstStyle/>
          <a:p>
            <a:r>
              <a:rPr lang="de-DE" smtClean="0"/>
              <a:t>ZPG Physik 07.12.2015 - StD'in Monica Hettrich</a:t>
            </a:r>
            <a:endParaRPr lang="de-DE" dirty="0"/>
          </a:p>
        </p:txBody>
      </p:sp>
      <p:sp>
        <p:nvSpPr>
          <p:cNvPr id="5" name="Textfeld 4"/>
          <p:cNvSpPr txBox="1"/>
          <p:nvPr/>
        </p:nvSpPr>
        <p:spPr>
          <a:xfrm>
            <a:off x="395536" y="5445224"/>
            <a:ext cx="5040560" cy="646331"/>
          </a:xfrm>
          <a:prstGeom prst="rect">
            <a:avLst/>
          </a:prstGeom>
          <a:noFill/>
        </p:spPr>
        <p:txBody>
          <a:bodyPr wrap="square" rtlCol="0">
            <a:spAutoFit/>
          </a:bodyPr>
          <a:lstStyle/>
          <a:p>
            <a:r>
              <a:rPr lang="de-DE" sz="1800" b="1" dirty="0" smtClean="0">
                <a:latin typeface="Arial" pitchFamily="34" charset="0"/>
                <a:cs typeface="Arial" pitchFamily="34" charset="0"/>
              </a:rPr>
              <a:t>Quellenhinweis:</a:t>
            </a:r>
          </a:p>
          <a:p>
            <a:r>
              <a:rPr lang="de-DE" sz="1800" dirty="0" smtClean="0">
                <a:latin typeface="Arial" pitchFamily="34" charset="0"/>
                <a:cs typeface="Arial" pitchFamily="34" charset="0"/>
              </a:rPr>
              <a:t>LS-Heft PH44 „Heute forschen wir selbst“</a:t>
            </a:r>
            <a:endParaRPr lang="de-DE" sz="1800" dirty="0">
              <a:latin typeface="Arial" pitchFamily="34" charset="0"/>
              <a:cs typeface="Arial" pitchFamily="34" charset="0"/>
            </a:endParaRPr>
          </a:p>
        </p:txBody>
      </p:sp>
      <p:sp>
        <p:nvSpPr>
          <p:cNvPr id="6" name="Foliennummernplatzhalter 5"/>
          <p:cNvSpPr>
            <a:spLocks noGrp="1"/>
          </p:cNvSpPr>
          <p:nvPr>
            <p:ph type="sldNum" sz="quarter" idx="4"/>
          </p:nvPr>
        </p:nvSpPr>
        <p:spPr/>
        <p:txBody>
          <a:bodyPr/>
          <a:lstStyle/>
          <a:p>
            <a:r>
              <a:rPr lang="de-DE" smtClean="0"/>
              <a:t>Folie </a:t>
            </a:r>
            <a:fld id="{B28F9D38-746F-4F66-8DFA-FA7E04203DA6}" type="slidenum">
              <a:rPr lang="de-DE" smtClean="0"/>
              <a:pPr/>
              <a:t>2</a:t>
            </a:fld>
            <a:endParaRPr lang="de-DE" dirty="0"/>
          </a:p>
        </p:txBody>
      </p:sp>
    </p:spTree>
    <p:extLst>
      <p:ext uri="{BB962C8B-B14F-4D97-AF65-F5344CB8AC3E}">
        <p14:creationId xmlns:p14="http://schemas.microsoft.com/office/powerpoint/2010/main" val="89442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a:xfrm>
            <a:off x="252390" y="1052736"/>
            <a:ext cx="8640089" cy="5184576"/>
          </a:xfrm>
        </p:spPr>
        <p:txBody>
          <a:bodyPr/>
          <a:lstStyle/>
          <a:p>
            <a:pPr>
              <a:spcAft>
                <a:spcPts val="1200"/>
              </a:spcAft>
              <a:buNone/>
            </a:pPr>
            <a:r>
              <a:rPr lang="de-DE" dirty="0" smtClean="0">
                <a:latin typeface="+mn-lt"/>
              </a:rPr>
              <a:t>Worum geht es?</a:t>
            </a:r>
          </a:p>
          <a:p>
            <a:r>
              <a:rPr lang="de-DE" sz="2400" dirty="0" smtClean="0">
                <a:latin typeface="+mn-lt"/>
              </a:rPr>
              <a:t>Was tun Physikerinnen und Physiker?</a:t>
            </a:r>
          </a:p>
          <a:p>
            <a:r>
              <a:rPr lang="de-DE" sz="2400" dirty="0" smtClean="0">
                <a:latin typeface="+mn-lt"/>
              </a:rPr>
              <a:t>Hypothesen finden und begründen</a:t>
            </a:r>
          </a:p>
          <a:p>
            <a:r>
              <a:rPr lang="de-DE" sz="2400" dirty="0" smtClean="0">
                <a:latin typeface="+mn-lt"/>
              </a:rPr>
              <a:t>Hypothesen experimentell überprüfen</a:t>
            </a:r>
          </a:p>
          <a:p>
            <a:r>
              <a:rPr lang="de-DE" sz="2400" dirty="0" smtClean="0">
                <a:latin typeface="+mn-lt"/>
              </a:rPr>
              <a:t>Experimente auswerten</a:t>
            </a:r>
          </a:p>
          <a:p>
            <a:r>
              <a:rPr lang="de-DE" sz="2400" dirty="0" smtClean="0">
                <a:latin typeface="+mn-lt"/>
              </a:rPr>
              <a:t>Qualitative „Fehlerdiskussion“ / Diskussion der Abweichungen</a:t>
            </a:r>
          </a:p>
          <a:p>
            <a:r>
              <a:rPr lang="de-DE" sz="2400" dirty="0" smtClean="0">
                <a:latin typeface="+mn-lt"/>
              </a:rPr>
              <a:t>zentrale Gedanken: </a:t>
            </a:r>
          </a:p>
          <a:p>
            <a:pPr lvl="1"/>
            <a:r>
              <a:rPr lang="de-DE" sz="2000" dirty="0" smtClean="0">
                <a:latin typeface="+mn-lt"/>
              </a:rPr>
              <a:t>Mehrfachmessung</a:t>
            </a:r>
          </a:p>
          <a:p>
            <a:pPr lvl="1"/>
            <a:r>
              <a:rPr lang="de-DE" sz="2000" dirty="0" smtClean="0">
                <a:latin typeface="+mn-lt"/>
              </a:rPr>
              <a:t>Mittelwertbildung</a:t>
            </a:r>
          </a:p>
          <a:p>
            <a:pPr lvl="1"/>
            <a:r>
              <a:rPr lang="de-DE" sz="2000" dirty="0" smtClean="0">
                <a:latin typeface="+mn-lt"/>
              </a:rPr>
              <a:t>Ausgleichskurve statt „Zick-Zack-Linie“</a:t>
            </a:r>
          </a:p>
        </p:txBody>
      </p:sp>
      <p:sp>
        <p:nvSpPr>
          <p:cNvPr id="3" name="Titel 2"/>
          <p:cNvSpPr>
            <a:spLocks noGrp="1"/>
          </p:cNvSpPr>
          <p:nvPr>
            <p:ph type="ctrTitle"/>
          </p:nvPr>
        </p:nvSpPr>
        <p:spPr/>
        <p:txBody>
          <a:bodyPr/>
          <a:lstStyle/>
          <a:p>
            <a:pPr algn="ctr"/>
            <a:r>
              <a:rPr lang="de-DE" b="1" dirty="0" smtClean="0"/>
              <a:t>Vorüberlegungen: Ziele</a:t>
            </a:r>
            <a:endParaRPr lang="de-DE" b="1" dirty="0"/>
          </a:p>
        </p:txBody>
      </p:sp>
      <p:sp>
        <p:nvSpPr>
          <p:cNvPr id="4" name="Fußzeilenplatzhalter 3"/>
          <p:cNvSpPr>
            <a:spLocks noGrp="1"/>
          </p:cNvSpPr>
          <p:nvPr>
            <p:ph type="ftr" sz="quarter" idx="3"/>
          </p:nvPr>
        </p:nvSpPr>
        <p:spPr/>
        <p:txBody>
          <a:bodyPr/>
          <a:lstStyle/>
          <a:p>
            <a:r>
              <a:rPr lang="de-DE" smtClean="0"/>
              <a:t>ZPG Physik 07.12.2015 - StD'in Monica Hettrich</a:t>
            </a:r>
            <a:endParaRPr lang="de-DE" dirty="0"/>
          </a:p>
        </p:txBody>
      </p:sp>
      <p:sp>
        <p:nvSpPr>
          <p:cNvPr id="5" name="Foliennummernplatzhalter 4"/>
          <p:cNvSpPr>
            <a:spLocks noGrp="1"/>
          </p:cNvSpPr>
          <p:nvPr>
            <p:ph type="sldNum" sz="quarter" idx="4"/>
          </p:nvPr>
        </p:nvSpPr>
        <p:spPr/>
        <p:txBody>
          <a:bodyPr/>
          <a:lstStyle/>
          <a:p>
            <a:r>
              <a:rPr lang="de-DE" smtClean="0"/>
              <a:t>Folie </a:t>
            </a:r>
            <a:fld id="{B28F9D38-746F-4F66-8DFA-FA7E04203DA6}" type="slidenum">
              <a:rPr lang="de-DE" smtClean="0"/>
              <a:pPr/>
              <a:t>3</a:t>
            </a:fld>
            <a:endParaRPr lang="de-DE" dirty="0"/>
          </a:p>
        </p:txBody>
      </p:sp>
    </p:spTree>
    <p:extLst>
      <p:ext uri="{BB962C8B-B14F-4D97-AF65-F5344CB8AC3E}">
        <p14:creationId xmlns:p14="http://schemas.microsoft.com/office/powerpoint/2010/main" val="89442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a:xfrm>
            <a:off x="252390" y="1628800"/>
            <a:ext cx="8640089" cy="4608512"/>
          </a:xfrm>
        </p:spPr>
        <p:txBody>
          <a:bodyPr/>
          <a:lstStyle/>
          <a:p>
            <a:pPr>
              <a:spcBef>
                <a:spcPts val="1200"/>
              </a:spcBef>
              <a:spcAft>
                <a:spcPts val="1200"/>
              </a:spcAft>
              <a:buNone/>
            </a:pPr>
            <a:r>
              <a:rPr lang="de-DE" dirty="0" smtClean="0">
                <a:latin typeface="+mn-lt"/>
              </a:rPr>
              <a:t>Warum gleich am Anfang?</a:t>
            </a:r>
          </a:p>
          <a:p>
            <a:r>
              <a:rPr lang="de-DE" sz="2400" dirty="0" smtClean="0">
                <a:latin typeface="+mn-lt"/>
              </a:rPr>
              <a:t>motivierend: Einstieg über Experiment</a:t>
            </a:r>
          </a:p>
          <a:p>
            <a:r>
              <a:rPr lang="de-DE" sz="2400" dirty="0" smtClean="0">
                <a:latin typeface="+mn-lt"/>
              </a:rPr>
              <a:t>typischen Fehlvorstellungen gleich am Anfang entgegenwirken</a:t>
            </a:r>
          </a:p>
          <a:p>
            <a:r>
              <a:rPr lang="de-DE" sz="2400" dirty="0" smtClean="0">
                <a:latin typeface="+mn-lt"/>
              </a:rPr>
              <a:t>Kompetenzorientierung:</a:t>
            </a:r>
          </a:p>
          <a:p>
            <a:pPr lvl="1"/>
            <a:r>
              <a:rPr lang="de-DE" sz="2000" dirty="0" smtClean="0">
                <a:latin typeface="+mn-lt"/>
              </a:rPr>
              <a:t>durch eigene Erfahrungen von Anfang an</a:t>
            </a:r>
          </a:p>
          <a:p>
            <a:pPr lvl="1"/>
            <a:r>
              <a:rPr lang="de-DE" sz="2000" dirty="0" smtClean="0">
                <a:latin typeface="+mn-lt"/>
              </a:rPr>
              <a:t>konsequente Einführung der einzelnen prozessbezogenen Kompetenzen</a:t>
            </a:r>
          </a:p>
          <a:p>
            <a:r>
              <a:rPr lang="de-DE" sz="2400" dirty="0" smtClean="0">
                <a:latin typeface="+mn-lt"/>
              </a:rPr>
              <a:t>später daran anknüpfen und erweitern (z.B. Akustik &amp; Optik)</a:t>
            </a:r>
          </a:p>
        </p:txBody>
      </p:sp>
      <p:sp>
        <p:nvSpPr>
          <p:cNvPr id="3" name="Titel 2"/>
          <p:cNvSpPr>
            <a:spLocks noGrp="1"/>
          </p:cNvSpPr>
          <p:nvPr>
            <p:ph type="ctrTitle"/>
          </p:nvPr>
        </p:nvSpPr>
        <p:spPr/>
        <p:txBody>
          <a:bodyPr/>
          <a:lstStyle/>
          <a:p>
            <a:pPr algn="ctr"/>
            <a:r>
              <a:rPr lang="de-DE" b="1" dirty="0" smtClean="0"/>
              <a:t>Vorüberlegungen: Begründungen</a:t>
            </a:r>
            <a:endParaRPr lang="de-DE" b="1" dirty="0"/>
          </a:p>
        </p:txBody>
      </p:sp>
      <p:sp>
        <p:nvSpPr>
          <p:cNvPr id="4" name="Fußzeilenplatzhalter 3"/>
          <p:cNvSpPr>
            <a:spLocks noGrp="1"/>
          </p:cNvSpPr>
          <p:nvPr>
            <p:ph type="ftr" sz="quarter" idx="3"/>
          </p:nvPr>
        </p:nvSpPr>
        <p:spPr/>
        <p:txBody>
          <a:bodyPr/>
          <a:lstStyle/>
          <a:p>
            <a:r>
              <a:rPr lang="de-DE" smtClean="0"/>
              <a:t>ZPG Physik 07.12.2015 - StD'in Monica Hettrich</a:t>
            </a:r>
            <a:endParaRPr lang="de-DE" dirty="0"/>
          </a:p>
        </p:txBody>
      </p:sp>
      <p:sp>
        <p:nvSpPr>
          <p:cNvPr id="5" name="Foliennummernplatzhalter 4"/>
          <p:cNvSpPr>
            <a:spLocks noGrp="1"/>
          </p:cNvSpPr>
          <p:nvPr>
            <p:ph type="sldNum" sz="quarter" idx="4"/>
          </p:nvPr>
        </p:nvSpPr>
        <p:spPr/>
        <p:txBody>
          <a:bodyPr/>
          <a:lstStyle/>
          <a:p>
            <a:r>
              <a:rPr lang="de-DE" smtClean="0"/>
              <a:t>Folie </a:t>
            </a:r>
            <a:fld id="{B28F9D38-746F-4F66-8DFA-FA7E04203DA6}" type="slidenum">
              <a:rPr lang="de-DE" smtClean="0"/>
              <a:pPr/>
              <a:t>4</a:t>
            </a:fld>
            <a:endParaRPr lang="de-DE" dirty="0"/>
          </a:p>
        </p:txBody>
      </p:sp>
    </p:spTree>
    <p:extLst>
      <p:ext uri="{BB962C8B-B14F-4D97-AF65-F5344CB8AC3E}">
        <p14:creationId xmlns:p14="http://schemas.microsoft.com/office/powerpoint/2010/main" val="89442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a:xfrm>
            <a:off x="252390" y="1196752"/>
            <a:ext cx="8640089" cy="5328592"/>
          </a:xfrm>
        </p:spPr>
        <p:txBody>
          <a:bodyPr/>
          <a:lstStyle/>
          <a:p>
            <a:r>
              <a:rPr lang="de-DE" sz="3200" dirty="0" smtClean="0">
                <a:latin typeface="+mn-lt"/>
              </a:rPr>
              <a:t>Mögliche Hürden</a:t>
            </a:r>
          </a:p>
          <a:p>
            <a:pPr lvl="1"/>
            <a:r>
              <a:rPr lang="de-DE" sz="2200" dirty="0" smtClean="0">
                <a:latin typeface="+mn-lt"/>
              </a:rPr>
              <a:t>hoher Abstraktionsgrad am Anfang</a:t>
            </a:r>
          </a:p>
          <a:p>
            <a:pPr lvl="1"/>
            <a:r>
              <a:rPr lang="de-DE" sz="2200" dirty="0" smtClean="0">
                <a:latin typeface="+mn-lt"/>
              </a:rPr>
              <a:t>wenige Pflichtinhalte abgedeckt, aber viel Zeit benötigt</a:t>
            </a:r>
          </a:p>
          <a:p>
            <a:pPr>
              <a:spcBef>
                <a:spcPts val="1200"/>
              </a:spcBef>
            </a:pPr>
            <a:r>
              <a:rPr lang="de-DE" sz="3200" dirty="0" smtClean="0">
                <a:latin typeface="+mn-lt"/>
              </a:rPr>
              <a:t>Mögliche Lösungen:</a:t>
            </a:r>
          </a:p>
          <a:p>
            <a:pPr lvl="1"/>
            <a:r>
              <a:rPr lang="de-DE" sz="2200" dirty="0" smtClean="0">
                <a:latin typeface="+mn-lt"/>
              </a:rPr>
              <a:t>Individualisierungsangebote: v.a. Verwendung gestufter Hilfen an „Gelenkstellen“</a:t>
            </a:r>
          </a:p>
          <a:p>
            <a:pPr lvl="1"/>
            <a:r>
              <a:rPr lang="de-DE" sz="2200" dirty="0" smtClean="0">
                <a:latin typeface="+mn-lt"/>
              </a:rPr>
              <a:t>Zeitersparnis bei späteren Experimenten und deren Auswertung</a:t>
            </a:r>
          </a:p>
          <a:p>
            <a:pPr lvl="1"/>
            <a:r>
              <a:rPr lang="de-DE" sz="2200" dirty="0" smtClean="0">
                <a:latin typeface="+mn-lt"/>
              </a:rPr>
              <a:t>Konsequente Führung durch die Lehrkraft in den Frontalphasen:</a:t>
            </a:r>
          </a:p>
          <a:p>
            <a:pPr lvl="2"/>
            <a:r>
              <a:rPr lang="de-DE" dirty="0" smtClean="0">
                <a:latin typeface="+mn-lt"/>
              </a:rPr>
              <a:t>graphische Veranschaulichung der Abweichung</a:t>
            </a:r>
          </a:p>
          <a:p>
            <a:pPr lvl="2"/>
            <a:r>
              <a:rPr lang="de-DE" dirty="0" smtClean="0">
                <a:latin typeface="+mn-lt"/>
              </a:rPr>
              <a:t>Besprechung der Mittelwertbildung</a:t>
            </a:r>
          </a:p>
          <a:p>
            <a:pPr lvl="2"/>
            <a:r>
              <a:rPr lang="de-DE" dirty="0" smtClean="0">
                <a:latin typeface="+mn-lt"/>
              </a:rPr>
              <a:t>mit leistungsstarken </a:t>
            </a:r>
            <a:r>
              <a:rPr lang="de-DE" dirty="0" err="1" smtClean="0">
                <a:latin typeface="+mn-lt"/>
              </a:rPr>
              <a:t>SchülerInnen</a:t>
            </a:r>
            <a:r>
              <a:rPr lang="de-DE" dirty="0" smtClean="0">
                <a:latin typeface="+mn-lt"/>
              </a:rPr>
              <a:t> Mittelwertbildung der Abweichung</a:t>
            </a:r>
          </a:p>
        </p:txBody>
      </p:sp>
      <p:sp>
        <p:nvSpPr>
          <p:cNvPr id="3" name="Titel 2"/>
          <p:cNvSpPr>
            <a:spLocks noGrp="1"/>
          </p:cNvSpPr>
          <p:nvPr>
            <p:ph type="ctrTitle"/>
          </p:nvPr>
        </p:nvSpPr>
        <p:spPr/>
        <p:txBody>
          <a:bodyPr/>
          <a:lstStyle/>
          <a:p>
            <a:pPr algn="ctr"/>
            <a:r>
              <a:rPr lang="de-DE" b="1" dirty="0" smtClean="0"/>
              <a:t>Vorüberlegungen: Kritik</a:t>
            </a:r>
            <a:endParaRPr lang="de-DE" b="1" dirty="0"/>
          </a:p>
        </p:txBody>
      </p:sp>
      <p:sp>
        <p:nvSpPr>
          <p:cNvPr id="4" name="Fußzeilenplatzhalter 3"/>
          <p:cNvSpPr>
            <a:spLocks noGrp="1"/>
          </p:cNvSpPr>
          <p:nvPr>
            <p:ph type="ftr" sz="quarter" idx="3"/>
          </p:nvPr>
        </p:nvSpPr>
        <p:spPr/>
        <p:txBody>
          <a:bodyPr/>
          <a:lstStyle/>
          <a:p>
            <a:r>
              <a:rPr lang="de-DE" smtClean="0"/>
              <a:t>ZPG Physik 07.12.2015 - StD'in Monica Hettrich</a:t>
            </a:r>
            <a:endParaRPr lang="de-DE" dirty="0"/>
          </a:p>
        </p:txBody>
      </p:sp>
      <p:sp>
        <p:nvSpPr>
          <p:cNvPr id="5" name="Foliennummernplatzhalter 4"/>
          <p:cNvSpPr>
            <a:spLocks noGrp="1"/>
          </p:cNvSpPr>
          <p:nvPr>
            <p:ph type="sldNum" sz="quarter" idx="4"/>
          </p:nvPr>
        </p:nvSpPr>
        <p:spPr/>
        <p:txBody>
          <a:bodyPr/>
          <a:lstStyle/>
          <a:p>
            <a:r>
              <a:rPr lang="de-DE" smtClean="0"/>
              <a:t>Folie </a:t>
            </a:r>
            <a:fld id="{B28F9D38-746F-4F66-8DFA-FA7E04203DA6}" type="slidenum">
              <a:rPr lang="de-DE" smtClean="0"/>
              <a:pPr/>
              <a:t>5</a:t>
            </a:fld>
            <a:endParaRPr lang="de-DE" dirty="0"/>
          </a:p>
        </p:txBody>
      </p:sp>
    </p:spTree>
    <p:extLst>
      <p:ext uri="{BB962C8B-B14F-4D97-AF65-F5344CB8AC3E}">
        <p14:creationId xmlns:p14="http://schemas.microsoft.com/office/powerpoint/2010/main" val="89442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a:xfrm>
            <a:off x="252390" y="908720"/>
            <a:ext cx="8640089" cy="5616624"/>
          </a:xfrm>
        </p:spPr>
        <p:txBody>
          <a:bodyPr/>
          <a:lstStyle/>
          <a:p>
            <a:pPr marL="0" indent="0">
              <a:buNone/>
            </a:pPr>
            <a:r>
              <a:rPr lang="de-DE" sz="2400" b="1" dirty="0" smtClean="0">
                <a:latin typeface="+mn-lt"/>
              </a:rPr>
              <a:t>Prozessbezogene Kompetenzen (</a:t>
            </a:r>
            <a:r>
              <a:rPr lang="de-DE" sz="2400" b="1" dirty="0" err="1" smtClean="0">
                <a:latin typeface="+mn-lt"/>
              </a:rPr>
              <a:t>pbK</a:t>
            </a:r>
            <a:r>
              <a:rPr lang="de-DE" sz="2400" b="1" dirty="0" smtClean="0">
                <a:latin typeface="+mn-lt"/>
              </a:rPr>
              <a:t>):</a:t>
            </a:r>
          </a:p>
          <a:p>
            <a:pPr marL="361950" indent="-361950">
              <a:buNone/>
              <a:tabLst>
                <a:tab pos="361950" algn="l"/>
              </a:tabLst>
            </a:pPr>
            <a:r>
              <a:rPr lang="de-DE" sz="2000" b="1" dirty="0" smtClean="0">
                <a:latin typeface="+mn-lt"/>
              </a:rPr>
              <a:t>2.1 Erkenntnisgewinnung:</a:t>
            </a:r>
          </a:p>
          <a:p>
            <a:pPr marL="361950" indent="-361950">
              <a:buNone/>
              <a:tabLst>
                <a:tab pos="361950" algn="l"/>
              </a:tabLst>
            </a:pPr>
            <a:r>
              <a:rPr lang="de-DE" sz="1800" dirty="0" smtClean="0">
                <a:latin typeface="+mn-lt"/>
              </a:rPr>
              <a:t>1. 	Phänomene und Experimente zielgerichtet beobachten und ihre Beobachtungen beschreiben</a:t>
            </a:r>
          </a:p>
          <a:p>
            <a:pPr marL="361950" indent="-361950">
              <a:buNone/>
              <a:tabLst>
                <a:tab pos="361950" algn="l"/>
              </a:tabLst>
            </a:pPr>
            <a:r>
              <a:rPr lang="de-DE" sz="1800" dirty="0" smtClean="0">
                <a:latin typeface="+mn-lt"/>
              </a:rPr>
              <a:t>2. 	Hypothesen zu physikalischen Fragestellungen aufstellen</a:t>
            </a:r>
          </a:p>
          <a:p>
            <a:pPr marL="361950" indent="-361950">
              <a:buNone/>
              <a:tabLst>
                <a:tab pos="361950" algn="l"/>
              </a:tabLst>
            </a:pPr>
            <a:r>
              <a:rPr lang="de-DE" sz="1800" dirty="0" smtClean="0">
                <a:latin typeface="+mn-lt"/>
              </a:rPr>
              <a:t>3. 	Experimente zur Überprüfung von Hypothesen planen (unter anderem vermutete Einflussgrößen getrennt variieren)</a:t>
            </a:r>
          </a:p>
          <a:p>
            <a:pPr marL="361950" indent="-361950">
              <a:buNone/>
              <a:tabLst>
                <a:tab pos="361950" algn="l"/>
              </a:tabLst>
            </a:pPr>
            <a:r>
              <a:rPr lang="de-DE" sz="1800" dirty="0" smtClean="0">
                <a:latin typeface="+mn-lt"/>
              </a:rPr>
              <a:t>4. 	Experimente durchführen und auswerten, dazu gegebenenfalls Messwerte erfassen</a:t>
            </a:r>
          </a:p>
          <a:p>
            <a:pPr marL="0" indent="0">
              <a:buNone/>
            </a:pPr>
            <a:r>
              <a:rPr lang="de-DE" sz="2000" b="1" dirty="0" smtClean="0">
                <a:latin typeface="+mn-lt"/>
              </a:rPr>
              <a:t>2.2 Kommunikation:</a:t>
            </a:r>
          </a:p>
          <a:p>
            <a:pPr>
              <a:buNone/>
              <a:tabLst>
                <a:tab pos="361950" algn="l"/>
              </a:tabLst>
            </a:pPr>
            <a:r>
              <a:rPr lang="de-DE" sz="1800" dirty="0" smtClean="0">
                <a:latin typeface="+mn-lt"/>
              </a:rPr>
              <a:t>2. 	funktionale Zusammenhänge zwischen physikalischen Größen verbal beschreiben (zum Beispiel „je-desto“-Aussagen) und physikalische Formeln erläutern (zum Beispiel Ursache-Wirkungs-Aussagen, unbekannte Formeln)</a:t>
            </a:r>
          </a:p>
          <a:p>
            <a:pPr>
              <a:buNone/>
              <a:tabLst>
                <a:tab pos="361950" algn="l"/>
              </a:tabLst>
            </a:pPr>
            <a:r>
              <a:rPr lang="de-DE" sz="1800" dirty="0" smtClean="0">
                <a:latin typeface="+mn-lt"/>
              </a:rPr>
              <a:t>5. 	physikalische Experimente, Ergebnisse und Erkenntnisse – auch mithilfe digitaler Medien – dokumentieren (zum Beispiel Skizzen, Beschreibungen, Tabellen, Diagramme und Formeln)</a:t>
            </a:r>
          </a:p>
          <a:p>
            <a:pPr>
              <a:buNone/>
              <a:tabLst>
                <a:tab pos="361950" algn="l"/>
              </a:tabLst>
            </a:pPr>
            <a:r>
              <a:rPr lang="de-DE" sz="1800" dirty="0" smtClean="0">
                <a:latin typeface="+mn-lt"/>
              </a:rPr>
              <a:t>6. 	Sachinformationen und Messdaten aus einer Darstellungsform entnehmen und in eine andere Darstellungsform überführen (zum Beispiel Tabelle, Diagramm, Text, Formel)</a:t>
            </a:r>
          </a:p>
          <a:p>
            <a:pPr marL="0" indent="0">
              <a:buNone/>
            </a:pPr>
            <a:endParaRPr lang="de-DE" sz="2000" dirty="0" smtClean="0">
              <a:latin typeface="+mn-lt"/>
            </a:endParaRPr>
          </a:p>
        </p:txBody>
      </p:sp>
      <p:sp>
        <p:nvSpPr>
          <p:cNvPr id="3" name="Titel 2"/>
          <p:cNvSpPr>
            <a:spLocks noGrp="1"/>
          </p:cNvSpPr>
          <p:nvPr>
            <p:ph type="ctrTitle"/>
          </p:nvPr>
        </p:nvSpPr>
        <p:spPr/>
        <p:txBody>
          <a:bodyPr/>
          <a:lstStyle/>
          <a:p>
            <a:pPr algn="ctr"/>
            <a:r>
              <a:rPr lang="de-DE" b="1" dirty="0" smtClean="0"/>
              <a:t>Vorüberlegungen: Bildungsplan</a:t>
            </a:r>
            <a:endParaRPr lang="de-DE" b="1" dirty="0"/>
          </a:p>
        </p:txBody>
      </p:sp>
      <p:sp>
        <p:nvSpPr>
          <p:cNvPr id="4" name="Fußzeilenplatzhalter 3"/>
          <p:cNvSpPr>
            <a:spLocks noGrp="1"/>
          </p:cNvSpPr>
          <p:nvPr>
            <p:ph type="ftr" sz="quarter" idx="3"/>
          </p:nvPr>
        </p:nvSpPr>
        <p:spPr/>
        <p:txBody>
          <a:bodyPr/>
          <a:lstStyle/>
          <a:p>
            <a:r>
              <a:rPr lang="de-DE" smtClean="0"/>
              <a:t>ZPG Physik 07.12.2015 - StD'in Monica Hettrich</a:t>
            </a:r>
            <a:endParaRPr lang="de-DE" dirty="0"/>
          </a:p>
        </p:txBody>
      </p:sp>
      <p:sp>
        <p:nvSpPr>
          <p:cNvPr id="5" name="Foliennummernplatzhalter 4"/>
          <p:cNvSpPr>
            <a:spLocks noGrp="1"/>
          </p:cNvSpPr>
          <p:nvPr>
            <p:ph type="sldNum" sz="quarter" idx="4"/>
          </p:nvPr>
        </p:nvSpPr>
        <p:spPr/>
        <p:txBody>
          <a:bodyPr/>
          <a:lstStyle/>
          <a:p>
            <a:r>
              <a:rPr lang="de-DE" smtClean="0"/>
              <a:t>Folie </a:t>
            </a:r>
            <a:fld id="{B28F9D38-746F-4F66-8DFA-FA7E04203DA6}" type="slidenum">
              <a:rPr lang="de-DE" smtClean="0"/>
              <a:pPr/>
              <a:t>6</a:t>
            </a:fld>
            <a:endParaRPr lang="de-DE" dirty="0"/>
          </a:p>
        </p:txBody>
      </p:sp>
    </p:spTree>
    <p:extLst>
      <p:ext uri="{BB962C8B-B14F-4D97-AF65-F5344CB8AC3E}">
        <p14:creationId xmlns:p14="http://schemas.microsoft.com/office/powerpoint/2010/main" val="89442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a:xfrm>
            <a:off x="252390" y="1052736"/>
            <a:ext cx="8640089" cy="5472608"/>
          </a:xfrm>
        </p:spPr>
        <p:txBody>
          <a:bodyPr/>
          <a:lstStyle/>
          <a:p>
            <a:pPr marL="0" indent="0">
              <a:buNone/>
            </a:pPr>
            <a:r>
              <a:rPr lang="de-DE" sz="2400" b="1" dirty="0" smtClean="0">
                <a:latin typeface="+mn-lt"/>
              </a:rPr>
              <a:t>Prozessbezogene Kompetenzen (</a:t>
            </a:r>
            <a:r>
              <a:rPr lang="de-DE" sz="2400" b="1" dirty="0" err="1" smtClean="0">
                <a:latin typeface="+mn-lt"/>
              </a:rPr>
              <a:t>pbK</a:t>
            </a:r>
            <a:r>
              <a:rPr lang="de-DE" sz="2400" b="1" dirty="0" smtClean="0">
                <a:latin typeface="+mn-lt"/>
              </a:rPr>
              <a:t>):</a:t>
            </a:r>
          </a:p>
          <a:p>
            <a:pPr marL="361950" indent="-361950">
              <a:buNone/>
              <a:tabLst>
                <a:tab pos="361950" algn="l"/>
              </a:tabLst>
            </a:pPr>
            <a:r>
              <a:rPr lang="de-DE" sz="2000" b="1" dirty="0" smtClean="0">
                <a:latin typeface="+mn-lt"/>
              </a:rPr>
              <a:t>2.3 Bewertung:</a:t>
            </a:r>
          </a:p>
          <a:p>
            <a:pPr>
              <a:buNone/>
              <a:tabLst>
                <a:tab pos="361950" algn="l"/>
              </a:tabLst>
            </a:pPr>
            <a:r>
              <a:rPr lang="de-DE" sz="1800" dirty="0" smtClean="0">
                <a:latin typeface="+mn-lt"/>
              </a:rPr>
              <a:t>2. 	Ergebnisse von Experimenten bewerten (</a:t>
            </a:r>
            <a:r>
              <a:rPr lang="de-DE" sz="1800" dirty="0" err="1" smtClean="0">
                <a:latin typeface="+mn-lt"/>
              </a:rPr>
              <a:t>Messunsicherheit</a:t>
            </a:r>
            <a:r>
              <a:rPr lang="de-DE" sz="1800" dirty="0" smtClean="0">
                <a:latin typeface="+mn-lt"/>
              </a:rPr>
              <a:t>, Genauigkeit, Ausgleichsgerade, mehrfache Messung und Mittelwertbildung)</a:t>
            </a:r>
          </a:p>
          <a:p>
            <a:pPr>
              <a:buNone/>
            </a:pPr>
            <a:r>
              <a:rPr lang="de-DE" sz="1800" dirty="0" smtClean="0">
                <a:latin typeface="+mn-lt"/>
              </a:rPr>
              <a:t>3.	Hypothesen anhand der Ergebnisse von Experimenten beurteilen</a:t>
            </a:r>
          </a:p>
          <a:p>
            <a:pPr marL="0" indent="0">
              <a:spcBef>
                <a:spcPts val="3000"/>
              </a:spcBef>
              <a:buNone/>
            </a:pPr>
            <a:r>
              <a:rPr lang="de-DE" sz="2400" b="1" dirty="0" smtClean="0">
                <a:latin typeface="+mn-lt"/>
              </a:rPr>
              <a:t>Inhaltsbezogene Kompetenzen (</a:t>
            </a:r>
            <a:r>
              <a:rPr lang="de-DE" sz="2400" b="1" dirty="0" err="1" smtClean="0">
                <a:latin typeface="+mn-lt"/>
              </a:rPr>
              <a:t>ibK</a:t>
            </a:r>
            <a:r>
              <a:rPr lang="de-DE" sz="2400" b="1" dirty="0" smtClean="0">
                <a:latin typeface="+mn-lt"/>
              </a:rPr>
              <a:t>):</a:t>
            </a:r>
          </a:p>
          <a:p>
            <a:pPr marL="0" indent="0">
              <a:buNone/>
            </a:pPr>
            <a:r>
              <a:rPr lang="de-DE" sz="1800" dirty="0" smtClean="0">
                <a:latin typeface="+mn-lt"/>
              </a:rPr>
              <a:t>3.1.1 (1) Kriterien für die Unterscheidung zwischen Beobachtung und Erklärung beschreiben (Beobachtung durch Sinneseindrücke und Messungen, Erklärung durch Gesetze und Modelle)</a:t>
            </a:r>
          </a:p>
          <a:p>
            <a:pPr marL="0" indent="0">
              <a:buNone/>
            </a:pPr>
            <a:r>
              <a:rPr lang="de-DE" sz="1800" dirty="0" smtClean="0">
                <a:latin typeface="+mn-lt"/>
              </a:rPr>
              <a:t>3.1.1 (2) an Beispielen beschreiben, dass Aussagen in der Physik grundsätzlich überprüfbar sind (Fragestellung, Hypothese, Experiment, Bestätigung beziehungsweise Widerlegung)</a:t>
            </a:r>
          </a:p>
          <a:p>
            <a:pPr marL="0" indent="0">
              <a:buNone/>
            </a:pPr>
            <a:r>
              <a:rPr lang="de-DE" sz="1800" dirty="0" smtClean="0">
                <a:latin typeface="+mn-lt"/>
              </a:rPr>
              <a:t>3.1.2 (1) […]  </a:t>
            </a:r>
            <a:r>
              <a:rPr lang="de-DE" sz="1800" i="1" dirty="0" smtClean="0">
                <a:latin typeface="+mn-lt"/>
              </a:rPr>
              <a:t>Amplitude</a:t>
            </a:r>
          </a:p>
          <a:p>
            <a:pPr>
              <a:buNone/>
            </a:pPr>
            <a:endParaRPr lang="de-DE" sz="1800" dirty="0" smtClean="0">
              <a:latin typeface="+mn-lt"/>
            </a:endParaRPr>
          </a:p>
          <a:p>
            <a:pPr marL="361950" indent="-361950">
              <a:buNone/>
              <a:tabLst>
                <a:tab pos="361950" algn="l"/>
              </a:tabLst>
            </a:pPr>
            <a:endParaRPr lang="de-DE" sz="2000" dirty="0" smtClean="0">
              <a:latin typeface="+mn-lt"/>
            </a:endParaRPr>
          </a:p>
        </p:txBody>
      </p:sp>
      <p:sp>
        <p:nvSpPr>
          <p:cNvPr id="3" name="Titel 2"/>
          <p:cNvSpPr>
            <a:spLocks noGrp="1"/>
          </p:cNvSpPr>
          <p:nvPr>
            <p:ph type="ctrTitle"/>
          </p:nvPr>
        </p:nvSpPr>
        <p:spPr/>
        <p:txBody>
          <a:bodyPr/>
          <a:lstStyle/>
          <a:p>
            <a:pPr algn="ctr"/>
            <a:r>
              <a:rPr lang="de-DE" b="1" dirty="0" smtClean="0"/>
              <a:t>Vorüberlegungen: Bildungsplan</a:t>
            </a:r>
            <a:endParaRPr lang="de-DE" b="1" dirty="0"/>
          </a:p>
        </p:txBody>
      </p:sp>
      <p:sp>
        <p:nvSpPr>
          <p:cNvPr id="4" name="Fußzeilenplatzhalter 3"/>
          <p:cNvSpPr>
            <a:spLocks noGrp="1"/>
          </p:cNvSpPr>
          <p:nvPr>
            <p:ph type="ftr" sz="quarter" idx="3"/>
          </p:nvPr>
        </p:nvSpPr>
        <p:spPr/>
        <p:txBody>
          <a:bodyPr/>
          <a:lstStyle/>
          <a:p>
            <a:r>
              <a:rPr lang="de-DE" smtClean="0"/>
              <a:t>ZPG Physik 07.12.2015 - StD'in Monica Hettrich</a:t>
            </a:r>
            <a:endParaRPr lang="de-DE" dirty="0"/>
          </a:p>
        </p:txBody>
      </p:sp>
      <p:sp>
        <p:nvSpPr>
          <p:cNvPr id="5" name="Foliennummernplatzhalter 4"/>
          <p:cNvSpPr>
            <a:spLocks noGrp="1"/>
          </p:cNvSpPr>
          <p:nvPr>
            <p:ph type="sldNum" sz="quarter" idx="4"/>
          </p:nvPr>
        </p:nvSpPr>
        <p:spPr/>
        <p:txBody>
          <a:bodyPr/>
          <a:lstStyle/>
          <a:p>
            <a:r>
              <a:rPr lang="de-DE" smtClean="0"/>
              <a:t>Folie </a:t>
            </a:r>
            <a:fld id="{B28F9D38-746F-4F66-8DFA-FA7E04203DA6}" type="slidenum">
              <a:rPr lang="de-DE" smtClean="0"/>
              <a:pPr/>
              <a:t>7</a:t>
            </a:fld>
            <a:endParaRPr lang="de-DE" dirty="0"/>
          </a:p>
        </p:txBody>
      </p:sp>
    </p:spTree>
    <p:extLst>
      <p:ext uri="{BB962C8B-B14F-4D97-AF65-F5344CB8AC3E}">
        <p14:creationId xmlns:p14="http://schemas.microsoft.com/office/powerpoint/2010/main" val="89442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a:xfrm>
            <a:off x="252390" y="1052736"/>
            <a:ext cx="8640089" cy="5184576"/>
          </a:xfrm>
        </p:spPr>
        <p:txBody>
          <a:bodyPr/>
          <a:lstStyle/>
          <a:p>
            <a:pPr marL="514350" indent="-514350">
              <a:buFont typeface="+mj-lt"/>
              <a:buAutoNum type="arabicPeriod"/>
            </a:pPr>
            <a:r>
              <a:rPr lang="de-DE" dirty="0" smtClean="0">
                <a:latin typeface="+mn-lt"/>
              </a:rPr>
              <a:t>Was macht eine Physikerin / ein Physiker? (1 Std.)</a:t>
            </a:r>
          </a:p>
          <a:p>
            <a:pPr marL="514350" indent="-514350">
              <a:buFont typeface="+mj-lt"/>
              <a:buAutoNum type="arabicPeriod"/>
            </a:pPr>
            <a:r>
              <a:rPr lang="de-DE" dirty="0" smtClean="0">
                <a:latin typeface="+mn-lt"/>
              </a:rPr>
              <a:t>Wir messen zum ersten Mal (2-3 Std.):</a:t>
            </a:r>
          </a:p>
          <a:p>
            <a:pPr marL="914400" lvl="1" indent="-514350">
              <a:spcBef>
                <a:spcPts val="0"/>
              </a:spcBef>
            </a:pPr>
            <a:r>
              <a:rPr lang="de-DE" dirty="0" smtClean="0">
                <a:latin typeface="+mn-lt"/>
              </a:rPr>
              <a:t>Periodendauer Fadenpendel messen</a:t>
            </a:r>
          </a:p>
          <a:p>
            <a:pPr marL="914400" lvl="1" indent="-514350">
              <a:spcBef>
                <a:spcPts val="0"/>
              </a:spcBef>
            </a:pPr>
            <a:r>
              <a:rPr lang="de-DE" dirty="0" smtClean="0">
                <a:latin typeface="+mn-lt"/>
              </a:rPr>
              <a:t>Mittelwert bestimmen aus mehreren Messungen</a:t>
            </a:r>
          </a:p>
          <a:p>
            <a:pPr marL="914400" lvl="1" indent="-514350">
              <a:spcBef>
                <a:spcPts val="0"/>
              </a:spcBef>
            </a:pPr>
            <a:r>
              <a:rPr lang="de-DE" dirty="0" smtClean="0">
                <a:latin typeface="+mn-lt"/>
              </a:rPr>
              <a:t>Abweichungen visualisieren (auch möglich: berechnen)</a:t>
            </a:r>
          </a:p>
          <a:p>
            <a:pPr marL="914400" lvl="1" indent="-514350">
              <a:spcBef>
                <a:spcPts val="0"/>
              </a:spcBef>
            </a:pPr>
            <a:r>
              <a:rPr lang="de-DE" dirty="0" smtClean="0">
                <a:latin typeface="+mn-lt"/>
              </a:rPr>
              <a:t>Messwerte angeben</a:t>
            </a:r>
          </a:p>
          <a:p>
            <a:pPr marL="914400" lvl="1" indent="-514350">
              <a:spcBef>
                <a:spcPts val="0"/>
              </a:spcBef>
            </a:pPr>
            <a:r>
              <a:rPr lang="de-DE" dirty="0" smtClean="0">
                <a:latin typeface="+mn-lt"/>
              </a:rPr>
              <a:t>Abweichungen verkleinern</a:t>
            </a:r>
          </a:p>
          <a:p>
            <a:pPr marL="514350" indent="-514350">
              <a:spcBef>
                <a:spcPts val="600"/>
              </a:spcBef>
              <a:buFont typeface="+mj-lt"/>
              <a:buAutoNum type="arabicPeriod"/>
            </a:pPr>
            <a:r>
              <a:rPr lang="de-DE" dirty="0" err="1" smtClean="0">
                <a:latin typeface="+mn-lt"/>
              </a:rPr>
              <a:t>Hypothesenbildung</a:t>
            </a:r>
            <a:r>
              <a:rPr lang="de-DE" dirty="0" smtClean="0">
                <a:latin typeface="+mn-lt"/>
              </a:rPr>
              <a:t>  und Begründung (1 Std.)</a:t>
            </a:r>
          </a:p>
          <a:p>
            <a:pPr marL="514350" indent="-514350">
              <a:spcBef>
                <a:spcPts val="600"/>
              </a:spcBef>
              <a:buFont typeface="+mj-lt"/>
              <a:buAutoNum type="arabicPeriod"/>
            </a:pPr>
            <a:r>
              <a:rPr lang="de-DE" dirty="0" smtClean="0">
                <a:latin typeface="+mn-lt"/>
              </a:rPr>
              <a:t>Hypothesen experimentell überprüfen (4 Std.)</a:t>
            </a:r>
          </a:p>
          <a:p>
            <a:pPr marL="514350" indent="-514350">
              <a:spcBef>
                <a:spcPts val="600"/>
              </a:spcBef>
              <a:buFont typeface="+mj-lt"/>
              <a:buAutoNum type="arabicPeriod"/>
            </a:pPr>
            <a:r>
              <a:rPr lang="de-DE" dirty="0" smtClean="0">
                <a:latin typeface="+mn-lt"/>
              </a:rPr>
              <a:t>Übung, Anwendung und Transfer (3-4 Std.)</a:t>
            </a:r>
          </a:p>
          <a:p>
            <a:pPr marL="514350" indent="-514350">
              <a:spcBef>
                <a:spcPts val="600"/>
              </a:spcBef>
              <a:buFont typeface="+mj-lt"/>
              <a:buAutoNum type="arabicPeriod"/>
            </a:pPr>
            <a:r>
              <a:rPr lang="de-DE" dirty="0" smtClean="0">
                <a:latin typeface="+mn-lt"/>
              </a:rPr>
              <a:t>Anwendung und Vertiefung in anderen Bereichen …</a:t>
            </a:r>
            <a:endParaRPr lang="de-DE" dirty="0">
              <a:latin typeface="+mn-lt"/>
            </a:endParaRPr>
          </a:p>
        </p:txBody>
      </p:sp>
      <p:sp>
        <p:nvSpPr>
          <p:cNvPr id="3" name="Titel 2"/>
          <p:cNvSpPr>
            <a:spLocks noGrp="1"/>
          </p:cNvSpPr>
          <p:nvPr>
            <p:ph type="ctrTitle"/>
          </p:nvPr>
        </p:nvSpPr>
        <p:spPr/>
        <p:txBody>
          <a:bodyPr/>
          <a:lstStyle/>
          <a:p>
            <a:pPr algn="ctr"/>
            <a:r>
              <a:rPr lang="de-DE" b="1" dirty="0" smtClean="0"/>
              <a:t>Stundenverteilung</a:t>
            </a:r>
            <a:endParaRPr lang="de-DE" b="1" dirty="0"/>
          </a:p>
        </p:txBody>
      </p:sp>
      <p:sp>
        <p:nvSpPr>
          <p:cNvPr id="4" name="Fußzeilenplatzhalter 3"/>
          <p:cNvSpPr>
            <a:spLocks noGrp="1"/>
          </p:cNvSpPr>
          <p:nvPr>
            <p:ph type="ftr" sz="quarter" idx="3"/>
          </p:nvPr>
        </p:nvSpPr>
        <p:spPr/>
        <p:txBody>
          <a:bodyPr/>
          <a:lstStyle/>
          <a:p>
            <a:r>
              <a:rPr lang="de-DE" smtClean="0"/>
              <a:t>ZPG Physik 07.12.2015 - StD'in Monica Hettrich</a:t>
            </a:r>
            <a:endParaRPr lang="de-DE" dirty="0"/>
          </a:p>
        </p:txBody>
      </p:sp>
      <p:sp>
        <p:nvSpPr>
          <p:cNvPr id="5" name="Foliennummernplatzhalter 4"/>
          <p:cNvSpPr>
            <a:spLocks noGrp="1"/>
          </p:cNvSpPr>
          <p:nvPr>
            <p:ph type="sldNum" sz="quarter" idx="4"/>
          </p:nvPr>
        </p:nvSpPr>
        <p:spPr/>
        <p:txBody>
          <a:bodyPr/>
          <a:lstStyle/>
          <a:p>
            <a:r>
              <a:rPr lang="de-DE" smtClean="0"/>
              <a:t>Folie </a:t>
            </a:r>
            <a:fld id="{B28F9D38-746F-4F66-8DFA-FA7E04203DA6}" type="slidenum">
              <a:rPr lang="de-DE" smtClean="0"/>
              <a:pPr/>
              <a:t>8</a:t>
            </a:fld>
            <a:endParaRPr lang="de-DE" dirty="0"/>
          </a:p>
        </p:txBody>
      </p:sp>
    </p:spTree>
    <p:extLst>
      <p:ext uri="{BB962C8B-B14F-4D97-AF65-F5344CB8AC3E}">
        <p14:creationId xmlns:p14="http://schemas.microsoft.com/office/powerpoint/2010/main" val="89442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p:txBody>
          <a:bodyPr/>
          <a:lstStyle/>
          <a:p>
            <a:pPr marL="514350" indent="-514350">
              <a:buFont typeface="+mj-lt"/>
              <a:buAutoNum type="arabicPeriod"/>
            </a:pPr>
            <a:r>
              <a:rPr lang="de-DE" dirty="0" smtClean="0">
                <a:latin typeface="+mn-lt"/>
              </a:rPr>
              <a:t>Einsatz gestufter Hilfen:</a:t>
            </a:r>
          </a:p>
          <a:p>
            <a:pPr marL="914400" lvl="1" indent="-514350">
              <a:spcBef>
                <a:spcPts val="0"/>
              </a:spcBef>
            </a:pPr>
            <a:r>
              <a:rPr lang="de-DE" dirty="0" smtClean="0">
                <a:latin typeface="+mn-lt"/>
              </a:rPr>
              <a:t>aufgabenorientierter Unterricht</a:t>
            </a:r>
          </a:p>
          <a:p>
            <a:pPr marL="914400" lvl="1" indent="-514350">
              <a:spcBef>
                <a:spcPts val="0"/>
              </a:spcBef>
            </a:pPr>
            <a:r>
              <a:rPr lang="de-DE" dirty="0" smtClean="0">
                <a:latin typeface="+mn-lt"/>
              </a:rPr>
              <a:t>Angebot von gestuften Hilfen an „Gelenkstellen“</a:t>
            </a:r>
          </a:p>
          <a:p>
            <a:pPr marL="514350" indent="-514350">
              <a:spcBef>
                <a:spcPts val="1200"/>
              </a:spcBef>
              <a:buFont typeface="+mj-lt"/>
              <a:buAutoNum type="arabicPeriod"/>
            </a:pPr>
            <a:r>
              <a:rPr lang="de-DE" dirty="0" smtClean="0">
                <a:latin typeface="+mn-lt"/>
              </a:rPr>
              <a:t>Mittelwertbildung:</a:t>
            </a:r>
          </a:p>
          <a:p>
            <a:pPr marL="914400" lvl="1" indent="-514350">
              <a:spcBef>
                <a:spcPts val="0"/>
              </a:spcBef>
            </a:pPr>
            <a:r>
              <a:rPr lang="de-DE" dirty="0" smtClean="0">
                <a:latin typeface="+mn-lt"/>
              </a:rPr>
              <a:t>Erfahrung: kaum Hilfen nötig, wenn doch, dann „Notendurchschnitt“</a:t>
            </a:r>
          </a:p>
          <a:p>
            <a:pPr marL="914400" lvl="1" indent="-514350">
              <a:spcBef>
                <a:spcPts val="0"/>
              </a:spcBef>
            </a:pPr>
            <a:r>
              <a:rPr lang="de-DE" dirty="0" smtClean="0">
                <a:latin typeface="+mn-lt"/>
              </a:rPr>
              <a:t>in Mathematik ausführlich behandelt worden, Übertragung gelingt spontan</a:t>
            </a:r>
          </a:p>
          <a:p>
            <a:pPr marL="514350" indent="-514350">
              <a:spcBef>
                <a:spcPts val="1200"/>
              </a:spcBef>
              <a:buFont typeface="+mj-lt"/>
              <a:buAutoNum type="arabicPeriod"/>
            </a:pPr>
            <a:r>
              <a:rPr lang="de-DE" dirty="0" smtClean="0">
                <a:latin typeface="+mn-lt"/>
              </a:rPr>
              <a:t>Abweichungsbereich:</a:t>
            </a:r>
          </a:p>
          <a:p>
            <a:pPr marL="914400" lvl="1" indent="-514350">
              <a:spcBef>
                <a:spcPts val="0"/>
              </a:spcBef>
            </a:pPr>
            <a:r>
              <a:rPr lang="de-DE" dirty="0" smtClean="0">
                <a:latin typeface="+mn-lt"/>
              </a:rPr>
              <a:t>Erfahrungen:</a:t>
            </a:r>
          </a:p>
          <a:p>
            <a:pPr marL="1428750" lvl="2" indent="-514350">
              <a:spcBef>
                <a:spcPts val="0"/>
              </a:spcBef>
            </a:pPr>
            <a:r>
              <a:rPr lang="de-DE" dirty="0" smtClean="0">
                <a:latin typeface="+mn-lt"/>
              </a:rPr>
              <a:t>Plenumsdiskussion und –</a:t>
            </a:r>
            <a:r>
              <a:rPr lang="de-DE" dirty="0" err="1" smtClean="0">
                <a:latin typeface="+mn-lt"/>
              </a:rPr>
              <a:t>klärung</a:t>
            </a:r>
            <a:r>
              <a:rPr lang="de-DE" dirty="0" smtClean="0">
                <a:latin typeface="+mn-lt"/>
              </a:rPr>
              <a:t> zwingend nötig!</a:t>
            </a:r>
          </a:p>
          <a:p>
            <a:pPr marL="1428750" lvl="2" indent="-514350">
              <a:spcBef>
                <a:spcPts val="0"/>
              </a:spcBef>
            </a:pPr>
            <a:r>
              <a:rPr lang="de-DE" dirty="0" smtClean="0">
                <a:latin typeface="+mn-lt"/>
              </a:rPr>
              <a:t>Gemeinsame Visualisierung auf Skala auf dem AB</a:t>
            </a:r>
          </a:p>
          <a:p>
            <a:pPr marL="1428750" lvl="2" indent="-514350">
              <a:spcBef>
                <a:spcPts val="0"/>
              </a:spcBef>
            </a:pPr>
            <a:r>
              <a:rPr lang="de-DE" dirty="0" smtClean="0">
                <a:latin typeface="+mn-lt"/>
              </a:rPr>
              <a:t>in stärkeren Klassen: </a:t>
            </a:r>
            <a:r>
              <a:rPr lang="de-DE" i="1" dirty="0" smtClean="0">
                <a:latin typeface="+mn-lt"/>
              </a:rPr>
              <a:t>Berechnung</a:t>
            </a:r>
            <a:r>
              <a:rPr lang="de-DE" dirty="0" smtClean="0">
                <a:latin typeface="+mn-lt"/>
              </a:rPr>
              <a:t> Mittelwert der Abweichungen</a:t>
            </a:r>
            <a:endParaRPr lang="de-DE" dirty="0">
              <a:latin typeface="+mn-lt"/>
            </a:endParaRPr>
          </a:p>
        </p:txBody>
      </p:sp>
      <p:sp>
        <p:nvSpPr>
          <p:cNvPr id="3" name="Titel 2"/>
          <p:cNvSpPr>
            <a:spLocks noGrp="1"/>
          </p:cNvSpPr>
          <p:nvPr>
            <p:ph type="ctrTitle"/>
          </p:nvPr>
        </p:nvSpPr>
        <p:spPr/>
        <p:txBody>
          <a:bodyPr/>
          <a:lstStyle/>
          <a:p>
            <a:pPr algn="ctr"/>
            <a:r>
              <a:rPr lang="de-DE" b="1" dirty="0" smtClean="0"/>
              <a:t>„Gelenkstellen“</a:t>
            </a:r>
            <a:endParaRPr lang="de-DE" b="1" dirty="0"/>
          </a:p>
        </p:txBody>
      </p:sp>
      <p:sp>
        <p:nvSpPr>
          <p:cNvPr id="4" name="Fußzeilenplatzhalter 3"/>
          <p:cNvSpPr>
            <a:spLocks noGrp="1"/>
          </p:cNvSpPr>
          <p:nvPr>
            <p:ph type="ftr" sz="quarter" idx="3"/>
          </p:nvPr>
        </p:nvSpPr>
        <p:spPr/>
        <p:txBody>
          <a:bodyPr/>
          <a:lstStyle/>
          <a:p>
            <a:r>
              <a:rPr lang="de-DE" smtClean="0"/>
              <a:t>ZPG Physik 07.12.2015 - StD'in Monica Hettrich</a:t>
            </a:r>
            <a:endParaRPr lang="de-DE" dirty="0"/>
          </a:p>
        </p:txBody>
      </p:sp>
      <p:sp>
        <p:nvSpPr>
          <p:cNvPr id="5" name="Foliennummernplatzhalter 4"/>
          <p:cNvSpPr>
            <a:spLocks noGrp="1"/>
          </p:cNvSpPr>
          <p:nvPr>
            <p:ph type="sldNum" sz="quarter" idx="4"/>
          </p:nvPr>
        </p:nvSpPr>
        <p:spPr/>
        <p:txBody>
          <a:bodyPr/>
          <a:lstStyle/>
          <a:p>
            <a:r>
              <a:rPr lang="de-DE" smtClean="0"/>
              <a:t>Folie </a:t>
            </a:r>
            <a:fld id="{B28F9D38-746F-4F66-8DFA-FA7E04203DA6}" type="slidenum">
              <a:rPr lang="de-DE" smtClean="0"/>
              <a:pPr/>
              <a:t>9</a:t>
            </a:fld>
            <a:endParaRPr lang="de-DE" dirty="0"/>
          </a:p>
        </p:txBody>
      </p:sp>
    </p:spTree>
    <p:extLst>
      <p:ext uri="{BB962C8B-B14F-4D97-AF65-F5344CB8AC3E}">
        <p14:creationId xmlns:p14="http://schemas.microsoft.com/office/powerpoint/2010/main" val="89442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owerpoint_ZPG">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 xmlns:thm15="http://schemas.microsoft.com/office/thememl/2012/main" name="2015-04-05 G8 BP 2016 Physik-Leitperspektiven-pbK-ibK" id="{6D46AD23-E355-604C-B451-29306F04266A}" vid="{4DAB78A5-37DC-6748-8711-6A30687A6D40}"/>
    </a:ext>
  </a:ext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Powerpoint_ZPG</Template>
  <TotalTime>0</TotalTime>
  <Words>2132</Words>
  <Application>Microsoft Office PowerPoint</Application>
  <PresentationFormat>Bildschirmpräsentation (4:3)</PresentationFormat>
  <Paragraphs>237</Paragraphs>
  <Slides>16</Slides>
  <Notes>14</Notes>
  <HiddenSlides>0</HiddenSlides>
  <MMClips>0</MMClips>
  <ScaleCrop>false</ScaleCrop>
  <HeadingPairs>
    <vt:vector size="4" baseType="variant">
      <vt:variant>
        <vt:lpstr>Design</vt:lpstr>
      </vt:variant>
      <vt:variant>
        <vt:i4>1</vt:i4>
      </vt:variant>
      <vt:variant>
        <vt:lpstr>Folientitel</vt:lpstr>
      </vt:variant>
      <vt:variant>
        <vt:i4>16</vt:i4>
      </vt:variant>
    </vt:vector>
  </HeadingPairs>
  <TitlesOfParts>
    <vt:vector size="17" baseType="lpstr">
      <vt:lpstr>Powerpoint_ZPG</vt:lpstr>
      <vt:lpstr>Unterrichtsvorhaben Kl. 7: „Einführung in die naturwissenschaftliche Arbeitsweise“</vt:lpstr>
      <vt:lpstr>Überblick</vt:lpstr>
      <vt:lpstr>Vorüberlegungen: Ziele</vt:lpstr>
      <vt:lpstr>Vorüberlegungen: Begründungen</vt:lpstr>
      <vt:lpstr>Vorüberlegungen: Kritik</vt:lpstr>
      <vt:lpstr>Vorüberlegungen: Bildungsplan</vt:lpstr>
      <vt:lpstr>Vorüberlegungen: Bildungsplan</vt:lpstr>
      <vt:lpstr>Stundenverteilung</vt:lpstr>
      <vt:lpstr>„Gelenkstellen“</vt:lpstr>
      <vt:lpstr>„Gelenkstellen“</vt:lpstr>
      <vt:lpstr>„Gelenkstellen“</vt:lpstr>
      <vt:lpstr>„Gelenkstellen“</vt:lpstr>
      <vt:lpstr>„Gelenkstellen“</vt:lpstr>
      <vt:lpstr>Ergebnisse</vt:lpstr>
      <vt:lpstr>Ergebnisse</vt:lpstr>
      <vt:lpstr>Resumée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Unterrichtsvorhaben Kl. 7: „Einführung in die Physik mit Fachmethoden“</dc:title>
  <dc:subject>PowerPoint-Präsentation</dc:subject>
  <dc:creator>Monica</dc:creator>
  <cp:lastModifiedBy>Hettrich, Monica (LS)</cp:lastModifiedBy>
  <cp:revision>73</cp:revision>
  <cp:lastPrinted>2014-11-07T09:42:53Z</cp:lastPrinted>
  <dcterms:created xsi:type="dcterms:W3CDTF">2015-09-30T07:16:42Z</dcterms:created>
  <dcterms:modified xsi:type="dcterms:W3CDTF">2015-12-17T16:41:23Z</dcterms:modified>
</cp:coreProperties>
</file>