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41" r:id="rId1"/>
  </p:sldMasterIdLst>
  <p:notesMasterIdLst>
    <p:notesMasterId r:id="rId19"/>
  </p:notesMasterIdLst>
  <p:handoutMasterIdLst>
    <p:handoutMasterId r:id="rId20"/>
  </p:handoutMasterIdLst>
  <p:sldIdLst>
    <p:sldId id="256" r:id="rId2"/>
    <p:sldId id="257" r:id="rId3"/>
    <p:sldId id="270" r:id="rId4"/>
    <p:sldId id="271" r:id="rId5"/>
    <p:sldId id="262" r:id="rId6"/>
    <p:sldId id="265" r:id="rId7"/>
    <p:sldId id="274" r:id="rId8"/>
    <p:sldId id="259" r:id="rId9"/>
    <p:sldId id="273" r:id="rId10"/>
    <p:sldId id="277" r:id="rId11"/>
    <p:sldId id="272" r:id="rId12"/>
    <p:sldId id="276" r:id="rId13"/>
    <p:sldId id="268" r:id="rId14"/>
    <p:sldId id="269" r:id="rId15"/>
    <p:sldId id="275" r:id="rId16"/>
    <p:sldId id="260" r:id="rId17"/>
    <p:sldId id="267" r:id="rId18"/>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99"/>
    <a:srgbClr val="FFFFCC"/>
    <a:srgbClr val="00FF99"/>
    <a:srgbClr val="6600FF"/>
    <a:srgbClr val="FF2F2F"/>
    <a:srgbClr val="660066"/>
    <a:srgbClr val="008000"/>
    <a:srgbClr val="99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98" autoAdjust="0"/>
    <p:restoredTop sz="78495" autoAdjust="0"/>
  </p:normalViewPr>
  <p:slideViewPr>
    <p:cSldViewPr>
      <p:cViewPr>
        <p:scale>
          <a:sx n="50" d="100"/>
          <a:sy n="50" d="100"/>
        </p:scale>
        <p:origin x="-2112" y="-762"/>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8"/>
    </p:cViewPr>
  </p:sorterViewPr>
  <p:notesViewPr>
    <p:cSldViewPr showGuides="1">
      <p:cViewPr>
        <p:scale>
          <a:sx n="150" d="100"/>
          <a:sy n="150" d="100"/>
        </p:scale>
        <p:origin x="-756" y="42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11%20Fachberatung\(12)%20Konzeptionsgruppen%20BP%202016\2014-15%20ZPG%20Physik\Materialien%20Hettrich\H&#246;rbereiche-Stimmbereiche-Diagra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de-DE" sz="1200"/>
              <a:t>Hörbereiche</a:t>
            </a:r>
            <a:r>
              <a:rPr lang="de-DE" sz="1200" baseline="0"/>
              <a:t> von Lebewesen</a:t>
            </a:r>
            <a:endParaRPr lang="de-DE" sz="1200"/>
          </a:p>
        </c:rich>
      </c:tx>
      <c:layout/>
      <c:overlay val="0"/>
    </c:title>
    <c:autoTitleDeleted val="0"/>
    <c:plotArea>
      <c:layout/>
      <c:barChart>
        <c:barDir val="bar"/>
        <c:grouping val="stacked"/>
        <c:varyColors val="0"/>
        <c:ser>
          <c:idx val="0"/>
          <c:order val="0"/>
          <c:tx>
            <c:strRef>
              <c:f>Tabelle1!$B$2</c:f>
              <c:strCache>
                <c:ptCount val="1"/>
                <c:pt idx="0">
                  <c:v>Hörbereich in Hz</c:v>
                </c:pt>
              </c:strCache>
            </c:strRef>
          </c:tx>
          <c:spPr>
            <a:solidFill>
              <a:srgbClr val="FFFFFF">
                <a:alpha val="0"/>
              </a:srgbClr>
            </a:solidFill>
          </c:spPr>
          <c:invertIfNegative val="0"/>
          <c:dLbls>
            <c:dLblPos val="inEnd"/>
            <c:showLegendKey val="0"/>
            <c:showVal val="1"/>
            <c:showCatName val="0"/>
            <c:showSerName val="0"/>
            <c:showPercent val="0"/>
            <c:showBubbleSize val="0"/>
            <c:showLeaderLines val="0"/>
          </c:dLbls>
          <c:cat>
            <c:strRef>
              <c:f>Tabelle1!$A$3:$A$9</c:f>
              <c:strCache>
                <c:ptCount val="7"/>
                <c:pt idx="0">
                  <c:v>junger Mensch</c:v>
                </c:pt>
                <c:pt idx="1">
                  <c:v>alter Mensch</c:v>
                </c:pt>
                <c:pt idx="2">
                  <c:v>Hund</c:v>
                </c:pt>
                <c:pt idx="3">
                  <c:v>Fledermaus</c:v>
                </c:pt>
                <c:pt idx="4">
                  <c:v>Elefant</c:v>
                </c:pt>
                <c:pt idx="5">
                  <c:v>Delfin</c:v>
                </c:pt>
                <c:pt idx="6">
                  <c:v>Katze</c:v>
                </c:pt>
              </c:strCache>
            </c:strRef>
          </c:cat>
          <c:val>
            <c:numRef>
              <c:f>Tabelle1!$B$3:$B$9</c:f>
              <c:numCache>
                <c:formatCode>General</c:formatCode>
                <c:ptCount val="7"/>
                <c:pt idx="0">
                  <c:v>16</c:v>
                </c:pt>
                <c:pt idx="1">
                  <c:v>16</c:v>
                </c:pt>
                <c:pt idx="2">
                  <c:v>15</c:v>
                </c:pt>
                <c:pt idx="3">
                  <c:v>1000</c:v>
                </c:pt>
                <c:pt idx="4">
                  <c:v>14</c:v>
                </c:pt>
                <c:pt idx="5">
                  <c:v>150</c:v>
                </c:pt>
                <c:pt idx="6">
                  <c:v>60</c:v>
                </c:pt>
              </c:numCache>
            </c:numRef>
          </c:val>
        </c:ser>
        <c:ser>
          <c:idx val="1"/>
          <c:order val="1"/>
          <c:tx>
            <c:strRef>
              <c:f>Tabelle1!$C$2</c:f>
              <c:strCache>
                <c:ptCount val="1"/>
              </c:strCache>
            </c:strRef>
          </c:tx>
          <c:invertIfNegative val="0"/>
          <c:dLbls>
            <c:dLblPos val="inEnd"/>
            <c:showLegendKey val="0"/>
            <c:showVal val="1"/>
            <c:showCatName val="0"/>
            <c:showSerName val="0"/>
            <c:showPercent val="0"/>
            <c:showBubbleSize val="0"/>
            <c:showLeaderLines val="0"/>
          </c:dLbls>
          <c:cat>
            <c:strRef>
              <c:f>Tabelle1!$A$3:$A$9</c:f>
              <c:strCache>
                <c:ptCount val="7"/>
                <c:pt idx="0">
                  <c:v>junger Mensch</c:v>
                </c:pt>
                <c:pt idx="1">
                  <c:v>alter Mensch</c:v>
                </c:pt>
                <c:pt idx="2">
                  <c:v>Hund</c:v>
                </c:pt>
                <c:pt idx="3">
                  <c:v>Fledermaus</c:v>
                </c:pt>
                <c:pt idx="4">
                  <c:v>Elefant</c:v>
                </c:pt>
                <c:pt idx="5">
                  <c:v>Delfin</c:v>
                </c:pt>
                <c:pt idx="6">
                  <c:v>Katze</c:v>
                </c:pt>
              </c:strCache>
            </c:strRef>
          </c:cat>
          <c:val>
            <c:numRef>
              <c:f>Tabelle1!$C$3:$C$9</c:f>
              <c:numCache>
                <c:formatCode>General</c:formatCode>
                <c:ptCount val="7"/>
                <c:pt idx="0">
                  <c:v>20000</c:v>
                </c:pt>
                <c:pt idx="1">
                  <c:v>5000</c:v>
                </c:pt>
                <c:pt idx="2">
                  <c:v>50000</c:v>
                </c:pt>
                <c:pt idx="3">
                  <c:v>120000</c:v>
                </c:pt>
                <c:pt idx="4">
                  <c:v>12000</c:v>
                </c:pt>
                <c:pt idx="5">
                  <c:v>150000</c:v>
                </c:pt>
                <c:pt idx="6">
                  <c:v>65000</c:v>
                </c:pt>
              </c:numCache>
            </c:numRef>
          </c:val>
        </c:ser>
        <c:ser>
          <c:idx val="2"/>
          <c:order val="2"/>
          <c:tx>
            <c:strRef>
              <c:f>Tabelle1!$D$2</c:f>
              <c:strCache>
                <c:ptCount val="1"/>
              </c:strCache>
            </c:strRef>
          </c:tx>
          <c:spPr>
            <a:solidFill>
              <a:srgbClr val="FFFFFF">
                <a:alpha val="0"/>
              </a:srgbClr>
            </a:solidFill>
          </c:spPr>
          <c:invertIfNegative val="0"/>
          <c:cat>
            <c:strRef>
              <c:f>Tabelle1!$A$3:$A$9</c:f>
              <c:strCache>
                <c:ptCount val="7"/>
                <c:pt idx="0">
                  <c:v>junger Mensch</c:v>
                </c:pt>
                <c:pt idx="1">
                  <c:v>alter Mensch</c:v>
                </c:pt>
                <c:pt idx="2">
                  <c:v>Hund</c:v>
                </c:pt>
                <c:pt idx="3">
                  <c:v>Fledermaus</c:v>
                </c:pt>
                <c:pt idx="4">
                  <c:v>Elefant</c:v>
                </c:pt>
                <c:pt idx="5">
                  <c:v>Delfin</c:v>
                </c:pt>
                <c:pt idx="6">
                  <c:v>Katze</c:v>
                </c:pt>
              </c:strCache>
            </c:strRef>
          </c:cat>
          <c:val>
            <c:numRef>
              <c:f>Tabelle1!$D$3:$D$9</c:f>
              <c:numCache>
                <c:formatCode>General</c:formatCode>
                <c:ptCount val="7"/>
                <c:pt idx="0">
                  <c:v>19984</c:v>
                </c:pt>
                <c:pt idx="1">
                  <c:v>4984</c:v>
                </c:pt>
                <c:pt idx="2">
                  <c:v>49985</c:v>
                </c:pt>
                <c:pt idx="3">
                  <c:v>119000</c:v>
                </c:pt>
                <c:pt idx="4">
                  <c:v>11986</c:v>
                </c:pt>
                <c:pt idx="5">
                  <c:v>149850</c:v>
                </c:pt>
                <c:pt idx="6">
                  <c:v>64940</c:v>
                </c:pt>
              </c:numCache>
            </c:numRef>
          </c:val>
        </c:ser>
        <c:dLbls>
          <c:showLegendKey val="0"/>
          <c:showVal val="0"/>
          <c:showCatName val="0"/>
          <c:showSerName val="0"/>
          <c:showPercent val="0"/>
          <c:showBubbleSize val="0"/>
        </c:dLbls>
        <c:gapWidth val="150"/>
        <c:overlap val="100"/>
        <c:axId val="101176448"/>
        <c:axId val="101177984"/>
      </c:barChart>
      <c:catAx>
        <c:axId val="101176448"/>
        <c:scaling>
          <c:orientation val="minMax"/>
        </c:scaling>
        <c:delete val="0"/>
        <c:axPos val="l"/>
        <c:majorGridlines/>
        <c:minorGridlines/>
        <c:majorTickMark val="out"/>
        <c:minorTickMark val="none"/>
        <c:tickLblPos val="nextTo"/>
        <c:txPr>
          <a:bodyPr/>
          <a:lstStyle/>
          <a:p>
            <a:pPr>
              <a:defRPr sz="1000" b="1" i="0" baseline="0"/>
            </a:pPr>
            <a:endParaRPr lang="de-DE"/>
          </a:p>
        </c:txPr>
        <c:crossAx val="101177984"/>
        <c:crosses val="autoZero"/>
        <c:auto val="1"/>
        <c:lblAlgn val="ctr"/>
        <c:lblOffset val="100"/>
        <c:noMultiLvlLbl val="0"/>
      </c:catAx>
      <c:valAx>
        <c:axId val="101177984"/>
        <c:scaling>
          <c:logBase val="10"/>
          <c:orientation val="minMax"/>
        </c:scaling>
        <c:delete val="0"/>
        <c:axPos val="b"/>
        <c:majorGridlines/>
        <c:minorGridlines/>
        <c:title>
          <c:tx>
            <c:rich>
              <a:bodyPr/>
              <a:lstStyle/>
              <a:p>
                <a:pPr>
                  <a:defRPr sz="1000" baseline="0"/>
                </a:pPr>
                <a:r>
                  <a:rPr lang="en-US" sz="1000" baseline="0"/>
                  <a:t>Frequenz in Hertz (Hz)</a:t>
                </a:r>
              </a:p>
            </c:rich>
          </c:tx>
          <c:layout/>
          <c:overlay val="0"/>
        </c:title>
        <c:numFmt formatCode="General" sourceLinked="1"/>
        <c:majorTickMark val="out"/>
        <c:minorTickMark val="none"/>
        <c:tickLblPos val="nextTo"/>
        <c:crossAx val="101176448"/>
        <c:crosses val="autoZero"/>
        <c:crossBetween val="between"/>
      </c:valAx>
    </c:plotArea>
    <c:plotVisOnly val="1"/>
    <c:dispBlanksAs val="gap"/>
    <c:showDLblsOverMax val="0"/>
  </c:chart>
  <c:spPr>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10</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a:t>
            </a:r>
            <a:r>
              <a:rPr lang="de-DE" baseline="0" dirty="0" smtClean="0"/>
              <a:t> der ersten Doppelstunde werden aus dem Schreibstimmgabelversuch und dem Versuch mit Mikrophon und Oszilloskop wesentliche Merkmale des Schwingungsdiagramms abgeleitet. Die Begriffe Amplitude und Periodendauer werden vertieft (sofern die Periodendauer schon in der Einführungseinheit eingeführt wurde, ansonsten wird der Begriff hier eingeführt), die Frequenz neu eingeführt. Wer möchte, kann den Zusammenhang zwischen Periodendauer und Frequenz herleiten oder begründen und aus Beispielen von Periodendauern die zugehörige Frequenz bestimmen lassen </a:t>
            </a:r>
            <a:r>
              <a:rPr lang="de-DE" baseline="0" dirty="0" err="1" smtClean="0"/>
              <a:t>u.u.</a:t>
            </a:r>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11</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Diesen Auftrag nicht in disziplinarisch sehr</a:t>
            </a:r>
            <a:r>
              <a:rPr lang="de-DE" baseline="0" dirty="0" smtClean="0"/>
              <a:t> anspruchsvollen Klassen durchführen, denn die Gruppen können sich bei ihren Messungen leicht gegenseitig stören.</a:t>
            </a:r>
          </a:p>
          <a:p>
            <a:r>
              <a:rPr lang="de-DE" baseline="0" dirty="0" smtClean="0"/>
              <a:t>Vorbereitend sollte folgendes getan werden:</a:t>
            </a:r>
          </a:p>
          <a:p>
            <a:pPr marL="171450" indent="-171450">
              <a:buFontTx/>
              <a:buChar char="-"/>
            </a:pPr>
            <a:r>
              <a:rPr lang="de-DE" baseline="0" dirty="0" smtClean="0"/>
              <a:t>Wer die Smartphone-App des </a:t>
            </a:r>
            <a:r>
              <a:rPr lang="de-DE" baseline="0" dirty="0" err="1" smtClean="0"/>
              <a:t>Spaichinger</a:t>
            </a:r>
            <a:r>
              <a:rPr lang="de-DE" baseline="0" dirty="0" smtClean="0"/>
              <a:t> Schallpegelmessers einsetzen will, sollte den </a:t>
            </a:r>
            <a:r>
              <a:rPr lang="de-DE" baseline="0" dirty="0" err="1" smtClean="0"/>
              <a:t>SuS</a:t>
            </a:r>
            <a:r>
              <a:rPr lang="de-DE" baseline="0" dirty="0" smtClean="0"/>
              <a:t> das Herunterladen und Installieren vorab als HA aufgeben</a:t>
            </a:r>
          </a:p>
          <a:p>
            <a:pPr marL="171450" indent="-171450">
              <a:buFontTx/>
              <a:buChar char="-"/>
            </a:pPr>
            <a:r>
              <a:rPr lang="de-DE" baseline="0" dirty="0" smtClean="0"/>
              <a:t>Mindestens eine Beispielmessung mit dem </a:t>
            </a:r>
            <a:r>
              <a:rPr lang="de-DE" baseline="0" dirty="0" err="1" smtClean="0"/>
              <a:t>Spaichinger</a:t>
            </a:r>
            <a:r>
              <a:rPr lang="de-DE" baseline="0" dirty="0" smtClean="0"/>
              <a:t> Schallpegelmesser frontal zeigen, ggf. auch zwei oder drei (Vorbesprechung der Anleitung H2a zum PC-Programm)</a:t>
            </a:r>
          </a:p>
          <a:p>
            <a:pPr marL="171450" indent="-171450">
              <a:buFontTx/>
              <a:buChar char="-"/>
            </a:pPr>
            <a:r>
              <a:rPr lang="de-DE" baseline="0" dirty="0" smtClean="0"/>
              <a:t>Den Hinweis auf die Hilfen vorab noch einmal deutlich geben</a:t>
            </a:r>
          </a:p>
          <a:p>
            <a:pPr marL="0" indent="0">
              <a:buFontTx/>
              <a:buNone/>
            </a:pPr>
            <a:r>
              <a:rPr lang="de-DE" baseline="0" dirty="0" smtClean="0"/>
              <a:t>Während der Schülerexperimente kann entweder mit der Smartphone-App gearbeitet werden oder mit dem PC-Programm. Durch den Smartphone-Einsatz kann die Klasse räumlich ggf. besser entzerrt werden, so dass sich die gruppen gegenseitig nicht so sehr stören.</a:t>
            </a:r>
          </a:p>
          <a:p>
            <a:pPr marL="0" indent="0">
              <a:buFontTx/>
              <a:buNone/>
            </a:pPr>
            <a:r>
              <a:rPr lang="de-DE" baseline="0" dirty="0" smtClean="0"/>
              <a:t>Alternative: Nur zwei bis drei S-Gruppen bearbeiten das AB2 zu den Schallbildern in dieser Stunde, die anderen beschäftigen sich bereits mit den Lehrtexten zu Hörbereichen, Hörschwelle und Hörschäden der Folge-Doppelstunde. Nach der Stunde wird dann gewechselt (Lernzirkel).</a:t>
            </a:r>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Hinweis: Der schriftliche Arbeitsauftrag ist nicht zwingend erforderlich, man kann die Arbeitsanweisung auch </a:t>
            </a:r>
            <a:r>
              <a:rPr lang="de-DE" smtClean="0"/>
              <a:t>mündlich geben.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Alternative:</a:t>
            </a:r>
            <a:r>
              <a:rPr lang="de-DE" baseline="0" dirty="0" smtClean="0"/>
              <a:t> Eiersturz-Projekt</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Inhaltliche Anknüpfungspunkte im BP 2016/17: Diese Kompetenzen werden in der vorliegenden U-Einheit erarbeitet</a:t>
            </a:r>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Fußzeilenplatzhalter 4"/>
          <p:cNvSpPr>
            <a:spLocks noGrp="1"/>
          </p:cNvSpPr>
          <p:nvPr>
            <p:ph type="ftr" sz="quarter" idx="3"/>
          </p:nvPr>
        </p:nvSpPr>
        <p:spPr>
          <a:xfrm>
            <a:off x="2483768" y="6470524"/>
            <a:ext cx="4464050" cy="364977"/>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74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65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0" y="908720"/>
            <a:ext cx="8640089"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1"/>
          <p:cNvSpPr>
            <a:spLocks noGrp="1"/>
          </p:cNvSpPr>
          <p:nvPr>
            <p:ph type="ctrTitle" hasCustomPrompt="1"/>
          </p:nvPr>
        </p:nvSpPr>
        <p:spPr>
          <a:xfrm>
            <a:off x="252389" y="260649"/>
            <a:ext cx="8640089" cy="648072"/>
          </a:xfrm>
          <a:prstGeom prst="rect">
            <a:avLst/>
          </a:prstGeom>
        </p:spPr>
        <p:txBody>
          <a:bodyPr/>
          <a:lstStyle>
            <a:lvl1pPr algn="l">
              <a:defRPr sz="3200">
                <a:latin typeface="+mj-lt"/>
              </a:defRPr>
            </a:lvl1pPr>
          </a:lstStyle>
          <a:p>
            <a:r>
              <a:rPr lang="de-DE" dirty="0" smtClean="0"/>
              <a:t>Titel durch Klicken bearbeiten</a:t>
            </a:r>
            <a:endParaRPr lang="de-DE" dirty="0"/>
          </a:p>
        </p:txBody>
      </p:sp>
      <p:sp>
        <p:nvSpPr>
          <p:cNvPr id="8"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9"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5"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
        <p:nvSpPr>
          <p:cNvPr id="10" name="Textfeld 9"/>
          <p:cNvSpPr txBox="1"/>
          <p:nvPr/>
        </p:nvSpPr>
        <p:spPr>
          <a:xfrm>
            <a:off x="223838" y="260712"/>
            <a:ext cx="8696325" cy="5760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9" name="Bild 8"/>
          <p:cNvPicPr>
            <a:picLocks/>
          </p:cNvPicPr>
          <p:nvPr/>
        </p:nvPicPr>
        <p:blipFill>
          <a:blip r:embed="rId6" cstate="print"/>
          <a:stretch>
            <a:fillRect/>
          </a:stretch>
        </p:blipFill>
        <p:spPr>
          <a:xfrm flipV="1">
            <a:off x="217104" y="6345320"/>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77672" y="1132157"/>
            <a:ext cx="7466736" cy="4961139"/>
          </a:xfrm>
          <a:prstGeom prst="rect">
            <a:avLst/>
          </a:prstGeom>
          <a:ln>
            <a:noFill/>
          </a:ln>
          <a:effectLst>
            <a:softEdge rad="112500"/>
          </a:effectLst>
        </p:spPr>
      </p:pic>
      <p:sp>
        <p:nvSpPr>
          <p:cNvPr id="2" name="Titel 1"/>
          <p:cNvSpPr>
            <a:spLocks noGrp="1"/>
          </p:cNvSpPr>
          <p:nvPr>
            <p:ph type="ctrTitle"/>
          </p:nvPr>
        </p:nvSpPr>
        <p:spPr>
          <a:xfrm>
            <a:off x="685800" y="2319015"/>
            <a:ext cx="7772400" cy="1470025"/>
          </a:xfrm>
        </p:spPr>
        <p:txBody>
          <a:bodyPr/>
          <a:lstStyle/>
          <a:p>
            <a:r>
              <a:rPr lang="de-DE" sz="3200" dirty="0" smtClean="0"/>
              <a:t>Unterrichtsvorhaben Kl. 7:</a:t>
            </a:r>
            <a:br>
              <a:rPr lang="de-DE" sz="3200" dirty="0" smtClean="0"/>
            </a:br>
            <a:r>
              <a:rPr lang="de-DE" sz="3200" dirty="0" smtClean="0"/>
              <a:t>„Akustik“</a:t>
            </a:r>
            <a:endParaRPr lang="de-DE" sz="3200" dirty="0"/>
          </a:p>
        </p:txBody>
      </p:sp>
      <p:sp>
        <p:nvSpPr>
          <p:cNvPr id="3" name="Untertitel 2"/>
          <p:cNvSpPr>
            <a:spLocks noGrp="1"/>
          </p:cNvSpPr>
          <p:nvPr>
            <p:ph type="subTitle" idx="1"/>
          </p:nvPr>
        </p:nvSpPr>
        <p:spPr>
          <a:xfrm>
            <a:off x="1979712" y="3861048"/>
            <a:ext cx="5184576" cy="1561728"/>
          </a:xfrm>
        </p:spPr>
        <p:txBody>
          <a:bodyPr/>
          <a:lstStyle/>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 Schülerarbeitsaufträgen mit Individualisierungsangeboten</a:t>
            </a:r>
          </a:p>
        </p:txBody>
      </p:sp>
      <p:sp>
        <p:nvSpPr>
          <p:cNvPr id="8" name="Fußzeilenplatzhalter 7"/>
          <p:cNvSpPr>
            <a:spLocks noGrp="1"/>
          </p:cNvSpPr>
          <p:nvPr>
            <p:ph type="ftr" sz="quarter" idx="3"/>
          </p:nvPr>
        </p:nvSpPr>
        <p:spPr/>
        <p:txBody>
          <a:bodyPr/>
          <a:lstStyle/>
          <a:p>
            <a:r>
              <a:rPr lang="de-DE" smtClean="0"/>
              <a:t>ZPG Physik 07.12.2015 - StD'in Monica Hettrich</a:t>
            </a:r>
            <a:endParaRPr lang="de-DE"/>
          </a:p>
        </p:txBody>
      </p:sp>
      <p:sp>
        <p:nvSpPr>
          <p:cNvPr id="6" name="Textfeld 5"/>
          <p:cNvSpPr txBox="1"/>
          <p:nvPr/>
        </p:nvSpPr>
        <p:spPr>
          <a:xfrm>
            <a:off x="5148064" y="5805264"/>
            <a:ext cx="3024336" cy="215444"/>
          </a:xfrm>
          <a:prstGeom prst="rect">
            <a:avLst/>
          </a:prstGeom>
          <a:noFill/>
        </p:spPr>
        <p:txBody>
          <a:bodyPr wrap="square" rtlCol="0">
            <a:spAutoFit/>
          </a:bodyPr>
          <a:lstStyle/>
          <a:p>
            <a:pPr algn="r"/>
            <a:r>
              <a:rPr lang="de-DE" sz="800" i="1" dirty="0" smtClean="0">
                <a:solidFill>
                  <a:schemeClr val="bg1">
                    <a:lumMod val="50000"/>
                  </a:schemeClr>
                </a:solidFill>
                <a:latin typeface="+mn-lt"/>
              </a:rPr>
              <a:t>Foto: M. Hettrich, Stuttgart</a:t>
            </a:r>
            <a:endParaRPr lang="de-DE" sz="800" i="1" dirty="0">
              <a:solidFill>
                <a:schemeClr val="bg1">
                  <a:lumMod val="50000"/>
                </a:schemeClr>
              </a:solidFill>
              <a:latin typeface="+mn-lt"/>
            </a:endParaRPr>
          </a:p>
        </p:txBody>
      </p:sp>
    </p:spTree>
    <p:extLst>
      <p:ext uri="{BB962C8B-B14F-4D97-AF65-F5344CB8AC3E}">
        <p14:creationId xmlns:p14="http://schemas.microsoft.com/office/powerpoint/2010/main" val="17345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1521" y="980728"/>
            <a:ext cx="3888431" cy="5472608"/>
          </a:xfrm>
        </p:spPr>
        <p:txBody>
          <a:bodyPr/>
          <a:lstStyle/>
          <a:p>
            <a:pPr marL="361950" indent="-361950"/>
            <a:r>
              <a:rPr lang="de-DE" sz="2000" dirty="0" smtClean="0">
                <a:latin typeface="+mn-lt"/>
              </a:rPr>
              <a:t>Motivation zu Akustik</a:t>
            </a:r>
          </a:p>
          <a:p>
            <a:pPr marL="361950" indent="-361950"/>
            <a:r>
              <a:rPr lang="de-DE" sz="2000" dirty="0" smtClean="0">
                <a:latin typeface="+mn-lt"/>
              </a:rPr>
              <a:t>Schülerarbeitsauftrag</a:t>
            </a:r>
          </a:p>
          <a:p>
            <a:pPr marL="762000" lvl="1" indent="-361950"/>
            <a:r>
              <a:rPr lang="de-DE" sz="1600" dirty="0" smtClean="0">
                <a:latin typeface="+mn-lt"/>
              </a:rPr>
              <a:t>erkundende Schülerexperimente</a:t>
            </a:r>
          </a:p>
          <a:p>
            <a:pPr marL="762000" lvl="1" indent="-361950"/>
            <a:r>
              <a:rPr lang="de-DE" sz="1600" dirty="0" smtClean="0">
                <a:latin typeface="+mn-lt"/>
              </a:rPr>
              <a:t>Ziel 1: Visualisierung von Schwingungen</a:t>
            </a:r>
          </a:p>
          <a:p>
            <a:pPr marL="762000" lvl="1" indent="-361950"/>
            <a:r>
              <a:rPr lang="de-DE" sz="1600" dirty="0" smtClean="0">
                <a:latin typeface="+mn-lt"/>
              </a:rPr>
              <a:t>Ziel 2: „je-desto-Sätze“ zu laut –leise und hoch-tief</a:t>
            </a:r>
          </a:p>
          <a:p>
            <a:pPr marL="361950" indent="-361950"/>
            <a:r>
              <a:rPr lang="de-DE" sz="2000" dirty="0" smtClean="0">
                <a:latin typeface="+mn-lt"/>
              </a:rPr>
              <a:t>Material:</a:t>
            </a:r>
          </a:p>
          <a:p>
            <a:pPr marL="762000" lvl="1" indent="-361950"/>
            <a:r>
              <a:rPr lang="de-DE" sz="1600" dirty="0" smtClean="0">
                <a:latin typeface="+mn-lt"/>
              </a:rPr>
              <a:t>Blattfedern / Lineale</a:t>
            </a:r>
          </a:p>
          <a:p>
            <a:pPr marL="762000" lvl="1" indent="-361950"/>
            <a:r>
              <a:rPr lang="de-DE" sz="1600" dirty="0" smtClean="0">
                <a:latin typeface="+mn-lt"/>
              </a:rPr>
              <a:t>Stimmgabeln unterschiedlicher Tonhöhe</a:t>
            </a:r>
          </a:p>
          <a:p>
            <a:pPr marL="762000" lvl="1" indent="-361950"/>
            <a:r>
              <a:rPr lang="de-DE" sz="1600" dirty="0" smtClean="0">
                <a:latin typeface="+mn-lt"/>
              </a:rPr>
              <a:t>Gummiringe an Pappschachteln</a:t>
            </a:r>
          </a:p>
          <a:p>
            <a:pPr marL="762000" lvl="1" indent="-361950"/>
            <a:r>
              <a:rPr lang="de-DE" sz="1600" dirty="0" smtClean="0">
                <a:latin typeface="+mn-lt"/>
              </a:rPr>
              <a:t>Geige / Gitarre / Monochord etc.</a:t>
            </a:r>
          </a:p>
          <a:p>
            <a:pPr marL="361950" indent="-361950"/>
            <a:r>
              <a:rPr lang="de-DE" sz="2000" dirty="0" smtClean="0">
                <a:latin typeface="+mn-lt"/>
              </a:rPr>
              <a:t>Voraussetzungen:</a:t>
            </a:r>
          </a:p>
          <a:p>
            <a:pPr marL="762000" lvl="1" indent="-361950"/>
            <a:r>
              <a:rPr lang="de-DE" sz="1600" dirty="0" smtClean="0">
                <a:latin typeface="+mn-lt"/>
              </a:rPr>
              <a:t>Erläuterungen zu gestuften Hilfen</a:t>
            </a:r>
          </a:p>
          <a:p>
            <a:pPr marL="762000" lvl="1" indent="-361950"/>
            <a:r>
              <a:rPr lang="de-DE" sz="1600" dirty="0" smtClean="0">
                <a:latin typeface="+mn-lt"/>
              </a:rPr>
              <a:t>Bewertungsaspekte zu Schüleraufschrieben</a:t>
            </a:r>
          </a:p>
          <a:p>
            <a:pPr marL="762000" lvl="1" indent="-361950"/>
            <a:r>
              <a:rPr lang="de-DE" sz="1600" dirty="0" smtClean="0">
                <a:latin typeface="+mn-lt"/>
              </a:rPr>
              <a:t>50-60 Minuten S-Arbeitsphase</a:t>
            </a:r>
          </a:p>
        </p:txBody>
      </p:sp>
      <p:sp>
        <p:nvSpPr>
          <p:cNvPr id="3" name="Titel 2"/>
          <p:cNvSpPr>
            <a:spLocks noGrp="1"/>
          </p:cNvSpPr>
          <p:nvPr>
            <p:ph type="ctrTitle"/>
          </p:nvPr>
        </p:nvSpPr>
        <p:spPr/>
        <p:txBody>
          <a:bodyPr/>
          <a:lstStyle/>
          <a:p>
            <a:pPr algn="ctr"/>
            <a:r>
              <a:rPr lang="de-DE" b="1" dirty="0" smtClean="0"/>
              <a:t>1. Schallentstehung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10</a:t>
            </a:fld>
            <a:endParaRPr lang="de-DE" dirty="0"/>
          </a:p>
        </p:txBody>
      </p:sp>
      <p:sp>
        <p:nvSpPr>
          <p:cNvPr id="7" name="Textfeld 6"/>
          <p:cNvSpPr txBox="1"/>
          <p:nvPr/>
        </p:nvSpPr>
        <p:spPr>
          <a:xfrm>
            <a:off x="4499992" y="1124744"/>
            <a:ext cx="4320480" cy="3600986"/>
          </a:xfrm>
          <a:prstGeom prst="rect">
            <a:avLst/>
          </a:prstGeom>
          <a:noFill/>
        </p:spPr>
        <p:txBody>
          <a:bodyPr wrap="square" rtlCol="0">
            <a:spAutoFit/>
          </a:bodyPr>
          <a:lstStyle/>
          <a:p>
            <a:pPr marL="361950" indent="-361950" eaLnBrk="1" hangingPunct="1">
              <a:spcBef>
                <a:spcPct val="20000"/>
              </a:spcBef>
              <a:buClr>
                <a:srgbClr val="7F7F7F"/>
              </a:buClr>
              <a:buFont typeface="Wingdings" pitchFamily="2" charset="2"/>
              <a:buChar char="§"/>
            </a:pPr>
            <a:r>
              <a:rPr lang="de-DE" sz="2000" dirty="0" smtClean="0">
                <a:latin typeface="+mn-lt"/>
                <a:cs typeface="Arial" pitchFamily="34" charset="0"/>
              </a:rPr>
              <a:t>Kurze Gruppenpräsentationen</a:t>
            </a:r>
          </a:p>
          <a:p>
            <a:pPr marL="361950" indent="-361950" eaLnBrk="1" hangingPunct="1">
              <a:spcBef>
                <a:spcPct val="20000"/>
              </a:spcBef>
              <a:buClr>
                <a:srgbClr val="7F7F7F"/>
              </a:buClr>
              <a:buFont typeface="Wingdings" pitchFamily="2" charset="2"/>
              <a:buChar char="§"/>
            </a:pPr>
            <a:r>
              <a:rPr lang="de-DE" sz="2000" dirty="0" smtClean="0">
                <a:latin typeface="+mn-lt"/>
                <a:cs typeface="Arial" pitchFamily="34" charset="0"/>
              </a:rPr>
              <a:t>U-Gespräch:</a:t>
            </a:r>
          </a:p>
          <a:p>
            <a:pPr marL="762000" lvl="1" indent="-361950" eaLnBrk="1" hangingPunct="1">
              <a:spcBef>
                <a:spcPct val="20000"/>
              </a:spcBef>
              <a:buFont typeface="Arial" charset="0"/>
              <a:buChar char="–"/>
            </a:pPr>
            <a:r>
              <a:rPr lang="de-DE" sz="1600" dirty="0" smtClean="0">
                <a:latin typeface="+mn-lt"/>
                <a:cs typeface="Arial" pitchFamily="34" charset="0"/>
              </a:rPr>
              <a:t>Definition Amplitude und Frequenz (z.B. an Blattfeder)</a:t>
            </a:r>
          </a:p>
          <a:p>
            <a:pPr marL="762000" lvl="1" indent="-361950" eaLnBrk="1" hangingPunct="1">
              <a:spcBef>
                <a:spcPct val="20000"/>
              </a:spcBef>
              <a:buFont typeface="Arial" charset="0"/>
              <a:buChar char="–"/>
            </a:pPr>
            <a:r>
              <a:rPr lang="de-DE" sz="1600" dirty="0" smtClean="0">
                <a:latin typeface="+mn-lt"/>
                <a:cs typeface="Arial" pitchFamily="34" charset="0"/>
              </a:rPr>
              <a:t>Evtl. Zusammenhang Frequenz und Periodendauer</a:t>
            </a:r>
          </a:p>
          <a:p>
            <a:pPr marL="361950" indent="-361950" eaLnBrk="1" hangingPunct="1">
              <a:spcBef>
                <a:spcPct val="20000"/>
              </a:spcBef>
              <a:buClr>
                <a:srgbClr val="7F7F7F"/>
              </a:buClr>
              <a:buFont typeface="Wingdings" pitchFamily="2" charset="2"/>
              <a:buChar char="§"/>
            </a:pPr>
            <a:r>
              <a:rPr lang="de-DE" sz="2000" dirty="0" smtClean="0">
                <a:latin typeface="+mn-lt"/>
                <a:cs typeface="Arial" pitchFamily="34" charset="0"/>
              </a:rPr>
              <a:t>Ergebnisse:</a:t>
            </a:r>
          </a:p>
          <a:p>
            <a:pPr marL="762000" lvl="1" indent="-361950" eaLnBrk="1" hangingPunct="1">
              <a:spcBef>
                <a:spcPct val="20000"/>
              </a:spcBef>
              <a:buFont typeface="Arial" charset="0"/>
              <a:buChar char="–"/>
            </a:pPr>
            <a:r>
              <a:rPr lang="de-DE" sz="1600" dirty="0" smtClean="0">
                <a:latin typeface="+mn-lt"/>
                <a:cs typeface="Arial" pitchFamily="34" charset="0"/>
              </a:rPr>
              <a:t>Schall entsteht aus Schwingungen</a:t>
            </a:r>
          </a:p>
          <a:p>
            <a:pPr marL="762000" lvl="1" indent="-361950" eaLnBrk="1" hangingPunct="1">
              <a:spcBef>
                <a:spcPct val="20000"/>
              </a:spcBef>
              <a:buFont typeface="Arial" charset="0"/>
              <a:buChar char="–"/>
            </a:pPr>
            <a:r>
              <a:rPr lang="de-DE" sz="1600" dirty="0" smtClean="0">
                <a:latin typeface="+mn-lt"/>
                <a:cs typeface="Arial" pitchFamily="34" charset="0"/>
              </a:rPr>
              <a:t>laut, leise – Einfluss der Amplitude</a:t>
            </a:r>
          </a:p>
          <a:p>
            <a:pPr marL="762000" lvl="1" indent="-361950" eaLnBrk="1" hangingPunct="1">
              <a:spcBef>
                <a:spcPct val="20000"/>
              </a:spcBef>
              <a:buFont typeface="Arial" charset="0"/>
              <a:buChar char="–"/>
            </a:pPr>
            <a:r>
              <a:rPr lang="de-DE" sz="1600" dirty="0" smtClean="0">
                <a:latin typeface="+mn-lt"/>
                <a:cs typeface="Arial" pitchFamily="34" charset="0"/>
              </a:rPr>
              <a:t>hoch, tief – Einfluss der „Schwingungsgeschwindigkeit“ bzw. der Frequenz</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716016" y="1052736"/>
            <a:ext cx="4176463" cy="5328592"/>
          </a:xfrm>
        </p:spPr>
        <p:txBody>
          <a:bodyPr/>
          <a:lstStyle/>
          <a:p>
            <a:pPr marL="268288" indent="-268288"/>
            <a:r>
              <a:rPr lang="de-DE" sz="2000" dirty="0" smtClean="0">
                <a:latin typeface="+mn-lt"/>
              </a:rPr>
              <a:t>Einstieg: Check-In (R. </a:t>
            </a:r>
            <a:r>
              <a:rPr lang="de-DE" sz="2000" dirty="0" err="1" smtClean="0">
                <a:latin typeface="+mn-lt"/>
              </a:rPr>
              <a:t>Piffer</a:t>
            </a:r>
            <a:r>
              <a:rPr lang="de-DE" sz="2000" dirty="0" smtClean="0">
                <a:latin typeface="+mn-lt"/>
              </a:rPr>
              <a:t>)</a:t>
            </a:r>
          </a:p>
          <a:p>
            <a:pPr marL="268288" indent="-268288"/>
            <a:r>
              <a:rPr lang="de-DE" sz="2000" dirty="0" smtClean="0">
                <a:latin typeface="+mn-lt"/>
              </a:rPr>
              <a:t>Motivation: Schreibstimmgabel</a:t>
            </a:r>
          </a:p>
          <a:p>
            <a:pPr marL="268288" indent="-268288"/>
            <a:r>
              <a:rPr lang="de-DE" sz="2000" dirty="0" smtClean="0">
                <a:latin typeface="+mn-lt"/>
              </a:rPr>
              <a:t>Einführung s-t-Diagramm eines Schwingung (Lehrkraft):</a:t>
            </a:r>
          </a:p>
          <a:p>
            <a:pPr marL="668338" lvl="1" indent="-268288"/>
            <a:r>
              <a:rPr lang="de-DE" sz="1600" dirty="0" smtClean="0">
                <a:latin typeface="+mn-lt"/>
              </a:rPr>
              <a:t>Bezug zu Blattfeder / Stimmgabel</a:t>
            </a:r>
          </a:p>
          <a:p>
            <a:pPr marL="668338" lvl="1" indent="-268288"/>
            <a:r>
              <a:rPr lang="de-DE" sz="1600" dirty="0" smtClean="0">
                <a:latin typeface="+mn-lt"/>
              </a:rPr>
              <a:t>Festigung der Begriffe Amplitude und Periodendauer</a:t>
            </a:r>
          </a:p>
        </p:txBody>
      </p:sp>
      <p:sp>
        <p:nvSpPr>
          <p:cNvPr id="3" name="Titel 2"/>
          <p:cNvSpPr>
            <a:spLocks noGrp="1"/>
          </p:cNvSpPr>
          <p:nvPr>
            <p:ph type="ctrTitle"/>
          </p:nvPr>
        </p:nvSpPr>
        <p:spPr/>
        <p:txBody>
          <a:bodyPr/>
          <a:lstStyle/>
          <a:p>
            <a:pPr algn="ctr"/>
            <a:r>
              <a:rPr lang="de-DE" b="1" dirty="0" smtClean="0"/>
              <a:t>2. Periodendauer und Frequenz</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11</a:t>
            </a:fld>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395536" y="1052736"/>
            <a:ext cx="3361337" cy="223224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431958" y="3501008"/>
            <a:ext cx="3325519" cy="2208461"/>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755576" y="5517232"/>
            <a:ext cx="3024336" cy="215444"/>
          </a:xfrm>
          <a:prstGeom prst="rect">
            <a:avLst/>
          </a:prstGeom>
          <a:noFill/>
        </p:spPr>
        <p:txBody>
          <a:bodyPr wrap="square" rtlCol="0">
            <a:spAutoFit/>
          </a:bodyPr>
          <a:lstStyle/>
          <a:p>
            <a:pPr algn="r"/>
            <a:r>
              <a:rPr lang="de-DE" sz="800" i="1" dirty="0" smtClean="0">
                <a:solidFill>
                  <a:schemeClr val="bg1">
                    <a:lumMod val="50000"/>
                  </a:schemeClr>
                </a:solidFill>
                <a:latin typeface="+mn-lt"/>
              </a:rPr>
              <a:t>Fotos: M. Hettrich, Stuttgart</a:t>
            </a:r>
            <a:endParaRPr lang="de-DE" sz="800" i="1" dirty="0">
              <a:solidFill>
                <a:schemeClr val="bg1">
                  <a:lumMod val="50000"/>
                </a:schemeClr>
              </a:solidFill>
              <a:latin typeface="+mn-lt"/>
            </a:endParaRPr>
          </a:p>
        </p:txBody>
      </p:sp>
      <p:pic>
        <p:nvPicPr>
          <p:cNvPr id="1028" name="Picture 4"/>
          <p:cNvPicPr>
            <a:picLocks noChangeAspect="1" noChangeArrowheads="1"/>
          </p:cNvPicPr>
          <p:nvPr/>
        </p:nvPicPr>
        <p:blipFill>
          <a:blip r:embed="rId5" cstate="print"/>
          <a:srcRect/>
          <a:stretch>
            <a:fillRect/>
          </a:stretch>
        </p:blipFill>
        <p:spPr bwMode="auto">
          <a:xfrm>
            <a:off x="4355976" y="3346570"/>
            <a:ext cx="4325665" cy="2890742"/>
          </a:xfrm>
          <a:prstGeom prst="rect">
            <a:avLst/>
          </a:prstGeom>
          <a:ln>
            <a:noFill/>
          </a:ln>
          <a:effectLst>
            <a:outerShdw blurRad="292100" dist="139700" dir="2700000" algn="tl" rotWithShape="0">
              <a:srgbClr val="333333">
                <a:alpha val="65000"/>
              </a:srgbClr>
            </a:outerShdw>
          </a:effectLst>
        </p:spPr>
      </p:pic>
      <p:sp>
        <p:nvSpPr>
          <p:cNvPr id="12" name="Textfeld 11"/>
          <p:cNvSpPr txBox="1"/>
          <p:nvPr/>
        </p:nvSpPr>
        <p:spPr>
          <a:xfrm>
            <a:off x="5652120" y="3357572"/>
            <a:ext cx="3024336" cy="184666"/>
          </a:xfrm>
          <a:prstGeom prst="rect">
            <a:avLst/>
          </a:prstGeom>
          <a:noFill/>
        </p:spPr>
        <p:txBody>
          <a:bodyPr wrap="square" rtlCol="0">
            <a:spAutoFit/>
          </a:bodyPr>
          <a:lstStyle/>
          <a:p>
            <a:pPr algn="r"/>
            <a:r>
              <a:rPr lang="de-DE" sz="600" i="1" dirty="0" smtClean="0">
                <a:solidFill>
                  <a:schemeClr val="bg1">
                    <a:lumMod val="65000"/>
                  </a:schemeClr>
                </a:solidFill>
                <a:latin typeface="+mn-lt"/>
              </a:rPr>
              <a:t>Diagramm: M. Hettrich, Stuttgart</a:t>
            </a:r>
            <a:endParaRPr lang="de-DE" sz="600" i="1" dirty="0">
              <a:solidFill>
                <a:schemeClr val="bg1">
                  <a:lumMod val="65000"/>
                </a:schemeClr>
              </a:solidFill>
              <a:latin typeface="+mn-lt"/>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716016" y="1052736"/>
            <a:ext cx="4176463" cy="5328592"/>
          </a:xfrm>
        </p:spPr>
        <p:txBody>
          <a:bodyPr/>
          <a:lstStyle/>
          <a:p>
            <a:pPr marL="268288" indent="-268288"/>
            <a:r>
              <a:rPr lang="de-DE" sz="2000" dirty="0" smtClean="0">
                <a:latin typeface="+mn-lt"/>
              </a:rPr>
              <a:t>Vorarbeiten …:</a:t>
            </a:r>
          </a:p>
          <a:p>
            <a:pPr marL="668338" lvl="1" indent="-268288"/>
            <a:r>
              <a:rPr lang="de-DE" sz="1600" dirty="0" smtClean="0">
                <a:latin typeface="+mn-lt"/>
              </a:rPr>
              <a:t>„Wellenberg“ / „Wellental“ klären im Diagramm</a:t>
            </a:r>
          </a:p>
          <a:p>
            <a:pPr marL="668338" lvl="1" indent="-268288"/>
            <a:r>
              <a:rPr lang="de-DE" sz="1600" dirty="0" smtClean="0">
                <a:latin typeface="+mn-lt"/>
              </a:rPr>
              <a:t>Umgang mit „</a:t>
            </a:r>
            <a:r>
              <a:rPr lang="de-DE" sz="1600" dirty="0" err="1" smtClean="0">
                <a:latin typeface="+mn-lt"/>
              </a:rPr>
              <a:t>Spaichinger</a:t>
            </a:r>
            <a:r>
              <a:rPr lang="de-DE" sz="1600" dirty="0" smtClean="0">
                <a:latin typeface="+mn-lt"/>
              </a:rPr>
              <a:t> Schallpegelmesser“ frontal zeigen, Kurzanleitung  (H2a) besprechen</a:t>
            </a:r>
          </a:p>
          <a:p>
            <a:pPr marL="668338" lvl="1" indent="-268288"/>
            <a:r>
              <a:rPr lang="de-DE" sz="1600" dirty="0" smtClean="0">
                <a:latin typeface="+mn-lt"/>
              </a:rPr>
              <a:t>Beispielmessung für T durchführen</a:t>
            </a:r>
          </a:p>
          <a:p>
            <a:pPr marL="668338" lvl="1" indent="-268288"/>
            <a:r>
              <a:rPr lang="de-DE" sz="1600" dirty="0" smtClean="0">
                <a:latin typeface="+mn-lt"/>
              </a:rPr>
              <a:t>ggf.  </a:t>
            </a:r>
            <a:r>
              <a:rPr lang="de-DE" sz="1600" i="1" dirty="0" smtClean="0">
                <a:latin typeface="+mn-lt"/>
              </a:rPr>
              <a:t>f </a:t>
            </a:r>
            <a:r>
              <a:rPr lang="de-DE" sz="1600" dirty="0" smtClean="0">
                <a:latin typeface="+mn-lt"/>
              </a:rPr>
              <a:t>exemplarisch berechnen aus </a:t>
            </a:r>
            <a:r>
              <a:rPr lang="de-DE" sz="1600" i="1" dirty="0" smtClean="0">
                <a:latin typeface="+mn-lt"/>
              </a:rPr>
              <a:t>T</a:t>
            </a:r>
          </a:p>
          <a:p>
            <a:pPr marL="668338" lvl="1" indent="-268288"/>
            <a:r>
              <a:rPr lang="de-DE" sz="1600" dirty="0" smtClean="0">
                <a:latin typeface="+mn-lt"/>
              </a:rPr>
              <a:t>Hinweis: nötige Ruhe!</a:t>
            </a:r>
          </a:p>
          <a:p>
            <a:pPr marL="268288" indent="-268288"/>
            <a:r>
              <a:rPr lang="de-DE" sz="2000" dirty="0" smtClean="0">
                <a:latin typeface="+mn-lt"/>
              </a:rPr>
              <a:t>… und dann Schülerarbeitsauftrag:</a:t>
            </a:r>
          </a:p>
          <a:p>
            <a:pPr marL="668338" lvl="1" indent="-268288"/>
            <a:r>
              <a:rPr lang="de-DE" sz="1600" dirty="0" smtClean="0">
                <a:latin typeface="+mn-lt"/>
              </a:rPr>
              <a:t>Einsatz „Schallpegelmesser“</a:t>
            </a:r>
          </a:p>
          <a:p>
            <a:pPr marL="668338" lvl="1" indent="-268288"/>
            <a:r>
              <a:rPr lang="de-DE" sz="1600" dirty="0" smtClean="0">
                <a:latin typeface="+mn-lt"/>
              </a:rPr>
              <a:t>Wiederaufgreifen der Fachmethodik aus einführender U-Einheit (Mittelwertbildung, Abweichung, </a:t>
            </a:r>
            <a:r>
              <a:rPr lang="de-DE" sz="1600" dirty="0" err="1" smtClean="0">
                <a:latin typeface="+mn-lt"/>
              </a:rPr>
              <a:t>Messgenauigkeit</a:t>
            </a:r>
            <a:r>
              <a:rPr lang="de-DE" sz="1600" dirty="0" smtClean="0">
                <a:latin typeface="+mn-lt"/>
              </a:rPr>
              <a:t>)</a:t>
            </a:r>
          </a:p>
          <a:p>
            <a:pPr marL="668338" lvl="1" indent="-268288"/>
            <a:r>
              <a:rPr lang="de-DE" sz="1600" dirty="0" smtClean="0">
                <a:latin typeface="+mn-lt"/>
              </a:rPr>
              <a:t>Vertiefung „laut-leise“ und „hoch-tief“</a:t>
            </a:r>
          </a:p>
          <a:p>
            <a:pPr marL="668338" lvl="1" indent="-268288"/>
            <a:r>
              <a:rPr lang="de-DE" sz="1600" dirty="0" smtClean="0">
                <a:latin typeface="+mn-lt"/>
              </a:rPr>
              <a:t>Für schnelle </a:t>
            </a:r>
            <a:r>
              <a:rPr lang="de-DE" sz="1600" dirty="0" err="1" smtClean="0">
                <a:latin typeface="+mn-lt"/>
              </a:rPr>
              <a:t>SchülerInnen</a:t>
            </a:r>
            <a:r>
              <a:rPr lang="de-DE" sz="1600" dirty="0" smtClean="0">
                <a:latin typeface="+mn-lt"/>
              </a:rPr>
              <a:t>: Frequenzanalyse von Klängen</a:t>
            </a:r>
          </a:p>
        </p:txBody>
      </p:sp>
      <p:sp>
        <p:nvSpPr>
          <p:cNvPr id="3" name="Titel 2"/>
          <p:cNvSpPr>
            <a:spLocks noGrp="1"/>
          </p:cNvSpPr>
          <p:nvPr>
            <p:ph type="ctrTitle"/>
          </p:nvPr>
        </p:nvSpPr>
        <p:spPr/>
        <p:txBody>
          <a:bodyPr/>
          <a:lstStyle/>
          <a:p>
            <a:pPr algn="ctr"/>
            <a:r>
              <a:rPr lang="de-DE" b="1" dirty="0" smtClean="0"/>
              <a:t>2. Periodendauer und Frequenz</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12</a:t>
            </a:fld>
            <a:endParaRPr lang="de-DE" dirty="0"/>
          </a:p>
        </p:txBody>
      </p:sp>
      <p:pic>
        <p:nvPicPr>
          <p:cNvPr id="6" name="Picture 2"/>
          <p:cNvPicPr>
            <a:picLocks noChangeAspect="1" noChangeArrowheads="1"/>
          </p:cNvPicPr>
          <p:nvPr/>
        </p:nvPicPr>
        <p:blipFill>
          <a:blip r:embed="rId3" cstate="print"/>
          <a:srcRect l="3090" r="2677"/>
          <a:stretch>
            <a:fillRect/>
          </a:stretch>
        </p:blipFill>
        <p:spPr bwMode="auto">
          <a:xfrm>
            <a:off x="251520" y="735707"/>
            <a:ext cx="4392488" cy="5789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smtClean="0"/>
              <a:t>3. Hörbereich und Hörschädigung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32" name="Foliennummernplatzhalter 31"/>
          <p:cNvSpPr>
            <a:spLocks noGrp="1"/>
          </p:cNvSpPr>
          <p:nvPr>
            <p:ph type="sldNum" sz="quarter" idx="4"/>
          </p:nvPr>
        </p:nvSpPr>
        <p:spPr/>
        <p:txBody>
          <a:bodyPr/>
          <a:lstStyle/>
          <a:p>
            <a:r>
              <a:rPr lang="de-DE" smtClean="0"/>
              <a:t>Folie </a:t>
            </a:r>
            <a:fld id="{B28F9D38-746F-4F66-8DFA-FA7E04203DA6}" type="slidenum">
              <a:rPr lang="de-DE" smtClean="0"/>
              <a:pPr/>
              <a:t>13</a:t>
            </a:fld>
            <a:endParaRPr lang="de-DE" dirty="0"/>
          </a:p>
        </p:txBody>
      </p:sp>
      <p:sp>
        <p:nvSpPr>
          <p:cNvPr id="20" name="Inhaltsplatzhalter 19"/>
          <p:cNvSpPr>
            <a:spLocks noGrp="1"/>
          </p:cNvSpPr>
          <p:nvPr>
            <p:ph sz="half" idx="1"/>
          </p:nvPr>
        </p:nvSpPr>
        <p:spPr>
          <a:xfrm>
            <a:off x="252390" y="980728"/>
            <a:ext cx="8568081" cy="5256584"/>
          </a:xfrm>
        </p:spPr>
        <p:txBody>
          <a:bodyPr/>
          <a:lstStyle/>
          <a:p>
            <a:r>
              <a:rPr lang="de-DE" sz="2000" dirty="0" smtClean="0"/>
              <a:t>Hörbereichsvermessung</a:t>
            </a:r>
          </a:p>
          <a:p>
            <a:r>
              <a:rPr lang="de-DE" sz="2000" dirty="0" smtClean="0"/>
              <a:t>Vergleich Hörbereiche Tiere und Mensch</a:t>
            </a:r>
          </a:p>
          <a:p>
            <a:r>
              <a:rPr lang="de-DE" sz="2000" dirty="0" smtClean="0"/>
              <a:t>Vermessung der Lautstärke am mp3-Player (s. Material M. Ziegler)</a:t>
            </a:r>
          </a:p>
          <a:p>
            <a:r>
              <a:rPr lang="de-DE" sz="2000" dirty="0" smtClean="0"/>
              <a:t>Auswertung mit Hilfe von bewerteten Schallpegeln (s. </a:t>
            </a:r>
            <a:r>
              <a:rPr lang="de-DE" sz="2000" dirty="0" err="1" smtClean="0"/>
              <a:t>M</a:t>
            </a:r>
            <a:r>
              <a:rPr lang="de-DE" sz="2000" dirty="0" smtClean="0"/>
              <a:t>. Ziegler)</a:t>
            </a:r>
          </a:p>
          <a:p>
            <a:r>
              <a:rPr lang="de-DE" sz="2000" dirty="0" err="1" smtClean="0"/>
              <a:t>Ohrkan</a:t>
            </a:r>
            <a:r>
              <a:rPr lang="de-DE" sz="2000" dirty="0" smtClean="0"/>
              <a:t>-Studie, empfohlenes Hörverhalten</a:t>
            </a:r>
          </a:p>
        </p:txBody>
      </p:sp>
      <p:graphicFrame>
        <p:nvGraphicFramePr>
          <p:cNvPr id="21" name="Diagramm 20"/>
          <p:cNvGraphicFramePr/>
          <p:nvPr/>
        </p:nvGraphicFramePr>
        <p:xfrm>
          <a:off x="1907704" y="2996952"/>
          <a:ext cx="5762625" cy="30594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feld 21"/>
          <p:cNvSpPr txBox="1"/>
          <p:nvPr/>
        </p:nvSpPr>
        <p:spPr>
          <a:xfrm>
            <a:off x="5724128" y="5877852"/>
            <a:ext cx="2016224" cy="215444"/>
          </a:xfrm>
          <a:prstGeom prst="rect">
            <a:avLst/>
          </a:prstGeom>
          <a:noFill/>
        </p:spPr>
        <p:txBody>
          <a:bodyPr wrap="square" rtlCol="0">
            <a:spAutoFit/>
          </a:bodyPr>
          <a:lstStyle/>
          <a:p>
            <a:pPr algn="r"/>
            <a:r>
              <a:rPr lang="de-DE" sz="800" i="1" dirty="0" smtClean="0">
                <a:solidFill>
                  <a:schemeClr val="bg1">
                    <a:lumMod val="50000"/>
                  </a:schemeClr>
                </a:solidFill>
                <a:latin typeface="+mn-lt"/>
              </a:rPr>
              <a:t>Bild: M. Hettrich, Stuttgart</a:t>
            </a:r>
            <a:endParaRPr lang="de-DE" sz="800" i="1" dirty="0">
              <a:solidFill>
                <a:schemeClr val="bg1">
                  <a:lumMod val="50000"/>
                </a:schemeClr>
              </a:solidFill>
              <a:latin typeface="+mn-lt"/>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smtClean="0"/>
              <a:t>4. Modellbildung mit der Black Box</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14</a:t>
            </a:fld>
            <a:endParaRPr lang="de-DE" dirty="0"/>
          </a:p>
        </p:txBody>
      </p:sp>
      <p:sp>
        <p:nvSpPr>
          <p:cNvPr id="7" name="Inhaltsplatzhalter 6"/>
          <p:cNvSpPr>
            <a:spLocks noGrp="1"/>
          </p:cNvSpPr>
          <p:nvPr>
            <p:ph sz="half" idx="1"/>
          </p:nvPr>
        </p:nvSpPr>
        <p:spPr>
          <a:xfrm>
            <a:off x="4788024" y="908720"/>
            <a:ext cx="4104455" cy="5472608"/>
          </a:xfrm>
        </p:spPr>
        <p:txBody>
          <a:bodyPr/>
          <a:lstStyle/>
          <a:p>
            <a:r>
              <a:rPr lang="de-DE" sz="2400" dirty="0" smtClean="0">
                <a:latin typeface="+mn-lt"/>
              </a:rPr>
              <a:t>Idee: s. ZPG-Material H. Petrich</a:t>
            </a:r>
          </a:p>
          <a:p>
            <a:r>
              <a:rPr lang="de-DE" sz="2400" dirty="0" smtClean="0">
                <a:latin typeface="+mn-lt"/>
              </a:rPr>
              <a:t>Ziele:</a:t>
            </a:r>
          </a:p>
          <a:p>
            <a:pPr marL="628650" lvl="1" indent="-266700"/>
            <a:r>
              <a:rPr lang="de-DE" sz="2000" dirty="0" smtClean="0">
                <a:latin typeface="+mn-lt"/>
              </a:rPr>
              <a:t>Forschung am Modell Black Box kennen lernen</a:t>
            </a:r>
          </a:p>
          <a:p>
            <a:pPr marL="628650" lvl="1" indent="-266700"/>
            <a:r>
              <a:rPr lang="de-DE" sz="2000" dirty="0" smtClean="0">
                <a:latin typeface="+mn-lt"/>
              </a:rPr>
              <a:t>Modellbildungszyklus erleben</a:t>
            </a:r>
          </a:p>
          <a:p>
            <a:pPr marL="628650" lvl="1" indent="-266700"/>
            <a:r>
              <a:rPr lang="de-DE" sz="2000" dirty="0" smtClean="0">
                <a:latin typeface="+mn-lt"/>
              </a:rPr>
              <a:t>Übertragen auf Modellbildung in der Physik</a:t>
            </a:r>
          </a:p>
          <a:p>
            <a:r>
              <a:rPr lang="de-DE" sz="2400" dirty="0" smtClean="0">
                <a:latin typeface="+mn-lt"/>
              </a:rPr>
              <a:t>Ergebnisse:</a:t>
            </a:r>
          </a:p>
          <a:p>
            <a:pPr marL="628650" lvl="1" indent="-266700"/>
            <a:r>
              <a:rPr lang="de-DE" sz="2000" dirty="0" smtClean="0">
                <a:latin typeface="+mn-lt"/>
              </a:rPr>
              <a:t>Trennung „Welt der Erfahrungen“ und „Modellwelt“</a:t>
            </a:r>
          </a:p>
          <a:p>
            <a:pPr marL="628650" lvl="1" indent="-266700"/>
            <a:r>
              <a:rPr lang="de-DE" sz="2000" dirty="0" smtClean="0">
                <a:latin typeface="+mn-lt"/>
              </a:rPr>
              <a:t>Verhältnis zwischen Empirik und Theorien</a:t>
            </a:r>
          </a:p>
          <a:p>
            <a:pPr marL="628650" lvl="1" indent="-266700"/>
            <a:r>
              <a:rPr lang="de-DE" sz="2000" dirty="0" smtClean="0">
                <a:latin typeface="+mn-lt"/>
              </a:rPr>
              <a:t>Überprüfbarkeit von Aussagen</a:t>
            </a:r>
          </a:p>
          <a:p>
            <a:pPr marL="628650" lvl="1" indent="-266700"/>
            <a:r>
              <a:rPr lang="de-DE" sz="2000" dirty="0" err="1" smtClean="0">
                <a:latin typeface="+mn-lt"/>
              </a:rPr>
              <a:t>Natwiss</a:t>
            </a:r>
            <a:r>
              <a:rPr lang="de-DE" sz="2000" dirty="0" smtClean="0">
                <a:latin typeface="+mn-lt"/>
              </a:rPr>
              <a:t> Arbeitsweise</a:t>
            </a:r>
            <a:endParaRPr lang="de-DE" sz="2000"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323528" y="908720"/>
            <a:ext cx="3952875"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smtClean="0"/>
              <a:t>4. Modellbildung mit der Black Box</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15</a:t>
            </a:fld>
            <a:endParaRPr lang="de-DE" dirty="0"/>
          </a:p>
        </p:txBody>
      </p:sp>
      <p:pic>
        <p:nvPicPr>
          <p:cNvPr id="3075" name="Picture 3"/>
          <p:cNvPicPr>
            <a:picLocks noChangeAspect="1" noChangeArrowheads="1"/>
          </p:cNvPicPr>
          <p:nvPr/>
        </p:nvPicPr>
        <p:blipFill>
          <a:blip r:embed="rId3" cstate="print"/>
          <a:srcRect/>
          <a:stretch>
            <a:fillRect/>
          </a:stretch>
        </p:blipFill>
        <p:spPr bwMode="auto">
          <a:xfrm>
            <a:off x="395536" y="1124744"/>
            <a:ext cx="4536504" cy="4015289"/>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4" cstate="print"/>
          <a:srcRect/>
          <a:stretch>
            <a:fillRect/>
          </a:stretch>
        </p:blipFill>
        <p:spPr bwMode="auto">
          <a:xfrm>
            <a:off x="4644008" y="1700808"/>
            <a:ext cx="4029801" cy="4248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smtClean="0"/>
              <a:t>5. Ein Modell zur Schallausbreitung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16</a:t>
            </a:fld>
            <a:endParaRPr lang="de-DE" dirty="0"/>
          </a:p>
        </p:txBody>
      </p:sp>
      <p:sp>
        <p:nvSpPr>
          <p:cNvPr id="7" name="Inhaltsplatzhalter 6"/>
          <p:cNvSpPr>
            <a:spLocks noGrp="1"/>
          </p:cNvSpPr>
          <p:nvPr>
            <p:ph sz="half" idx="1"/>
          </p:nvPr>
        </p:nvSpPr>
        <p:spPr>
          <a:xfrm>
            <a:off x="4644008" y="908720"/>
            <a:ext cx="4248471" cy="5328592"/>
          </a:xfrm>
        </p:spPr>
        <p:txBody>
          <a:bodyPr/>
          <a:lstStyle/>
          <a:p>
            <a:r>
              <a:rPr lang="de-DE" sz="2400" dirty="0" smtClean="0"/>
              <a:t>S-Arbeitsauftrag:</a:t>
            </a:r>
          </a:p>
          <a:p>
            <a:pPr lvl="1"/>
            <a:r>
              <a:rPr lang="de-DE" sz="2000" dirty="0" smtClean="0"/>
              <a:t>Erkunden der Eigenschaften des Schalls in kleinen Experimenten</a:t>
            </a:r>
          </a:p>
          <a:p>
            <a:pPr lvl="1"/>
            <a:r>
              <a:rPr lang="de-DE" sz="2000" dirty="0" smtClean="0"/>
              <a:t>Übertragen auf die Modellebene</a:t>
            </a:r>
          </a:p>
          <a:p>
            <a:pPr lvl="1"/>
            <a:r>
              <a:rPr lang="de-DE" sz="2000" dirty="0" smtClean="0"/>
              <a:t>Überprüfen vorgegebener Modelle</a:t>
            </a:r>
          </a:p>
          <a:p>
            <a:pPr lvl="1"/>
            <a:r>
              <a:rPr lang="de-DE" sz="2000" dirty="0" smtClean="0"/>
              <a:t>ggf. Entwurf eines eigenen Modells</a:t>
            </a:r>
          </a:p>
          <a:p>
            <a:r>
              <a:rPr lang="de-DE" sz="2400" dirty="0" smtClean="0"/>
              <a:t>Evtl. Einführung des Teilchenmodells</a:t>
            </a:r>
          </a:p>
          <a:p>
            <a:pPr lvl="1"/>
            <a:r>
              <a:rPr lang="de-DE" sz="2000" dirty="0" smtClean="0"/>
              <a:t>Schallwellen als „Verdichtungen“ und „Verdünnungen“</a:t>
            </a:r>
            <a:endParaRPr lang="de-DE" sz="2000" dirty="0"/>
          </a:p>
        </p:txBody>
      </p:sp>
      <p:pic>
        <p:nvPicPr>
          <p:cNvPr id="5122" name="Picture 2"/>
          <p:cNvPicPr>
            <a:picLocks noChangeAspect="1" noChangeArrowheads="1"/>
          </p:cNvPicPr>
          <p:nvPr/>
        </p:nvPicPr>
        <p:blipFill>
          <a:blip r:embed="rId3" cstate="print"/>
          <a:srcRect/>
          <a:stretch>
            <a:fillRect/>
          </a:stretch>
        </p:blipFill>
        <p:spPr bwMode="auto">
          <a:xfrm>
            <a:off x="539552" y="980728"/>
            <a:ext cx="371475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484784"/>
            <a:ext cx="8640089" cy="4752528"/>
          </a:xfrm>
        </p:spPr>
        <p:txBody>
          <a:bodyPr/>
          <a:lstStyle/>
          <a:p>
            <a:pPr marL="514350" indent="-514350">
              <a:buFont typeface="+mj-lt"/>
              <a:buAutoNum type="arabicPeriod"/>
            </a:pPr>
            <a:r>
              <a:rPr lang="de-DE" dirty="0" smtClean="0">
                <a:latin typeface="+mn-lt"/>
              </a:rPr>
              <a:t>Einsatz „Check-In-Aufgaben“:</a:t>
            </a:r>
          </a:p>
          <a:p>
            <a:pPr marL="914400" lvl="1" indent="-514350">
              <a:spcBef>
                <a:spcPts val="0"/>
              </a:spcBef>
            </a:pPr>
            <a:r>
              <a:rPr lang="de-DE" dirty="0" smtClean="0">
                <a:latin typeface="+mn-lt"/>
              </a:rPr>
              <a:t>Wiederholung zentraler Inhalte zu Stundenbeginn</a:t>
            </a:r>
          </a:p>
          <a:p>
            <a:pPr marL="914400" lvl="1" indent="-514350">
              <a:spcBef>
                <a:spcPts val="0"/>
              </a:spcBef>
            </a:pPr>
            <a:r>
              <a:rPr lang="de-DE" dirty="0" smtClean="0">
                <a:latin typeface="+mn-lt"/>
              </a:rPr>
              <a:t>Beteiligung aller Schülerinnen und Schüler der Klasse</a:t>
            </a:r>
          </a:p>
          <a:p>
            <a:pPr marL="514350" indent="-514350">
              <a:spcBef>
                <a:spcPts val="1200"/>
              </a:spcBef>
              <a:buFont typeface="+mj-lt"/>
              <a:buAutoNum type="arabicPeriod"/>
            </a:pPr>
            <a:r>
              <a:rPr lang="de-DE" dirty="0" smtClean="0">
                <a:latin typeface="+mn-lt"/>
              </a:rPr>
              <a:t>Einsatz gestufter Hilfen:</a:t>
            </a:r>
          </a:p>
          <a:p>
            <a:pPr marL="914400" lvl="1" indent="-514350">
              <a:spcBef>
                <a:spcPts val="0"/>
              </a:spcBef>
            </a:pPr>
            <a:r>
              <a:rPr lang="de-DE" dirty="0" smtClean="0">
                <a:latin typeface="+mn-lt"/>
              </a:rPr>
              <a:t>Erkundende Experimente</a:t>
            </a:r>
          </a:p>
          <a:p>
            <a:pPr marL="914400" lvl="1" indent="-514350">
              <a:spcBef>
                <a:spcPts val="0"/>
              </a:spcBef>
            </a:pPr>
            <a:r>
              <a:rPr lang="de-DE" dirty="0" smtClean="0">
                <a:latin typeface="+mn-lt"/>
              </a:rPr>
              <a:t>Einsatz „</a:t>
            </a:r>
            <a:r>
              <a:rPr lang="de-DE" dirty="0" err="1" smtClean="0">
                <a:latin typeface="+mn-lt"/>
              </a:rPr>
              <a:t>Spaichinger</a:t>
            </a:r>
            <a:r>
              <a:rPr lang="de-DE" dirty="0" smtClean="0">
                <a:latin typeface="+mn-lt"/>
              </a:rPr>
              <a:t> Schallpegelmesser“</a:t>
            </a:r>
          </a:p>
          <a:p>
            <a:pPr marL="514350" indent="-514350">
              <a:spcBef>
                <a:spcPts val="1200"/>
              </a:spcBef>
              <a:buFont typeface="+mj-lt"/>
              <a:buAutoNum type="arabicPeriod"/>
            </a:pPr>
            <a:r>
              <a:rPr lang="de-DE" dirty="0" smtClean="0">
                <a:latin typeface="+mn-lt"/>
              </a:rPr>
              <a:t>Selbstüberprüfung:</a:t>
            </a:r>
          </a:p>
          <a:p>
            <a:pPr marL="914400" lvl="1" indent="-514350">
              <a:spcBef>
                <a:spcPts val="0"/>
              </a:spcBef>
            </a:pPr>
            <a:r>
              <a:rPr lang="de-DE" dirty="0" smtClean="0">
                <a:latin typeface="+mn-lt"/>
              </a:rPr>
              <a:t>Evaluationsbogen zur Sicherheit im Umgang mit den neuen Begriffen</a:t>
            </a:r>
          </a:p>
        </p:txBody>
      </p:sp>
      <p:sp>
        <p:nvSpPr>
          <p:cNvPr id="3" name="Titel 2"/>
          <p:cNvSpPr>
            <a:spLocks noGrp="1"/>
          </p:cNvSpPr>
          <p:nvPr>
            <p:ph type="ctrTitle"/>
          </p:nvPr>
        </p:nvSpPr>
        <p:spPr/>
        <p:txBody>
          <a:bodyPr/>
          <a:lstStyle/>
          <a:p>
            <a:pPr algn="ctr"/>
            <a:r>
              <a:rPr lang="de-DE" b="1" dirty="0" smtClean="0"/>
              <a:t>Differenzierungsangebote</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17</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2132856"/>
            <a:ext cx="8640089" cy="4104456"/>
          </a:xfrm>
        </p:spPr>
        <p:txBody>
          <a:bodyPr/>
          <a:lstStyle/>
          <a:p>
            <a:r>
              <a:rPr lang="de-DE" dirty="0" smtClean="0">
                <a:latin typeface="+mn-lt"/>
              </a:rPr>
              <a:t>Vorüberlegungen</a:t>
            </a:r>
          </a:p>
          <a:p>
            <a:r>
              <a:rPr lang="de-DE" dirty="0" smtClean="0">
                <a:latin typeface="+mn-lt"/>
              </a:rPr>
              <a:t>Stundenverteilung</a:t>
            </a:r>
          </a:p>
          <a:p>
            <a:r>
              <a:rPr lang="de-DE" dirty="0" smtClean="0">
                <a:latin typeface="+mn-lt"/>
              </a:rPr>
              <a:t>Stundenabläufe</a:t>
            </a:r>
          </a:p>
          <a:p>
            <a:r>
              <a:rPr lang="de-DE" dirty="0" smtClean="0">
                <a:latin typeface="+mn-lt"/>
              </a:rPr>
              <a:t>Differenzierungsangebote</a:t>
            </a:r>
          </a:p>
        </p:txBody>
      </p:sp>
      <p:sp>
        <p:nvSpPr>
          <p:cNvPr id="3" name="Titel 2"/>
          <p:cNvSpPr>
            <a:spLocks noGrp="1"/>
          </p:cNvSpPr>
          <p:nvPr>
            <p:ph type="ctrTitle"/>
          </p:nvPr>
        </p:nvSpPr>
        <p:spPr/>
        <p:txBody>
          <a:bodyPr/>
          <a:lstStyle/>
          <a:p>
            <a:pPr algn="ctr"/>
            <a:r>
              <a:rPr lang="de-DE" b="1" dirty="0" smtClean="0"/>
              <a:t>Überblick</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6" name="Foliennummernplatzhalter 5"/>
          <p:cNvSpPr>
            <a:spLocks noGrp="1"/>
          </p:cNvSpPr>
          <p:nvPr>
            <p:ph type="sldNum" sz="quarter" idx="4"/>
          </p:nvPr>
        </p:nvSpPr>
        <p:spPr/>
        <p:txBody>
          <a:bodyPr/>
          <a:lstStyle/>
          <a:p>
            <a:r>
              <a:rPr lang="de-DE" smtClean="0"/>
              <a:t>Folie </a:t>
            </a:r>
            <a:fld id="{B28F9D38-746F-4F66-8DFA-FA7E04203DA6}" type="slidenum">
              <a:rPr lang="de-DE" smtClean="0"/>
              <a:pPr/>
              <a:t>2</a:t>
            </a:fld>
            <a:endParaRPr lang="de-DE" dirty="0"/>
          </a:p>
        </p:txBody>
      </p:sp>
      <p:pic>
        <p:nvPicPr>
          <p:cNvPr id="1026" name="Picture 2"/>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004048" y="1217436"/>
            <a:ext cx="3737067" cy="4803852"/>
          </a:xfrm>
          <a:prstGeom prst="rect">
            <a:avLst/>
          </a:prstGeom>
          <a:ln>
            <a:noFill/>
          </a:ln>
          <a:effectLst>
            <a:softEdge rad="112500"/>
          </a:effectLst>
        </p:spPr>
      </p:pic>
      <p:sp>
        <p:nvSpPr>
          <p:cNvPr id="9" name="Textfeld 8"/>
          <p:cNvSpPr txBox="1"/>
          <p:nvPr/>
        </p:nvSpPr>
        <p:spPr>
          <a:xfrm>
            <a:off x="5652120" y="5733836"/>
            <a:ext cx="3024336" cy="215444"/>
          </a:xfrm>
          <a:prstGeom prst="rect">
            <a:avLst/>
          </a:prstGeom>
          <a:noFill/>
        </p:spPr>
        <p:txBody>
          <a:bodyPr wrap="square" rtlCol="0">
            <a:spAutoFit/>
          </a:bodyPr>
          <a:lstStyle/>
          <a:p>
            <a:pPr algn="r"/>
            <a:r>
              <a:rPr lang="de-DE" sz="800" i="1" dirty="0" smtClean="0">
                <a:solidFill>
                  <a:schemeClr val="bg1">
                    <a:lumMod val="50000"/>
                  </a:schemeClr>
                </a:solidFill>
                <a:latin typeface="+mn-lt"/>
              </a:rPr>
              <a:t>Foto: M. Hettrich, Stuttgart</a:t>
            </a:r>
            <a:endParaRPr lang="de-DE" sz="800" i="1" dirty="0">
              <a:solidFill>
                <a:schemeClr val="bg1">
                  <a:lumMod val="50000"/>
                </a:schemeClr>
              </a:solidFill>
              <a:latin typeface="+mn-lt"/>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smtClean="0"/>
              <a:t>Vorüberlegungen: Inhalte &amp; Methoden</a:t>
            </a:r>
            <a:endParaRPr lang="de-DE" sz="3000"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3</a:t>
            </a:fld>
            <a:endParaRPr lang="de-DE" dirty="0"/>
          </a:p>
        </p:txBody>
      </p:sp>
      <p:sp>
        <p:nvSpPr>
          <p:cNvPr id="24" name="Inhaltsplatzhalter 1"/>
          <p:cNvSpPr>
            <a:spLocks noGrp="1"/>
          </p:cNvSpPr>
          <p:nvPr>
            <p:ph sz="half" idx="1"/>
          </p:nvPr>
        </p:nvSpPr>
        <p:spPr>
          <a:xfrm>
            <a:off x="252390" y="980728"/>
            <a:ext cx="8640089" cy="5256584"/>
          </a:xfrm>
        </p:spPr>
        <p:txBody>
          <a:bodyPr/>
          <a:lstStyle/>
          <a:p>
            <a:pPr>
              <a:spcBef>
                <a:spcPts val="0"/>
              </a:spcBef>
              <a:spcAft>
                <a:spcPts val="0"/>
              </a:spcAft>
            </a:pPr>
            <a:r>
              <a:rPr lang="de-DE" dirty="0" smtClean="0">
                <a:latin typeface="+mn-lt"/>
                <a:sym typeface="Symbol"/>
              </a:rPr>
              <a:t>Einsatz von S-Arbeitsaufträgen:</a:t>
            </a:r>
          </a:p>
          <a:p>
            <a:pPr lvl="1">
              <a:spcBef>
                <a:spcPts val="0"/>
              </a:spcBef>
              <a:spcAft>
                <a:spcPts val="0"/>
              </a:spcAft>
            </a:pPr>
            <a:r>
              <a:rPr lang="de-DE" dirty="0" smtClean="0">
                <a:latin typeface="+mn-lt"/>
                <a:sym typeface="Symbol"/>
              </a:rPr>
              <a:t>Verschriftlichung von Gedankengängen</a:t>
            </a:r>
          </a:p>
          <a:p>
            <a:pPr lvl="1">
              <a:spcBef>
                <a:spcPts val="0"/>
              </a:spcBef>
              <a:spcAft>
                <a:spcPts val="0"/>
              </a:spcAft>
            </a:pPr>
            <a:r>
              <a:rPr lang="de-DE" dirty="0" smtClean="0">
                <a:latin typeface="+mn-lt"/>
                <a:sym typeface="Symbol"/>
              </a:rPr>
              <a:t>wo sinnvoll: gestufte Hilfen</a:t>
            </a:r>
          </a:p>
          <a:p>
            <a:pPr lvl="1">
              <a:spcBef>
                <a:spcPts val="0"/>
              </a:spcBef>
              <a:spcAft>
                <a:spcPts val="0"/>
              </a:spcAft>
            </a:pPr>
            <a:r>
              <a:rPr lang="de-DE" dirty="0" smtClean="0">
                <a:latin typeface="+mn-lt"/>
                <a:sym typeface="Symbol"/>
              </a:rPr>
              <a:t>Einsammeln von Teilen der Schüleraufschriebe mit Bewertung</a:t>
            </a:r>
          </a:p>
          <a:p>
            <a:pPr>
              <a:spcBef>
                <a:spcPts val="600"/>
              </a:spcBef>
              <a:spcAft>
                <a:spcPts val="0"/>
              </a:spcAft>
            </a:pPr>
            <a:r>
              <a:rPr lang="de-DE" dirty="0" smtClean="0">
                <a:latin typeface="+mn-lt"/>
                <a:sym typeface="Symbol"/>
              </a:rPr>
              <a:t>Wiederaufgreifen der Fachmethoden:</a:t>
            </a:r>
          </a:p>
          <a:p>
            <a:pPr lvl="1">
              <a:spcBef>
                <a:spcPts val="0"/>
              </a:spcBef>
              <a:spcAft>
                <a:spcPts val="0"/>
              </a:spcAft>
            </a:pPr>
            <a:r>
              <a:rPr lang="de-DE" dirty="0" smtClean="0">
                <a:latin typeface="+mn-lt"/>
                <a:sym typeface="Symbol"/>
              </a:rPr>
              <a:t>Messung von Periodendauern mit dem „</a:t>
            </a:r>
            <a:r>
              <a:rPr lang="de-DE" dirty="0" err="1" smtClean="0">
                <a:latin typeface="+mn-lt"/>
                <a:sym typeface="Symbol"/>
              </a:rPr>
              <a:t>Spaichinger</a:t>
            </a:r>
            <a:r>
              <a:rPr lang="de-DE" dirty="0" smtClean="0">
                <a:latin typeface="+mn-lt"/>
                <a:sym typeface="Symbol"/>
              </a:rPr>
              <a:t> Schallpegelmesser“</a:t>
            </a:r>
          </a:p>
          <a:p>
            <a:pPr>
              <a:spcBef>
                <a:spcPts val="600"/>
              </a:spcBef>
              <a:spcAft>
                <a:spcPts val="0"/>
              </a:spcAft>
            </a:pPr>
            <a:r>
              <a:rPr lang="de-DE" dirty="0" smtClean="0">
                <a:latin typeface="+mn-lt"/>
                <a:sym typeface="Symbol"/>
              </a:rPr>
              <a:t>Leitperspektive PG:</a:t>
            </a:r>
          </a:p>
          <a:p>
            <a:pPr lvl="1">
              <a:spcBef>
                <a:spcPts val="0"/>
              </a:spcBef>
              <a:spcAft>
                <a:spcPts val="0"/>
              </a:spcAft>
            </a:pPr>
            <a:r>
              <a:rPr lang="de-DE" dirty="0" smtClean="0">
                <a:latin typeface="+mn-lt"/>
                <a:sym typeface="Symbol"/>
              </a:rPr>
              <a:t>Hörschäden durch dem mp3-Player vermeiden</a:t>
            </a:r>
          </a:p>
          <a:p>
            <a:pPr>
              <a:spcBef>
                <a:spcPts val="600"/>
              </a:spcBef>
              <a:spcAft>
                <a:spcPts val="0"/>
              </a:spcAft>
            </a:pPr>
            <a:r>
              <a:rPr lang="de-DE" dirty="0" smtClean="0">
                <a:latin typeface="+mn-lt"/>
                <a:sym typeface="Symbol"/>
              </a:rPr>
              <a:t>Einführung Modellbildung:</a:t>
            </a:r>
          </a:p>
          <a:p>
            <a:pPr lvl="1">
              <a:spcBef>
                <a:spcPts val="0"/>
              </a:spcBef>
              <a:spcAft>
                <a:spcPts val="0"/>
              </a:spcAft>
            </a:pPr>
            <a:r>
              <a:rPr lang="de-DE" dirty="0" smtClean="0">
                <a:latin typeface="+mn-lt"/>
                <a:sym typeface="Symbol"/>
              </a:rPr>
              <a:t>Einsatz kleiner Black Boxes</a:t>
            </a:r>
          </a:p>
          <a:p>
            <a:pPr lvl="1">
              <a:spcBef>
                <a:spcPts val="0"/>
              </a:spcBef>
              <a:spcAft>
                <a:spcPts val="0"/>
              </a:spcAft>
            </a:pPr>
            <a:r>
              <a:rPr lang="de-DE" dirty="0" smtClean="0">
                <a:latin typeface="+mn-lt"/>
                <a:sym typeface="Symbol"/>
              </a:rPr>
              <a:t>Vertiefung der Modellbildung am Beispiel der Schallausbreitung</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1" y="1484784"/>
            <a:ext cx="4103585" cy="4752528"/>
          </a:xfrm>
        </p:spPr>
        <p:txBody>
          <a:bodyPr/>
          <a:lstStyle/>
          <a:p>
            <a:pPr algn="ctr">
              <a:spcBef>
                <a:spcPts val="0"/>
              </a:spcBef>
              <a:spcAft>
                <a:spcPts val="1200"/>
              </a:spcAft>
              <a:buNone/>
            </a:pPr>
            <a:r>
              <a:rPr lang="de-DE" dirty="0" smtClean="0">
                <a:latin typeface="+mn-lt"/>
                <a:sym typeface="Symbol"/>
              </a:rPr>
              <a:t>Kommentieren und Bewerten der S-Aufträge</a:t>
            </a:r>
          </a:p>
          <a:p>
            <a:pPr marL="361950" indent="-361950">
              <a:spcBef>
                <a:spcPts val="0"/>
              </a:spcBef>
              <a:spcAft>
                <a:spcPts val="0"/>
              </a:spcAft>
            </a:pPr>
            <a:r>
              <a:rPr lang="de-DE" sz="2400" dirty="0" smtClean="0">
                <a:latin typeface="+mn-lt"/>
                <a:sym typeface="Symbol"/>
              </a:rPr>
              <a:t>Einsammeln von 5 bis 8 Schüleraufschrieben nach jeder Bearbeitungsphase</a:t>
            </a:r>
          </a:p>
          <a:p>
            <a:pPr marL="361950" indent="-361950">
              <a:spcBef>
                <a:spcPts val="0"/>
              </a:spcBef>
              <a:spcAft>
                <a:spcPts val="0"/>
              </a:spcAft>
            </a:pPr>
            <a:r>
              <a:rPr lang="de-DE" sz="2400" dirty="0" smtClean="0">
                <a:latin typeface="+mn-lt"/>
                <a:sym typeface="Symbol"/>
              </a:rPr>
              <a:t>Bewertung z.B. durch nebenstehendes Schema</a:t>
            </a:r>
          </a:p>
          <a:p>
            <a:pPr marL="361950" indent="-361950">
              <a:spcBef>
                <a:spcPts val="0"/>
              </a:spcBef>
              <a:spcAft>
                <a:spcPts val="0"/>
              </a:spcAft>
            </a:pPr>
            <a:r>
              <a:rPr lang="de-DE" sz="2400" dirty="0" smtClean="0">
                <a:latin typeface="+mn-lt"/>
                <a:sym typeface="Symbol"/>
              </a:rPr>
              <a:t>Notendurchschnitt aller Aufträge ergibt Beitrag zur schriftlichen Gesamtnote</a:t>
            </a:r>
          </a:p>
        </p:txBody>
      </p:sp>
      <p:sp>
        <p:nvSpPr>
          <p:cNvPr id="3" name="Titel 2"/>
          <p:cNvSpPr>
            <a:spLocks noGrp="1"/>
          </p:cNvSpPr>
          <p:nvPr>
            <p:ph type="ctrTitle"/>
          </p:nvPr>
        </p:nvSpPr>
        <p:spPr/>
        <p:txBody>
          <a:bodyPr/>
          <a:lstStyle/>
          <a:p>
            <a:pPr algn="ctr"/>
            <a:r>
              <a:rPr lang="de-DE" b="1" dirty="0" smtClean="0"/>
              <a:t>Vorüberlegungen: Bewertung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4</a:t>
            </a:fld>
            <a:endParaRPr lang="de-DE" dirty="0"/>
          </a:p>
        </p:txBody>
      </p:sp>
      <p:pic>
        <p:nvPicPr>
          <p:cNvPr id="6" name="Picture 2"/>
          <p:cNvPicPr>
            <a:picLocks noChangeAspect="1" noChangeArrowheads="1"/>
          </p:cNvPicPr>
          <p:nvPr/>
        </p:nvPicPr>
        <p:blipFill>
          <a:blip r:embed="rId3" cstate="print"/>
          <a:srcRect/>
          <a:stretch>
            <a:fillRect/>
          </a:stretch>
        </p:blipFill>
        <p:spPr bwMode="auto">
          <a:xfrm>
            <a:off x="4572000" y="1412776"/>
            <a:ext cx="4202393" cy="4248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628800"/>
            <a:ext cx="8640089" cy="3312368"/>
          </a:xfrm>
        </p:spPr>
        <p:txBody>
          <a:bodyPr/>
          <a:lstStyle/>
          <a:p>
            <a:pPr marL="0" indent="0">
              <a:spcBef>
                <a:spcPts val="600"/>
              </a:spcBef>
              <a:spcAft>
                <a:spcPts val="0"/>
              </a:spcAft>
              <a:buNone/>
            </a:pPr>
            <a:r>
              <a:rPr lang="de-DE" sz="2400" b="1" dirty="0" smtClean="0">
                <a:latin typeface="+mn-lt"/>
              </a:rPr>
              <a:t>Inhaltsbezogene Kompetenzen (</a:t>
            </a:r>
            <a:r>
              <a:rPr lang="de-DE" sz="2400" b="1" dirty="0" err="1" smtClean="0">
                <a:latin typeface="+mn-lt"/>
              </a:rPr>
              <a:t>ibK</a:t>
            </a:r>
            <a:r>
              <a:rPr lang="de-DE" sz="2400" b="1" dirty="0" smtClean="0">
                <a:latin typeface="+mn-lt"/>
              </a:rPr>
              <a:t>): </a:t>
            </a:r>
          </a:p>
          <a:p>
            <a:pPr marL="0" indent="0">
              <a:spcBef>
                <a:spcPts val="600"/>
              </a:spcBef>
              <a:spcAft>
                <a:spcPts val="600"/>
              </a:spcAft>
              <a:buNone/>
            </a:pPr>
            <a:r>
              <a:rPr lang="de-DE" sz="1800" dirty="0" smtClean="0">
                <a:latin typeface="Calibri"/>
                <a:ea typeface="Calibri"/>
                <a:cs typeface="Arial"/>
              </a:rPr>
              <a:t>Die Schülerinnen und Schüler können …</a:t>
            </a:r>
            <a:endParaRPr lang="de-DE" dirty="0" smtClean="0">
              <a:latin typeface="Times New Roman"/>
              <a:ea typeface="Calibri"/>
              <a:cs typeface="Times New Roman"/>
            </a:endParaRPr>
          </a:p>
          <a:p>
            <a:pPr marL="993775" indent="-993775">
              <a:buNone/>
            </a:pPr>
            <a:r>
              <a:rPr lang="de-DE" sz="2000" dirty="0" smtClean="0">
                <a:latin typeface="+mn-lt"/>
              </a:rPr>
              <a:t>3.2.2 (1) 	akustische Phänomene beschreiben (Lautstärke, Tonhöhe, </a:t>
            </a:r>
            <a:r>
              <a:rPr lang="de-DE" sz="2000" i="1" dirty="0" smtClean="0">
                <a:latin typeface="+mn-lt"/>
              </a:rPr>
              <a:t>Amplitude</a:t>
            </a:r>
            <a:r>
              <a:rPr lang="de-DE" sz="2000" dirty="0" smtClean="0">
                <a:latin typeface="+mn-lt"/>
              </a:rPr>
              <a:t>, </a:t>
            </a:r>
            <a:r>
              <a:rPr lang="de-DE" sz="2000" i="1" dirty="0" smtClean="0">
                <a:latin typeface="+mn-lt"/>
              </a:rPr>
              <a:t>Frequenz</a:t>
            </a:r>
            <a:r>
              <a:rPr lang="de-DE" sz="2000" dirty="0" smtClean="0">
                <a:latin typeface="+mn-lt"/>
              </a:rPr>
              <a:t>)</a:t>
            </a:r>
          </a:p>
          <a:p>
            <a:pPr marL="993775" indent="-993775">
              <a:buNone/>
            </a:pPr>
            <a:r>
              <a:rPr lang="de-DE" sz="2000" dirty="0" smtClean="0">
                <a:latin typeface="+mn-lt"/>
              </a:rPr>
              <a:t>3.2.2 (2) 	physikalische Aspekte des […] Hörvorgangs beschreiben (</a:t>
            </a:r>
            <a:r>
              <a:rPr lang="de-DE" sz="2000" i="1" dirty="0" smtClean="0">
                <a:latin typeface="+mn-lt"/>
              </a:rPr>
              <a:t>Sender</a:t>
            </a:r>
            <a:r>
              <a:rPr lang="de-DE" sz="2000" dirty="0" smtClean="0">
                <a:latin typeface="+mn-lt"/>
              </a:rPr>
              <a:t>, </a:t>
            </a:r>
            <a:r>
              <a:rPr lang="de-DE" sz="2000" i="1" dirty="0" smtClean="0">
                <a:latin typeface="+mn-lt"/>
              </a:rPr>
              <a:t>Empfänger</a:t>
            </a:r>
            <a:r>
              <a:rPr lang="de-DE" sz="2000" dirty="0" smtClean="0">
                <a:latin typeface="+mn-lt"/>
              </a:rPr>
              <a:t>)</a:t>
            </a:r>
          </a:p>
          <a:p>
            <a:pPr marL="993775" indent="-993775">
              <a:buNone/>
            </a:pPr>
            <a:r>
              <a:rPr lang="de-DE" sz="2000" dirty="0" smtClean="0">
                <a:latin typeface="+mn-lt"/>
              </a:rPr>
              <a:t>3.2.2 (3) 	ihre Hörgewohnheiten in Bezug auf das Risiko möglicher Hörschädigungen bewerten (zum Beispiel Lautstärke von Kopfhörern)</a:t>
            </a:r>
            <a:endParaRPr lang="de-DE" sz="2400" dirty="0" smtClean="0">
              <a:latin typeface="+mn-lt"/>
            </a:endParaRPr>
          </a:p>
        </p:txBody>
      </p:sp>
      <p:sp>
        <p:nvSpPr>
          <p:cNvPr id="3" name="Titel 2"/>
          <p:cNvSpPr>
            <a:spLocks noGrp="1"/>
          </p:cNvSpPr>
          <p:nvPr>
            <p:ph type="ctrTitle"/>
          </p:nvPr>
        </p:nvSpPr>
        <p:spPr/>
        <p:txBody>
          <a:bodyPr/>
          <a:lstStyle/>
          <a:p>
            <a:pPr algn="ctr"/>
            <a:r>
              <a:rPr lang="de-DE" b="1" dirty="0" smtClean="0"/>
              <a:t>Vorüberlegungen: Bildungsplan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5</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340768"/>
            <a:ext cx="8640089" cy="5184576"/>
          </a:xfrm>
        </p:spPr>
        <p:txBody>
          <a:bodyPr/>
          <a:lstStyle/>
          <a:p>
            <a:pPr marL="0" indent="0">
              <a:buNone/>
            </a:pPr>
            <a:r>
              <a:rPr lang="de-DE" sz="2400" b="1" dirty="0" smtClean="0">
                <a:latin typeface="+mn-lt"/>
              </a:rPr>
              <a:t>Prozessbezogene Kompetenzen (</a:t>
            </a:r>
            <a:r>
              <a:rPr lang="de-DE" sz="2400" b="1" dirty="0" err="1" smtClean="0">
                <a:latin typeface="+mn-lt"/>
              </a:rPr>
              <a:t>pbK</a:t>
            </a:r>
            <a:r>
              <a:rPr lang="de-DE" sz="2400" b="1" dirty="0" smtClean="0">
                <a:latin typeface="+mn-lt"/>
              </a:rPr>
              <a:t>):</a:t>
            </a:r>
          </a:p>
          <a:p>
            <a:pPr marL="361950" indent="-361950">
              <a:buNone/>
              <a:tabLst>
                <a:tab pos="361950" algn="l"/>
              </a:tabLst>
            </a:pPr>
            <a:r>
              <a:rPr lang="de-DE" sz="2400" b="1" dirty="0" smtClean="0">
                <a:latin typeface="+mn-lt"/>
              </a:rPr>
              <a:t>2.1 Erkenntnisgewinnung:</a:t>
            </a:r>
          </a:p>
          <a:p>
            <a:pPr marL="361950" indent="-361950">
              <a:buNone/>
              <a:tabLst>
                <a:tab pos="361950" algn="l"/>
              </a:tabLst>
            </a:pPr>
            <a:r>
              <a:rPr lang="de-DE" sz="1800" dirty="0" smtClean="0">
                <a:latin typeface="+mn-lt"/>
              </a:rPr>
              <a:t>1. 	Phänomene und Experimente zielgerichtet beobachten und ihre Beobachtungen beschreiben</a:t>
            </a:r>
          </a:p>
          <a:p>
            <a:pPr marL="361950" indent="-361950">
              <a:buNone/>
              <a:tabLst>
                <a:tab pos="361950" algn="l"/>
              </a:tabLst>
            </a:pPr>
            <a:r>
              <a:rPr lang="de-DE" sz="1800" dirty="0" smtClean="0">
                <a:latin typeface="+mn-lt"/>
              </a:rPr>
              <a:t>4. 	Experimente durchführen und auswerten, dazu gegebenenfalls Messwerte erfassen</a:t>
            </a:r>
          </a:p>
          <a:p>
            <a:pPr marL="361950" indent="-361950">
              <a:buNone/>
              <a:tabLst>
                <a:tab pos="361950" algn="l"/>
              </a:tabLst>
            </a:pPr>
            <a:r>
              <a:rPr lang="de-DE" sz="1800" dirty="0" smtClean="0">
                <a:latin typeface="+mn-lt"/>
              </a:rPr>
              <a:t>5. 	Messwerte auch digital erfassen und auswerten […]*</a:t>
            </a:r>
          </a:p>
          <a:p>
            <a:pPr marL="361950" indent="-361950">
              <a:buNone/>
              <a:tabLst>
                <a:tab pos="361950" algn="l"/>
              </a:tabLst>
            </a:pPr>
            <a:r>
              <a:rPr lang="de-DE" sz="1800" dirty="0" smtClean="0">
                <a:solidFill>
                  <a:srgbClr val="000000"/>
                </a:solidFill>
                <a:latin typeface="+mn-lt"/>
              </a:rPr>
              <a:t>9. 	zwischen realen Erfahrungen und konstruierten, idealisierten Modellvorstellungen unterscheiden (unter anderem Unterschied zwischen Beobachtung und Erklärung)</a:t>
            </a:r>
          </a:p>
          <a:p>
            <a:pPr marL="361950" indent="-361950">
              <a:buNone/>
              <a:tabLst>
                <a:tab pos="361950" algn="l"/>
              </a:tabLst>
            </a:pPr>
            <a:r>
              <a:rPr lang="de-DE" sz="1800" dirty="0" smtClean="0">
                <a:solidFill>
                  <a:srgbClr val="000000"/>
                </a:solidFill>
                <a:latin typeface="+mn-lt"/>
              </a:rPr>
              <a:t>10. Analogien beschreiben […]</a:t>
            </a:r>
          </a:p>
          <a:p>
            <a:pPr marL="361950" indent="-361950">
              <a:buNone/>
              <a:tabLst>
                <a:tab pos="361950" algn="l"/>
              </a:tabLst>
            </a:pPr>
            <a:r>
              <a:rPr lang="de-DE" sz="1800" dirty="0" smtClean="0">
                <a:solidFill>
                  <a:srgbClr val="000000"/>
                </a:solidFill>
                <a:latin typeface="+mn-lt"/>
              </a:rPr>
              <a:t>11. mithilfe von Modellen Phänomene erklären […]</a:t>
            </a:r>
          </a:p>
        </p:txBody>
      </p:sp>
      <p:sp>
        <p:nvSpPr>
          <p:cNvPr id="3" name="Titel 2"/>
          <p:cNvSpPr>
            <a:spLocks noGrp="1"/>
          </p:cNvSpPr>
          <p:nvPr>
            <p:ph type="ctrTitle"/>
          </p:nvPr>
        </p:nvSpPr>
        <p:spPr/>
        <p:txBody>
          <a:bodyPr/>
          <a:lstStyle/>
          <a:p>
            <a:pPr algn="ctr"/>
            <a:r>
              <a:rPr lang="de-DE" b="1" dirty="0" smtClean="0"/>
              <a:t>Vorüberlegungen: Bildungsplan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6</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908720"/>
            <a:ext cx="8640089" cy="5616624"/>
          </a:xfrm>
        </p:spPr>
        <p:txBody>
          <a:bodyPr/>
          <a:lstStyle/>
          <a:p>
            <a:pPr marL="0" indent="0">
              <a:buNone/>
            </a:pPr>
            <a:r>
              <a:rPr lang="de-DE" sz="2400" b="1" dirty="0" smtClean="0">
                <a:latin typeface="+mn-lt"/>
              </a:rPr>
              <a:t>Prozessbezogene Kompetenzen (</a:t>
            </a:r>
            <a:r>
              <a:rPr lang="de-DE" sz="2400" b="1" dirty="0" err="1" smtClean="0">
                <a:latin typeface="+mn-lt"/>
              </a:rPr>
              <a:t>pbK</a:t>
            </a:r>
            <a:r>
              <a:rPr lang="de-DE" sz="2400" b="1" dirty="0" smtClean="0">
                <a:latin typeface="+mn-lt"/>
              </a:rPr>
              <a:t>):</a:t>
            </a:r>
          </a:p>
          <a:p>
            <a:pPr marL="457200" lvl="0" indent="-457200">
              <a:buNone/>
              <a:tabLst>
                <a:tab pos="361950" algn="l"/>
              </a:tabLst>
            </a:pPr>
            <a:r>
              <a:rPr lang="de-DE" sz="2400" b="1" dirty="0" smtClean="0">
                <a:solidFill>
                  <a:prstClr val="black"/>
                </a:solidFill>
                <a:latin typeface="Calibri"/>
              </a:rPr>
              <a:t>2.2 Kommunikation:</a:t>
            </a:r>
          </a:p>
          <a:p>
            <a:pPr marL="361950" lvl="0" indent="-361950">
              <a:buNone/>
              <a:tabLst>
                <a:tab pos="361950" algn="l"/>
              </a:tabLst>
            </a:pPr>
            <a:r>
              <a:rPr lang="de-DE" sz="1800" dirty="0" smtClean="0">
                <a:solidFill>
                  <a:srgbClr val="000000"/>
                </a:solidFill>
                <a:latin typeface="Calibri"/>
              </a:rPr>
              <a:t>1. 	zwischen alltagssprachlicher und fachsprachlicher Beschreibung unterscheiden</a:t>
            </a:r>
          </a:p>
          <a:p>
            <a:pPr lvl="0">
              <a:buNone/>
              <a:tabLst>
                <a:tab pos="361950" algn="l"/>
              </a:tabLst>
            </a:pPr>
            <a:r>
              <a:rPr lang="de-DE" sz="2000" dirty="0" smtClean="0">
                <a:solidFill>
                  <a:prstClr val="black"/>
                </a:solidFill>
                <a:latin typeface="Calibri"/>
                <a:ea typeface="Times New Roman"/>
                <a:cs typeface="Times New Roman"/>
              </a:rPr>
              <a:t>2. 	</a:t>
            </a:r>
            <a:r>
              <a:rPr lang="de-DE" sz="1800" dirty="0" smtClean="0">
                <a:solidFill>
                  <a:prstClr val="black"/>
                </a:solidFill>
                <a:latin typeface="Calibri"/>
                <a:ea typeface="Times New Roman"/>
                <a:cs typeface="Times New Roman"/>
              </a:rPr>
              <a:t>funktionale Zusammenhänge zwischen physikalischen Größen verbal beschreiben (zum Beispiel „je-desto“-Aussagen) und physikalische Formeln erläutern (zum Beispiel Ursache-Wirkungs-Aussagen, unbekannte Formeln)</a:t>
            </a:r>
          </a:p>
          <a:p>
            <a:pPr>
              <a:buNone/>
              <a:tabLst>
                <a:tab pos="361950" algn="l"/>
              </a:tabLst>
            </a:pPr>
            <a:r>
              <a:rPr lang="de-DE" sz="1800" dirty="0" smtClean="0">
                <a:latin typeface="Calibri"/>
                <a:ea typeface="Times New Roman"/>
                <a:cs typeface="Times New Roman"/>
              </a:rPr>
              <a:t>5. 	physikalische Experimente, Ergebnisse und Erkenntnisse – auch mithilfe digitaler Medien – dokumentieren (zum Beispiel Skizzen, Beschreibungen, Tabellen, Diagramme und Formeln)</a:t>
            </a:r>
          </a:p>
          <a:p>
            <a:pPr>
              <a:buNone/>
              <a:tabLst>
                <a:tab pos="361950" algn="l"/>
              </a:tabLst>
            </a:pPr>
            <a:r>
              <a:rPr lang="de-DE" sz="1800" dirty="0" smtClean="0">
                <a:latin typeface="Calibri"/>
                <a:ea typeface="Times New Roman"/>
                <a:cs typeface="Times New Roman"/>
              </a:rPr>
              <a:t>6. 	Sachinformationen und Messdaten aus einer Darstellungsform entnehmen und in eine andere Darstellungsform überführen (zum Beispiel Tabelle, Diagramm, Text, Formel)</a:t>
            </a:r>
            <a:endParaRPr lang="de-DE" sz="1800" dirty="0" smtClean="0">
              <a:solidFill>
                <a:prstClr val="black"/>
              </a:solidFill>
              <a:latin typeface="Calibri"/>
              <a:ea typeface="Times New Roman"/>
              <a:cs typeface="Times New Roman"/>
            </a:endParaRPr>
          </a:p>
          <a:p>
            <a:pPr marL="457200" indent="-457200">
              <a:buNone/>
              <a:tabLst>
                <a:tab pos="361950" algn="l"/>
              </a:tabLst>
            </a:pPr>
            <a:r>
              <a:rPr lang="de-DE" sz="2400" b="1" dirty="0" smtClean="0">
                <a:latin typeface="+mn-lt"/>
              </a:rPr>
              <a:t>2.3 Bewertung:</a:t>
            </a:r>
            <a:endParaRPr lang="de-DE" sz="1800" dirty="0" smtClean="0">
              <a:latin typeface="+mn-lt"/>
            </a:endParaRPr>
          </a:p>
          <a:p>
            <a:pPr>
              <a:buNone/>
              <a:tabLst>
                <a:tab pos="361950" algn="l"/>
              </a:tabLst>
            </a:pPr>
            <a:r>
              <a:rPr lang="de-DE" sz="1800" dirty="0" smtClean="0">
                <a:latin typeface="Calibri"/>
                <a:ea typeface="Times New Roman"/>
                <a:cs typeface="Times New Roman"/>
              </a:rPr>
              <a:t>2. 	Ergebnisse von Experimenten bewerten (Messfehler, Genauigkeit, Ausgleichsgerade, mehrfache Messung und Mittelwertbildung)</a:t>
            </a:r>
          </a:p>
          <a:p>
            <a:pPr>
              <a:buNone/>
              <a:tabLst>
                <a:tab pos="361950" algn="l"/>
              </a:tabLst>
            </a:pPr>
            <a:r>
              <a:rPr lang="de-DE" sz="1800" dirty="0" smtClean="0">
                <a:latin typeface="Calibri"/>
                <a:ea typeface="Times New Roman"/>
                <a:cs typeface="Times New Roman"/>
              </a:rPr>
              <a:t>4. 	Grenzen physikalischer Modelle an Beispielen erläutern</a:t>
            </a:r>
            <a:endParaRPr lang="de-DE" sz="1800" dirty="0" smtClean="0">
              <a:latin typeface="+mn-lt"/>
            </a:endParaRPr>
          </a:p>
        </p:txBody>
      </p:sp>
      <p:sp>
        <p:nvSpPr>
          <p:cNvPr id="3" name="Titel 2"/>
          <p:cNvSpPr>
            <a:spLocks noGrp="1"/>
          </p:cNvSpPr>
          <p:nvPr>
            <p:ph type="ctrTitle"/>
          </p:nvPr>
        </p:nvSpPr>
        <p:spPr/>
        <p:txBody>
          <a:bodyPr/>
          <a:lstStyle/>
          <a:p>
            <a:pPr algn="ctr"/>
            <a:r>
              <a:rPr lang="de-DE" b="1" dirty="0" smtClean="0"/>
              <a:t>Vorüberlegungen: Bildungsplan</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7</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052736"/>
            <a:ext cx="8640089" cy="5184576"/>
          </a:xfrm>
        </p:spPr>
        <p:txBody>
          <a:bodyPr/>
          <a:lstStyle/>
          <a:p>
            <a:pPr marL="514350" indent="-514350">
              <a:buFont typeface="+mj-lt"/>
              <a:buAutoNum type="arabicPeriod"/>
            </a:pPr>
            <a:r>
              <a:rPr lang="de-DE" sz="2600" dirty="0" smtClean="0">
                <a:latin typeface="+mn-lt"/>
              </a:rPr>
              <a:t>Schallentstehung [2 Std.]:</a:t>
            </a:r>
          </a:p>
          <a:p>
            <a:pPr marL="914400" lvl="1" indent="-377825">
              <a:spcBef>
                <a:spcPts val="0"/>
              </a:spcBef>
            </a:pPr>
            <a:r>
              <a:rPr lang="de-DE" sz="2000" dirty="0" smtClean="0">
                <a:latin typeface="+mn-lt"/>
              </a:rPr>
              <a:t>Einführung Amplitude, Frequenz</a:t>
            </a:r>
          </a:p>
          <a:p>
            <a:pPr marL="914400" lvl="1" indent="-377825">
              <a:spcBef>
                <a:spcPts val="0"/>
              </a:spcBef>
            </a:pPr>
            <a:r>
              <a:rPr lang="de-DE" sz="2000" dirty="0" smtClean="0">
                <a:latin typeface="+mn-lt"/>
              </a:rPr>
              <a:t>„je-desto-Sätze“ zu Tonhöhe und Lautstärke</a:t>
            </a:r>
          </a:p>
          <a:p>
            <a:pPr marL="514350" indent="-514350">
              <a:buFont typeface="+mj-lt"/>
              <a:buAutoNum type="arabicPeriod"/>
            </a:pPr>
            <a:r>
              <a:rPr lang="de-DE" sz="2600" dirty="0" smtClean="0">
                <a:latin typeface="+mn-lt"/>
              </a:rPr>
              <a:t>Periodendauer und Frequenz [4 Std.]:</a:t>
            </a:r>
          </a:p>
          <a:p>
            <a:pPr marL="914400" lvl="1" indent="-377825">
              <a:spcBef>
                <a:spcPts val="0"/>
              </a:spcBef>
            </a:pPr>
            <a:r>
              <a:rPr lang="de-DE" sz="2000" dirty="0" smtClean="0">
                <a:latin typeface="+mn-lt"/>
              </a:rPr>
              <a:t>s-t-Diagramme von Schwingungen / „Schwingungsbilder“</a:t>
            </a:r>
          </a:p>
          <a:p>
            <a:pPr marL="914400" lvl="1" indent="-377825">
              <a:spcBef>
                <a:spcPts val="0"/>
              </a:spcBef>
            </a:pPr>
            <a:r>
              <a:rPr lang="de-DE" sz="2000" dirty="0" smtClean="0">
                <a:latin typeface="+mn-lt"/>
              </a:rPr>
              <a:t>Periodendauer bestimmen mit Diagramm</a:t>
            </a:r>
          </a:p>
          <a:p>
            <a:pPr marL="514350" indent="-514350">
              <a:buFont typeface="+mj-lt"/>
              <a:buAutoNum type="arabicPeriod"/>
            </a:pPr>
            <a:r>
              <a:rPr lang="de-DE" sz="2600" dirty="0" smtClean="0">
                <a:latin typeface="+mn-lt"/>
              </a:rPr>
              <a:t>Hörbereich und Hörschädigung [2 Std.]:</a:t>
            </a:r>
          </a:p>
          <a:p>
            <a:pPr marL="914400" lvl="1" indent="-377825">
              <a:spcBef>
                <a:spcPts val="0"/>
              </a:spcBef>
            </a:pPr>
            <a:r>
              <a:rPr lang="de-DE" sz="2000" dirty="0" smtClean="0">
                <a:latin typeface="+mn-lt"/>
              </a:rPr>
              <a:t>Hörbereiche bei Mensch und anderen Lebewesen</a:t>
            </a:r>
          </a:p>
          <a:p>
            <a:pPr marL="914400" lvl="1" indent="-377825">
              <a:spcBef>
                <a:spcPts val="0"/>
              </a:spcBef>
            </a:pPr>
            <a:r>
              <a:rPr lang="de-DE" sz="2000" dirty="0" smtClean="0">
                <a:latin typeface="+mn-lt"/>
              </a:rPr>
              <a:t>Gefahr durch mp3-Player / ZPG-Material von Markus Ziegler</a:t>
            </a:r>
          </a:p>
          <a:p>
            <a:pPr marL="514350" indent="-514350">
              <a:buFont typeface="+mj-lt"/>
              <a:buAutoNum type="arabicPeriod"/>
            </a:pPr>
            <a:r>
              <a:rPr lang="de-DE" sz="2600" dirty="0" smtClean="0">
                <a:latin typeface="+mn-lt"/>
              </a:rPr>
              <a:t>Modellbildung mit der Black Box [2 Std.]:</a:t>
            </a:r>
          </a:p>
          <a:p>
            <a:pPr marL="914400" lvl="1" indent="-377825">
              <a:spcBef>
                <a:spcPts val="0"/>
              </a:spcBef>
            </a:pPr>
            <a:r>
              <a:rPr lang="de-DE" sz="2000" dirty="0" smtClean="0">
                <a:latin typeface="+mn-lt"/>
              </a:rPr>
              <a:t>Rollenspiel nach ZPG-Material von Horst Petrich</a:t>
            </a:r>
          </a:p>
          <a:p>
            <a:pPr marL="514350" indent="-514350">
              <a:buFont typeface="+mj-lt"/>
              <a:buAutoNum type="arabicPeriod"/>
            </a:pPr>
            <a:r>
              <a:rPr lang="de-DE" sz="2600" dirty="0" smtClean="0">
                <a:latin typeface="+mn-lt"/>
              </a:rPr>
              <a:t>Ein Modell für die Schallausbreitung [2 Std.]:</a:t>
            </a:r>
          </a:p>
          <a:p>
            <a:pPr marL="914400" lvl="1" indent="-377825">
              <a:spcBef>
                <a:spcPts val="0"/>
              </a:spcBef>
            </a:pPr>
            <a:r>
              <a:rPr lang="de-DE" sz="2000" dirty="0" smtClean="0">
                <a:latin typeface="+mn-lt"/>
              </a:rPr>
              <a:t>Modelleigenschaften im Experiment herausfinden</a:t>
            </a:r>
          </a:p>
        </p:txBody>
      </p:sp>
      <p:sp>
        <p:nvSpPr>
          <p:cNvPr id="3" name="Titel 2"/>
          <p:cNvSpPr>
            <a:spLocks noGrp="1"/>
          </p:cNvSpPr>
          <p:nvPr>
            <p:ph type="ctrTitle"/>
          </p:nvPr>
        </p:nvSpPr>
        <p:spPr/>
        <p:txBody>
          <a:bodyPr/>
          <a:lstStyle/>
          <a:p>
            <a:pPr algn="ctr"/>
            <a:r>
              <a:rPr lang="de-DE" b="1" dirty="0" smtClean="0"/>
              <a:t>Stundenverteilung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8</a:t>
            </a:fld>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1521" y="980728"/>
            <a:ext cx="3888431" cy="5472608"/>
          </a:xfrm>
        </p:spPr>
        <p:txBody>
          <a:bodyPr/>
          <a:lstStyle/>
          <a:p>
            <a:pPr marL="361950" indent="-361950"/>
            <a:r>
              <a:rPr lang="de-DE" sz="2000" dirty="0" smtClean="0">
                <a:latin typeface="+mn-lt"/>
              </a:rPr>
              <a:t>Motivation zu Akustik</a:t>
            </a:r>
          </a:p>
          <a:p>
            <a:pPr marL="361950" indent="-361950"/>
            <a:r>
              <a:rPr lang="de-DE" sz="2000" dirty="0" smtClean="0">
                <a:latin typeface="+mn-lt"/>
              </a:rPr>
              <a:t>Schülerarbeitsauftrag</a:t>
            </a:r>
          </a:p>
          <a:p>
            <a:pPr marL="762000" lvl="1" indent="-361950"/>
            <a:r>
              <a:rPr lang="de-DE" sz="1600" dirty="0" smtClean="0">
                <a:latin typeface="+mn-lt"/>
              </a:rPr>
              <a:t>erkundende Schülerexperimente</a:t>
            </a:r>
          </a:p>
          <a:p>
            <a:pPr marL="762000" lvl="1" indent="-361950"/>
            <a:r>
              <a:rPr lang="de-DE" sz="1600" dirty="0" smtClean="0">
                <a:latin typeface="+mn-lt"/>
              </a:rPr>
              <a:t>Ziel 1: Visualisierung von Schwingungen</a:t>
            </a:r>
          </a:p>
          <a:p>
            <a:pPr marL="762000" lvl="1" indent="-361950"/>
            <a:r>
              <a:rPr lang="de-DE" sz="1600" dirty="0" smtClean="0">
                <a:latin typeface="+mn-lt"/>
              </a:rPr>
              <a:t>Ziel 2: „je-desto-Sätze“ zu laut –leise und hoch-tief</a:t>
            </a:r>
          </a:p>
          <a:p>
            <a:pPr marL="361950" indent="-361950"/>
            <a:r>
              <a:rPr lang="de-DE" sz="2000" dirty="0" smtClean="0">
                <a:latin typeface="+mn-lt"/>
              </a:rPr>
              <a:t>Material:</a:t>
            </a:r>
          </a:p>
          <a:p>
            <a:pPr marL="762000" lvl="1" indent="-361950"/>
            <a:r>
              <a:rPr lang="de-DE" sz="1600" dirty="0" smtClean="0">
                <a:latin typeface="+mn-lt"/>
              </a:rPr>
              <a:t>Blattfedern / Lineale</a:t>
            </a:r>
          </a:p>
          <a:p>
            <a:pPr marL="762000" lvl="1" indent="-361950"/>
            <a:r>
              <a:rPr lang="de-DE" sz="1600" dirty="0" smtClean="0">
                <a:latin typeface="+mn-lt"/>
              </a:rPr>
              <a:t>Stimmgabeln unterschiedlicher Tonhöhe</a:t>
            </a:r>
          </a:p>
          <a:p>
            <a:pPr marL="762000" lvl="1" indent="-361950"/>
            <a:r>
              <a:rPr lang="de-DE" sz="1600" dirty="0" smtClean="0">
                <a:latin typeface="+mn-lt"/>
              </a:rPr>
              <a:t>Gummiringe an Pappschachteln</a:t>
            </a:r>
          </a:p>
          <a:p>
            <a:pPr marL="762000" lvl="1" indent="-361950"/>
            <a:r>
              <a:rPr lang="de-DE" sz="1600" dirty="0" smtClean="0">
                <a:latin typeface="+mn-lt"/>
              </a:rPr>
              <a:t>Geige / Gitarre / Monochord etc.</a:t>
            </a:r>
          </a:p>
          <a:p>
            <a:pPr marL="361950" indent="-361950"/>
            <a:r>
              <a:rPr lang="de-DE" sz="2000" dirty="0" smtClean="0">
                <a:latin typeface="+mn-lt"/>
              </a:rPr>
              <a:t>Voraussetzungen:</a:t>
            </a:r>
          </a:p>
          <a:p>
            <a:pPr marL="762000" lvl="1" indent="-361950"/>
            <a:r>
              <a:rPr lang="de-DE" sz="1600" dirty="0" smtClean="0">
                <a:latin typeface="+mn-lt"/>
              </a:rPr>
              <a:t>Erläuterungen zu gestuften Hilfen</a:t>
            </a:r>
          </a:p>
          <a:p>
            <a:pPr marL="762000" lvl="1" indent="-361950"/>
            <a:r>
              <a:rPr lang="de-DE" sz="1600" dirty="0" smtClean="0">
                <a:latin typeface="+mn-lt"/>
              </a:rPr>
              <a:t>Bewertungsaspekte zu Schüleraufschrieben</a:t>
            </a:r>
          </a:p>
          <a:p>
            <a:pPr marL="762000" lvl="1" indent="-361950"/>
            <a:r>
              <a:rPr lang="de-DE" sz="1600" dirty="0" smtClean="0">
                <a:latin typeface="+mn-lt"/>
              </a:rPr>
              <a:t>50-60 Minuten S-Arbeitsphase</a:t>
            </a:r>
          </a:p>
        </p:txBody>
      </p:sp>
      <p:sp>
        <p:nvSpPr>
          <p:cNvPr id="3" name="Titel 2"/>
          <p:cNvSpPr>
            <a:spLocks noGrp="1"/>
          </p:cNvSpPr>
          <p:nvPr>
            <p:ph type="ctrTitle"/>
          </p:nvPr>
        </p:nvSpPr>
        <p:spPr/>
        <p:txBody>
          <a:bodyPr/>
          <a:lstStyle/>
          <a:p>
            <a:pPr algn="ctr"/>
            <a:r>
              <a:rPr lang="de-DE" b="1" dirty="0" smtClean="0"/>
              <a:t>1. Schallentstehung</a:t>
            </a:r>
            <a:endParaRPr lang="de-DE" b="1" dirty="0"/>
          </a:p>
        </p:txBody>
      </p:sp>
      <p:sp>
        <p:nvSpPr>
          <p:cNvPr id="4" name="Fußzeilenplatzhalter 3"/>
          <p:cNvSpPr>
            <a:spLocks noGrp="1"/>
          </p:cNvSpPr>
          <p:nvPr>
            <p:ph type="ftr" sz="quarter" idx="3"/>
          </p:nvPr>
        </p:nvSpPr>
        <p:spPr/>
        <p:txBody>
          <a:bodyPr/>
          <a:lstStyle/>
          <a:p>
            <a:r>
              <a:rPr lang="de-DE" smtClean="0"/>
              <a:t>ZPG Physik 07.12.2015 - StD'in Monica Hettrich</a:t>
            </a:r>
            <a:endParaRPr lang="de-DE" dirty="0"/>
          </a:p>
        </p:txBody>
      </p:sp>
      <p:sp>
        <p:nvSpPr>
          <p:cNvPr id="5" name="Foliennummernplatzhalter 4"/>
          <p:cNvSpPr>
            <a:spLocks noGrp="1"/>
          </p:cNvSpPr>
          <p:nvPr>
            <p:ph type="sldNum" sz="quarter" idx="4"/>
          </p:nvPr>
        </p:nvSpPr>
        <p:spPr/>
        <p:txBody>
          <a:bodyPr/>
          <a:lstStyle/>
          <a:p>
            <a:r>
              <a:rPr lang="de-DE" smtClean="0"/>
              <a:t>Folie </a:t>
            </a:r>
            <a:fld id="{B28F9D38-746F-4F66-8DFA-FA7E04203DA6}" type="slidenum">
              <a:rPr lang="de-DE" smtClean="0"/>
              <a:pPr/>
              <a:t>9</a:t>
            </a:fld>
            <a:endParaRPr lang="de-DE" dirty="0"/>
          </a:p>
        </p:txBody>
      </p:sp>
      <p:pic>
        <p:nvPicPr>
          <p:cNvPr id="6" name="Picture 2"/>
          <p:cNvPicPr>
            <a:picLocks noChangeAspect="1" noChangeArrowheads="1"/>
          </p:cNvPicPr>
          <p:nvPr/>
        </p:nvPicPr>
        <p:blipFill>
          <a:blip r:embed="rId3" cstate="print"/>
          <a:srcRect/>
          <a:stretch>
            <a:fillRect/>
          </a:stretch>
        </p:blipFill>
        <p:spPr bwMode="auto">
          <a:xfrm>
            <a:off x="4499992" y="908720"/>
            <a:ext cx="4099339" cy="5453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Powerpoint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2015-04-05 G8 BP 2016 Physik-Leitperspektiven-pbK-ibK" id="{6D46AD23-E355-604C-B451-29306F04266A}" vid="{4DAB78A5-37DC-6748-8711-6A30687A6D4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Powerpoint_ZPG</Template>
  <TotalTime>0</TotalTime>
  <Words>1198</Words>
  <Application>Microsoft Office PowerPoint</Application>
  <PresentationFormat>Bildschirmpräsentation (4:3)</PresentationFormat>
  <Paragraphs>222</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Powerpoint_ZPG</vt:lpstr>
      <vt:lpstr>Unterrichtsvorhaben Kl. 7: „Akustik“</vt:lpstr>
      <vt:lpstr>Überblick</vt:lpstr>
      <vt:lpstr>Vorüberlegungen: Inhalte &amp; Methoden</vt:lpstr>
      <vt:lpstr>Vorüberlegungen: Bewertung</vt:lpstr>
      <vt:lpstr>Vorüberlegungen: Bildungsplan</vt:lpstr>
      <vt:lpstr>Vorüberlegungen: Bildungsplan</vt:lpstr>
      <vt:lpstr>Vorüberlegungen: Bildungsplan</vt:lpstr>
      <vt:lpstr>Stundenverteilung</vt:lpstr>
      <vt:lpstr>1. Schallentstehung</vt:lpstr>
      <vt:lpstr>1. Schallentstehung</vt:lpstr>
      <vt:lpstr>2. Periodendauer und Frequenz</vt:lpstr>
      <vt:lpstr>2. Periodendauer und Frequenz</vt:lpstr>
      <vt:lpstr>3. Hörbereich und Hörschädigung</vt:lpstr>
      <vt:lpstr>4. Modellbildung mit der Black Box</vt:lpstr>
      <vt:lpstr>4. Modellbildung mit der Black Box</vt:lpstr>
      <vt:lpstr>5. Ein Modell zur Schallausbreitung</vt:lpstr>
      <vt:lpstr>Differenzierungsangebote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Unterrichtsvorhaben Kl. 7: „Einführung in die Physik mit Fachmethoden“</dc:title>
  <dc:subject>PowerPoint-Präsentation</dc:subject>
  <dc:creator>Monica</dc:creator>
  <cp:lastModifiedBy>Hettrich, Monica (LS)</cp:lastModifiedBy>
  <cp:revision>177</cp:revision>
  <cp:lastPrinted>2014-11-07T09:42:53Z</cp:lastPrinted>
  <dcterms:created xsi:type="dcterms:W3CDTF">2015-09-30T07:16:42Z</dcterms:created>
  <dcterms:modified xsi:type="dcterms:W3CDTF">2015-11-30T15:48:45Z</dcterms:modified>
</cp:coreProperties>
</file>