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mp4"/>
  <Default Extension="emf" ContentType="image/x-emf"/>
  <Default Extension="jpg" ContentType="image/jpeg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bookmarkIdSeed="2">
  <p:sldMasterIdLst>
    <p:sldMasterId id="2147483741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258" r:id="rId4"/>
    <p:sldId id="259" r:id="rId5"/>
    <p:sldId id="264" r:id="rId6"/>
    <p:sldId id="260" r:id="rId7"/>
    <p:sldId id="261" r:id="rId8"/>
    <p:sldId id="262" r:id="rId9"/>
    <p:sldId id="263" r:id="rId10"/>
    <p:sldId id="265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71" r:id="rId20"/>
    <p:sldId id="269" r:id="rId21"/>
    <p:sldId id="266" r:id="rId22"/>
    <p:sldId id="267" r:id="rId23"/>
    <p:sldId id="268" r:id="rId24"/>
    <p:sldId id="270" r:id="rId25"/>
    <p:sldId id="281" r:id="rId26"/>
    <p:sldId id="282" r:id="rId27"/>
  </p:sldIdLst>
  <p:sldSz cx="9144000" cy="6858000" type="screen4x3"/>
  <p:notesSz cx="6797675" cy="9926638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71">
          <p15:clr>
            <a:srgbClr val="A4A3A4"/>
          </p15:clr>
        </p15:guide>
        <p15:guide id="2" orient="horz" pos="2069">
          <p15:clr>
            <a:srgbClr val="A4A3A4"/>
          </p15:clr>
        </p15:guide>
        <p15:guide id="3" orient="horz" pos="1570">
          <p15:clr>
            <a:srgbClr val="A4A3A4"/>
          </p15:clr>
        </p15:guide>
        <p15:guide id="4" orient="horz" pos="2568">
          <p15:clr>
            <a:srgbClr val="A4A3A4"/>
          </p15:clr>
        </p15:guide>
        <p15:guide id="5" orient="horz" pos="3022">
          <p15:clr>
            <a:srgbClr val="A4A3A4"/>
          </p15:clr>
        </p15:guide>
        <p15:guide id="6" orient="horz" pos="3566">
          <p15:clr>
            <a:srgbClr val="A4A3A4"/>
          </p15:clr>
        </p15:guide>
        <p15:guide id="7" pos="292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Vollrath, Carmen (KM)" initials="Vo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FF2F2F"/>
    <a:srgbClr val="660066"/>
    <a:srgbClr val="FFFF99"/>
    <a:srgbClr val="6600FF"/>
    <a:srgbClr val="00FF99"/>
    <a:srgbClr val="99CC00"/>
    <a:srgbClr val="33CC33"/>
    <a:srgbClr val="CCFF33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ittlere Formatvorlage 1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38B1855-1B75-4FBE-930C-398BA8C253C6}" styleName="Designformatvorlage 2 - Akz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A488322-F2BA-4B5B-9748-0D474271808F}" styleName="Mittlere Formatvorlage 3 - 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Helle Formatvorlage 2 - Akz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6D9F66E-5EB9-4882-86FB-DCBF35E3C3E4}" styleName="Mittlere Formatvorlage 4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44" autoAdjust="0"/>
    <p:restoredTop sz="79006" autoAdjust="0"/>
  </p:normalViewPr>
  <p:slideViewPr>
    <p:cSldViewPr>
      <p:cViewPr>
        <p:scale>
          <a:sx n="79" d="100"/>
          <a:sy n="79" d="100"/>
        </p:scale>
        <p:origin x="1040" y="192"/>
      </p:cViewPr>
      <p:guideLst>
        <p:guide orient="horz" pos="1071"/>
        <p:guide orient="horz" pos="2069"/>
        <p:guide orient="horz" pos="1570"/>
        <p:guide orient="horz" pos="2568"/>
        <p:guide orient="horz" pos="3022"/>
        <p:guide orient="horz" pos="3566"/>
        <p:guide pos="292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50" d="100"/>
          <a:sy n="150" d="100"/>
        </p:scale>
        <p:origin x="-756" y="4296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commentAuthors" Target="commentAuthors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132951" y="579062"/>
            <a:ext cx="1019560" cy="15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1000" i="1">
                <a:latin typeface="Arial" charset="0"/>
              </a:defRPr>
            </a:lvl1pPr>
          </a:lstStyle>
          <a:p>
            <a:r>
              <a:rPr lang="de-DE" dirty="0"/>
              <a:t>Titel des Vortrags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132950" y="9264869"/>
            <a:ext cx="2361001" cy="15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1000" i="1">
                <a:latin typeface="Arial" charset="0"/>
              </a:defRPr>
            </a:lvl1pPr>
          </a:lstStyle>
          <a:p>
            <a:r>
              <a:rPr lang="de-DE" dirty="0"/>
              <a:t>Vortragender, Anlass, 1. Dezember 2003</a:t>
            </a: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032232" y="9264869"/>
            <a:ext cx="594743" cy="15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000" i="1">
                <a:latin typeface="Arial" charset="0"/>
              </a:defRPr>
            </a:lvl1pPr>
          </a:lstStyle>
          <a:p>
            <a:r>
              <a:rPr lang="de-DE" dirty="0"/>
              <a:t>Seite </a:t>
            </a:r>
            <a:fld id="{0A490618-A23A-42F9-955E-4E131AB85C2F}" type="slidenum">
              <a:rPr lang="de-DE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134581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132953" y="4715158"/>
            <a:ext cx="4531783" cy="44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Textformatierung des Masters zu bearbeiten.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60189" y="282806"/>
            <a:ext cx="594743" cy="15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000" i="1">
                <a:latin typeface="Arial" charset="0"/>
              </a:defRPr>
            </a:lvl1pPr>
          </a:lstStyle>
          <a:p>
            <a:r>
              <a:rPr lang="de-DE" dirty="0"/>
              <a:t>Seite </a:t>
            </a:r>
            <a:fld id="{F8FF1768-1DF2-410F-ABF6-E09C1CB8A556}" type="slidenum">
              <a:rPr lang="de-DE"/>
              <a:pPr/>
              <a:t>‹Nr.›</a:t>
            </a:fld>
            <a:endParaRPr lang="de-DE" dirty="0"/>
          </a:p>
        </p:txBody>
      </p:sp>
      <p:sp>
        <p:nvSpPr>
          <p:cNvPr id="3" name="Kopfzeilenplatzhalter 2"/>
          <p:cNvSpPr>
            <a:spLocks noGrp="1"/>
          </p:cNvSpPr>
          <p:nvPr>
            <p:ph type="hdr" sz="quarter"/>
          </p:nvPr>
        </p:nvSpPr>
        <p:spPr>
          <a:xfrm>
            <a:off x="6" y="0"/>
            <a:ext cx="294614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5042454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1pPr>
    <a:lvl2pPr marL="1905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2pPr>
    <a:lvl3pPr marL="3810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3pPr>
    <a:lvl4pPr marL="5715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4pPr>
    <a:lvl5pPr marL="7620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Obwohl</a:t>
            </a:r>
            <a:r>
              <a:rPr lang="de-DE" baseline="0" dirty="0" smtClean="0"/>
              <a:t> viele Schüler bereits eine genaue Vorstellung darüber haben, was schnell und langsam bedeutet, ist vielen die Tatsache, dass es sich bei der </a:t>
            </a:r>
            <a:r>
              <a:rPr lang="de-DE" baseline="0" dirty="0" err="1" smtClean="0"/>
              <a:t>Geschindigkeit</a:t>
            </a:r>
            <a:r>
              <a:rPr lang="de-DE" baseline="0" dirty="0" smtClean="0"/>
              <a:t> um eine vektorielle Größe handelt nicht klar</a:t>
            </a:r>
          </a:p>
          <a:p>
            <a:r>
              <a:rPr lang="de-DE" baseline="0" dirty="0" smtClean="0"/>
              <a:t>(Hierzu gibt es sehr viele Abhandlungen und Lösungen: z.B. Prof. Wiesner oder Thomas Wilhelm)</a:t>
            </a:r>
          </a:p>
          <a:p>
            <a:r>
              <a:rPr lang="de-DE" baseline="0" dirty="0" smtClean="0"/>
              <a:t>(KLICK)</a:t>
            </a:r>
          </a:p>
          <a:p>
            <a:r>
              <a:rPr lang="de-DE" baseline="0" dirty="0" smtClean="0"/>
              <a:t>Hier wird oft vereinfacht v=s/t angenommen (eindimensionaler Fall). Dies führt dazu, dass die eigentliche Definition zurückgelegte Strecke pro dazu benötigter Zeit nicht bewusst ist</a:t>
            </a:r>
          </a:p>
          <a:p>
            <a:pPr marL="171450" indent="-171450">
              <a:buFont typeface="Symbol" charset="2"/>
              <a:buChar char="Þ"/>
            </a:pPr>
            <a:r>
              <a:rPr lang="de-DE" baseline="0" dirty="0" smtClean="0"/>
              <a:t>Transferaufgaben können nicht gelöst werden; Die Formel v=s/t wird auch später zur Berechnung der </a:t>
            </a:r>
            <a:r>
              <a:rPr lang="de-DE" baseline="0" dirty="0" err="1" smtClean="0"/>
              <a:t>Momenatngeschwindigkeit</a:t>
            </a:r>
            <a:r>
              <a:rPr lang="de-DE" baseline="0" dirty="0" smtClean="0"/>
              <a:t> oder bei beschleunigten Bewegungen herangezogen!</a:t>
            </a:r>
          </a:p>
          <a:p>
            <a:pPr marL="0" indent="0">
              <a:buFont typeface="Symbol" charset="2"/>
              <a:buNone/>
            </a:pPr>
            <a:r>
              <a:rPr lang="de-DE" baseline="0" dirty="0" smtClean="0"/>
              <a:t>(KLICK)</a:t>
            </a:r>
          </a:p>
          <a:p>
            <a:pPr marL="0" indent="0">
              <a:buFont typeface="Symbol" charset="2"/>
              <a:buNone/>
            </a:pPr>
            <a:r>
              <a:rPr lang="de-DE" baseline="0" dirty="0" smtClean="0"/>
              <a:t>Zuerst wird versucht, dass man Messwerte </a:t>
            </a:r>
            <a:r>
              <a:rPr lang="de-DE" u="sng" baseline="0" dirty="0" smtClean="0"/>
              <a:t>nicht </a:t>
            </a:r>
            <a:r>
              <a:rPr lang="de-DE" u="none" baseline="0" dirty="0" smtClean="0"/>
              <a:t>Punkt für Punkt verbindet, hier macht man es aber doch (meist ohne dies zu hinterfragen)</a:t>
            </a:r>
            <a:r>
              <a:rPr lang="de-DE" baseline="0" dirty="0" smtClean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F8FF1768-1DF2-410F-ABF6-E09C1CB8A556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5" name="Kopfzeilenplatzhalt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40445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Wie lassen sich x-t-Diagramme</a:t>
            </a:r>
            <a:r>
              <a:rPr lang="de-DE" baseline="0" dirty="0" smtClean="0"/>
              <a:t> erstellen?</a:t>
            </a:r>
          </a:p>
          <a:p>
            <a:endParaRPr lang="de-DE" baseline="0" dirty="0" smtClean="0"/>
          </a:p>
          <a:p>
            <a:pPr marL="171450" indent="-171450">
              <a:buFont typeface="Wingdings" charset="2"/>
              <a:buChar char="à"/>
            </a:pPr>
            <a:r>
              <a:rPr lang="de-DE" baseline="0" dirty="0" smtClean="0">
                <a:sym typeface="Wingdings"/>
              </a:rPr>
              <a:t>Welche Werte benötigt man für das Erstellen des Diagramms?</a:t>
            </a:r>
          </a:p>
          <a:p>
            <a:pPr marL="171450" indent="-171450">
              <a:buFont typeface="Wingdings" charset="2"/>
              <a:buChar char="à"/>
            </a:pPr>
            <a:r>
              <a:rPr lang="de-DE" baseline="0" dirty="0" smtClean="0">
                <a:sym typeface="Wingdings"/>
              </a:rPr>
              <a:t>Wie bekommt man x?</a:t>
            </a:r>
          </a:p>
          <a:p>
            <a:pPr marL="171450" indent="-171450">
              <a:buFont typeface="Wingdings" charset="2"/>
              <a:buChar char="à"/>
            </a:pPr>
            <a:r>
              <a:rPr lang="de-DE" baseline="0" dirty="0" smtClean="0">
                <a:sym typeface="Wingdings"/>
              </a:rPr>
              <a:t>Wie bekommt man t?</a:t>
            </a:r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2748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Wie bekommt man aus diesem Standbild die</a:t>
            </a:r>
            <a:r>
              <a:rPr lang="de-DE" baseline="0" dirty="0" smtClean="0"/>
              <a:t> Werte entlang der Achse?</a:t>
            </a:r>
          </a:p>
          <a:p>
            <a:endParaRPr lang="de-DE" baseline="0" dirty="0" smtClean="0"/>
          </a:p>
          <a:p>
            <a:r>
              <a:rPr lang="de-DE" baseline="0" dirty="0" smtClean="0"/>
              <a:t>Wie bekommt man hier heraus, wie lange die Bewegung gedauert hat?</a:t>
            </a:r>
          </a:p>
          <a:p>
            <a:r>
              <a:rPr lang="de-DE" baseline="0" dirty="0" smtClean="0">
                <a:sym typeface="Wingdings"/>
              </a:rPr>
              <a:t> Wie kommt die blaue </a:t>
            </a:r>
            <a:r>
              <a:rPr lang="de-DE" baseline="0" smtClean="0">
                <a:sym typeface="Wingdings"/>
              </a:rPr>
              <a:t>Linie zustande?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2388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izenplatzhalt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dirty="0" smtClean="0"/>
                  <a:t>Hier</a:t>
                </a:r>
                <a:r>
                  <a:rPr lang="de-DE" baseline="0" dirty="0" smtClean="0"/>
                  <a:t> ist </a:t>
                </a:r>
                <a14:m>
                  <m:oMath xmlns:m="http://schemas.openxmlformats.org/officeDocument/2006/math">
                    <m:r>
                      <a:rPr lang="de-DE" b="0" i="1" baseline="0" smtClean="0">
                        <a:latin typeface="Cambria Math" charset="0"/>
                      </a:rPr>
                      <m:t>∆</m:t>
                    </m:r>
                    <m:r>
                      <a:rPr lang="de-DE" b="0" i="1" baseline="0" smtClean="0">
                        <a:latin typeface="Cambria Math" charset="0"/>
                      </a:rPr>
                      <m:t>𝑡</m:t>
                    </m:r>
                  </m:oMath>
                </a14:m>
                <a:r>
                  <a:rPr lang="de-DE" dirty="0" smtClean="0"/>
                  <a:t> immer gleich!</a:t>
                </a:r>
                <a:br>
                  <a:rPr lang="de-DE" dirty="0" smtClean="0"/>
                </a:br>
                <a:endParaRPr lang="de-DE" dirty="0"/>
              </a:p>
            </p:txBody>
          </p:sp>
        </mc:Choice>
        <mc:Fallback xmlns="">
          <p:sp>
            <p:nvSpPr>
              <p:cNvPr id="3" name="Notizenplatzhalt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dirty="0" smtClean="0"/>
                  <a:t>Hier</a:t>
                </a:r>
                <a:r>
                  <a:rPr lang="de-DE" baseline="0" dirty="0" smtClean="0"/>
                  <a:t> ist </a:t>
                </a:r>
                <a:r>
                  <a:rPr lang="de-DE" b="0" i="0" baseline="0" smtClean="0">
                    <a:latin typeface="Cambria Math" charset="0"/>
                  </a:rPr>
                  <a:t>∆𝑡</a:t>
                </a:r>
                <a:r>
                  <a:rPr lang="de-DE" dirty="0" smtClean="0"/>
                  <a:t> immer gleich!</a:t>
                </a:r>
                <a:br>
                  <a:rPr lang="de-DE" dirty="0" smtClean="0"/>
                </a:br>
                <a:endParaRPr lang="de-DE" dirty="0"/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F8FF1768-1DF2-410F-ABF6-E09C1CB8A556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5" name="Kopfzeilenplatzhalt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36858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Meistens nicht so viele</a:t>
            </a:r>
            <a:r>
              <a:rPr lang="de-DE" baseline="0" dirty="0" smtClean="0"/>
              <a:t> Kameras mit Stativ in der Schule vorhanden!</a:t>
            </a:r>
          </a:p>
          <a:p>
            <a:endParaRPr lang="de-DE" baseline="0" dirty="0" smtClean="0"/>
          </a:p>
          <a:p>
            <a:r>
              <a:rPr lang="de-DE" baseline="0" dirty="0" smtClean="0"/>
              <a:t>Deswegen: die eine Hälfte lernt zunächst wie man ein solches Bild von Hand auswertet (Skala, Werte bestimmen, ...)</a:t>
            </a:r>
          </a:p>
          <a:p>
            <a:r>
              <a:rPr lang="de-DE" baseline="0" dirty="0" smtClean="0"/>
              <a:t>Die andere Hälfte nimmt Fotos auf</a:t>
            </a:r>
          </a:p>
          <a:p>
            <a:r>
              <a:rPr lang="de-DE" baseline="0" dirty="0" smtClean="0"/>
              <a:t>Nach ca. 40 Minuten werden dann die Gruppen gewechselt!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F8FF1768-1DF2-410F-ABF6-E09C1CB8A556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5" name="Kopfzeilenplatzhalt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29668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Meistens nicht so viele</a:t>
            </a:r>
            <a:r>
              <a:rPr lang="de-DE" baseline="0" dirty="0" smtClean="0"/>
              <a:t> Kameras mit Stativ in der </a:t>
            </a:r>
            <a:r>
              <a:rPr lang="de-DE" baseline="0" smtClean="0"/>
              <a:t>Schule vorhanden!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F8FF1768-1DF2-410F-ABF6-E09C1CB8A556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5" name="Kopfzeilenplatzhalt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4830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Durch die</a:t>
            </a:r>
            <a:r>
              <a:rPr lang="de-DE" baseline="0" dirty="0" smtClean="0"/>
              <a:t> Einführung des Vektorbegriffes an dieser Stelle wird das Erarbeiten des dynamischen Kraftbegriffes deutlich vereinfacht!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F8FF1768-1DF2-410F-ABF6-E09C1CB8A556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5" name="Kopfzeilenplatzhalt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5474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F8FF1768-1DF2-410F-ABF6-E09C1CB8A556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5" name="Kopfzeilenplatzhalt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28192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Digitalkamera oder Handy mit entsprechender</a:t>
            </a:r>
            <a:r>
              <a:rPr lang="de-DE" baseline="0" dirty="0" smtClean="0"/>
              <a:t> App: Belichtungszeit ca. 2 – 4 Sekunden einstellbar</a:t>
            </a:r>
          </a:p>
          <a:p>
            <a:endParaRPr lang="de-DE" baseline="0" dirty="0" smtClean="0"/>
          </a:p>
          <a:p>
            <a:r>
              <a:rPr lang="de-DE" baseline="0" dirty="0" smtClean="0"/>
              <a:t>Als Blinklicht kann entweder eine selbstblinkende LED mit Batterie verwendet werden oder eine selbstgebaute Vorrichtung mit einem Mikrocontroller (Vorteil der zweiten Alternative: Blinkfrequenz einstellbar und so auf die Ansprüche anpassbar!)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F8FF1768-1DF2-410F-ABF6-E09C1CB8A556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5" name="Kopfzeilenplatzhalt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515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Hier: z.B. </a:t>
            </a:r>
            <a:r>
              <a:rPr lang="de-DE" dirty="0" err="1" smtClean="0"/>
              <a:t>Skateboardfahrer</a:t>
            </a:r>
            <a:r>
              <a:rPr lang="de-DE" dirty="0" smtClean="0"/>
              <a:t>,</a:t>
            </a:r>
            <a:r>
              <a:rPr lang="de-DE" baseline="0" dirty="0" smtClean="0"/>
              <a:t> BMX Fahrer, ...</a:t>
            </a:r>
          </a:p>
          <a:p>
            <a:endParaRPr lang="de-DE" baseline="0" dirty="0" smtClean="0"/>
          </a:p>
          <a:p>
            <a:pPr marL="171450" indent="-171450">
              <a:buFont typeface="Wingdings" charset="2"/>
              <a:buChar char="à"/>
            </a:pPr>
            <a:r>
              <a:rPr lang="de-DE" baseline="0" dirty="0" smtClean="0">
                <a:sym typeface="Wingdings"/>
              </a:rPr>
              <a:t>Am t-s- oder t-v-Diagramm kann man viele Fragestellungen über max. Geschwindigkeit, </a:t>
            </a:r>
            <a:r>
              <a:rPr lang="de-DE" baseline="0" dirty="0" err="1" smtClean="0">
                <a:sym typeface="Wingdings"/>
              </a:rPr>
              <a:t>Geschw</a:t>
            </a:r>
            <a:r>
              <a:rPr lang="de-DE" baseline="0" dirty="0" smtClean="0">
                <a:sym typeface="Wingdings"/>
              </a:rPr>
              <a:t>. Beim Absprung, ... erläutern </a:t>
            </a:r>
          </a:p>
          <a:p>
            <a:pPr marL="0" indent="0">
              <a:buFont typeface="Wingdings" charset="2"/>
              <a:buNone/>
            </a:pPr>
            <a:endParaRPr lang="de-DE" baseline="0" dirty="0" smtClean="0">
              <a:sym typeface="Wingdings"/>
            </a:endParaRPr>
          </a:p>
          <a:p>
            <a:pPr marL="0" indent="0">
              <a:buFont typeface="Wingdings" charset="2"/>
              <a:buNone/>
            </a:pPr>
            <a:r>
              <a:rPr lang="de-DE" baseline="0" dirty="0" smtClean="0">
                <a:sym typeface="Wingdings"/>
              </a:rPr>
              <a:t>(KLICK)</a:t>
            </a:r>
          </a:p>
          <a:p>
            <a:pPr marL="0" indent="0">
              <a:buFont typeface="Wingdings" charset="2"/>
              <a:buNone/>
            </a:pPr>
            <a:r>
              <a:rPr lang="de-DE" baseline="0" dirty="0" smtClean="0">
                <a:sym typeface="Wingdings"/>
              </a:rPr>
              <a:t>Hier vor allem: Skala wählen, Verbinden der Punkte nur dann, wenn eine Regel erkennbar ist!</a:t>
            </a:r>
          </a:p>
          <a:p>
            <a:pPr marL="0" indent="0">
              <a:buFont typeface="Wingdings" charset="2"/>
              <a:buNone/>
            </a:pPr>
            <a:r>
              <a:rPr lang="de-DE" baseline="0" dirty="0" smtClean="0">
                <a:sym typeface="Wingdings"/>
              </a:rPr>
              <a:t>(KLICK)</a:t>
            </a:r>
          </a:p>
          <a:p>
            <a:pPr marL="0" indent="0">
              <a:buFont typeface="Wingdings" charset="2"/>
              <a:buNone/>
            </a:pPr>
            <a:r>
              <a:rPr lang="de-DE" baseline="0" dirty="0" smtClean="0">
                <a:sym typeface="Wingdings"/>
              </a:rPr>
              <a:t>Zu gegebenen t-s-Diagrammen soll eine Geschichte erzählt werden (hier ist es wichtig, dass Orte an denen der Körper in Ruhe ist, am schnellsten, ... Klar definiert werden).</a:t>
            </a:r>
          </a:p>
          <a:p>
            <a:pPr marL="0" indent="0">
              <a:buFont typeface="Wingdings" charset="2"/>
              <a:buNone/>
            </a:pPr>
            <a:r>
              <a:rPr lang="de-DE" baseline="0" dirty="0" smtClean="0">
                <a:sym typeface="Wingdings"/>
              </a:rPr>
              <a:t>Die Geschichte soll anschließend dem Nebenmann erzählt werden. Dieser soll auf der Grundlage dieser Geschichte das Diagramm erstellen</a:t>
            </a:r>
          </a:p>
          <a:p>
            <a:pPr marL="0" indent="0">
              <a:buFont typeface="Wingdings" charset="2"/>
              <a:buNone/>
            </a:pPr>
            <a:r>
              <a:rPr lang="de-DE" baseline="0" dirty="0" smtClean="0">
                <a:sym typeface="Wingdings"/>
              </a:rPr>
              <a:t>Abschließend werden die beiden Diagramme (gegebenes und gezeichnetes) verglichen!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F8FF1768-1DF2-410F-ABF6-E09C1CB8A556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5" name="Kopfzeilenplatzhalt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1237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Hier</a:t>
            </a:r>
            <a:r>
              <a:rPr lang="de-DE" baseline="0" dirty="0" smtClean="0"/>
              <a:t> genügt es, die ersten 14 Sekunden des Videos zu betrachten!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AD347-833C-2B4D-A639-E29F4C8358AC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1022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Wie kann man diese Fragen am besten beantworten?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1431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Wo ist er abgesprungen</a:t>
            </a:r>
            <a:r>
              <a:rPr lang="de-DE" baseline="0" dirty="0" smtClean="0"/>
              <a:t> </a:t>
            </a:r>
            <a:r>
              <a:rPr lang="de-DE" baseline="0" dirty="0" smtClean="0">
                <a:sym typeface="Wingdings"/>
              </a:rPr>
              <a:t> Warum? </a:t>
            </a:r>
          </a:p>
          <a:p>
            <a:r>
              <a:rPr lang="de-DE" baseline="0" dirty="0" smtClean="0">
                <a:sym typeface="Wingdings"/>
              </a:rPr>
              <a:t>Wo ist er gelandet?  Warum? (max. Bewegung in x-Richtung)</a:t>
            </a:r>
          </a:p>
          <a:p>
            <a:endParaRPr lang="de-DE" baseline="0" dirty="0" smtClean="0">
              <a:sym typeface="Wingdings"/>
            </a:endParaRPr>
          </a:p>
          <a:p>
            <a:r>
              <a:rPr lang="de-DE" baseline="0" dirty="0" smtClean="0">
                <a:sym typeface="Wingdings"/>
              </a:rPr>
              <a:t>Nachteile und Vorteile dieser Darstellung?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7537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0708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6348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Wie schnell war</a:t>
            </a:r>
            <a:r>
              <a:rPr lang="de-DE" baseline="0" dirty="0" smtClean="0"/>
              <a:t> er in </a:t>
            </a:r>
            <a:r>
              <a:rPr lang="de-DE" baseline="0" dirty="0" err="1" smtClean="0"/>
              <a:t>y</a:t>
            </a:r>
            <a:r>
              <a:rPr lang="de-DE" baseline="0" dirty="0" smtClean="0"/>
              <a:t>-Richtung maximal und wie schnell minimal?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9445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74848" y="908720"/>
            <a:ext cx="4038600" cy="4958011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65848" y="908720"/>
            <a:ext cx="4038600" cy="4958011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ußzeilenplatzhalter 4"/>
          <p:cNvSpPr txBox="1">
            <a:spLocks/>
          </p:cNvSpPr>
          <p:nvPr userDrawn="1"/>
        </p:nvSpPr>
        <p:spPr>
          <a:xfrm>
            <a:off x="251967" y="6453188"/>
            <a:ext cx="7196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ctr" rtl="0" eaLnBrk="0" fontAlgn="auto" hangingPunct="0">
              <a:spcBef>
                <a:spcPts val="0"/>
              </a:spcBef>
              <a:spcAft>
                <a:spcPts val="0"/>
              </a:spcAft>
              <a:defRPr sz="1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2390" y="908720"/>
            <a:ext cx="8640089" cy="532859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252389" y="260649"/>
            <a:ext cx="8640089" cy="648072"/>
          </a:xfrm>
          <a:prstGeom prst="rect">
            <a:avLst/>
          </a:prstGeom>
        </p:spPr>
        <p:txBody>
          <a:bodyPr/>
          <a:lstStyle>
            <a:lvl1pPr algn="ctr">
              <a:defRPr sz="3200">
                <a:latin typeface="+mj-lt"/>
              </a:defRPr>
            </a:lvl1pPr>
          </a:lstStyle>
          <a:p>
            <a:r>
              <a:rPr lang="de-DE" dirty="0" smtClean="0"/>
              <a:t>Titel durch Klicken bearbeiten</a:t>
            </a:r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17104" y="6470524"/>
            <a:ext cx="4464050" cy="3649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dirty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Titel:</a:t>
            </a:r>
            <a:endParaRPr lang="de-DE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758879" y="646694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 dirty="0" smtClean="0"/>
              <a:t>Folie </a:t>
            </a:r>
            <a:fld id="{B28F9D38-746F-4F66-8DFA-FA7E04203DA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9" y="473646"/>
            <a:ext cx="6781800" cy="6261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999" y="1198605"/>
            <a:ext cx="7543800" cy="4854088"/>
          </a:xfrm>
          <a:prstGeom prst="rect">
            <a:avLst/>
          </a:prstGeom>
        </p:spPr>
        <p:txBody>
          <a:bodyPr anchor="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/>
          <a:lstStyle/>
          <a:p>
            <a:fld id="{0FFE64A4-35FB-42B6-9183-2C0CE0E36649}" type="datetime1">
              <a:rPr lang="en-US" smtClean="0"/>
              <a:pPr/>
              <a:t>12/3/15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863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17104" y="6470524"/>
            <a:ext cx="4464050" cy="3649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dirty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Langzeitbelichtung – ein Zugang zur Kinematik in Sek 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758879" y="646694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 dirty="0" smtClean="0"/>
              <a:t>Folie </a:t>
            </a:r>
            <a:fld id="{B28F9D38-746F-4F66-8DFA-FA7E04203DA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23838" y="260712"/>
            <a:ext cx="8696325" cy="576000"/>
          </a:xfrm>
          <a:prstGeom prst="rect">
            <a:avLst/>
          </a:prstGeom>
          <a:solidFill>
            <a:srgbClr val="FFFF99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Bild 8"/>
          <p:cNvPicPr>
            <a:picLocks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 flipV="1">
            <a:off x="217104" y="6345320"/>
            <a:ext cx="8712968" cy="3600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5" r:id="rId2"/>
    <p:sldLayoutId id="2147483747" r:id="rId3"/>
    <p:sldLayoutId id="2147483748" r:id="rId4"/>
    <p:sldLayoutId id="214748374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7F7F7F"/>
        </a:buClr>
        <a:buFont typeface="Wingdings" pitchFamily="2" charset="2"/>
        <a:buChar char="§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257300" indent="-342900" algn="l" rtl="0" eaLnBrk="1" fontAlgn="base" hangingPunct="1">
        <a:spcBef>
          <a:spcPct val="20000"/>
        </a:spcBef>
        <a:spcAft>
          <a:spcPct val="0"/>
        </a:spcAft>
        <a:buClr>
          <a:srgbClr val="7F7F7F"/>
        </a:buClr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redbull.com/de/de/bike/stories/1331634308411/bmx-trick-tipp-mit-bruno-hoffmann-&#8211;-manual?items=1331634308411,1331634070063,1331633060885,1331633036375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1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5" Type="http://schemas.openxmlformats.org/officeDocument/2006/relationships/image" Target="../media/image23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27.png"/><Relationship Id="rId6" Type="http://schemas.openxmlformats.org/officeDocument/2006/relationships/image" Target="../media/image28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Langzeitbelichtung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Ein Zugang zur Kinematik in Klassenstufe 7/8</a:t>
            </a:r>
          </a:p>
          <a:p>
            <a:r>
              <a:rPr lang="de-DE" dirty="0" smtClean="0"/>
              <a:t>Stephan Juchem (RP Tübingen)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457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 smtClean="0"/>
              <a:t>An Hand eines Videos wird erarbeitet, warum Diagramme ein sinnvolles Merkmal sind, um Bewegungen zu beschreiben</a:t>
            </a:r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Umgang mit Diagrammen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22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3"/>
              </a:rPr>
              <a:t>http://www.redbull.com/de/de/bike/stories/1331634308411/bmx-trick-tipp-mit-bruno-hoffmann-–-</a:t>
            </a:r>
            <a:r>
              <a:rPr lang="en-US" dirty="0" smtClean="0">
                <a:hlinkClick r:id="rId3"/>
              </a:rPr>
              <a:t>manual?items=1331634308411%2C1331634070063%2C1331633060885%2C1331633036375</a:t>
            </a:r>
            <a:endParaRPr lang="en-US" dirty="0" smtClean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6" name="Titel 2"/>
          <p:cNvSpPr txBox="1">
            <a:spLocks/>
          </p:cNvSpPr>
          <p:nvPr/>
        </p:nvSpPr>
        <p:spPr>
          <a:xfrm>
            <a:off x="252389" y="260649"/>
            <a:ext cx="8640089" cy="648072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dirty="0" smtClean="0"/>
              <a:t>Betrachte das Video sorgfältig!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762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6781800" cy="626105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Mögliche Fragen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Wie hoch springt der Fahrer maximal?</a:t>
            </a:r>
          </a:p>
          <a:p>
            <a:r>
              <a:rPr lang="de-DE" dirty="0" smtClean="0"/>
              <a:t>Welche Strecke legt er zurück?</a:t>
            </a:r>
          </a:p>
          <a:p>
            <a:r>
              <a:rPr lang="de-DE" dirty="0" smtClean="0"/>
              <a:t>Wann ist er am Schnellsten und wie schnell ist er?</a:t>
            </a:r>
          </a:p>
          <a:p>
            <a:r>
              <a:rPr lang="de-DE" dirty="0" smtClean="0"/>
              <a:t>Wie schnell muss er sein, um auf die Bank zu gelangen?</a:t>
            </a:r>
          </a:p>
          <a:p>
            <a:r>
              <a:rPr lang="de-DE" dirty="0" smtClean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19569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299" y="2209800"/>
            <a:ext cx="6528402" cy="3632200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62000" y="1596413"/>
            <a:ext cx="8077200" cy="613387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x</a:t>
            </a:r>
            <a:r>
              <a:rPr lang="de-DE" dirty="0" smtClean="0"/>
              <a:t>-t-Diagramm</a:t>
            </a:r>
            <a:endParaRPr lang="de-DE" dirty="0"/>
          </a:p>
        </p:txBody>
      </p:sp>
      <p:grpSp>
        <p:nvGrpSpPr>
          <p:cNvPr id="9" name="Gruppierung 8"/>
          <p:cNvGrpSpPr/>
          <p:nvPr/>
        </p:nvGrpSpPr>
        <p:grpSpPr>
          <a:xfrm>
            <a:off x="630616" y="4025900"/>
            <a:ext cx="1828801" cy="1219200"/>
            <a:chOff x="3428999" y="4114800"/>
            <a:chExt cx="1828801" cy="1219200"/>
          </a:xfrm>
        </p:grpSpPr>
        <p:cxnSp>
          <p:nvCxnSpPr>
            <p:cNvPr id="6" name="Gerade Verbindung mit Pfeil 5"/>
            <p:cNvCxnSpPr/>
            <p:nvPr/>
          </p:nvCxnSpPr>
          <p:spPr>
            <a:xfrm>
              <a:off x="4572000" y="4572000"/>
              <a:ext cx="685800" cy="762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8" name="Abgerundetes Rechteck 7"/>
            <p:cNvSpPr/>
            <p:nvPr/>
          </p:nvSpPr>
          <p:spPr>
            <a:xfrm>
              <a:off x="3428999" y="4114800"/>
              <a:ext cx="1637127" cy="457200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de-DE" smtClean="0"/>
                <a:t>Absprung?</a:t>
              </a:r>
              <a:endParaRPr lang="de-DE" dirty="0"/>
            </a:p>
          </p:txBody>
        </p:sp>
      </p:grpSp>
      <p:grpSp>
        <p:nvGrpSpPr>
          <p:cNvPr id="11" name="Gruppierung 10"/>
          <p:cNvGrpSpPr/>
          <p:nvPr/>
        </p:nvGrpSpPr>
        <p:grpSpPr>
          <a:xfrm>
            <a:off x="5291666" y="1953225"/>
            <a:ext cx="1828801" cy="1219200"/>
            <a:chOff x="3428999" y="4114800"/>
            <a:chExt cx="1828801" cy="1219200"/>
          </a:xfrm>
        </p:grpSpPr>
        <p:cxnSp>
          <p:nvCxnSpPr>
            <p:cNvPr id="12" name="Gerade Verbindung mit Pfeil 11"/>
            <p:cNvCxnSpPr/>
            <p:nvPr/>
          </p:nvCxnSpPr>
          <p:spPr>
            <a:xfrm>
              <a:off x="4572000" y="4572000"/>
              <a:ext cx="685800" cy="762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3" name="Abgerundetes Rechteck 12"/>
            <p:cNvSpPr/>
            <p:nvPr/>
          </p:nvSpPr>
          <p:spPr>
            <a:xfrm>
              <a:off x="3428999" y="4114800"/>
              <a:ext cx="1512581" cy="457200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de-DE" smtClean="0"/>
                <a:t>Landung?</a:t>
              </a:r>
              <a:endParaRPr lang="de-DE" dirty="0"/>
            </a:p>
          </p:txBody>
        </p:sp>
      </p:grpSp>
      <p:sp>
        <p:nvSpPr>
          <p:cNvPr id="14" name="Titel 2"/>
          <p:cNvSpPr txBox="1">
            <a:spLocks/>
          </p:cNvSpPr>
          <p:nvPr/>
        </p:nvSpPr>
        <p:spPr>
          <a:xfrm>
            <a:off x="252389" y="260649"/>
            <a:ext cx="8640089" cy="648072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smtClean="0"/>
              <a:t>Bewegungsdiagramme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92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122" y="2180559"/>
            <a:ext cx="6517177" cy="3630182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62000" y="1596413"/>
            <a:ext cx="8077200" cy="689587"/>
          </a:xfrm>
        </p:spPr>
        <p:txBody>
          <a:bodyPr/>
          <a:lstStyle/>
          <a:p>
            <a:r>
              <a:rPr lang="de-DE" dirty="0" err="1"/>
              <a:t>y</a:t>
            </a:r>
            <a:r>
              <a:rPr lang="de-DE" dirty="0" smtClean="0"/>
              <a:t>-t-Diagramm</a:t>
            </a:r>
            <a:endParaRPr lang="de-DE" dirty="0"/>
          </a:p>
        </p:txBody>
      </p:sp>
      <p:grpSp>
        <p:nvGrpSpPr>
          <p:cNvPr id="5" name="Gruppierung 4"/>
          <p:cNvGrpSpPr/>
          <p:nvPr/>
        </p:nvGrpSpPr>
        <p:grpSpPr>
          <a:xfrm>
            <a:off x="1093121" y="3200400"/>
            <a:ext cx="1828801" cy="1219200"/>
            <a:chOff x="3428999" y="4114800"/>
            <a:chExt cx="1828801" cy="1219200"/>
          </a:xfrm>
        </p:grpSpPr>
        <p:cxnSp>
          <p:nvCxnSpPr>
            <p:cNvPr id="6" name="Gerade Verbindung mit Pfeil 5"/>
            <p:cNvCxnSpPr/>
            <p:nvPr/>
          </p:nvCxnSpPr>
          <p:spPr>
            <a:xfrm>
              <a:off x="4572000" y="4572000"/>
              <a:ext cx="685800" cy="762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7" name="Abgerundetes Rechteck 6"/>
            <p:cNvSpPr/>
            <p:nvPr/>
          </p:nvSpPr>
          <p:spPr>
            <a:xfrm>
              <a:off x="3428999" y="4114800"/>
              <a:ext cx="1534663" cy="457200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de-DE" smtClean="0"/>
                <a:t>Absprung!</a:t>
              </a:r>
              <a:endParaRPr lang="de-DE" dirty="0"/>
            </a:p>
          </p:txBody>
        </p:sp>
      </p:grpSp>
      <p:grpSp>
        <p:nvGrpSpPr>
          <p:cNvPr id="8" name="Gruppierung 7"/>
          <p:cNvGrpSpPr/>
          <p:nvPr/>
        </p:nvGrpSpPr>
        <p:grpSpPr>
          <a:xfrm>
            <a:off x="5209998" y="2971800"/>
            <a:ext cx="1828801" cy="1219200"/>
            <a:chOff x="3428999" y="4114800"/>
            <a:chExt cx="1828801" cy="1219200"/>
          </a:xfrm>
        </p:grpSpPr>
        <p:cxnSp>
          <p:nvCxnSpPr>
            <p:cNvPr id="9" name="Gerade Verbindung mit Pfeil 8"/>
            <p:cNvCxnSpPr/>
            <p:nvPr/>
          </p:nvCxnSpPr>
          <p:spPr>
            <a:xfrm>
              <a:off x="4572000" y="4572000"/>
              <a:ext cx="685800" cy="762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0" name="Abgerundetes Rechteck 9"/>
            <p:cNvSpPr/>
            <p:nvPr/>
          </p:nvSpPr>
          <p:spPr>
            <a:xfrm>
              <a:off x="3428999" y="4114800"/>
              <a:ext cx="1450234" cy="457200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de-DE" dirty="0" smtClean="0"/>
                <a:t>Landung!</a:t>
              </a:r>
              <a:endParaRPr lang="de-DE" dirty="0"/>
            </a:p>
          </p:txBody>
        </p:sp>
      </p:grpSp>
      <p:sp>
        <p:nvSpPr>
          <p:cNvPr id="12" name="Titel 2"/>
          <p:cNvSpPr txBox="1">
            <a:spLocks/>
          </p:cNvSpPr>
          <p:nvPr/>
        </p:nvSpPr>
        <p:spPr>
          <a:xfrm>
            <a:off x="252389" y="260649"/>
            <a:ext cx="8640089" cy="648072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smtClean="0"/>
              <a:t>Bewegungsdiagramme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382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199" y="2060559"/>
            <a:ext cx="6788725" cy="3803682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62000" y="1596413"/>
            <a:ext cx="8077200" cy="689587"/>
          </a:xfrm>
        </p:spPr>
        <p:txBody>
          <a:bodyPr/>
          <a:lstStyle/>
          <a:p>
            <a:r>
              <a:rPr lang="de-DE" dirty="0" err="1" smtClean="0"/>
              <a:t>v</a:t>
            </a:r>
            <a:r>
              <a:rPr lang="de-DE" baseline="-25000" dirty="0" err="1"/>
              <a:t>x</a:t>
            </a:r>
            <a:r>
              <a:rPr lang="de-DE" dirty="0" smtClean="0"/>
              <a:t>-t-Diagramm</a:t>
            </a:r>
            <a:endParaRPr lang="de-DE" dirty="0"/>
          </a:p>
        </p:txBody>
      </p:sp>
      <p:grpSp>
        <p:nvGrpSpPr>
          <p:cNvPr id="5" name="Gruppierung 4"/>
          <p:cNvGrpSpPr/>
          <p:nvPr/>
        </p:nvGrpSpPr>
        <p:grpSpPr>
          <a:xfrm>
            <a:off x="664630" y="3632199"/>
            <a:ext cx="1828801" cy="1219200"/>
            <a:chOff x="3428999" y="4114800"/>
            <a:chExt cx="1828801" cy="1219200"/>
          </a:xfrm>
        </p:grpSpPr>
        <p:cxnSp>
          <p:nvCxnSpPr>
            <p:cNvPr id="6" name="Gerade Verbindung mit Pfeil 5"/>
            <p:cNvCxnSpPr/>
            <p:nvPr/>
          </p:nvCxnSpPr>
          <p:spPr>
            <a:xfrm>
              <a:off x="4572000" y="4572000"/>
              <a:ext cx="685800" cy="762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7" name="Abgerundetes Rechteck 6"/>
            <p:cNvSpPr/>
            <p:nvPr/>
          </p:nvSpPr>
          <p:spPr>
            <a:xfrm>
              <a:off x="3428999" y="4114800"/>
              <a:ext cx="1675122" cy="457200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de-DE" dirty="0" smtClean="0"/>
                <a:t>Absprung?</a:t>
              </a:r>
              <a:endParaRPr lang="de-DE" dirty="0"/>
            </a:p>
          </p:txBody>
        </p:sp>
      </p:grpSp>
      <p:grpSp>
        <p:nvGrpSpPr>
          <p:cNvPr id="8" name="Gruppierung 7"/>
          <p:cNvGrpSpPr/>
          <p:nvPr/>
        </p:nvGrpSpPr>
        <p:grpSpPr>
          <a:xfrm>
            <a:off x="5503331" y="3022599"/>
            <a:ext cx="1828800" cy="1219200"/>
            <a:chOff x="3429000" y="4114800"/>
            <a:chExt cx="1828800" cy="1219200"/>
          </a:xfrm>
        </p:grpSpPr>
        <p:cxnSp>
          <p:nvCxnSpPr>
            <p:cNvPr id="9" name="Gerade Verbindung mit Pfeil 8"/>
            <p:cNvCxnSpPr/>
            <p:nvPr/>
          </p:nvCxnSpPr>
          <p:spPr>
            <a:xfrm>
              <a:off x="4572000" y="4572000"/>
              <a:ext cx="685800" cy="762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0" name="Abgerundetes Rechteck 9"/>
            <p:cNvSpPr/>
            <p:nvPr/>
          </p:nvSpPr>
          <p:spPr>
            <a:xfrm>
              <a:off x="3429000" y="4114800"/>
              <a:ext cx="1372926" cy="457200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de-DE" dirty="0" smtClean="0"/>
                <a:t>Landung</a:t>
              </a:r>
              <a:endParaRPr lang="de-DE" dirty="0"/>
            </a:p>
          </p:txBody>
        </p:sp>
      </p:grpSp>
      <p:sp>
        <p:nvSpPr>
          <p:cNvPr id="12" name="Titel 2"/>
          <p:cNvSpPr txBox="1">
            <a:spLocks/>
          </p:cNvSpPr>
          <p:nvPr/>
        </p:nvSpPr>
        <p:spPr>
          <a:xfrm>
            <a:off x="252389" y="260649"/>
            <a:ext cx="8640089" cy="648072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smtClean="0"/>
              <a:t>Bewegungsdiagramme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86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160" y="2129936"/>
            <a:ext cx="7033439" cy="3918926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62000" y="1596413"/>
            <a:ext cx="8077200" cy="689587"/>
          </a:xfrm>
        </p:spPr>
        <p:txBody>
          <a:bodyPr/>
          <a:lstStyle/>
          <a:p>
            <a:r>
              <a:rPr lang="de-DE" dirty="0" err="1" smtClean="0"/>
              <a:t>v</a:t>
            </a:r>
            <a:r>
              <a:rPr lang="de-DE" baseline="-25000" dirty="0" err="1"/>
              <a:t>y</a:t>
            </a:r>
            <a:r>
              <a:rPr lang="de-DE" dirty="0" smtClean="0"/>
              <a:t>-t-Diagramm</a:t>
            </a:r>
            <a:endParaRPr lang="de-DE" dirty="0"/>
          </a:p>
        </p:txBody>
      </p:sp>
      <p:grpSp>
        <p:nvGrpSpPr>
          <p:cNvPr id="5" name="Gruppierung 4"/>
          <p:cNvGrpSpPr/>
          <p:nvPr/>
        </p:nvGrpSpPr>
        <p:grpSpPr>
          <a:xfrm>
            <a:off x="942160" y="2286000"/>
            <a:ext cx="1828801" cy="1219200"/>
            <a:chOff x="3428999" y="4114800"/>
            <a:chExt cx="1828801" cy="1219200"/>
          </a:xfrm>
        </p:grpSpPr>
        <p:cxnSp>
          <p:nvCxnSpPr>
            <p:cNvPr id="6" name="Gerade Verbindung mit Pfeil 5"/>
            <p:cNvCxnSpPr/>
            <p:nvPr/>
          </p:nvCxnSpPr>
          <p:spPr>
            <a:xfrm>
              <a:off x="4572000" y="4572000"/>
              <a:ext cx="685800" cy="762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7" name="Abgerundetes Rechteck 6"/>
            <p:cNvSpPr/>
            <p:nvPr/>
          </p:nvSpPr>
          <p:spPr>
            <a:xfrm>
              <a:off x="3428999" y="4114800"/>
              <a:ext cx="1613616" cy="457200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de-DE" dirty="0" smtClean="0"/>
                <a:t>Absprung!</a:t>
              </a:r>
              <a:endParaRPr lang="de-DE" dirty="0"/>
            </a:p>
          </p:txBody>
        </p:sp>
      </p:grpSp>
      <p:grpSp>
        <p:nvGrpSpPr>
          <p:cNvPr id="8" name="Gruppierung 7"/>
          <p:cNvGrpSpPr/>
          <p:nvPr/>
        </p:nvGrpSpPr>
        <p:grpSpPr>
          <a:xfrm>
            <a:off x="5664200" y="2338631"/>
            <a:ext cx="1828800" cy="1219200"/>
            <a:chOff x="3429000" y="4114800"/>
            <a:chExt cx="1828800" cy="1219200"/>
          </a:xfrm>
        </p:grpSpPr>
        <p:cxnSp>
          <p:nvCxnSpPr>
            <p:cNvPr id="9" name="Gerade Verbindung mit Pfeil 8"/>
            <p:cNvCxnSpPr/>
            <p:nvPr/>
          </p:nvCxnSpPr>
          <p:spPr>
            <a:xfrm>
              <a:off x="4572000" y="4572000"/>
              <a:ext cx="685800" cy="762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0" name="Abgerundetes Rechteck 9"/>
            <p:cNvSpPr/>
            <p:nvPr/>
          </p:nvSpPr>
          <p:spPr>
            <a:xfrm>
              <a:off x="3429000" y="4114800"/>
              <a:ext cx="1428080" cy="457200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de-DE" dirty="0" smtClean="0"/>
                <a:t>Landung</a:t>
              </a:r>
              <a:endParaRPr lang="de-DE" dirty="0"/>
            </a:p>
          </p:txBody>
        </p:sp>
      </p:grpSp>
      <p:sp>
        <p:nvSpPr>
          <p:cNvPr id="12" name="Titel 2"/>
          <p:cNvSpPr txBox="1">
            <a:spLocks/>
          </p:cNvSpPr>
          <p:nvPr/>
        </p:nvSpPr>
        <p:spPr>
          <a:xfrm>
            <a:off x="252389" y="260649"/>
            <a:ext cx="8640089" cy="648072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smtClean="0"/>
              <a:t>Bewegungsdiagramme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561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ichtpunk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1075" y="1597025"/>
            <a:ext cx="7639050" cy="4297363"/>
          </a:xfrm>
        </p:spPr>
      </p:pic>
      <p:sp>
        <p:nvSpPr>
          <p:cNvPr id="5" name="Titel 2"/>
          <p:cNvSpPr txBox="1">
            <a:spLocks/>
          </p:cNvSpPr>
          <p:nvPr/>
        </p:nvSpPr>
        <p:spPr>
          <a:xfrm>
            <a:off x="252389" y="260649"/>
            <a:ext cx="8640089" cy="648072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dirty="0" smtClean="0"/>
              <a:t>Aufnahme von Bewegungen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657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691" y="1597025"/>
            <a:ext cx="5729817" cy="4297363"/>
          </a:xfrm>
        </p:spPr>
      </p:pic>
      <p:sp>
        <p:nvSpPr>
          <p:cNvPr id="5" name="Titel 2"/>
          <p:cNvSpPr txBox="1">
            <a:spLocks/>
          </p:cNvSpPr>
          <p:nvPr/>
        </p:nvSpPr>
        <p:spPr>
          <a:xfrm>
            <a:off x="252389" y="260649"/>
            <a:ext cx="8640089" cy="648072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dirty="0" smtClean="0"/>
              <a:t>Bewegungen darstellen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143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Regeln zum Aufstellen von Diagrammen aufstellen</a:t>
            </a:r>
          </a:p>
          <a:p>
            <a:r>
              <a:rPr lang="de-DE" dirty="0"/>
              <a:t>Diagramme beschreiben</a:t>
            </a:r>
          </a:p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Umgang mit Diagrammen</a:t>
            </a:r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341712"/>
            <a:ext cx="4896544" cy="2175520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6804" y="3362796"/>
            <a:ext cx="2755674" cy="2154436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3419872" y="3717032"/>
            <a:ext cx="2088232" cy="1584176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140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smtClean="0"/>
              <a:t>Fehlvorstellungen in der Kinematik</a:t>
            </a:r>
          </a:p>
          <a:p>
            <a:r>
              <a:rPr lang="de-DE" smtClean="0"/>
              <a:t>Lösungsansätze</a:t>
            </a:r>
          </a:p>
          <a:p>
            <a:r>
              <a:rPr lang="de-DE" smtClean="0"/>
              <a:t>Benötigtes Material</a:t>
            </a:r>
          </a:p>
          <a:p>
            <a:r>
              <a:rPr lang="de-DE" smtClean="0"/>
              <a:t>Kinematik im Bildungsplan 2016</a:t>
            </a:r>
          </a:p>
          <a:p>
            <a:r>
              <a:rPr lang="de-DE" smtClean="0"/>
              <a:t>Stundenverteilung</a:t>
            </a:r>
          </a:p>
          <a:p>
            <a:r>
              <a:rPr lang="de-DE" smtClean="0"/>
              <a:t>Stundenabläufe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mtClean="0"/>
              <a:t>Gliederung</a:t>
            </a:r>
            <a:endParaRPr lang="de-DE" dirty="0"/>
          </a:p>
        </p:txBody>
      </p:sp>
      <p:pic>
        <p:nvPicPr>
          <p:cNvPr id="5" name="Bild 4"/>
          <p:cNvPicPr/>
          <p:nvPr/>
        </p:nvPicPr>
        <p:blipFill>
          <a:blip r:embed="rId2" cstate="print">
            <a:alphaModFix amt="5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5663" y="3096585"/>
            <a:ext cx="4736815" cy="31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2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/>
              <p:cNvSpPr>
                <a:spLocks noGrp="1"/>
              </p:cNvSpPr>
              <p:nvPr>
                <p:ph sz="half" idx="1"/>
              </p:nvPr>
            </p:nvSpPr>
            <p:spPr>
              <a:xfrm>
                <a:off x="252391" y="908720"/>
                <a:ext cx="6767882" cy="532859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de-DE" dirty="0" smtClean="0"/>
                  <a:t>Durch Betrachten der langzeitbelichteten Fotos erkennt man:</a:t>
                </a:r>
              </a:p>
              <a:p>
                <a:r>
                  <a:rPr lang="de-DE" dirty="0" smtClean="0"/>
                  <a:t>Je größer die Länge des Lichtbalkens ist, desto größer ist die Geschwindigkeit des Körpers</a:t>
                </a:r>
              </a:p>
              <a:p>
                <a:r>
                  <a:rPr lang="de-DE" dirty="0" smtClean="0"/>
                  <a:t>Man kann die Geschwindigkeit nicht zu jedem Zeitpunkt angeben; man erhält Durchschnittsgeschwindigkeiten</a:t>
                </a:r>
              </a:p>
              <a:p>
                <a:r>
                  <a:rPr lang="de-DE" dirty="0" smtClean="0"/>
                  <a:t>Es gilt:</a:t>
                </a:r>
                <a:r>
                  <a:rPr lang="de-DE" dirty="0"/>
                  <a:t>	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charset="0"/>
                      </a:rPr>
                      <m:t>𝑣</m:t>
                    </m:r>
                    <m:r>
                      <a:rPr lang="de-DE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charset="0"/>
                          </a:rPr>
                          <m:t>∆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𝑠</m:t>
                        </m:r>
                      </m:num>
                      <m:den>
                        <m:r>
                          <a:rPr lang="de-DE" b="0" i="1" smtClean="0">
                            <a:latin typeface="Cambria Math" charset="0"/>
                          </a:rPr>
                          <m:t>∆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𝑡</m:t>
                        </m:r>
                      </m:den>
                    </m:f>
                  </m:oMath>
                </a14:m>
                <a:endParaRPr lang="de-DE" dirty="0" smtClean="0"/>
              </a:p>
              <a:p>
                <a:r>
                  <a:rPr lang="de-DE" dirty="0" smtClean="0"/>
                  <a:t>Die Einheit von v ist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charset="0"/>
                      </a:rPr>
                      <m:t>1</m:t>
                    </m:r>
                    <m:f>
                      <m:fPr>
                        <m:ctrlPr>
                          <a:rPr lang="de-DE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charset="0"/>
                          </a:rPr>
                          <m:t>𝑚</m:t>
                        </m:r>
                      </m:num>
                      <m:den>
                        <m:r>
                          <a:rPr lang="de-DE" b="0" i="1" smtClean="0">
                            <a:latin typeface="Cambria Math" charset="0"/>
                          </a:rPr>
                          <m:t>𝑠</m:t>
                        </m:r>
                      </m:den>
                    </m:f>
                  </m:oMath>
                </a14:m>
                <a:r>
                  <a:rPr lang="de-DE" dirty="0" smtClean="0"/>
                  <a:t>.</a:t>
                </a:r>
                <a:endParaRPr lang="de-DE" dirty="0"/>
              </a:p>
            </p:txBody>
          </p:sp>
        </mc:Choice>
        <mc:Fallback xmlns="">
          <p:sp>
            <p:nvSpPr>
              <p:cNvPr id="2" name="Inhalts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52391" y="908720"/>
                <a:ext cx="6767882" cy="5328592"/>
              </a:xfrm>
              <a:blipFill rotWithShape="0">
                <a:blip r:embed="rId3"/>
                <a:stretch>
                  <a:fillRect l="-1800" t="-1144" r="-198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Die Formel für die Geschwindigkeit </a:t>
            </a:r>
            <a:endParaRPr lang="de-DE" dirty="0"/>
          </a:p>
        </p:txBody>
      </p:sp>
      <p:pic>
        <p:nvPicPr>
          <p:cNvPr id="5" name="Bild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53" y="1052736"/>
            <a:ext cx="1685925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3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Teilen der Klasse in zwei Hälften</a:t>
            </a:r>
          </a:p>
          <a:p>
            <a:pPr marL="514350" indent="-514350">
              <a:buAutoNum type="arabicPeriod"/>
            </a:pPr>
            <a:r>
              <a:rPr lang="de-DE" dirty="0" smtClean="0"/>
              <a:t>Teil: </a:t>
            </a:r>
          </a:p>
          <a:p>
            <a:pPr marL="0" indent="0">
              <a:buNone/>
            </a:pPr>
            <a:r>
              <a:rPr lang="de-DE" dirty="0" smtClean="0"/>
              <a:t>Auswertung eines gegebenen Fotos mit 	Hilfekarten (Maßstab bestimmen, Werte auslesen, Diagramm erstellen)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Aufnahme langzeitbelichteter Fotos</a:t>
            </a:r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3187302"/>
            <a:ext cx="2241911" cy="3166616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9646" y="3245605"/>
            <a:ext cx="2125574" cy="3050010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9347" y="3248012"/>
            <a:ext cx="2085840" cy="29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5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 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de-DE" dirty="0" smtClean="0"/>
              <a:t>Teil: </a:t>
            </a:r>
          </a:p>
          <a:p>
            <a:pPr marL="0" indent="0">
              <a:buNone/>
            </a:pPr>
            <a:r>
              <a:rPr lang="de-DE" dirty="0" smtClean="0"/>
              <a:t>Aufnahme der Fotos:</a:t>
            </a:r>
          </a:p>
          <a:p>
            <a:r>
              <a:rPr lang="de-DE" dirty="0" smtClean="0"/>
              <a:t>ein Foto mit v = </a:t>
            </a:r>
            <a:r>
              <a:rPr lang="de-DE" dirty="0" err="1" smtClean="0"/>
              <a:t>konst</a:t>
            </a:r>
            <a:endParaRPr lang="de-DE" dirty="0" smtClean="0"/>
          </a:p>
          <a:p>
            <a:r>
              <a:rPr lang="de-DE" dirty="0"/>
              <a:t>e</a:t>
            </a:r>
            <a:r>
              <a:rPr lang="de-DE" dirty="0" smtClean="0"/>
              <a:t>in Foto: beliebige Bewegung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Aufnahme langzeitbelichteter Fotos</a:t>
            </a:r>
            <a:endParaRPr lang="de-DE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3717032"/>
            <a:ext cx="1681418" cy="2366068"/>
          </a:xfrm>
          <a:prstGeom prst="rect">
            <a:avLst/>
          </a:prstGeom>
        </p:spPr>
      </p:pic>
      <p:pic>
        <p:nvPicPr>
          <p:cNvPr id="9" name="Bild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2" y="953685"/>
            <a:ext cx="3312365" cy="2359075"/>
          </a:xfrm>
          <a:prstGeom prst="rect">
            <a:avLst/>
          </a:prstGeom>
        </p:spPr>
      </p:pic>
      <p:pic>
        <p:nvPicPr>
          <p:cNvPr id="10" name="Bild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2" y="3717032"/>
            <a:ext cx="3312364" cy="256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31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/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de-DE" dirty="0" smtClean="0"/>
                  <a:t>Maßstab des Fotos bestimmen</a:t>
                </a:r>
              </a:p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charset="0"/>
                      </a:rPr>
                      <m:t>∆</m:t>
                    </m:r>
                    <m:r>
                      <a:rPr lang="de-DE" b="0" i="1" smtClean="0">
                        <a:latin typeface="Cambria Math" charset="0"/>
                      </a:rPr>
                      <m:t>𝑡</m:t>
                    </m:r>
                  </m:oMath>
                </a14:m>
                <a:r>
                  <a:rPr lang="de-DE" dirty="0" smtClean="0"/>
                  <a:t>-Werte sind durch das Blinklicht gegeben</a:t>
                </a:r>
                <a:br>
                  <a:rPr lang="de-DE" dirty="0" smtClean="0"/>
                </a:br>
                <a:r>
                  <a:rPr lang="de-DE" dirty="0" smtClean="0"/>
                  <a:t>(hier: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charset="0"/>
                      </a:rPr>
                      <m:t>∆</m:t>
                    </m:r>
                    <m:sSub>
                      <m:sSubPr>
                        <m:ctrlPr>
                          <a:rPr lang="de-DE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charset="0"/>
                          </a:rPr>
                          <m:t>𝑡</m:t>
                        </m:r>
                      </m:e>
                      <m:sub>
                        <m:r>
                          <a:rPr lang="de-DE" b="0" i="1" smtClean="0">
                            <a:latin typeface="Cambria Math" charset="0"/>
                          </a:rPr>
                          <m:t>𝑎𝑛</m:t>
                        </m:r>
                      </m:sub>
                    </m:sSub>
                    <m:r>
                      <a:rPr lang="de-DE" b="0" i="1" smtClean="0">
                        <a:latin typeface="Cambria Math" charset="0"/>
                      </a:rPr>
                      <m:t>=50 </m:t>
                    </m:r>
                    <m:r>
                      <a:rPr lang="de-DE" b="0" i="1" smtClean="0">
                        <a:latin typeface="Cambria Math" charset="0"/>
                      </a:rPr>
                      <m:t>𝑚𝑠</m:t>
                    </m:r>
                  </m:oMath>
                </a14:m>
                <a:r>
                  <a:rPr lang="de-DE" dirty="0" smtClean="0"/>
                  <a:t>)</a:t>
                </a:r>
              </a:p>
              <a:p>
                <a:r>
                  <a:rPr lang="de-DE" dirty="0" smtClean="0"/>
                  <a:t>Werte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charset="0"/>
                      </a:rPr>
                      <m:t>∆</m:t>
                    </m:r>
                    <m:r>
                      <a:rPr lang="de-DE" b="0" i="1" smtClean="0">
                        <a:latin typeface="Cambria Math" charset="0"/>
                      </a:rPr>
                      <m:t>𝑠</m:t>
                    </m:r>
                  </m:oMath>
                </a14:m>
                <a:r>
                  <a:rPr lang="de-DE" dirty="0" smtClean="0"/>
                  <a:t> aus dem Foto bestimmen</a:t>
                </a:r>
              </a:p>
              <a:p>
                <a:r>
                  <a:rPr lang="de-DE" dirty="0" smtClean="0"/>
                  <a:t>Mit Hilfe der Formel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𝑣</m:t>
                    </m:r>
                    <m:r>
                      <a:rPr lang="de-DE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de-DE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charset="0"/>
                          </a:rPr>
                          <m:t>∆</m:t>
                        </m:r>
                        <m:r>
                          <a:rPr lang="de-DE" i="1">
                            <a:latin typeface="Cambria Math" charset="0"/>
                          </a:rPr>
                          <m:t>𝑠</m:t>
                        </m:r>
                      </m:num>
                      <m:den>
                        <m:r>
                          <a:rPr lang="de-DE" i="1">
                            <a:latin typeface="Cambria Math" charset="0"/>
                          </a:rPr>
                          <m:t>∆</m:t>
                        </m:r>
                        <m:r>
                          <a:rPr lang="de-DE" i="1">
                            <a:latin typeface="Cambria Math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de-DE" dirty="0" smtClean="0"/>
                  <a:t> lassen sich die Geschwindigkeiten bestimmen</a:t>
                </a:r>
              </a:p>
              <a:p>
                <a:r>
                  <a:rPr lang="de-DE" dirty="0" smtClean="0"/>
                  <a:t>Diagramm zeichnen</a:t>
                </a:r>
              </a:p>
              <a:p>
                <a:r>
                  <a:rPr lang="de-DE" dirty="0" smtClean="0"/>
                  <a:t>Diagramm auswerten (Messfehler, Ergebnis)</a:t>
                </a:r>
                <a:endParaRPr lang="de-DE" dirty="0"/>
              </a:p>
            </p:txBody>
          </p:sp>
        </mc:Choice>
        <mc:Fallback xmlns="">
          <p:sp>
            <p:nvSpPr>
              <p:cNvPr id="2" name="Inhalts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0">
                <a:blip r:embed="rId2"/>
                <a:stretch>
                  <a:fillRect l="-1199" t="-114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Auswertung der Fotos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243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Beispiele: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Auswertung der Fotos</a:t>
            </a:r>
            <a:endParaRPr lang="de-DE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23923" y="1672670"/>
            <a:ext cx="1897019" cy="2529359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89349" y="1668847"/>
            <a:ext cx="1900297" cy="2533729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7542" y="4079408"/>
            <a:ext cx="2524423" cy="1893317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1950" y="4079408"/>
            <a:ext cx="3804412" cy="1893317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491" y="1966596"/>
            <a:ext cx="25146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6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1"/>
          </p:nvPr>
        </p:nvSpPr>
        <p:spPr>
          <a:xfrm>
            <a:off x="252390" y="908720"/>
            <a:ext cx="8640087" cy="3688140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Der Lichtbalken gibt neben seiner Länge auch eine Auskunft über die Richtung der Bewegung.</a:t>
            </a:r>
          </a:p>
          <a:p>
            <a:pPr marL="0" indent="0">
              <a:buNone/>
            </a:pPr>
            <a:endParaRPr lang="de-DE" dirty="0" smtClean="0">
              <a:sym typeface="Wingdings"/>
            </a:endParaRPr>
          </a:p>
          <a:p>
            <a:pPr marL="0" indent="0">
              <a:buNone/>
            </a:pPr>
            <a:r>
              <a:rPr lang="de-DE" dirty="0" smtClean="0">
                <a:sym typeface="Wingdings"/>
              </a:rPr>
              <a:t>Darstellung mit einem Pfeil!</a:t>
            </a:r>
            <a:endParaRPr lang="de-DE" dirty="0">
              <a:sym typeface="Wingdings"/>
            </a:endParaRPr>
          </a:p>
          <a:p>
            <a:pPr marL="0" indent="0">
              <a:buNone/>
            </a:pPr>
            <a:endParaRPr lang="de-DE" dirty="0" smtClean="0">
              <a:sym typeface="Wingdings"/>
            </a:endParaRPr>
          </a:p>
          <a:p>
            <a:pPr marL="0" indent="0">
              <a:buNone/>
            </a:pPr>
            <a:r>
              <a:rPr lang="de-DE" dirty="0" smtClean="0">
                <a:sym typeface="Wingdings"/>
              </a:rPr>
              <a:t>Die Geschwindigkeit ist eine </a:t>
            </a:r>
            <a:r>
              <a:rPr lang="de-DE" b="1" dirty="0" smtClean="0">
                <a:sym typeface="Wingdings"/>
              </a:rPr>
              <a:t>vektorielle Größe</a:t>
            </a:r>
          </a:p>
          <a:p>
            <a:pPr>
              <a:buFont typeface="Wingdings" charset="2"/>
              <a:buChar char="à"/>
            </a:pP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Die Geschwindigkeit als vektorielle Größe</a:t>
            </a:r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89" y="4849616"/>
            <a:ext cx="8640089" cy="1368152"/>
          </a:xfrm>
          <a:prstGeom prst="rect">
            <a:avLst/>
          </a:prstGeom>
        </p:spPr>
      </p:pic>
      <p:cxnSp>
        <p:nvCxnSpPr>
          <p:cNvPr id="7" name="Gerade Verbindung mit Pfeil 6"/>
          <p:cNvCxnSpPr/>
          <p:nvPr/>
        </p:nvCxnSpPr>
        <p:spPr>
          <a:xfrm flipH="1" flipV="1">
            <a:off x="4499992" y="5445224"/>
            <a:ext cx="1080120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7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1"/>
          </p:nvPr>
        </p:nvSpPr>
        <p:spPr>
          <a:xfrm>
            <a:off x="252391" y="908720"/>
            <a:ext cx="6911898" cy="5328592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Bei zweidimensionalen </a:t>
            </a:r>
            <a:r>
              <a:rPr lang="de-DE" dirty="0"/>
              <a:t>B</a:t>
            </a:r>
            <a:r>
              <a:rPr lang="de-DE" dirty="0" smtClean="0"/>
              <a:t>ewegungen gibt der Pfeil ebenfalls die Richtung der Bewegung an.</a:t>
            </a:r>
          </a:p>
          <a:p>
            <a:pPr marL="0" indent="0">
              <a:buNone/>
            </a:pPr>
            <a:endParaRPr lang="de-DE" dirty="0"/>
          </a:p>
          <a:p>
            <a:pPr marL="514350" indent="-514350">
              <a:buAutoNum type="arabicPeriod"/>
            </a:pPr>
            <a:r>
              <a:rPr lang="de-DE" dirty="0" smtClean="0"/>
              <a:t>Möglichkeit 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(im Beispiel oben gewählt)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Beschreibung der Bewegung entlang der Bahn </a:t>
            </a:r>
            <a:r>
              <a:rPr lang="de-DE" dirty="0" smtClean="0">
                <a:sym typeface="Wingdings"/>
              </a:rPr>
              <a:t> </a:t>
            </a:r>
            <a:r>
              <a:rPr lang="de-DE" dirty="0" err="1" smtClean="0">
                <a:sym typeface="Wingdings"/>
              </a:rPr>
              <a:t>v</a:t>
            </a:r>
            <a:r>
              <a:rPr lang="de-DE" baseline="-25000" dirty="0" err="1" smtClean="0">
                <a:sym typeface="Wingdings"/>
              </a:rPr>
              <a:t>s</a:t>
            </a:r>
            <a:r>
              <a:rPr lang="de-DE" dirty="0" smtClean="0">
                <a:sym typeface="Wingdings"/>
              </a:rPr>
              <a:t>-t-Diagramm</a:t>
            </a:r>
            <a:endParaRPr lang="de-DE" dirty="0" smtClean="0"/>
          </a:p>
          <a:p>
            <a:pPr marL="514350" indent="-514350">
              <a:buAutoNum type="arabicPeriod"/>
            </a:pPr>
            <a:r>
              <a:rPr lang="de-DE" dirty="0" smtClean="0"/>
              <a:t>Möglichkeit 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(BMX-Video)</a:t>
            </a:r>
            <a:br>
              <a:rPr lang="de-DE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de-DE" dirty="0" smtClean="0"/>
              <a:t>Beschreibung der Bewegung im kartesischen KO-System</a:t>
            </a:r>
            <a:br>
              <a:rPr lang="de-DE" dirty="0" smtClean="0"/>
            </a:br>
            <a:r>
              <a:rPr lang="de-DE" dirty="0" smtClean="0">
                <a:sym typeface="Wingdings"/>
              </a:rPr>
              <a:t> </a:t>
            </a:r>
            <a:r>
              <a:rPr lang="de-DE" dirty="0" err="1" smtClean="0">
                <a:sym typeface="Wingdings"/>
              </a:rPr>
              <a:t>v</a:t>
            </a:r>
            <a:r>
              <a:rPr lang="de-DE" baseline="-25000" dirty="0" err="1" smtClean="0">
                <a:sym typeface="Wingdings"/>
              </a:rPr>
              <a:t>x</a:t>
            </a:r>
            <a:r>
              <a:rPr lang="de-DE" dirty="0" smtClean="0">
                <a:sym typeface="Wingdings"/>
              </a:rPr>
              <a:t>-t- und </a:t>
            </a:r>
            <a:r>
              <a:rPr lang="de-DE" dirty="0" err="1" smtClean="0">
                <a:sym typeface="Wingdings"/>
              </a:rPr>
              <a:t>v</a:t>
            </a:r>
            <a:r>
              <a:rPr lang="de-DE" baseline="-25000" dirty="0" err="1" smtClean="0">
                <a:sym typeface="Wingdings"/>
              </a:rPr>
              <a:t>y</a:t>
            </a:r>
            <a:r>
              <a:rPr lang="de-DE" dirty="0" smtClean="0">
                <a:sym typeface="Wingdings"/>
              </a:rPr>
              <a:t>-t-Diagramm</a:t>
            </a:r>
            <a:endParaRPr lang="de-DE" dirty="0" smtClean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Zweidimensionale Bewegung</a:t>
            </a:r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7678" y="908718"/>
            <a:ext cx="1574800" cy="5328593"/>
          </a:xfrm>
          <a:prstGeom prst="rect">
            <a:avLst/>
          </a:prstGeom>
        </p:spPr>
      </p:pic>
      <p:cxnSp>
        <p:nvCxnSpPr>
          <p:cNvPr id="6" name="Gerade Verbindung mit Pfeil 5"/>
          <p:cNvCxnSpPr>
            <a:stCxn id="11" idx="3"/>
          </p:cNvCxnSpPr>
          <p:nvPr/>
        </p:nvCxnSpPr>
        <p:spPr>
          <a:xfrm flipH="1" flipV="1">
            <a:off x="7740352" y="1340768"/>
            <a:ext cx="314854" cy="1103494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uppierung 13"/>
          <p:cNvGrpSpPr/>
          <p:nvPr/>
        </p:nvGrpSpPr>
        <p:grpSpPr>
          <a:xfrm>
            <a:off x="7668344" y="993531"/>
            <a:ext cx="1107831" cy="3086100"/>
            <a:chOff x="7668344" y="993531"/>
            <a:chExt cx="1107831" cy="3086100"/>
          </a:xfrm>
        </p:grpSpPr>
        <p:sp>
          <p:nvSpPr>
            <p:cNvPr id="11" name="Freihandform 10"/>
            <p:cNvSpPr/>
            <p:nvPr/>
          </p:nvSpPr>
          <p:spPr>
            <a:xfrm>
              <a:off x="7668344" y="993531"/>
              <a:ext cx="1107831" cy="3086100"/>
            </a:xfrm>
            <a:custGeom>
              <a:avLst/>
              <a:gdLst>
                <a:gd name="connsiteX0" fmla="*/ 1107831 w 1107831"/>
                <a:gd name="connsiteY0" fmla="*/ 3086100 h 3086100"/>
                <a:gd name="connsiteX1" fmla="*/ 923192 w 1107831"/>
                <a:gd name="connsiteY1" fmla="*/ 2875084 h 3086100"/>
                <a:gd name="connsiteX2" fmla="*/ 729762 w 1107831"/>
                <a:gd name="connsiteY2" fmla="*/ 2488223 h 3086100"/>
                <a:gd name="connsiteX3" fmla="*/ 386862 w 1107831"/>
                <a:gd name="connsiteY3" fmla="*/ 1450731 h 3086100"/>
                <a:gd name="connsiteX4" fmla="*/ 0 w 1107831"/>
                <a:gd name="connsiteY4" fmla="*/ 0 h 308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7831" h="3086100">
                  <a:moveTo>
                    <a:pt x="1107831" y="3086100"/>
                  </a:moveTo>
                  <a:cubicBezTo>
                    <a:pt x="1047017" y="3030415"/>
                    <a:pt x="986203" y="2974730"/>
                    <a:pt x="923192" y="2875084"/>
                  </a:cubicBezTo>
                  <a:cubicBezTo>
                    <a:pt x="860181" y="2775438"/>
                    <a:pt x="819150" y="2725615"/>
                    <a:pt x="729762" y="2488223"/>
                  </a:cubicBezTo>
                  <a:cubicBezTo>
                    <a:pt x="640374" y="2250831"/>
                    <a:pt x="508489" y="1865435"/>
                    <a:pt x="386862" y="1450731"/>
                  </a:cubicBezTo>
                  <a:cubicBezTo>
                    <a:pt x="265235" y="1036027"/>
                    <a:pt x="63012" y="234462"/>
                    <a:pt x="0" y="0"/>
                  </a:cubicBezTo>
                </a:path>
              </a:pathLst>
            </a:custGeom>
            <a:noFill/>
            <a:ln w="762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7804930" y="3342183"/>
              <a:ext cx="648072" cy="461665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rgbClr val="00B0F0"/>
                  </a:solidFill>
                  <a:latin typeface="+mn-lt"/>
                </a:rPr>
                <a:t>s</a:t>
              </a:r>
              <a:r>
                <a:rPr lang="de-DE" dirty="0" smtClean="0">
                  <a:solidFill>
                    <a:srgbClr val="00B0F0"/>
                  </a:solidFill>
                  <a:latin typeface="+mn-lt"/>
                </a:rPr>
                <a:t>(t)</a:t>
              </a:r>
              <a:endParaRPr lang="de-DE" dirty="0">
                <a:solidFill>
                  <a:srgbClr val="00B0F0"/>
                </a:solidFill>
                <a:latin typeface="+mn-lt"/>
              </a:endParaRPr>
            </a:p>
          </p:txBody>
        </p:sp>
      </p:grpSp>
      <p:grpSp>
        <p:nvGrpSpPr>
          <p:cNvPr id="21" name="Gruppierung 20"/>
          <p:cNvGrpSpPr/>
          <p:nvPr/>
        </p:nvGrpSpPr>
        <p:grpSpPr>
          <a:xfrm>
            <a:off x="7452320" y="864296"/>
            <a:ext cx="1323855" cy="3871652"/>
            <a:chOff x="7452320" y="864296"/>
            <a:chExt cx="1323855" cy="3871652"/>
          </a:xfrm>
        </p:grpSpPr>
        <p:cxnSp>
          <p:nvCxnSpPr>
            <p:cNvPr id="16" name="Gerade Verbindung mit Pfeil 15"/>
            <p:cNvCxnSpPr/>
            <p:nvPr/>
          </p:nvCxnSpPr>
          <p:spPr>
            <a:xfrm flipH="1">
              <a:off x="7452320" y="4221088"/>
              <a:ext cx="1323855" cy="0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17"/>
            <p:cNvCxnSpPr/>
            <p:nvPr/>
          </p:nvCxnSpPr>
          <p:spPr>
            <a:xfrm flipV="1">
              <a:off x="8776175" y="993531"/>
              <a:ext cx="0" cy="3227557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feld 18"/>
            <p:cNvSpPr txBox="1"/>
            <p:nvPr/>
          </p:nvSpPr>
          <p:spPr>
            <a:xfrm>
              <a:off x="7480894" y="4274283"/>
              <a:ext cx="324036" cy="461665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de-DE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x</a:t>
              </a:r>
              <a:endParaRPr lang="de-DE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8356942" y="864296"/>
              <a:ext cx="324036" cy="461665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de-DE" dirty="0" err="1" smtClean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y</a:t>
              </a:r>
              <a:endParaRPr lang="de-DE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318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/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de-DE" dirty="0" smtClean="0"/>
                  <a:t>Im Alltag wird die Geschwindigkeit sehr oft als positive, skalare Größe interpretiert</a:t>
                </a:r>
              </a:p>
              <a:p>
                <a:pPr marL="0" indent="0">
                  <a:buNone/>
                </a:pPr>
                <a:endParaRPr lang="de-DE" dirty="0" smtClean="0"/>
              </a:p>
              <a:p>
                <a:r>
                  <a:rPr lang="de-DE" dirty="0" smtClean="0"/>
                  <a:t>Vielen </a:t>
                </a:r>
                <a:r>
                  <a:rPr lang="de-DE" dirty="0" err="1" smtClean="0"/>
                  <a:t>SuS</a:t>
                </a:r>
                <a:r>
                  <a:rPr lang="de-DE" dirty="0" smtClean="0"/>
                  <a:t> ist auch nach der Behandlung der Kinematik die allgemeine Definition der Geschwindigkeit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charset="0"/>
                      </a:rPr>
                      <m:t>𝑣</m:t>
                    </m:r>
                    <m:r>
                      <a:rPr lang="de-DE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charset="0"/>
                          </a:rPr>
                          <m:t>∆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𝑠</m:t>
                        </m:r>
                      </m:num>
                      <m:den>
                        <m:r>
                          <a:rPr lang="de-DE" b="0" i="1" smtClean="0">
                            <a:latin typeface="Cambria Math" charset="0"/>
                          </a:rPr>
                          <m:t>∆</m:t>
                        </m:r>
                        <m:r>
                          <a:rPr lang="de-DE" b="0" i="1" smtClean="0">
                            <a:latin typeface="Cambria Math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de-DE" dirty="0" smtClean="0"/>
                  <a:t> nicht bewusst</a:t>
                </a:r>
              </a:p>
            </p:txBody>
          </p:sp>
        </mc:Choice>
        <mc:Fallback xmlns="">
          <p:sp>
            <p:nvSpPr>
              <p:cNvPr id="2" name="Inhalts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0">
                <a:blip r:embed="rId3"/>
                <a:stretch>
                  <a:fillRect l="-1199" t="-114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S-Probleme in der Kinematik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978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Inhaltsplatzhalter 1"/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de-DE" dirty="0" smtClean="0"/>
                  <a:t>Die Schüler sollen bei der Bestimmung der (Durchschnitts-) </a:t>
                </a:r>
                <a:r>
                  <a:rPr lang="de-DE" dirty="0" smtClean="0"/>
                  <a:t>Geschwindigkeit </a:t>
                </a:r>
                <a:r>
                  <a:rPr lang="de-DE" dirty="0" smtClean="0"/>
                  <a:t>möglichst viele verschiedene Messwerte für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charset="0"/>
                      </a:rPr>
                      <m:t>∆</m:t>
                    </m:r>
                    <m:r>
                      <a:rPr lang="de-DE" b="0" i="1" smtClean="0">
                        <a:latin typeface="Cambria Math" charset="0"/>
                      </a:rPr>
                      <m:t>𝑠</m:t>
                    </m:r>
                  </m:oMath>
                </a14:m>
                <a:r>
                  <a:rPr lang="de-DE" dirty="0" smtClean="0"/>
                  <a:t> und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charset="0"/>
                      </a:rPr>
                      <m:t>∆</m:t>
                    </m:r>
                    <m:r>
                      <a:rPr lang="de-DE" b="0" i="1" smtClean="0">
                        <a:latin typeface="Cambria Math" charset="0"/>
                      </a:rPr>
                      <m:t>𝑡</m:t>
                    </m:r>
                  </m:oMath>
                </a14:m>
                <a:r>
                  <a:rPr lang="de-DE" dirty="0" smtClean="0"/>
                  <a:t> auswerten</a:t>
                </a:r>
              </a:p>
              <a:p>
                <a:r>
                  <a:rPr lang="de-DE" dirty="0" smtClean="0"/>
                  <a:t>s-t- </a:t>
                </a:r>
                <a:r>
                  <a:rPr lang="de-DE" dirty="0" smtClean="0"/>
                  <a:t>und </a:t>
                </a:r>
                <a:r>
                  <a:rPr lang="de-DE" dirty="0" smtClean="0"/>
                  <a:t>v-t-Diagramme </a:t>
                </a:r>
                <a:r>
                  <a:rPr lang="de-DE" dirty="0" smtClean="0"/>
                  <a:t>sollen selbstständig erstellt werden</a:t>
                </a:r>
              </a:p>
              <a:p>
                <a:r>
                  <a:rPr lang="de-DE" dirty="0" smtClean="0"/>
                  <a:t>Und das am Besten noch mit nicht zu viel Zeitaufwand!</a:t>
                </a:r>
              </a:p>
              <a:p>
                <a:endParaRPr lang="de-DE" dirty="0"/>
              </a:p>
              <a:p>
                <a:pPr marL="0" indent="0">
                  <a:buNone/>
                </a:pPr>
                <a:r>
                  <a:rPr lang="de-DE" dirty="0" smtClean="0"/>
                  <a:t>=&gt; 	Langzeitbelichtete Aufnahmen zum Aufstellen 	von </a:t>
                </a:r>
                <a:r>
                  <a:rPr lang="de-DE" dirty="0" smtClean="0"/>
                  <a:t>s-t- </a:t>
                </a:r>
                <a:r>
                  <a:rPr lang="de-DE" dirty="0" smtClean="0"/>
                  <a:t>und </a:t>
                </a:r>
                <a:r>
                  <a:rPr lang="de-DE" dirty="0" smtClean="0"/>
                  <a:t>v-t-Diagrammen</a:t>
                </a:r>
                <a:endParaRPr lang="de-DE" dirty="0"/>
              </a:p>
            </p:txBody>
          </p:sp>
        </mc:Choice>
        <mc:Fallback>
          <p:sp>
            <p:nvSpPr>
              <p:cNvPr id="2" name="Inhalts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0">
                <a:blip r:embed="rId2"/>
                <a:stretch>
                  <a:fillRect l="-1410" t="-1144" r="-148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Lösungsansätze</a:t>
            </a:r>
            <a:endParaRPr lang="de-DE" dirty="0"/>
          </a:p>
        </p:txBody>
      </p:sp>
      <p:pic>
        <p:nvPicPr>
          <p:cNvPr id="5" name="Bild 4"/>
          <p:cNvPicPr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388" y="908719"/>
            <a:ext cx="8640090" cy="532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 smtClean="0"/>
              <a:t>Digitalkamera</a:t>
            </a:r>
          </a:p>
          <a:p>
            <a:r>
              <a:rPr lang="de-DE" dirty="0" smtClean="0"/>
              <a:t>Stativ</a:t>
            </a:r>
          </a:p>
          <a:p>
            <a:r>
              <a:rPr lang="de-DE" dirty="0" smtClean="0"/>
              <a:t>Skala (1m Lineal)</a:t>
            </a:r>
          </a:p>
          <a:p>
            <a:r>
              <a:rPr lang="de-DE" dirty="0" smtClean="0"/>
              <a:t>Blinklicht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Benötigtes Material</a:t>
            </a:r>
            <a:endParaRPr lang="de-DE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596" y="3356992"/>
            <a:ext cx="3323861" cy="2492896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56992"/>
            <a:ext cx="3323861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/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de-DE" sz="2200" b="1" dirty="0" smtClean="0"/>
                  <a:t>Inhaltsbezogene Kompetenzen (</a:t>
                </a:r>
                <a:r>
                  <a:rPr lang="de-DE" sz="2200" b="1" dirty="0" err="1" smtClean="0"/>
                  <a:t>ibk</a:t>
                </a:r>
                <a:r>
                  <a:rPr lang="de-DE" sz="2200" b="1" dirty="0" smtClean="0"/>
                  <a:t>)</a:t>
                </a:r>
              </a:p>
              <a:p>
                <a:pPr marL="0" indent="0">
                  <a:buNone/>
                </a:pPr>
                <a:r>
                  <a:rPr lang="de-DE" sz="2200" dirty="0" smtClean="0"/>
                  <a:t>Die Schülerinnen und Schüler können ...</a:t>
                </a:r>
              </a:p>
              <a:p>
                <a:pPr marL="0" indent="0">
                  <a:buNone/>
                  <a:tabLst>
                    <a:tab pos="1509713" algn="l"/>
                  </a:tabLst>
                </a:pPr>
                <a:r>
                  <a:rPr lang="de-DE" sz="2200" dirty="0" smtClean="0"/>
                  <a:t>3.2.6 (1)</a:t>
                </a:r>
                <a:r>
                  <a:rPr lang="de-DE" sz="2200" smtClean="0"/>
                  <a:t>	Bewegungen </a:t>
                </a:r>
                <a:r>
                  <a:rPr lang="de-DE" sz="2200" dirty="0" smtClean="0"/>
                  <a:t>verbal und mit Hilfe von Diagrammen 	beschreiben und klassifizieren (Zeitpunkt, Ort, 	Richtung, Form der Bahn, Geschwindigkeit, 	gleichförmige und beschleunigte Bewegung)</a:t>
                </a:r>
              </a:p>
              <a:p>
                <a:pPr marL="0" indent="0">
                  <a:buNone/>
                  <a:tabLst>
                    <a:tab pos="1509713" algn="l"/>
                  </a:tabLst>
                </a:pPr>
                <a:r>
                  <a:rPr lang="de-DE" sz="2200" dirty="0" smtClean="0"/>
                  <a:t>3.2.6 (2)	Bewegungsdiagramme erstellen und interpretieren 	(s-t-Diagramm, Richtung der Bewegung)</a:t>
                </a:r>
              </a:p>
              <a:p>
                <a:pPr marL="0" indent="0">
                  <a:buNone/>
                  <a:tabLst>
                    <a:tab pos="1509713" algn="l"/>
                  </a:tabLst>
                </a:pPr>
                <a:r>
                  <a:rPr lang="de-DE" sz="2200" dirty="0" smtClean="0">
                    <a:solidFill>
                      <a:schemeClr val="bg1">
                        <a:lumMod val="75000"/>
                      </a:schemeClr>
                    </a:solidFill>
                  </a:rPr>
                  <a:t>3.2.6 (3)	aus ihren </a:t>
                </a:r>
                <a:r>
                  <a:rPr lang="de-DE" sz="2200" dirty="0" err="1" smtClean="0">
                    <a:solidFill>
                      <a:schemeClr val="bg1">
                        <a:lumMod val="75000"/>
                      </a:schemeClr>
                    </a:solidFill>
                  </a:rPr>
                  <a:t>Kenntissen</a:t>
                </a:r>
                <a:r>
                  <a:rPr lang="de-DE" sz="2200" dirty="0" smtClean="0">
                    <a:solidFill>
                      <a:schemeClr val="bg1">
                        <a:lumMod val="75000"/>
                      </a:schemeClr>
                    </a:solidFill>
                  </a:rPr>
                  <a:t> der Mechanik regeln für sicheres 	Verhalten im Straßenverkehr ableiten (z.B. 	Reaktionszeit)</a:t>
                </a:r>
              </a:p>
              <a:p>
                <a:pPr marL="0" indent="0">
                  <a:buNone/>
                  <a:tabLst>
                    <a:tab pos="1509713" algn="l"/>
                  </a:tabLst>
                </a:pPr>
                <a:r>
                  <a:rPr lang="de-DE" sz="2200" dirty="0" smtClean="0"/>
                  <a:t>3.2.6 (4)	die </a:t>
                </a:r>
                <a:r>
                  <a:rPr lang="de-DE" sz="2200" dirty="0" err="1" smtClean="0"/>
                  <a:t>Quotientenbildung</a:t>
                </a:r>
                <a:r>
                  <a:rPr lang="de-DE" sz="2200" dirty="0" smtClean="0"/>
                  <a:t> aus Strecke und Zeitspanne 	bei der Berechnung der </a:t>
                </a:r>
                <a:r>
                  <a:rPr lang="de-DE" sz="2200" dirty="0" err="1" smtClean="0"/>
                  <a:t>Geschidndigkeit</a:t>
                </a:r>
                <a:r>
                  <a:rPr lang="de-DE" sz="2200" dirty="0" smtClean="0"/>
                  <a:t> erläutern und 	anwenden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sz="22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de-DE" sz="2200" b="0" i="1" smtClean="0">
                            <a:latin typeface="Cambria Math" charset="0"/>
                          </a:rPr>
                          <m:t>𝑣</m:t>
                        </m:r>
                        <m:r>
                          <a:rPr lang="de-DE" sz="2200" b="0" i="1" smtClean="0">
                            <a:latin typeface="Cambria Math" charset="0"/>
                          </a:rPr>
                          <m:t>=</m:t>
                        </m:r>
                        <m:f>
                          <m:fPr>
                            <m:ctrlPr>
                              <a:rPr lang="de-DE" sz="2200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de-DE" sz="2200" b="0" i="1" smtClean="0">
                                <a:latin typeface="Cambria Math" charset="0"/>
                              </a:rPr>
                              <m:t>∆</m:t>
                            </m:r>
                            <m:r>
                              <a:rPr lang="de-DE" sz="2200" b="0" i="1" smtClean="0">
                                <a:latin typeface="Cambria Math" charset="0"/>
                              </a:rPr>
                              <m:t>𝑠</m:t>
                            </m:r>
                          </m:num>
                          <m:den>
                            <m:r>
                              <a:rPr lang="de-DE" sz="2200" b="0" i="1" smtClean="0">
                                <a:latin typeface="Cambria Math" charset="0"/>
                              </a:rPr>
                              <m:t>∆</m:t>
                            </m:r>
                            <m:r>
                              <a:rPr lang="de-DE" sz="2200" b="0" i="1" smtClean="0">
                                <a:latin typeface="Cambria Math" charset="0"/>
                              </a:rPr>
                              <m:t>𝑡</m:t>
                            </m:r>
                          </m:den>
                        </m:f>
                      </m:e>
                    </m:d>
                  </m:oMath>
                </a14:m>
                <a:endParaRPr lang="de-DE" sz="2200" dirty="0" smtClean="0"/>
              </a:p>
            </p:txBody>
          </p:sp>
        </mc:Choice>
        <mc:Fallback xmlns="">
          <p:sp>
            <p:nvSpPr>
              <p:cNvPr id="2" name="Inhalts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0">
                <a:blip r:embed="rId2"/>
                <a:stretch>
                  <a:fillRect l="-917" t="-686" b="-11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Kinematik im Bildungsplan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96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200" b="1" dirty="0" smtClean="0"/>
              <a:t>Prozessbezogene Kompetenzen (</a:t>
            </a:r>
            <a:r>
              <a:rPr lang="de-DE" sz="2200" b="1" dirty="0" err="1"/>
              <a:t>p</a:t>
            </a:r>
            <a:r>
              <a:rPr lang="de-DE" sz="2200" b="1" dirty="0" err="1" smtClean="0"/>
              <a:t>bk</a:t>
            </a:r>
            <a:r>
              <a:rPr lang="de-DE" sz="2200" b="1" dirty="0" smtClean="0"/>
              <a:t>)</a:t>
            </a:r>
          </a:p>
          <a:p>
            <a:pPr marL="0" indent="0">
              <a:buNone/>
            </a:pPr>
            <a:endParaRPr lang="de-DE" sz="2200" b="1" dirty="0" smtClean="0"/>
          </a:p>
          <a:p>
            <a:pPr marL="0" indent="0">
              <a:buNone/>
              <a:tabLst>
                <a:tab pos="1509713" algn="l"/>
              </a:tabLst>
            </a:pPr>
            <a:r>
              <a:rPr lang="de-DE" sz="2200" u="sng" dirty="0" smtClean="0"/>
              <a:t>2.1. </a:t>
            </a:r>
            <a:r>
              <a:rPr lang="de-DE" sz="2200" u="sng" dirty="0" err="1" smtClean="0"/>
              <a:t>Erkenntisgewinnung</a:t>
            </a:r>
            <a:endParaRPr lang="de-DE" sz="2200" u="sng" dirty="0" smtClean="0"/>
          </a:p>
          <a:p>
            <a:pPr marL="0" indent="0">
              <a:buNone/>
              <a:tabLst>
                <a:tab pos="754063" algn="l"/>
                <a:tab pos="1509713" algn="l"/>
              </a:tabLst>
            </a:pPr>
            <a:r>
              <a:rPr lang="de-DE" sz="2200" dirty="0" smtClean="0"/>
              <a:t>(1)	Phänomene </a:t>
            </a:r>
            <a:r>
              <a:rPr lang="de-DE" sz="2200" dirty="0"/>
              <a:t>zielgerichtet beobachten und Beobachtungen </a:t>
            </a:r>
            <a:r>
              <a:rPr lang="de-DE" sz="2200" dirty="0" smtClean="0"/>
              <a:t>	beschreiben</a:t>
            </a:r>
          </a:p>
          <a:p>
            <a:pPr marL="0" indent="0">
              <a:buNone/>
              <a:tabLst>
                <a:tab pos="754063" algn="l"/>
                <a:tab pos="1509713" algn="l"/>
              </a:tabLst>
            </a:pPr>
            <a:r>
              <a:rPr lang="de-DE" sz="2200" dirty="0" smtClean="0"/>
              <a:t>(4)	 Experimente </a:t>
            </a:r>
            <a:r>
              <a:rPr lang="de-DE" sz="2200" dirty="0"/>
              <a:t>durchführen und auswerten, dazu </a:t>
            </a:r>
            <a:r>
              <a:rPr lang="de-DE" sz="2200" dirty="0" smtClean="0"/>
              <a:t>	gegebenenfalls </a:t>
            </a:r>
            <a:r>
              <a:rPr lang="de-DE" sz="2200" dirty="0"/>
              <a:t>Messwerte erfassen </a:t>
            </a:r>
            <a:endParaRPr lang="de-DE" sz="2200" dirty="0" smtClean="0"/>
          </a:p>
          <a:p>
            <a:pPr marL="0" indent="0">
              <a:buNone/>
              <a:tabLst>
                <a:tab pos="754063" algn="l"/>
                <a:tab pos="1509713" algn="l"/>
              </a:tabLst>
            </a:pPr>
            <a:r>
              <a:rPr lang="de-DE" sz="2200" dirty="0" smtClean="0"/>
              <a:t>(6) 	mathematische </a:t>
            </a:r>
            <a:r>
              <a:rPr lang="de-DE" sz="2200" dirty="0"/>
              <a:t>Zusammenhänge zwischen physikalischen </a:t>
            </a:r>
            <a:r>
              <a:rPr lang="de-DE" sz="2200" dirty="0" smtClean="0"/>
              <a:t>	Größen </a:t>
            </a:r>
            <a:r>
              <a:rPr lang="de-DE" sz="2200" dirty="0"/>
              <a:t>herstellen und überprüfen  </a:t>
            </a:r>
            <a:endParaRPr lang="de-DE" sz="2200" dirty="0" smtClean="0"/>
          </a:p>
          <a:p>
            <a:pPr marL="0" indent="0">
              <a:buNone/>
              <a:tabLst>
                <a:tab pos="754063" algn="l"/>
                <a:tab pos="1509713" algn="l"/>
              </a:tabLst>
            </a:pPr>
            <a:r>
              <a:rPr lang="de-DE" sz="2200" dirty="0" smtClean="0"/>
              <a:t>(13) 	</a:t>
            </a:r>
            <a:r>
              <a:rPr lang="de-DE" sz="2200" dirty="0"/>
              <a:t>I</a:t>
            </a:r>
            <a:r>
              <a:rPr lang="de-DE" sz="2200" dirty="0" smtClean="0"/>
              <a:t>hr </a:t>
            </a:r>
            <a:r>
              <a:rPr lang="de-DE" sz="2200" dirty="0"/>
              <a:t>physikalisches Wissen anwenden, um Problem- und </a:t>
            </a:r>
            <a:r>
              <a:rPr lang="de-DE" sz="2200" dirty="0" smtClean="0"/>
              <a:t>	Aufgabenstellungen </a:t>
            </a:r>
            <a:r>
              <a:rPr lang="de-DE" sz="2200" dirty="0"/>
              <a:t>zielgerichtet zu lösen </a:t>
            </a:r>
            <a:endParaRPr lang="de-DE" sz="2200" dirty="0" smtClean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Kinematik im Bildungsplan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84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200" b="1" dirty="0" smtClean="0"/>
              <a:t>Prozessbezogene Kompetenzen (</a:t>
            </a:r>
            <a:r>
              <a:rPr lang="de-DE" sz="2200" b="1" dirty="0" err="1"/>
              <a:t>p</a:t>
            </a:r>
            <a:r>
              <a:rPr lang="de-DE" sz="2200" b="1" dirty="0" err="1" smtClean="0"/>
              <a:t>bk</a:t>
            </a:r>
            <a:r>
              <a:rPr lang="de-DE" sz="2200" b="1" dirty="0" smtClean="0"/>
              <a:t>)</a:t>
            </a:r>
          </a:p>
          <a:p>
            <a:pPr marL="0" indent="0">
              <a:buNone/>
            </a:pPr>
            <a:endParaRPr lang="de-DE" sz="2200" b="1" dirty="0" smtClean="0"/>
          </a:p>
          <a:p>
            <a:pPr marL="0" indent="0">
              <a:buNone/>
              <a:tabLst>
                <a:tab pos="1509713" algn="l"/>
              </a:tabLst>
            </a:pPr>
            <a:r>
              <a:rPr lang="de-DE" sz="2200" u="sng" dirty="0" smtClean="0"/>
              <a:t>2.2. Kommunikation</a:t>
            </a:r>
          </a:p>
          <a:p>
            <a:pPr marL="0" indent="0">
              <a:buNone/>
              <a:tabLst>
                <a:tab pos="754063" algn="l"/>
                <a:tab pos="1509713" algn="l"/>
              </a:tabLst>
            </a:pPr>
            <a:r>
              <a:rPr lang="de-DE" sz="2200" dirty="0" smtClean="0"/>
              <a:t>(2)	funktionale </a:t>
            </a:r>
            <a:r>
              <a:rPr lang="de-DE" sz="2200" dirty="0"/>
              <a:t>Zusammenhänge zwischen physikalischen </a:t>
            </a:r>
            <a:r>
              <a:rPr lang="de-DE" sz="2200" dirty="0" smtClean="0"/>
              <a:t>	Größen </a:t>
            </a:r>
            <a:r>
              <a:rPr lang="de-DE" sz="2200" dirty="0"/>
              <a:t>verbal beschreiben (zum Beispiel „je- desto</a:t>
            </a:r>
            <a:r>
              <a:rPr lang="de-DE" sz="2200" dirty="0" smtClean="0"/>
              <a:t>“-	Aussagen</a:t>
            </a:r>
            <a:r>
              <a:rPr lang="de-DE" sz="2200" dirty="0"/>
              <a:t>) und physikalische Formeln erläutern (zum Beispiel </a:t>
            </a:r>
            <a:r>
              <a:rPr lang="de-DE" sz="2200" dirty="0" smtClean="0"/>
              <a:t>	Ursache-Wirkungs-Aussagen</a:t>
            </a:r>
            <a:r>
              <a:rPr lang="de-DE" sz="2200" dirty="0"/>
              <a:t>, unbekannte Formeln) </a:t>
            </a:r>
            <a:endParaRPr lang="de-DE" sz="2200" dirty="0" smtClean="0"/>
          </a:p>
          <a:p>
            <a:pPr marL="0" indent="0">
              <a:buNone/>
              <a:tabLst>
                <a:tab pos="754063" algn="l"/>
                <a:tab pos="1509713" algn="l"/>
              </a:tabLst>
            </a:pPr>
            <a:r>
              <a:rPr lang="de-DE" sz="2200" dirty="0" smtClean="0"/>
              <a:t>(5)	physikalische </a:t>
            </a:r>
            <a:r>
              <a:rPr lang="de-DE" sz="2200" dirty="0"/>
              <a:t>Experimente, Ergebnisse und Erkenntnisse – </a:t>
            </a:r>
            <a:r>
              <a:rPr lang="de-DE" sz="2200" dirty="0" smtClean="0"/>
              <a:t>	auch </a:t>
            </a:r>
            <a:r>
              <a:rPr lang="de-DE" sz="2200" dirty="0"/>
              <a:t>mithilfe digitaler Medien – dokumentieren (zum Beispiel </a:t>
            </a:r>
            <a:r>
              <a:rPr lang="de-DE" sz="2200" dirty="0" smtClean="0"/>
              <a:t>	Skizzen</a:t>
            </a:r>
            <a:r>
              <a:rPr lang="de-DE" sz="2200" dirty="0"/>
              <a:t>, Beschreibungen, Tabellen, Diagramme und Formeln) </a:t>
            </a:r>
            <a:endParaRPr lang="de-DE" sz="2200" dirty="0" smtClean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Kinematik im Bildungsplan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81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nhaltsplatzhalt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54948475"/>
              </p:ext>
            </p:extLst>
          </p:nvPr>
        </p:nvGraphicFramePr>
        <p:xfrm>
          <a:off x="991177" y="1403622"/>
          <a:ext cx="7379953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1361"/>
                <a:gridCol w="532859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400" dirty="0" smtClean="0"/>
                        <a:t>Stunden (ES)</a:t>
                      </a:r>
                      <a:endParaRPr lang="de-D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 smtClean="0"/>
                        <a:t>Thema</a:t>
                      </a:r>
                      <a:endParaRPr lang="de-DE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400" dirty="0" smtClean="0"/>
                        <a:t>2</a:t>
                      </a:r>
                      <a:endParaRPr lang="de-D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 smtClean="0"/>
                        <a:t>Umgang mit Diagrammen</a:t>
                      </a:r>
                      <a:endParaRPr lang="de-DE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400" dirty="0" smtClean="0"/>
                        <a:t>2</a:t>
                      </a:r>
                      <a:endParaRPr lang="de-D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 smtClean="0"/>
                        <a:t>Aufnahme</a:t>
                      </a:r>
                      <a:r>
                        <a:rPr lang="de-DE" sz="2400" baseline="0" dirty="0" smtClean="0"/>
                        <a:t> von langzeitbelichteten Fotos</a:t>
                      </a:r>
                      <a:endParaRPr lang="de-DE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400" dirty="0" smtClean="0"/>
                        <a:t>2</a:t>
                      </a:r>
                      <a:endParaRPr lang="de-D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 smtClean="0"/>
                        <a:t>Auswertung der Fotos</a:t>
                      </a:r>
                      <a:endParaRPr lang="de-DE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400" dirty="0" smtClean="0"/>
                        <a:t>2</a:t>
                      </a:r>
                      <a:endParaRPr lang="de-D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 smtClean="0"/>
                        <a:t>Vertiefung</a:t>
                      </a:r>
                      <a:r>
                        <a:rPr lang="de-DE" sz="2400" baseline="0" dirty="0" smtClean="0"/>
                        <a:t> und Übungen</a:t>
                      </a:r>
                      <a:endParaRPr lang="de-DE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Stundenverteilung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401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ign1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5-04-05 G8 BP 2016 Physik-Leitperspektiven-pbK-ibK" id="{6D46AD23-E355-604C-B451-29306F04266A}" vid="{4DAB78A5-37DC-6748-8711-6A30687A6D40}"/>
    </a:ext>
  </a:ext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Powerpoint_ZPG</Template>
  <TotalTime>0</TotalTime>
  <Words>988</Words>
  <Application>Microsoft Macintosh PowerPoint</Application>
  <PresentationFormat>Bildschirmpräsentation (4:3)</PresentationFormat>
  <Paragraphs>188</Paragraphs>
  <Slides>26</Slides>
  <Notes>16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3" baseType="lpstr">
      <vt:lpstr>Calibri</vt:lpstr>
      <vt:lpstr>Cambria Math</vt:lpstr>
      <vt:lpstr>Symbol</vt:lpstr>
      <vt:lpstr>Times</vt:lpstr>
      <vt:lpstr>Wingdings</vt:lpstr>
      <vt:lpstr>Arial</vt:lpstr>
      <vt:lpstr>Design1</vt:lpstr>
      <vt:lpstr>Langzeitbelichtung</vt:lpstr>
      <vt:lpstr>Gliederung</vt:lpstr>
      <vt:lpstr>S-Probleme in der Kinematik</vt:lpstr>
      <vt:lpstr>Lösungsansätze</vt:lpstr>
      <vt:lpstr>Benötigtes Material</vt:lpstr>
      <vt:lpstr>Kinematik im Bildungsplan 2016</vt:lpstr>
      <vt:lpstr>Kinematik im Bildungsplan 2016</vt:lpstr>
      <vt:lpstr>Kinematik im Bildungsplan 2016</vt:lpstr>
      <vt:lpstr>Stundenverteilung</vt:lpstr>
      <vt:lpstr>Umgang mit Diagrammen</vt:lpstr>
      <vt:lpstr>PowerPoint-Präsentation</vt:lpstr>
      <vt:lpstr>Mögliche Fragen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Umgang mit Diagrammen</vt:lpstr>
      <vt:lpstr>Die Formel für die Geschwindigkeit </vt:lpstr>
      <vt:lpstr>Aufnahme langzeitbelichteter Fotos</vt:lpstr>
      <vt:lpstr>Aufnahme langzeitbelichteter Fotos</vt:lpstr>
      <vt:lpstr>Auswertung der Fotos</vt:lpstr>
      <vt:lpstr>Auswertung der Fotos</vt:lpstr>
      <vt:lpstr>Die Geschwindigkeit als vektorielle Größe</vt:lpstr>
      <vt:lpstr>Zweidimensionale Bewegung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Langzeitbelichtung</dc:title>
  <dc:subject>PowerPoint-Präsentation</dc:subject>
  <dc:creator> </dc:creator>
  <cp:lastModifiedBy>Stephan Juchem</cp:lastModifiedBy>
  <cp:revision>43</cp:revision>
  <cp:lastPrinted>2014-11-07T09:42:53Z</cp:lastPrinted>
  <dcterms:created xsi:type="dcterms:W3CDTF">2015-10-25T13:27:25Z</dcterms:created>
  <dcterms:modified xsi:type="dcterms:W3CDTF">2015-12-03T07:40:18Z</dcterms:modified>
</cp:coreProperties>
</file>