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74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0" r:id="rId4"/>
    <p:sldId id="271" r:id="rId5"/>
    <p:sldId id="258" r:id="rId6"/>
    <p:sldId id="262" r:id="rId7"/>
    <p:sldId id="265" r:id="rId8"/>
    <p:sldId id="259" r:id="rId9"/>
    <p:sldId id="273" r:id="rId10"/>
    <p:sldId id="272" r:id="rId11"/>
    <p:sldId id="268" r:id="rId12"/>
    <p:sldId id="269" r:id="rId13"/>
    <p:sldId id="260" r:id="rId14"/>
    <p:sldId id="267" r:id="rId15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00"/>
    <a:srgbClr val="FFFF99"/>
    <a:srgbClr val="FFFFCC"/>
    <a:srgbClr val="00FF99"/>
    <a:srgbClr val="6600FF"/>
    <a:srgbClr val="FF2F2F"/>
    <a:srgbClr val="660066"/>
    <a:srgbClr val="008000"/>
    <a:srgbClr val="99CC00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98" autoAdjust="0"/>
    <p:restoredTop sz="78495" autoAdjust="0"/>
  </p:normalViewPr>
  <p:slideViewPr>
    <p:cSldViewPr>
      <p:cViewPr>
        <p:scale>
          <a:sx n="59" d="100"/>
          <a:sy n="59" d="100"/>
        </p:scale>
        <p:origin x="-1440" y="-54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Alternative:</a:t>
            </a:r>
            <a:r>
              <a:rPr lang="de-DE" baseline="0" dirty="0" smtClean="0"/>
              <a:t> Eiersturz-Projekt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Die </a:t>
            </a:r>
            <a:r>
              <a:rPr lang="de-DE" baseline="0" dirty="0" err="1" smtClean="0"/>
              <a:t>Zusammestellung</a:t>
            </a:r>
            <a:r>
              <a:rPr lang="de-DE" baseline="0" dirty="0" smtClean="0"/>
              <a:t> typischer </a:t>
            </a:r>
            <a:r>
              <a:rPr lang="de-DE" baseline="0" dirty="0" err="1" smtClean="0"/>
              <a:t>Präkonzepte</a:t>
            </a:r>
            <a:r>
              <a:rPr lang="de-DE" baseline="0" dirty="0" smtClean="0"/>
              <a:t> stammt aus der „Didaktik des Physikunterrichtes“ von Jörg Willer und bezieht sich auf eine Studie von Rita </a:t>
            </a:r>
            <a:r>
              <a:rPr lang="de-DE" baseline="0" dirty="0" err="1" smtClean="0"/>
              <a:t>Wodzinski</a:t>
            </a:r>
            <a:r>
              <a:rPr lang="de-DE" baseline="0" dirty="0" smtClean="0"/>
              <a:t> von 1996 sowie auf andere Ergebnisse von Schülerbeobachtungen von Horst </a:t>
            </a:r>
            <a:r>
              <a:rPr lang="de-DE" baseline="0" dirty="0" err="1" smtClean="0"/>
              <a:t>Schecker</a:t>
            </a:r>
            <a:r>
              <a:rPr lang="de-DE" baseline="0" dirty="0" smtClean="0"/>
              <a:t> aus früheren Jahren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Gegen</a:t>
            </a:r>
            <a:r>
              <a:rPr lang="de-DE" b="1" baseline="0" dirty="0" smtClean="0"/>
              <a:t> </a:t>
            </a:r>
            <a:r>
              <a:rPr lang="de-DE" baseline="0" dirty="0" smtClean="0"/>
              <a:t>die Einführung des Impuls-Begriffes in Kl. 7/8 spricht die von vielen Seiten empfundene Zeitnot und die Tatsache, dass ein weiterer Begriff hinzukommt. Daher ist natürlich auch ein anderer Weg, z.B. über Geschwindigkeitsänderungen, absolut berechtigt.</a:t>
            </a:r>
          </a:p>
          <a:p>
            <a:r>
              <a:rPr lang="de-DE" b="1" baseline="0" dirty="0" smtClean="0"/>
              <a:t>Für</a:t>
            </a:r>
            <a:r>
              <a:rPr lang="de-DE" baseline="0" dirty="0" smtClean="0"/>
              <a:t> die Einführung des Impulses sprechen nach wie vor die Argumente, die bereits 2004 mit der Einführung der aktuellen </a:t>
            </a:r>
            <a:r>
              <a:rPr lang="de-DE" baseline="0" dirty="0" err="1" smtClean="0"/>
              <a:t>BiSt</a:t>
            </a:r>
            <a:r>
              <a:rPr lang="de-DE" baseline="0" dirty="0" smtClean="0"/>
              <a:t> Physik tragend waren: </a:t>
            </a:r>
            <a:r>
              <a:rPr lang="de-DE" baseline="0" dirty="0" err="1" smtClean="0"/>
              <a:t>Intiuitiver</a:t>
            </a:r>
            <a:r>
              <a:rPr lang="de-DE" baseline="0" dirty="0" smtClean="0"/>
              <a:t>, einfacher Zugang über die Begriffe „Schwung“ und „Wucht“; propädeutische Einführung in 7/8 und später ein quantitatives Wieder-Aufgreifen in Kl. 10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Inhaltliche Anknüpfungspunkte im BP 2016/17: Diese Kompetenzen werden in der vorliegenden U-Einheit erarbeitet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 Bereich der </a:t>
            </a:r>
            <a:r>
              <a:rPr lang="de-DE" dirty="0" err="1" smtClean="0"/>
              <a:t>pbK</a:t>
            </a:r>
            <a:r>
              <a:rPr lang="de-DE" dirty="0" smtClean="0"/>
              <a:t> sind es vor allem Aspekte der Verbalisierung von Formeln, ein kleines Präsentationstraining für den Bereich Kommunikation sowie die Einbettung der Leitperspektive „Prävention und Gesundheitserziehung“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U-Gang ist angelehnt an die U-Gänge, die im Zuge des BP 2004 fortgebildet wurden.</a:t>
            </a:r>
          </a:p>
          <a:p>
            <a:r>
              <a:rPr lang="de-DE" dirty="0" smtClean="0"/>
              <a:t>Der Impuls wird über</a:t>
            </a:r>
            <a:r>
              <a:rPr lang="de-DE" baseline="0" dirty="0" smtClean="0"/>
              <a:t> „Schwung“ und „Wucht“ eingeführt und über je-desto-Sätze der Zusammenhang mit Masse und Geschwindigkeit beschrieben. So kann p = m*v motiviert und begründet werden.</a:t>
            </a:r>
          </a:p>
          <a:p>
            <a:r>
              <a:rPr lang="de-DE" baseline="0" dirty="0" smtClean="0"/>
              <a:t>Die Verkehrsphysik bietet die Gelegenheit, den Trägheitssatz an Alltagsphänomene anzubinden. Es können erste Sicherheitsregeln physikalisch über die Impulserhaltung bzw. die Trägheit begründet werden (Sicherheitsgurt).</a:t>
            </a:r>
          </a:p>
          <a:p>
            <a:r>
              <a:rPr lang="de-DE" baseline="0" dirty="0" smtClean="0"/>
              <a:t>Anhand von Lernstationen wird der Impulsbegriff sowie das Konzept der Impulsübertragung und –</a:t>
            </a:r>
            <a:r>
              <a:rPr lang="de-DE" baseline="0" dirty="0" err="1" smtClean="0"/>
              <a:t>erhaltung</a:t>
            </a:r>
            <a:r>
              <a:rPr lang="de-DE" baseline="0" dirty="0" smtClean="0"/>
              <a:t> vertieft und auf Kräfte hingeführt.</a:t>
            </a:r>
          </a:p>
          <a:p>
            <a:r>
              <a:rPr lang="de-DE" baseline="0" dirty="0" smtClean="0"/>
              <a:t>Wer möchte, kann an dieser Stelle ein Präsentationstraining anbinden – dies kann aber auch an anderen Stellen des Physikunterrichtes geschehen; das hier geschilderte Training ist auch leicht auf andere Themen übertragbar.</a:t>
            </a:r>
          </a:p>
          <a:p>
            <a:r>
              <a:rPr lang="de-DE" baseline="0" dirty="0" smtClean="0"/>
              <a:t>Der Kraftbegriff wird eingeführt, um die Situation der Impulsänderung näher beschreiben zu können. Der Zusammenhang zwischen Impulsänderung, der dafür benötigten Zeit und des nötigen Kraftbetrages wird motiviert und begründet.</a:t>
            </a:r>
          </a:p>
          <a:p>
            <a:r>
              <a:rPr lang="de-DE" baseline="0" dirty="0" smtClean="0"/>
              <a:t>Im Anschluss werden weitere Aspekte von Kräften, auch spezielle Kräfte behandelt, die aber nicht mehr Gegenstand der hier beschriebenen U-Einheit sind.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F8FF1768-1DF2-410F-ABF6-E09C1CB8A55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83768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ZPG Physik 07.12.2015 - StD'in Monica Hettrich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4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5848" y="908720"/>
            <a:ext cx="4038600" cy="49580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ußzeilenplatzhalter 4"/>
          <p:cNvSpPr txBox="1">
            <a:spLocks/>
          </p:cNvSpPr>
          <p:nvPr userDrawn="1"/>
        </p:nvSpPr>
        <p:spPr>
          <a:xfrm>
            <a:off x="251967" y="6453188"/>
            <a:ext cx="719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ctr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+mj-lt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5" r:id="rId2"/>
    <p:sldLayoutId id="2147483747" r:id="rId3"/>
    <p:sldLayoutId id="2147483748" r:id="rId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1115616" y="998730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de-DE" sz="3200" dirty="0" smtClean="0"/>
              <a:t>Unterrichtsvorhaben Kl. 8:</a:t>
            </a:r>
            <a:br>
              <a:rPr lang="de-DE" sz="3200" dirty="0" smtClean="0"/>
            </a:br>
            <a:r>
              <a:rPr lang="de-DE" sz="3200" dirty="0" smtClean="0"/>
              <a:t>„Einführung der Kraft über den Impuls“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79712" y="3861048"/>
            <a:ext cx="5184576" cy="1561728"/>
          </a:xfrm>
        </p:spPr>
        <p:txBody>
          <a:bodyPr/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Ein dynamischer Zugang zum Kraftbegriff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932040" y="5862464"/>
            <a:ext cx="30243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Foto: M. Hettrich, Stuttgart</a:t>
            </a:r>
            <a:endParaRPr lang="de-DE" sz="8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575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1123578"/>
            <a:ext cx="3456384" cy="489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feld 6"/>
          <p:cNvSpPr txBox="1"/>
          <p:nvPr/>
        </p:nvSpPr>
        <p:spPr>
          <a:xfrm>
            <a:off x="107504" y="5805264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Foto: Deutscher Verkehrssicherheitsrat</a:t>
            </a:r>
            <a:endParaRPr lang="de-DE" sz="105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3851920" y="1196752"/>
            <a:ext cx="5040559" cy="5328592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>
                <a:latin typeface="+mn-lt"/>
              </a:rPr>
              <a:t>Leitperspektive Prävention und Gesundheitserziehung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2400" dirty="0" smtClean="0">
                <a:latin typeface="+mn-lt"/>
              </a:rPr>
              <a:t>Am Beispiel Trägheitssatz und Anschnallgurt</a:t>
            </a:r>
          </a:p>
          <a:p>
            <a:pPr marL="400050" lvl="1" indent="-400050">
              <a:buFont typeface="Symbol" pitchFamily="18" charset="2"/>
              <a:buChar char="-"/>
            </a:pPr>
            <a:r>
              <a:rPr lang="de-DE" sz="2000" dirty="0" smtClean="0">
                <a:latin typeface="+mn-lt"/>
              </a:rPr>
              <a:t>Motivation: Foto des deutschen Verkehrssicherheitsrates (DVR) „Geschnallt?!“</a:t>
            </a:r>
          </a:p>
          <a:p>
            <a:pPr marL="400050" lvl="1" indent="-400050">
              <a:buFont typeface="Symbol" pitchFamily="18" charset="2"/>
              <a:buChar char="-"/>
            </a:pPr>
            <a:r>
              <a:rPr lang="de-DE" sz="2000" dirty="0" smtClean="0">
                <a:latin typeface="+mn-lt"/>
              </a:rPr>
              <a:t>Praktische Vertiefung: Schüler-Experimente und Erfahrungen zum Trägheitssatz</a:t>
            </a:r>
          </a:p>
          <a:p>
            <a:pPr marL="400050" lvl="1" indent="-400050">
              <a:buFont typeface="Symbol" pitchFamily="18" charset="2"/>
              <a:buChar char="-"/>
            </a:pPr>
            <a:r>
              <a:rPr lang="de-DE" sz="2000" dirty="0" smtClean="0">
                <a:latin typeface="+mn-lt"/>
              </a:rPr>
              <a:t>Vertiefung zur Verkehrserziehung: Film des DVR „Willi Weitzel hat‘s geschnallt“ / </a:t>
            </a:r>
            <a:r>
              <a:rPr lang="de-DE" sz="2000" dirty="0" err="1" smtClean="0">
                <a:latin typeface="+mn-lt"/>
              </a:rPr>
              <a:t>Crashtest</a:t>
            </a:r>
            <a:endParaRPr lang="de-DE" sz="2000" dirty="0" smtClean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2. Impulserhaltung und Trägheit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nhaltsplatzhalter 32"/>
          <p:cNvSpPr>
            <a:spLocks noGrp="1"/>
          </p:cNvSpPr>
          <p:nvPr>
            <p:ph sz="half" idx="1"/>
          </p:nvPr>
        </p:nvSpPr>
        <p:spPr>
          <a:xfrm>
            <a:off x="252390" y="980728"/>
            <a:ext cx="8640089" cy="864096"/>
          </a:xfrm>
        </p:spPr>
        <p:txBody>
          <a:bodyPr/>
          <a:lstStyle/>
          <a:p>
            <a:pPr>
              <a:buNone/>
            </a:pPr>
            <a:r>
              <a:rPr lang="de-DE" sz="2400" dirty="0" smtClean="0"/>
              <a:t>Lernstationen mit Vertiefungsaufgaben zu Stoßprozessen: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3. Impulserhaltung und -übertragung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32" name="Foliennummernplatzhalt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160" r="10681"/>
          <a:stretch>
            <a:fillRect/>
          </a:stretch>
        </p:blipFill>
        <p:spPr bwMode="auto">
          <a:xfrm>
            <a:off x="755576" y="3429000"/>
            <a:ext cx="3312368" cy="186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412777"/>
            <a:ext cx="3024337" cy="201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45024"/>
            <a:ext cx="3703960" cy="163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r="11004"/>
          <a:stretch>
            <a:fillRect/>
          </a:stretch>
        </p:blipFill>
        <p:spPr bwMode="auto">
          <a:xfrm>
            <a:off x="467544" y="1556792"/>
            <a:ext cx="3960440" cy="167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Pfeil nach rechts 13"/>
          <p:cNvSpPr/>
          <p:nvPr/>
        </p:nvSpPr>
        <p:spPr>
          <a:xfrm rot="21186356">
            <a:off x="2420871" y="2173266"/>
            <a:ext cx="468000" cy="180000"/>
          </a:xfrm>
          <a:prstGeom prst="rightArrow">
            <a:avLst/>
          </a:prstGeom>
          <a:solidFill>
            <a:srgbClr val="FFFF99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1475656" y="4149096"/>
            <a:ext cx="432000" cy="144000"/>
          </a:xfrm>
          <a:prstGeom prst="rightArrow">
            <a:avLst/>
          </a:prstGeom>
          <a:solidFill>
            <a:srgbClr val="FFFF99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 rot="10800000">
            <a:off x="6012161" y="4077072"/>
            <a:ext cx="432000" cy="144000"/>
          </a:xfrm>
          <a:prstGeom prst="rightArrow">
            <a:avLst/>
          </a:prstGeom>
          <a:solidFill>
            <a:srgbClr val="FFFF99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7956376" y="4077072"/>
            <a:ext cx="396000" cy="144000"/>
          </a:xfrm>
          <a:prstGeom prst="rightArrow">
            <a:avLst/>
          </a:prstGeom>
          <a:solidFill>
            <a:srgbClr val="FFFF99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 rot="9844906">
            <a:off x="6675943" y="2049567"/>
            <a:ext cx="468000" cy="180000"/>
          </a:xfrm>
          <a:prstGeom prst="rightArrow">
            <a:avLst/>
          </a:prstGeom>
          <a:solidFill>
            <a:srgbClr val="FFFF99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67544" y="53012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Ziele: 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sz="2000" dirty="0" smtClean="0">
                <a:latin typeface="+mn-lt"/>
              </a:rPr>
              <a:t>Begriff Impuls und Impulsänderung anwenden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sz="2000" dirty="0" smtClean="0">
                <a:latin typeface="+mn-lt"/>
              </a:rPr>
              <a:t>Konzepte Impulserhaltung und –</a:t>
            </a:r>
            <a:r>
              <a:rPr lang="de-DE" sz="2000" dirty="0" err="1" smtClean="0">
                <a:latin typeface="+mn-lt"/>
              </a:rPr>
              <a:t>übertragung</a:t>
            </a:r>
            <a:r>
              <a:rPr lang="de-DE" sz="2000" dirty="0" smtClean="0">
                <a:latin typeface="+mn-lt"/>
              </a:rPr>
              <a:t> vertiefen</a:t>
            </a:r>
            <a:endParaRPr lang="de-DE" sz="2000" dirty="0">
              <a:latin typeface="+mn-lt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308304" y="5373216"/>
            <a:ext cx="1104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7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Fotos: Monica Hettrich</a:t>
            </a: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10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4. Präsentationstraining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252390" y="1052736"/>
            <a:ext cx="8640089" cy="5184576"/>
          </a:xfrm>
        </p:spPr>
        <p:txBody>
          <a:bodyPr/>
          <a:lstStyle/>
          <a:p>
            <a:r>
              <a:rPr lang="de-DE" sz="2400" dirty="0" smtClean="0">
                <a:latin typeface="+mn-lt"/>
              </a:rPr>
              <a:t>Erarbeitung der </a:t>
            </a:r>
            <a:r>
              <a:rPr lang="de-DE" sz="2400" dirty="0" err="1" smtClean="0">
                <a:latin typeface="+mn-lt"/>
              </a:rPr>
              <a:t>pbK</a:t>
            </a:r>
            <a:r>
              <a:rPr lang="de-DE" sz="2400" dirty="0" smtClean="0">
                <a:latin typeface="+mn-lt"/>
              </a:rPr>
              <a:t> 2.2 (7): </a:t>
            </a:r>
          </a:p>
          <a:p>
            <a:pPr lvl="1"/>
            <a:r>
              <a:rPr lang="de-DE" sz="2000" dirty="0" smtClean="0">
                <a:latin typeface="+mn-lt"/>
              </a:rPr>
              <a:t>„[…] Erkenntnisse sinnvoll strukturieren, sachbezogen und </a:t>
            </a:r>
            <a:r>
              <a:rPr lang="de-DE" sz="2000" dirty="0" err="1" smtClean="0">
                <a:latin typeface="+mn-lt"/>
              </a:rPr>
              <a:t>adressatengerecht</a:t>
            </a:r>
            <a:r>
              <a:rPr lang="de-DE" sz="2000" dirty="0" smtClean="0">
                <a:latin typeface="+mn-lt"/>
              </a:rPr>
              <a:t> aufbereiten sowie unter Nutzung geeigneter Medien präsentieren“</a:t>
            </a:r>
          </a:p>
          <a:p>
            <a:r>
              <a:rPr lang="de-DE" sz="2400" dirty="0" smtClean="0">
                <a:latin typeface="+mn-lt"/>
              </a:rPr>
              <a:t>nach Wahl der Lehrkraft auch an beliebigen anderen U-Inhalten, hier aber sehr gut möglich:</a:t>
            </a:r>
          </a:p>
          <a:p>
            <a:pPr lvl="1"/>
            <a:r>
              <a:rPr lang="de-DE" sz="2000" dirty="0" smtClean="0">
                <a:latin typeface="+mn-lt"/>
              </a:rPr>
              <a:t>Einbettung kleiner Experimente</a:t>
            </a:r>
          </a:p>
          <a:p>
            <a:pPr lvl="1"/>
            <a:r>
              <a:rPr lang="de-DE" sz="2000" dirty="0" smtClean="0">
                <a:latin typeface="+mn-lt"/>
              </a:rPr>
              <a:t>Trennung von Beobachtungs- und Erklärungsebene</a:t>
            </a:r>
          </a:p>
          <a:p>
            <a:pPr lvl="1"/>
            <a:r>
              <a:rPr lang="de-DE" sz="2000" dirty="0" smtClean="0">
                <a:latin typeface="+mn-lt"/>
              </a:rPr>
              <a:t>Vertiefung der eingeführten Fachbegriffe</a:t>
            </a:r>
          </a:p>
          <a:p>
            <a:r>
              <a:rPr lang="de-DE" sz="2400" dirty="0" smtClean="0">
                <a:latin typeface="+mn-lt"/>
              </a:rPr>
              <a:t>Ablauf des Trainings:</a:t>
            </a:r>
          </a:p>
          <a:p>
            <a:pPr lvl="1"/>
            <a:r>
              <a:rPr lang="de-DE" sz="2000" dirty="0" smtClean="0">
                <a:latin typeface="+mn-lt"/>
              </a:rPr>
              <a:t>Vorbereitung Kurzpräsentation (ca. 2-3 Min) zu einer Lernstation als HA</a:t>
            </a:r>
          </a:p>
          <a:p>
            <a:pPr lvl="1"/>
            <a:r>
              <a:rPr lang="de-DE" sz="2000" dirty="0" smtClean="0">
                <a:latin typeface="+mn-lt"/>
              </a:rPr>
              <a:t>2 Beispiele im Plenum besprechen</a:t>
            </a:r>
          </a:p>
          <a:p>
            <a:pPr lvl="1"/>
            <a:r>
              <a:rPr lang="de-DE" sz="2000" dirty="0" smtClean="0">
                <a:latin typeface="+mn-lt"/>
              </a:rPr>
              <a:t>allgemeine Kriterien für gelungene Präsentation erarbeiten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3645024"/>
            <a:ext cx="8640089" cy="2592288"/>
          </a:xfrm>
        </p:spPr>
        <p:txBody>
          <a:bodyPr/>
          <a:lstStyle/>
          <a:p>
            <a:r>
              <a:rPr lang="de-DE" sz="2400" dirty="0" smtClean="0">
                <a:latin typeface="+mn-lt"/>
              </a:rPr>
              <a:t>Ziele: </a:t>
            </a:r>
          </a:p>
          <a:p>
            <a:pPr lvl="1"/>
            <a:r>
              <a:rPr lang="de-DE" sz="2000" dirty="0" smtClean="0">
                <a:latin typeface="+mn-lt"/>
              </a:rPr>
              <a:t>Dynamischer Zugang zur Kraft</a:t>
            </a:r>
          </a:p>
          <a:p>
            <a:pPr lvl="1"/>
            <a:r>
              <a:rPr lang="de-DE" sz="2000" dirty="0" smtClean="0">
                <a:latin typeface="+mn-lt"/>
              </a:rPr>
              <a:t>Kraft vermittelt Impulsänderungen</a:t>
            </a:r>
          </a:p>
          <a:p>
            <a:pPr lvl="1"/>
            <a:r>
              <a:rPr lang="de-DE" sz="2000" dirty="0" smtClean="0">
                <a:latin typeface="+mn-lt"/>
              </a:rPr>
              <a:t>Definition Kraft über Änderungen des Impulses in Zeitintervall</a:t>
            </a:r>
          </a:p>
          <a:p>
            <a:pPr>
              <a:spcBef>
                <a:spcPts val="1200"/>
              </a:spcBef>
            </a:pPr>
            <a:r>
              <a:rPr lang="de-DE" sz="2400" dirty="0" smtClean="0">
                <a:latin typeface="+mn-lt"/>
              </a:rPr>
              <a:t>Schülerarbeitsauftrag mit gestuften Hilfen und Vertiefungsaufgabe</a:t>
            </a:r>
            <a:endParaRPr lang="de-DE" sz="2400" dirty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5. Vom Impuls zur Kraft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693" y="1340768"/>
            <a:ext cx="748692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1196752"/>
            <a:ext cx="8640089" cy="50405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>
                <a:latin typeface="+mn-lt"/>
              </a:rPr>
              <a:t>Einsatz „Check-In-Aufgaben“:</a:t>
            </a:r>
          </a:p>
          <a:p>
            <a:pPr marL="914400" lvl="1" indent="-514350">
              <a:spcBef>
                <a:spcPts val="0"/>
              </a:spcBef>
            </a:pPr>
            <a:r>
              <a:rPr lang="de-DE" dirty="0" smtClean="0">
                <a:latin typeface="+mn-lt"/>
              </a:rPr>
              <a:t>Wiederholung aller zentralen Inhalte zu Stundenbeginn</a:t>
            </a:r>
          </a:p>
          <a:p>
            <a:pPr marL="914400" lvl="1" indent="-514350">
              <a:spcBef>
                <a:spcPts val="0"/>
              </a:spcBef>
            </a:pPr>
            <a:r>
              <a:rPr lang="de-DE" dirty="0" smtClean="0">
                <a:latin typeface="+mn-lt"/>
              </a:rPr>
              <a:t>Beteiligung aller Schülerinnen und Schüler der Klasse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latin typeface="+mn-lt"/>
              </a:rPr>
              <a:t>Einsatz gestufter Hilfen:</a:t>
            </a:r>
          </a:p>
          <a:p>
            <a:pPr marL="914400" lvl="1" indent="-514350">
              <a:spcBef>
                <a:spcPts val="0"/>
              </a:spcBef>
            </a:pPr>
            <a:r>
              <a:rPr lang="de-DE" dirty="0" smtClean="0">
                <a:latin typeface="+mn-lt"/>
              </a:rPr>
              <a:t>Berechnung Impuls</a:t>
            </a:r>
          </a:p>
          <a:p>
            <a:pPr marL="914400" lvl="1" indent="-514350">
              <a:spcBef>
                <a:spcPts val="0"/>
              </a:spcBef>
            </a:pPr>
            <a:r>
              <a:rPr lang="de-DE" dirty="0" smtClean="0">
                <a:latin typeface="+mn-lt"/>
              </a:rPr>
              <a:t>Erarbeitung zu Impulsübertragung und Kraft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latin typeface="+mn-lt"/>
              </a:rPr>
              <a:t>Lernstationen und Präsentationstraining:</a:t>
            </a:r>
          </a:p>
          <a:p>
            <a:pPr marL="914400" lvl="1" indent="-514350">
              <a:spcBef>
                <a:spcPts val="0"/>
              </a:spcBef>
            </a:pPr>
            <a:r>
              <a:rPr lang="de-DE" dirty="0" smtClean="0">
                <a:latin typeface="+mn-lt"/>
              </a:rPr>
              <a:t>selbstdifferenzierende Aufgabenstellungen mit Vertiefungsmöglichkeiten</a:t>
            </a:r>
          </a:p>
          <a:p>
            <a:pPr marL="914400" lvl="1" indent="-514350">
              <a:spcBef>
                <a:spcPts val="0"/>
              </a:spcBef>
            </a:pPr>
            <a:r>
              <a:rPr lang="de-DE" dirty="0" smtClean="0">
                <a:latin typeface="+mn-lt"/>
              </a:rPr>
              <a:t>eigene Gestaltung von Kurzvorträgen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Differenzierungsangebote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2132856"/>
            <a:ext cx="8640089" cy="4104456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Vorüberlegungen</a:t>
            </a:r>
          </a:p>
          <a:p>
            <a:r>
              <a:rPr lang="de-DE" dirty="0" smtClean="0">
                <a:latin typeface="+mn-lt"/>
              </a:rPr>
              <a:t>Stundenverteilung</a:t>
            </a:r>
          </a:p>
          <a:p>
            <a:r>
              <a:rPr lang="de-DE" dirty="0" smtClean="0">
                <a:latin typeface="+mn-lt"/>
              </a:rPr>
              <a:t>Stundenabläufe</a:t>
            </a:r>
          </a:p>
          <a:p>
            <a:r>
              <a:rPr lang="de-DE" dirty="0" smtClean="0">
                <a:latin typeface="+mn-lt"/>
              </a:rPr>
              <a:t>Differenzierungsangebote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Überblick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0072" y="1123578"/>
            <a:ext cx="3456384" cy="489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5148064" y="5733256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Foto: Deutscher Verkehrssicherheitsrat</a:t>
            </a:r>
            <a:endParaRPr lang="de-DE" sz="105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000" b="1" dirty="0" smtClean="0"/>
              <a:t>Vorüberlegungen: </a:t>
            </a:r>
            <a:r>
              <a:rPr lang="de-DE" sz="3000" b="1" dirty="0" err="1" smtClean="0"/>
              <a:t>Präkonzepte</a:t>
            </a:r>
            <a:r>
              <a:rPr lang="de-DE" sz="3000" b="1" dirty="0" smtClean="0"/>
              <a:t> &amp; Fehlvorstellungen</a:t>
            </a:r>
            <a:endParaRPr lang="de-DE" sz="30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4" name="Inhaltsplatzhalter 1"/>
          <p:cNvSpPr>
            <a:spLocks noGrp="1"/>
          </p:cNvSpPr>
          <p:nvPr>
            <p:ph sz="half" idx="1"/>
          </p:nvPr>
        </p:nvSpPr>
        <p:spPr>
          <a:xfrm>
            <a:off x="252390" y="980728"/>
            <a:ext cx="8640089" cy="5256584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 smtClean="0">
                <a:latin typeface="+mn-lt"/>
              </a:rPr>
              <a:t>Problematische </a:t>
            </a:r>
            <a:r>
              <a:rPr lang="de-DE" sz="2400" dirty="0" err="1" smtClean="0">
                <a:latin typeface="+mn-lt"/>
              </a:rPr>
              <a:t>Präkonzepte</a:t>
            </a:r>
            <a:r>
              <a:rPr lang="de-DE" sz="2400" dirty="0" smtClean="0">
                <a:latin typeface="+mn-lt"/>
              </a:rPr>
              <a:t> zum Kraftbegriff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i="1" dirty="0" smtClean="0">
                <a:latin typeface="+mn-lt"/>
              </a:rPr>
              <a:t>(Quelle: J. Willer „Didaktik des Physikunterrichtes“, Verlag Harri Deutsch, Studie von R. </a:t>
            </a:r>
            <a:r>
              <a:rPr lang="de-DE" sz="1400" i="1" dirty="0" err="1" smtClean="0">
                <a:latin typeface="+mn-lt"/>
              </a:rPr>
              <a:t>Wodzinski</a:t>
            </a:r>
            <a:r>
              <a:rPr lang="de-DE" sz="1400" i="1" dirty="0" smtClean="0">
                <a:latin typeface="+mn-lt"/>
              </a:rPr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 smtClean="0">
                <a:latin typeface="+mn-lt"/>
              </a:rPr>
              <a:t>Kraftvorstellung: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Kraft ist Fähigkeit, etwas zu bewirken: Kraft = Energie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Körper können Kraft haben, ohne sie auszuüben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Kräfte wirken oder bewirken etwas: Kraft als „Täter“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Kraft ist etwas Übertragbares: Kraft = Kraftstoß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 smtClean="0">
                <a:latin typeface="+mn-lt"/>
              </a:rPr>
              <a:t>Kraft und Bewegung: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</a:rPr>
              <a:t>F </a:t>
            </a:r>
            <a:r>
              <a:rPr lang="de-DE" sz="2000" dirty="0" smtClean="0">
                <a:latin typeface="+mn-lt"/>
                <a:sym typeface="Symbol"/>
              </a:rPr>
              <a:t> v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  <a:sym typeface="Symbol"/>
              </a:rPr>
              <a:t>Antriebskraft in Richtung einer Bewegung erforderlich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  <a:sym typeface="Symbol"/>
              </a:rPr>
              <a:t>Bewegung stets in Richtung der resultierenden Kraft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  <a:sym typeface="Symbol"/>
              </a:rPr>
              <a:t>Ohne Kraft oder mit resultierender Kraft Null keine Bewegung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  <a:sym typeface="Symbol"/>
              </a:rPr>
              <a:t>Kraft wird bei Bewegung verbraucht</a:t>
            </a:r>
          </a:p>
          <a:p>
            <a:pPr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dirty="0" smtClean="0">
                <a:latin typeface="+mn-lt"/>
              </a:rPr>
              <a:t>Kraft und Aktivität:</a:t>
            </a:r>
          </a:p>
          <a:p>
            <a:pPr marL="36195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  <a:sym typeface="Symbol"/>
              </a:rPr>
              <a:t>Aktive / lebende Körper üben Kräfte aus, passive leisten lediglich Widerstand</a:t>
            </a:r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1484784"/>
            <a:ext cx="8640089" cy="475252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de-DE" dirty="0" smtClean="0">
                <a:latin typeface="+mn-lt"/>
                <a:sym typeface="Symbol"/>
              </a:rPr>
              <a:t>Empfehlungen</a:t>
            </a:r>
          </a:p>
          <a:p>
            <a:pPr marL="361950" indent="-361950">
              <a:spcBef>
                <a:spcPts val="1200"/>
              </a:spcBef>
              <a:spcAft>
                <a:spcPts val="0"/>
              </a:spcAft>
            </a:pPr>
            <a:r>
              <a:rPr lang="de-DE" sz="2400" dirty="0" smtClean="0">
                <a:latin typeface="+mn-lt"/>
                <a:sym typeface="Symbol"/>
              </a:rPr>
              <a:t>Einführung des Kraftbegriffes auf dynamischem Wege, nicht über Statik =&gt; Vermeiden von Fehlvorstellungen</a:t>
            </a:r>
          </a:p>
          <a:p>
            <a:pPr marL="361950" indent="-361950">
              <a:spcBef>
                <a:spcPts val="1200"/>
              </a:spcBef>
              <a:spcAft>
                <a:spcPts val="0"/>
              </a:spcAft>
            </a:pPr>
            <a:r>
              <a:rPr lang="de-DE" sz="2400" dirty="0" smtClean="0">
                <a:latin typeface="+mn-lt"/>
                <a:sym typeface="Symbol"/>
              </a:rPr>
              <a:t>Dynamischer Zugang auf unterschiedlichen Wegen möglich, z.B.</a:t>
            </a:r>
          </a:p>
          <a:p>
            <a:pPr marL="76200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  <a:sym typeface="Symbol"/>
              </a:rPr>
              <a:t>Änderungen von Bewegungszuständen mit Hilfe von Geschwindigkeitsänderungen</a:t>
            </a:r>
          </a:p>
          <a:p>
            <a:pPr marL="76200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  <a:sym typeface="Symbol"/>
              </a:rPr>
              <a:t>Münchner Konzept „Zusatzbewegung“ (Wilhelm, Hopf et al.)</a:t>
            </a:r>
          </a:p>
          <a:p>
            <a:pPr marL="762000" lvl="1" indent="-361950">
              <a:spcBef>
                <a:spcPts val="0"/>
              </a:spcBef>
              <a:spcAft>
                <a:spcPts val="0"/>
              </a:spcAft>
            </a:pPr>
            <a:r>
              <a:rPr lang="de-DE" sz="2000" dirty="0" smtClean="0">
                <a:latin typeface="+mn-lt"/>
                <a:sym typeface="Symbol"/>
              </a:rPr>
              <a:t>Früheinführung des Impulses, Kraft über Impulsänderungen</a:t>
            </a:r>
          </a:p>
          <a:p>
            <a:pPr marL="361950" indent="-361950">
              <a:spcBef>
                <a:spcPts val="0"/>
              </a:spcBef>
              <a:spcAft>
                <a:spcPts val="0"/>
              </a:spcAft>
            </a:pPr>
            <a:endParaRPr lang="de-DE" sz="2400" dirty="0" smtClean="0">
              <a:latin typeface="+mn-lt"/>
              <a:sym typeface="Symbol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Vorüberlegungen: Fachdidaktik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1412776"/>
            <a:ext cx="8640089" cy="4824536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de-DE" sz="2400" b="1" dirty="0" smtClean="0">
                <a:latin typeface="+mn-lt"/>
              </a:rPr>
              <a:t>BP 2004: </a:t>
            </a:r>
          </a:p>
          <a:p>
            <a:pPr>
              <a:spcAft>
                <a:spcPts val="1200"/>
              </a:spcAft>
            </a:pPr>
            <a:r>
              <a:rPr lang="de-DE" sz="2400" dirty="0" smtClean="0">
                <a:latin typeface="+mn-lt"/>
              </a:rPr>
              <a:t>Impuls-Einführung verbindlich in 7/8</a:t>
            </a:r>
          </a:p>
          <a:p>
            <a:pPr>
              <a:spcAft>
                <a:spcPts val="600"/>
              </a:spcAft>
              <a:buNone/>
            </a:pPr>
            <a:r>
              <a:rPr lang="de-DE" sz="2400" b="1" dirty="0" smtClean="0">
                <a:latin typeface="+mn-lt"/>
              </a:rPr>
              <a:t>BP 2016: </a:t>
            </a:r>
          </a:p>
          <a:p>
            <a:pPr>
              <a:spcAft>
                <a:spcPts val="600"/>
              </a:spcAft>
            </a:pPr>
            <a:r>
              <a:rPr lang="de-DE" sz="2400" dirty="0" smtClean="0">
                <a:latin typeface="+mn-lt"/>
              </a:rPr>
              <a:t>Impuls-Einführung in 7/8 nicht mehr zwingend erforderlich</a:t>
            </a:r>
          </a:p>
          <a:p>
            <a:pPr>
              <a:spcAft>
                <a:spcPts val="600"/>
              </a:spcAft>
            </a:pPr>
            <a:r>
              <a:rPr lang="de-DE" sz="2400" dirty="0" smtClean="0">
                <a:latin typeface="+mn-lt"/>
              </a:rPr>
              <a:t>aber: dynamischer Zugang zur Kraft gefordert</a:t>
            </a:r>
          </a:p>
          <a:p>
            <a:pPr lvl="1">
              <a:spcAft>
                <a:spcPts val="600"/>
              </a:spcAft>
            </a:pPr>
            <a:r>
              <a:rPr lang="de-DE" sz="2000" dirty="0" smtClean="0">
                <a:latin typeface="+mn-lt"/>
              </a:rPr>
              <a:t>Zugang über Früheinführung des Impulses erfüllt dies!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Vorüberlegungen: Bildungsplan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1556792"/>
            <a:ext cx="8640089" cy="468052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400" b="1" dirty="0" smtClean="0">
                <a:latin typeface="+mn-lt"/>
              </a:rPr>
              <a:t>Inhaltsbezogene Kompetenzen (</a:t>
            </a:r>
            <a:r>
              <a:rPr lang="de-DE" sz="2400" b="1" dirty="0" err="1" smtClean="0">
                <a:latin typeface="+mn-lt"/>
              </a:rPr>
              <a:t>ibK</a:t>
            </a:r>
            <a:r>
              <a:rPr lang="de-DE" sz="2400" b="1" dirty="0" smtClean="0">
                <a:latin typeface="+mn-lt"/>
              </a:rPr>
              <a:t>):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 smtClean="0">
                <a:latin typeface="Calibri"/>
                <a:ea typeface="Calibri"/>
                <a:cs typeface="Arial"/>
              </a:rPr>
              <a:t>Die Schülerinnen und Schüler können …</a:t>
            </a:r>
            <a:endParaRPr lang="de-DE" dirty="0" smtClean="0">
              <a:latin typeface="Times New Roman"/>
              <a:ea typeface="Calibri"/>
              <a:cs typeface="Times New Roman"/>
            </a:endParaRPr>
          </a:p>
          <a:p>
            <a:pPr marL="0" indent="1905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 smtClean="0">
                <a:latin typeface="Calibri"/>
                <a:ea typeface="Calibri"/>
                <a:cs typeface="Arial"/>
              </a:rPr>
              <a:t>3.2.7 (1) den Trägheitssatz beschreiben</a:t>
            </a:r>
            <a:endParaRPr lang="de-DE" sz="3200" dirty="0" smtClean="0">
              <a:latin typeface="Times New Roman"/>
              <a:ea typeface="Calibri"/>
              <a:cs typeface="Times New Roman"/>
            </a:endParaRPr>
          </a:p>
          <a:p>
            <a:pPr marL="0" indent="1905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 smtClean="0">
                <a:latin typeface="Calibri"/>
                <a:ea typeface="Calibri"/>
                <a:cs typeface="Arial"/>
              </a:rPr>
              <a:t>3.2.7 (2) Änderungen von Bewegungszuständen (Betrag und Richtung) als Wirkung von Kräften beschreiben</a:t>
            </a:r>
            <a:endParaRPr lang="de-DE" sz="3200" dirty="0" smtClean="0">
              <a:latin typeface="Times New Roman"/>
              <a:ea typeface="Calibri"/>
              <a:cs typeface="Times New Roman"/>
            </a:endParaRPr>
          </a:p>
          <a:p>
            <a:pPr marL="0" indent="1905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 smtClean="0">
                <a:latin typeface="Calibri"/>
                <a:ea typeface="Calibri"/>
                <a:cs typeface="Arial"/>
              </a:rPr>
              <a:t>3.2.7 (3) das Wechselwirkungsprinzip beschreiben</a:t>
            </a:r>
            <a:endParaRPr lang="de-DE" sz="3200" dirty="0" smtClean="0">
              <a:latin typeface="Times New Roman"/>
              <a:ea typeface="Calibri"/>
              <a:cs typeface="Times New Roman"/>
            </a:endParaRPr>
          </a:p>
          <a:p>
            <a:pPr marL="0" indent="1905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 smtClean="0">
                <a:latin typeface="Calibri"/>
                <a:ea typeface="Calibri"/>
                <a:cs typeface="Arial"/>
              </a:rPr>
              <a:t>3.2.7 (4) Newtons Prinzipien der Mechanik zur verbalen Beschreibung und Erklärung einfacher Situationen aus Experimenten und aus dem Alltag anwenden</a:t>
            </a:r>
            <a:endParaRPr lang="de-DE" sz="3200" dirty="0" smtClean="0">
              <a:latin typeface="Times New Roman"/>
              <a:ea typeface="Calibri"/>
              <a:cs typeface="Times New Roman"/>
            </a:endParaRPr>
          </a:p>
          <a:p>
            <a:pPr marL="0" indent="1905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 smtClean="0">
                <a:latin typeface="Calibri"/>
                <a:ea typeface="Calibri"/>
                <a:cs typeface="Arial"/>
              </a:rPr>
              <a:t>3.2.7 (8) aus ihren Kenntnissen der Mechanik Regeln für sicheres Verhalten im Straßenverkehr ableiten (zum Beispiel Sicherheitsgurte)</a:t>
            </a:r>
            <a:endParaRPr lang="de-DE" sz="2000" dirty="0" smtClean="0">
              <a:latin typeface="+mn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endParaRPr lang="de-DE" sz="2400" dirty="0" smtClean="0">
              <a:latin typeface="+mn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Vorüberlegungen: Bildungsplan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836712"/>
            <a:ext cx="8640089" cy="5688632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latin typeface="+mn-lt"/>
              </a:rPr>
              <a:t>Prozessbezogene Kompetenzen (</a:t>
            </a:r>
            <a:r>
              <a:rPr lang="de-DE" sz="2400" b="1" dirty="0" err="1" smtClean="0">
                <a:latin typeface="+mn-lt"/>
              </a:rPr>
              <a:t>pbK</a:t>
            </a:r>
            <a:r>
              <a:rPr lang="de-DE" sz="2400" b="1" dirty="0" smtClean="0">
                <a:latin typeface="+mn-lt"/>
              </a:rPr>
              <a:t>):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de-DE" sz="2400" b="1" dirty="0" smtClean="0">
                <a:latin typeface="+mn-lt"/>
              </a:rPr>
              <a:t>2.1 Erkenntnisgewinnung: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6</a:t>
            </a: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.	mathematische Zusammenhänge zwischen physikalischen Größen herstellen […]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de-DE" sz="1800" dirty="0" smtClean="0">
                <a:solidFill>
                  <a:srgbClr val="000000"/>
                </a:solidFill>
                <a:latin typeface="+mn-lt"/>
              </a:rPr>
              <a:t>9. 	zwischen realen Erfahrungen und konstruierten, idealisierten Modellvorstellungen unterscheiden (unter anderem Unterschied zwischen Beobachtung und Erklärung)</a:t>
            </a:r>
          </a:p>
          <a:p>
            <a:pPr marL="361950" indent="-361950">
              <a:buNone/>
              <a:tabLst>
                <a:tab pos="361950" algn="l"/>
              </a:tabLst>
            </a:pPr>
            <a:r>
              <a:rPr lang="de-DE" sz="1800" dirty="0" smtClean="0">
                <a:latin typeface="+mn-lt"/>
              </a:rPr>
              <a:t>12. Sachtexte mit physikalischem Bezug sinnentnehmend lesen</a:t>
            </a:r>
            <a:endParaRPr lang="de-DE" sz="1800" dirty="0" smtClean="0">
              <a:solidFill>
                <a:srgbClr val="000000"/>
              </a:solidFill>
              <a:latin typeface="+mn-lt"/>
            </a:endParaRPr>
          </a:p>
          <a:p>
            <a:pPr marL="457200" indent="-457200">
              <a:buNone/>
              <a:tabLst>
                <a:tab pos="361950" algn="l"/>
              </a:tabLst>
            </a:pPr>
            <a:r>
              <a:rPr lang="de-DE" sz="2400" b="1" dirty="0" smtClean="0">
                <a:latin typeface="+mn-lt"/>
              </a:rPr>
              <a:t>2.2 Kommunikation:</a:t>
            </a:r>
          </a:p>
          <a:p>
            <a:pPr>
              <a:buNone/>
              <a:tabLst>
                <a:tab pos="361950" algn="l"/>
              </a:tabLst>
            </a:pPr>
            <a:r>
              <a:rPr lang="de-DE" sz="1800" dirty="0" smtClean="0">
                <a:latin typeface="+mn-lt"/>
                <a:ea typeface="Times New Roman"/>
                <a:cs typeface="Times New Roman"/>
              </a:rPr>
              <a:t>1. 	</a:t>
            </a:r>
            <a:r>
              <a:rPr lang="de-DE" sz="1800" dirty="0" smtClean="0">
                <a:latin typeface="+mn-lt"/>
                <a:ea typeface="Times New Roman"/>
                <a:cs typeface="Times New Roman"/>
              </a:rPr>
              <a:t>zwischen </a:t>
            </a:r>
            <a:r>
              <a:rPr lang="de-DE" sz="1800" dirty="0" smtClean="0">
                <a:latin typeface="+mn-lt"/>
                <a:ea typeface="Times New Roman"/>
                <a:cs typeface="Times New Roman"/>
              </a:rPr>
              <a:t>alltagssprachlicher und fachsprachlicher Beschreibung unterscheiden</a:t>
            </a:r>
            <a:endParaRPr lang="de-DE" sz="1800" dirty="0" smtClean="0">
              <a:latin typeface="+mn-lt"/>
              <a:ea typeface="Times New Roman"/>
              <a:cs typeface="Times New Roman"/>
            </a:endParaRPr>
          </a:p>
          <a:p>
            <a:pPr>
              <a:buNone/>
              <a:tabLst>
                <a:tab pos="361950" algn="l"/>
              </a:tabLst>
            </a:pPr>
            <a:r>
              <a:rPr lang="de-DE" sz="2000" dirty="0" smtClean="0">
                <a:latin typeface="+mn-lt"/>
                <a:ea typeface="Times New Roman"/>
                <a:cs typeface="Times New Roman"/>
              </a:rPr>
              <a:t>2</a:t>
            </a:r>
            <a:r>
              <a:rPr lang="de-DE" sz="2000" dirty="0" smtClean="0">
                <a:latin typeface="+mn-lt"/>
                <a:ea typeface="Times New Roman"/>
                <a:cs typeface="Times New Roman"/>
              </a:rPr>
              <a:t>. 	</a:t>
            </a:r>
            <a:r>
              <a:rPr lang="de-DE" sz="1800" dirty="0" smtClean="0">
                <a:latin typeface="+mn-lt"/>
                <a:ea typeface="Times New Roman"/>
                <a:cs typeface="Times New Roman"/>
              </a:rPr>
              <a:t>funktionale Zusammenhänge zwischen physikalischen Größen verbal beschreiben (zum Beispiel „je-desto“-Aussagen) und physikalische Formeln erläutern (zum Beispiel Ursache-Wirkungs-Aussagen, unbekannte Formeln)</a:t>
            </a:r>
          </a:p>
          <a:p>
            <a:pPr>
              <a:buNone/>
              <a:tabLst>
                <a:tab pos="361950" algn="l"/>
              </a:tabLst>
            </a:pPr>
            <a:r>
              <a:rPr lang="de-DE" sz="1800" dirty="0" smtClean="0">
                <a:latin typeface="+mn-lt"/>
              </a:rPr>
              <a:t>7. 	[…], Erkenntnisse sinnvoll strukturieren, sachbezogen und </a:t>
            </a:r>
            <a:r>
              <a:rPr lang="de-DE" sz="1800" dirty="0" err="1" smtClean="0">
                <a:latin typeface="+mn-lt"/>
              </a:rPr>
              <a:t>adressatengerecht</a:t>
            </a:r>
            <a:r>
              <a:rPr lang="de-DE" sz="1800" dirty="0" smtClean="0">
                <a:latin typeface="+mn-lt"/>
              </a:rPr>
              <a:t> aufbereiten sowie unter Nutzung geeigneter Medien präsentieren.</a:t>
            </a:r>
          </a:p>
          <a:p>
            <a:pPr marL="457200" indent="-457200">
              <a:buNone/>
              <a:tabLst>
                <a:tab pos="361950" algn="l"/>
              </a:tabLst>
            </a:pPr>
            <a:r>
              <a:rPr lang="de-DE" sz="2400" b="1" dirty="0" smtClean="0">
                <a:latin typeface="+mn-lt"/>
              </a:rPr>
              <a:t>2.3 Bewertung:</a:t>
            </a:r>
            <a:endParaRPr lang="de-DE" sz="1800" dirty="0" smtClean="0">
              <a:latin typeface="+mn-lt"/>
            </a:endParaRPr>
          </a:p>
          <a:p>
            <a:pPr>
              <a:buNone/>
              <a:tabLst>
                <a:tab pos="361950" algn="l"/>
              </a:tabLst>
            </a:pPr>
            <a:r>
              <a:rPr lang="de-DE" sz="1800" dirty="0" smtClean="0">
                <a:latin typeface="+mn-lt"/>
              </a:rPr>
              <a:t>7. 	Risiken und Sicherheitsmaßnahmen bei Experimenten und im Alltag mithilfe ihres physikalischen Wissens bewerten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Vorüberlegungen: Bildungsplan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2390" y="980728"/>
            <a:ext cx="8640089" cy="52565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latin typeface="+mn-lt"/>
              </a:rPr>
              <a:t>Impuls und Bewegungszustand [2 Std.]:</a:t>
            </a:r>
          </a:p>
          <a:p>
            <a:pPr marL="914400" lvl="1" indent="-377825">
              <a:spcBef>
                <a:spcPts val="0"/>
              </a:spcBef>
            </a:pPr>
            <a:r>
              <a:rPr lang="de-DE" sz="2000" dirty="0" smtClean="0">
                <a:latin typeface="+mn-lt"/>
              </a:rPr>
              <a:t>Eisenbahnunglück von Steglitz / Titanic</a:t>
            </a:r>
          </a:p>
          <a:p>
            <a:pPr marL="914400" lvl="1" indent="-377825">
              <a:spcBef>
                <a:spcPts val="0"/>
              </a:spcBef>
            </a:pPr>
            <a:r>
              <a:rPr lang="de-DE" sz="2000" dirty="0" smtClean="0">
                <a:latin typeface="+mn-lt"/>
              </a:rPr>
              <a:t>Einführung und Festigung Impulsbegriff über „Schwung“ / „Wucht“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latin typeface="+mn-lt"/>
              </a:rPr>
              <a:t>Impuls, Impulserhaltung und Trägheit [2 Std.]:</a:t>
            </a:r>
          </a:p>
          <a:p>
            <a:pPr marL="914400" lvl="1" indent="-377825">
              <a:spcBef>
                <a:spcPts val="0"/>
              </a:spcBef>
            </a:pPr>
            <a:r>
              <a:rPr lang="de-DE" sz="2000" dirty="0" smtClean="0">
                <a:latin typeface="+mn-lt"/>
              </a:rPr>
              <a:t>Thema Verkehr und Sicherheitsgurt</a:t>
            </a:r>
          </a:p>
          <a:p>
            <a:pPr marL="914400" lvl="1" indent="-377825">
              <a:spcBef>
                <a:spcPts val="0"/>
              </a:spcBef>
            </a:pPr>
            <a:r>
              <a:rPr lang="de-DE" sz="2000" dirty="0" smtClean="0">
                <a:latin typeface="+mn-lt"/>
              </a:rPr>
              <a:t>Trägheitssatz und Impulserhaltung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latin typeface="+mn-lt"/>
              </a:rPr>
              <a:t>Impulserhaltung und Impulsübertragung [2 Std.]:</a:t>
            </a:r>
          </a:p>
          <a:p>
            <a:pPr marL="914400" lvl="1" indent="-377825">
              <a:spcBef>
                <a:spcPts val="0"/>
              </a:spcBef>
            </a:pPr>
            <a:r>
              <a:rPr lang="de-DE" sz="2000" dirty="0" smtClean="0">
                <a:latin typeface="+mn-lt"/>
              </a:rPr>
              <a:t>Lernstationen zum Impulsübertrag</a:t>
            </a:r>
          </a:p>
          <a:p>
            <a:pPr marL="914400" lvl="1" indent="-377825">
              <a:spcBef>
                <a:spcPts val="0"/>
              </a:spcBef>
            </a:pPr>
            <a:r>
              <a:rPr lang="de-DE" sz="2000" dirty="0" smtClean="0">
                <a:latin typeface="+mn-lt"/>
              </a:rPr>
              <a:t>Festigung Impulserhaltungskonzept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Kurz-Präsentationen in Physik am Bsp. der Impulsübertragung [2 Std.]:</a:t>
            </a:r>
          </a:p>
          <a:p>
            <a:pPr marL="914400" lvl="1" indent="-377825">
              <a:spcBef>
                <a:spcPts val="0"/>
              </a:spcBef>
            </a:pP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Präsentationstraining für experimentelle Kurzreferate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600" dirty="0" smtClean="0">
                <a:latin typeface="+mn-lt"/>
              </a:rPr>
              <a:t>Vom Impuls zur Kraft [2 Std.]:</a:t>
            </a:r>
          </a:p>
          <a:p>
            <a:pPr marL="914400" lvl="1" indent="-377825">
              <a:spcBef>
                <a:spcPts val="0"/>
              </a:spcBef>
            </a:pPr>
            <a:r>
              <a:rPr lang="de-DE" sz="2000" dirty="0" smtClean="0">
                <a:latin typeface="+mn-lt"/>
              </a:rPr>
              <a:t>Impulsänderungen werden durch Kräfte vermittelt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Stundenverteilung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8640959" cy="4896544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>
                <a:latin typeface="+mn-lt"/>
              </a:rPr>
              <a:t>Einführung Impuls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2400" dirty="0" smtClean="0">
                <a:latin typeface="+mn-lt"/>
              </a:rPr>
              <a:t>„Schwung“ und „Wucht“ führen auf den Impuls</a:t>
            </a:r>
          </a:p>
          <a:p>
            <a:pPr marL="400050" lvl="1" indent="-400050">
              <a:spcBef>
                <a:spcPts val="1200"/>
              </a:spcBef>
              <a:buFont typeface="Symbol" pitchFamily="18" charset="2"/>
              <a:buChar char="-"/>
            </a:pPr>
            <a:r>
              <a:rPr lang="de-DE" sz="2000" dirty="0" smtClean="0">
                <a:latin typeface="+mn-lt"/>
              </a:rPr>
              <a:t>Einstieg: Eisenbahnunglück von Steglitz oder Titanic-Text</a:t>
            </a:r>
          </a:p>
          <a:p>
            <a:pPr marL="400050" lvl="1" indent="-400050">
              <a:spcBef>
                <a:spcPts val="1200"/>
              </a:spcBef>
              <a:buFont typeface="Symbol" pitchFamily="18" charset="2"/>
              <a:buChar char="-"/>
            </a:pPr>
            <a:r>
              <a:rPr lang="de-DE" sz="2000" dirty="0" smtClean="0">
                <a:latin typeface="+mn-lt"/>
              </a:rPr>
              <a:t>Erarbeitung:</a:t>
            </a:r>
          </a:p>
          <a:p>
            <a:pPr marL="914400" lvl="2" indent="-400050">
              <a:buFont typeface="Symbol" pitchFamily="18" charset="2"/>
              <a:buChar char="-"/>
            </a:pPr>
            <a:r>
              <a:rPr lang="de-DE" sz="1600" dirty="0" smtClean="0">
                <a:latin typeface="+mn-lt"/>
              </a:rPr>
              <a:t>„Je größer die Masse, desto größer die Wucht / der Schwung“</a:t>
            </a:r>
          </a:p>
          <a:p>
            <a:pPr marL="914400" lvl="2" indent="-400050">
              <a:spcAft>
                <a:spcPts val="1200"/>
              </a:spcAft>
              <a:buFont typeface="Symbol" pitchFamily="18" charset="2"/>
              <a:buChar char="-"/>
            </a:pPr>
            <a:r>
              <a:rPr lang="de-DE" sz="1600" dirty="0" smtClean="0">
                <a:latin typeface="+mn-lt"/>
              </a:rPr>
              <a:t>„Je größer die Geschwindigkeit, desto  größer die Wucht / der Schwung“</a:t>
            </a:r>
          </a:p>
          <a:p>
            <a:pPr marL="400050" lvl="1" indent="-400050">
              <a:spcBef>
                <a:spcPts val="600"/>
              </a:spcBef>
              <a:buFont typeface="Symbol" pitchFamily="18" charset="2"/>
              <a:buChar char="-"/>
            </a:pPr>
            <a:r>
              <a:rPr lang="de-DE" sz="2000" dirty="0" smtClean="0">
                <a:latin typeface="+mn-lt"/>
              </a:rPr>
              <a:t>Einführung Impuls-Begriff, Übertragung der „je-desto-Sätze“</a:t>
            </a:r>
          </a:p>
          <a:p>
            <a:pPr marL="400050" lvl="1" indent="-400050">
              <a:spcBef>
                <a:spcPts val="1200"/>
              </a:spcBef>
              <a:buFont typeface="Symbol" pitchFamily="18" charset="2"/>
              <a:buChar char="-"/>
            </a:pPr>
            <a:r>
              <a:rPr lang="de-DE" sz="2000" dirty="0" smtClean="0">
                <a:latin typeface="+mn-lt"/>
              </a:rPr>
              <a:t>Motivation und Einführung von </a:t>
            </a:r>
            <a:r>
              <a:rPr lang="de-DE" sz="2000" i="1" dirty="0" smtClean="0">
                <a:latin typeface="+mn-lt"/>
              </a:rPr>
              <a:t>p = </a:t>
            </a:r>
            <a:r>
              <a:rPr lang="de-DE" sz="2000" i="1" dirty="0" err="1" smtClean="0">
                <a:latin typeface="+mn-lt"/>
              </a:rPr>
              <a:t>m</a:t>
            </a:r>
            <a:r>
              <a:rPr lang="de-DE" sz="2000" i="1" dirty="0" err="1" smtClean="0">
                <a:latin typeface="+mn-lt"/>
                <a:sym typeface="Symbol"/>
              </a:rPr>
              <a:t>v</a:t>
            </a:r>
            <a:r>
              <a:rPr lang="de-DE" sz="2000" dirty="0" smtClean="0">
                <a:solidFill>
                  <a:prstClr val="black"/>
                </a:solidFill>
                <a:latin typeface="Calibri"/>
                <a:sym typeface="Symbol"/>
              </a:rPr>
              <a:t>,</a:t>
            </a:r>
            <a:r>
              <a:rPr lang="de-DE" sz="2000" dirty="0" smtClean="0">
                <a:latin typeface="+mn-lt"/>
                <a:sym typeface="Symbol"/>
              </a:rPr>
              <a:t> Einheit und Formelzeichen</a:t>
            </a:r>
            <a:endParaRPr lang="de-DE" sz="2000" dirty="0" smtClean="0">
              <a:latin typeface="+mn-lt"/>
            </a:endParaRPr>
          </a:p>
          <a:p>
            <a:pPr marL="400050" lvl="1" indent="-400050">
              <a:spcBef>
                <a:spcPts val="1200"/>
              </a:spcBef>
              <a:buFont typeface="Symbol" pitchFamily="18" charset="2"/>
              <a:buChar char="-"/>
            </a:pPr>
            <a:r>
              <a:rPr lang="de-DE" sz="2000" dirty="0" smtClean="0">
                <a:latin typeface="+mn-lt"/>
              </a:rPr>
              <a:t>Vertiefung anhand eines Vergleichs von Impuls-Werten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1. Einführung Impuls</a:t>
            </a:r>
            <a:endParaRPr lang="de-DE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ZPG Physik 07.12.2015 - StD'in Monica Hettrich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smtClean="0"/>
              <a:t>Folie </a:t>
            </a:r>
            <a:fld id="{B28F9D38-746F-4F66-8DFA-FA7E04203DA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894429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Powerpoint_ZP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1254</Words>
  <Application>Microsoft Office PowerPoint</Application>
  <PresentationFormat>Bildschirmpräsentation (4:3)</PresentationFormat>
  <Paragraphs>177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Powerpoint_ZPG</vt:lpstr>
      <vt:lpstr>Unterrichtsvorhaben Kl. 8: „Einführung der Kraft über den Impuls“</vt:lpstr>
      <vt:lpstr>Überblick</vt:lpstr>
      <vt:lpstr>Vorüberlegungen: Präkonzepte &amp; Fehlvorstellungen</vt:lpstr>
      <vt:lpstr>Vorüberlegungen: Fachdidaktik</vt:lpstr>
      <vt:lpstr>Vorüberlegungen: Bildungsplan</vt:lpstr>
      <vt:lpstr>Vorüberlegungen: Bildungsplan</vt:lpstr>
      <vt:lpstr>Vorüberlegungen: Bildungsplan</vt:lpstr>
      <vt:lpstr>Stundenverteilung</vt:lpstr>
      <vt:lpstr>1. Einführung Impuls</vt:lpstr>
      <vt:lpstr>2. Impulserhaltung und Trägheit</vt:lpstr>
      <vt:lpstr>3. Impulserhaltung und -übertragung</vt:lpstr>
      <vt:lpstr>4. Präsentationstraining</vt:lpstr>
      <vt:lpstr>5. Vom Impuls zur Kraft</vt:lpstr>
      <vt:lpstr>Differenzierungsangebote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Unterrichtsvorhaben Kl. 7: „Einführung in die Physik mit Fachmethoden“</dc:title>
  <dc:subject>PowerPoint-Präsentation</dc:subject>
  <dc:creator>Monica</dc:creator>
  <cp:lastModifiedBy>Monica</cp:lastModifiedBy>
  <cp:revision>138</cp:revision>
  <cp:lastPrinted>2014-11-07T09:42:53Z</cp:lastPrinted>
  <dcterms:created xsi:type="dcterms:W3CDTF">2015-09-30T07:16:42Z</dcterms:created>
  <dcterms:modified xsi:type="dcterms:W3CDTF">2015-11-06T17:22:19Z</dcterms:modified>
</cp:coreProperties>
</file>