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41" r:id="rId1"/>
  </p:sldMasterIdLst>
  <p:notesMasterIdLst>
    <p:notesMasterId r:id="rId42"/>
  </p:notesMasterIdLst>
  <p:handoutMasterIdLst>
    <p:handoutMasterId r:id="rId43"/>
  </p:handoutMasterIdLst>
  <p:sldIdLst>
    <p:sldId id="256" r:id="rId2"/>
    <p:sldId id="294" r:id="rId3"/>
    <p:sldId id="301" r:id="rId4"/>
    <p:sldId id="257" r:id="rId5"/>
    <p:sldId id="310" r:id="rId6"/>
    <p:sldId id="311" r:id="rId7"/>
    <p:sldId id="312" r:id="rId8"/>
    <p:sldId id="292" r:id="rId9"/>
    <p:sldId id="293" r:id="rId10"/>
    <p:sldId id="302" r:id="rId11"/>
    <p:sldId id="291" r:id="rId12"/>
    <p:sldId id="303" r:id="rId13"/>
    <p:sldId id="258" r:id="rId14"/>
    <p:sldId id="259" r:id="rId15"/>
    <p:sldId id="261" r:id="rId16"/>
    <p:sldId id="262" r:id="rId17"/>
    <p:sldId id="263" r:id="rId18"/>
    <p:sldId id="264" r:id="rId19"/>
    <p:sldId id="304" r:id="rId20"/>
    <p:sldId id="305" r:id="rId21"/>
    <p:sldId id="265" r:id="rId22"/>
    <p:sldId id="267" r:id="rId23"/>
    <p:sldId id="268" r:id="rId24"/>
    <p:sldId id="306" r:id="rId25"/>
    <p:sldId id="273" r:id="rId26"/>
    <p:sldId id="274" r:id="rId27"/>
    <p:sldId id="276" r:id="rId28"/>
    <p:sldId id="275" r:id="rId29"/>
    <p:sldId id="279" r:id="rId30"/>
    <p:sldId id="280" r:id="rId31"/>
    <p:sldId id="307" r:id="rId32"/>
    <p:sldId id="281" r:id="rId33"/>
    <p:sldId id="282" r:id="rId34"/>
    <p:sldId id="284" r:id="rId35"/>
    <p:sldId id="308" r:id="rId36"/>
    <p:sldId id="285" r:id="rId37"/>
    <p:sldId id="286" r:id="rId38"/>
    <p:sldId id="309" r:id="rId39"/>
    <p:sldId id="289" r:id="rId40"/>
    <p:sldId id="290" r:id="rId41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2F2F"/>
    <a:srgbClr val="660066"/>
    <a:srgbClr val="6600FF"/>
    <a:srgbClr val="00FF99"/>
    <a:srgbClr val="008000"/>
    <a:srgbClr val="99CC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Designformatvorlage 2 - Akz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123" autoAdjust="0"/>
    <p:restoredTop sz="91642" autoAdjust="0"/>
  </p:normalViewPr>
  <p:slideViewPr>
    <p:cSldViewPr>
      <p:cViewPr>
        <p:scale>
          <a:sx n="66" d="100"/>
          <a:sy n="66" d="100"/>
        </p:scale>
        <p:origin x="-1680" y="96"/>
      </p:cViewPr>
      <p:guideLst>
        <p:guide orient="horz" pos="1071"/>
        <p:guide orient="horz" pos="2069"/>
        <p:guide orient="horz" pos="1570"/>
        <p:guide orient="horz" pos="2568"/>
        <p:guide orient="horz" pos="3022"/>
        <p:guide orient="horz" pos="3566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50" d="100"/>
          <a:sy n="150" d="100"/>
        </p:scale>
        <p:origin x="-756" y="429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133475" y="579438"/>
            <a:ext cx="1019175" cy="15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000" i="1" dirty="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Titel des Vortrags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133475" y="9264650"/>
            <a:ext cx="2360613" cy="15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000" i="1" dirty="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Vortragender, Anlass, 1. Dezember 2003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032375" y="9264650"/>
            <a:ext cx="595313" cy="15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000" i="1" dirty="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Seite </a:t>
            </a:r>
            <a:fld id="{BC278CDB-E7D7-4977-9CD5-DD774A6CC9A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333524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33475" y="4714875"/>
            <a:ext cx="453072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60375" y="282575"/>
            <a:ext cx="595313" cy="15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000" i="1" dirty="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Seite </a:t>
            </a:r>
            <a:fld id="{624FD351-E288-496A-9AA3-B25A7416936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3" name="Kopfzeilenplatzhalter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 dirty="0">
                <a:latin typeface="Times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4280606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1905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3810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5715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7620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Abstand</a:t>
            </a:r>
            <a:r>
              <a:rPr lang="de-DE" baseline="0" dirty="0" smtClean="0"/>
              <a:t> von der Hauswand: 8,45 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Seite </a:t>
            </a:r>
            <a:fld id="{624FD351-E288-496A-9AA3-B25A74169362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2095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Abstand</a:t>
            </a:r>
            <a:r>
              <a:rPr lang="de-DE" baseline="0" dirty="0" smtClean="0"/>
              <a:t> von der Hauswand: 8,45 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Seite </a:t>
            </a:r>
            <a:fld id="{624FD351-E288-496A-9AA3-B25A74169362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2095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Abstand</a:t>
            </a:r>
            <a:r>
              <a:rPr lang="de-DE" baseline="0" dirty="0" smtClean="0"/>
              <a:t> von der Hauswand: 8,45 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Seite </a:t>
            </a:r>
            <a:fld id="{624FD351-E288-496A-9AA3-B25A74169362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2095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Abstand</a:t>
            </a:r>
            <a:r>
              <a:rPr lang="de-DE" baseline="0" dirty="0" smtClean="0"/>
              <a:t> von der Hauswand: 8,45 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Seite </a:t>
            </a:r>
            <a:fld id="{624FD351-E288-496A-9AA3-B25A74169362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2095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Der erste kräftige Ausschlag bietet sich an, kleine Ausschläge</a:t>
            </a:r>
            <a:r>
              <a:rPr lang="de-DE" baseline="0" dirty="0" smtClean="0"/>
              <a:t> werden vermutlich im reflektierten Peak nicht mehr sichtbar sein.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Seite </a:t>
            </a:r>
            <a:fld id="{624FD351-E288-496A-9AA3-B25A74169362}" type="slidenum">
              <a:rPr lang="de-DE" smtClean="0"/>
              <a:pPr>
                <a:defRPr/>
              </a:pPr>
              <a:t>29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67462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Druck wird am festen Ende ohne Phasensprung reflektiert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Seite </a:t>
            </a:r>
            <a:fld id="{624FD351-E288-496A-9AA3-B25A74169362}" type="slidenum">
              <a:rPr lang="de-DE" smtClean="0"/>
              <a:pPr>
                <a:defRPr/>
              </a:pPr>
              <a:t>39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365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364072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 txBox="1">
            <a:spLocks/>
          </p:cNvSpPr>
          <p:nvPr userDrawn="1"/>
        </p:nvSpPr>
        <p:spPr>
          <a:xfrm>
            <a:off x="252413" y="6453188"/>
            <a:ext cx="719137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ctr" rtl="0" eaLnBrk="0" fontAlgn="auto" hangingPunct="0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4848" y="908720"/>
            <a:ext cx="4038600" cy="495801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65848" y="908720"/>
            <a:ext cx="4038600" cy="495801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0353455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2390" y="908720"/>
            <a:ext cx="8640089" cy="532859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52389" y="260649"/>
            <a:ext cx="8640089" cy="64807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+mj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Schallgeschwindigkeitsbestimmung durch Reflexion an einer Hauswand mithilfe der App „Schallanalysator“                           Dr. Markus Ziegler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</a:t>
            </a:r>
            <a:fld id="{CF390CDB-B68A-4459-8798-7A7F15C8F37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9274676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Schallgeschwindigkeitsbestimmung durch Reflexion an einer Hauswand mithilfe der App „Schallanalysator“                           Dr. Markus Ziegler</a:t>
            </a:r>
            <a:endParaRPr lang="de-DE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</a:t>
            </a:r>
            <a:fld id="{D01307CE-DCCB-4AC7-9E36-C6F97D399FA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5780142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488" y="6470650"/>
            <a:ext cx="4464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fontAlgn="auto" hangingPunct="0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Schallgeschwindigkeitsbestimmung durch Reflexion an einer Hauswand mithilfe der App „Schallanalysator“                           Dr. Markus Ziegler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59575" y="6467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/>
              <a:t>Folie </a:t>
            </a:r>
            <a:fld id="{A0D24446-4859-4512-BC0C-6A773B71AE6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028" name="Textfeld 9"/>
          <p:cNvSpPr txBox="1">
            <a:spLocks noChangeArrowheads="1"/>
          </p:cNvSpPr>
          <p:nvPr/>
        </p:nvSpPr>
        <p:spPr bwMode="auto">
          <a:xfrm>
            <a:off x="223838" y="260350"/>
            <a:ext cx="8696325" cy="576263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/>
            <a:endParaRPr lang="de-DE" altLang="de-DE" sz="2800" b="1">
              <a:latin typeface="Arial" charset="0"/>
            </a:endParaRPr>
          </a:p>
        </p:txBody>
      </p:sp>
      <p:pic>
        <p:nvPicPr>
          <p:cNvPr id="1029" name="Bild 8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17488" y="6345238"/>
            <a:ext cx="8712200" cy="3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1" r:id="rId3"/>
    <p:sldLayoutId id="2147483752" r:id="rId4"/>
  </p:sldLayoutIdLst>
  <p:transition spd="med"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7F7F7F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257300" indent="-342900" algn="l" rtl="0" fontAlgn="base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ctrTitle"/>
          </p:nvPr>
        </p:nvSpPr>
        <p:spPr bwMode="auto">
          <a:xfrm>
            <a:off x="395288" y="2060848"/>
            <a:ext cx="8424862" cy="20190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b="1" dirty="0" smtClean="0"/>
              <a:t>Fallbeschleunigungsbestimmung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mithilfe</a:t>
            </a:r>
            <a:r>
              <a:rPr lang="de-DE" altLang="de-DE" dirty="0" smtClean="0"/>
              <a:t> der </a:t>
            </a:r>
            <a:r>
              <a:rPr lang="de-DE" altLang="de-DE" b="1" dirty="0" err="1" smtClean="0"/>
              <a:t>App</a:t>
            </a:r>
            <a:r>
              <a:rPr lang="de-DE" altLang="de-DE" b="1" dirty="0" smtClean="0"/>
              <a:t> „Schallanalysator“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31913" y="4437063"/>
            <a:ext cx="6400800" cy="1439862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Dr. Markus Ziegler</a:t>
            </a:r>
          </a:p>
          <a:p>
            <a:pPr>
              <a:defRPr/>
            </a:pPr>
            <a:r>
              <a:rPr lang="de-DE" dirty="0" smtClean="0"/>
              <a:t>November 2015</a:t>
            </a:r>
            <a:endParaRPr lang="de-DE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>
                <a:solidFill>
                  <a:schemeClr val="bg1">
                    <a:lumMod val="85000"/>
                  </a:schemeClr>
                </a:solidFill>
              </a:rPr>
              <a:t>Versuchsaufbau, Versuchsdurchführung und prinzipielles Ablesen der Fallzeit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Prinzipielles Vorgehen bei der Arbeit mit dem </a:t>
            </a:r>
            <a:r>
              <a:rPr lang="de-DE" dirty="0" err="1" smtClean="0"/>
              <a:t>Speicheroszilloskop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de-DE" dirty="0" smtClean="0">
                <a:solidFill>
                  <a:schemeClr val="bg1">
                    <a:lumMod val="85000"/>
                  </a:schemeClr>
                </a:solidFill>
              </a:rPr>
              <a:t>Ausführliche Anleitung zum Ablesen der Fallzeit</a:t>
            </a:r>
          </a:p>
          <a:p>
            <a:pPr marL="0" indent="0">
              <a:buNone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Schallgeschwindigkeitsbestimmung durch Reflexion an einer Hauswand mithilfe der App „Schallanalysator“                           Dr. Markus Ziegler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677375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Prinzipielles Vorgehen bei der Arbeit mit dem </a:t>
            </a:r>
            <a:r>
              <a:rPr lang="de-DE" dirty="0" err="1" smtClean="0"/>
              <a:t>Speicheroszilloskop</a:t>
            </a:r>
            <a:r>
              <a:rPr lang="de-DE" dirty="0" smtClean="0"/>
              <a:t>:</a:t>
            </a:r>
          </a:p>
          <a:p>
            <a:r>
              <a:rPr lang="de-DE" sz="2400" b="1" dirty="0" smtClean="0"/>
              <a:t>Überblick erhalte durch </a:t>
            </a:r>
          </a:p>
          <a:p>
            <a:pPr lvl="1"/>
            <a:r>
              <a:rPr lang="de-DE" sz="2000" dirty="0" smtClean="0"/>
              <a:t>Zusammenschieben des Schaubildes entlang der Zeitachse (verkleinern)</a:t>
            </a:r>
          </a:p>
          <a:p>
            <a:pPr lvl="1"/>
            <a:r>
              <a:rPr lang="de-DE" sz="2000" dirty="0"/>
              <a:t>a</a:t>
            </a:r>
            <a:r>
              <a:rPr lang="de-DE" sz="2000" dirty="0" smtClean="0"/>
              <a:t>nschließendes Verschieben des Schaubildes</a:t>
            </a:r>
          </a:p>
          <a:p>
            <a:r>
              <a:rPr lang="de-DE" sz="2400" b="1" dirty="0" smtClean="0"/>
              <a:t>Ablesen eines genauen Zeitpunkts durch</a:t>
            </a:r>
          </a:p>
          <a:p>
            <a:pPr lvl="1"/>
            <a:r>
              <a:rPr lang="de-DE" sz="2000" dirty="0"/>
              <a:t>g</a:t>
            </a:r>
            <a:r>
              <a:rPr lang="de-DE" sz="2000" dirty="0" smtClean="0"/>
              <a:t>eeignete Festlegung des Zoomzentrums </a:t>
            </a:r>
          </a:p>
          <a:p>
            <a:pPr lvl="1"/>
            <a:r>
              <a:rPr lang="de-DE" sz="2000" dirty="0"/>
              <a:t>a</a:t>
            </a:r>
            <a:r>
              <a:rPr lang="de-DE" sz="2000" dirty="0" smtClean="0"/>
              <a:t>nschließendes Auseinanderziehen des Schaubildes (vergrößern) entlang der Zeitachse</a:t>
            </a:r>
          </a:p>
          <a:p>
            <a:pPr lvl="1"/>
            <a:r>
              <a:rPr lang="de-DE" sz="2000" dirty="0"/>
              <a:t>a</a:t>
            </a:r>
            <a:r>
              <a:rPr lang="de-DE" sz="2000" dirty="0" smtClean="0"/>
              <a:t>nschließendes </a:t>
            </a:r>
            <a:r>
              <a:rPr lang="de-DE" sz="2000" dirty="0" smtClean="0"/>
              <a:t>Verschieben des Zoomzentrums auf die gesuchte Stelle</a:t>
            </a: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altLang="de-DE" dirty="0"/>
              <a:t>Versuchsauswertung: Bestimmung </a:t>
            </a:r>
            <a:r>
              <a:rPr lang="de-DE" altLang="de-DE" dirty="0" smtClean="0"/>
              <a:t>Fallzeit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Dr. Markus Ziegler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08312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>
                <a:solidFill>
                  <a:schemeClr val="bg1">
                    <a:lumMod val="85000"/>
                  </a:schemeClr>
                </a:solidFill>
              </a:rPr>
              <a:t>Versuchsaufbau, Versuchsdurchführung und prinzipielles Ablesen der Fallzeit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>
                <a:solidFill>
                  <a:schemeClr val="bg1">
                    <a:lumMod val="85000"/>
                  </a:schemeClr>
                </a:solidFill>
              </a:rPr>
              <a:t>Prinzipielles Vorgehen bei der Arbeit mit dem </a:t>
            </a:r>
            <a:r>
              <a:rPr lang="de-DE" dirty="0" err="1" smtClean="0">
                <a:solidFill>
                  <a:schemeClr val="bg1">
                    <a:lumMod val="85000"/>
                  </a:schemeClr>
                </a:solidFill>
              </a:rPr>
              <a:t>Speicheroszilloskop</a:t>
            </a:r>
            <a:endParaRPr lang="de-DE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Ausführliche Anleitung zum Ablesen der Fallzeit</a:t>
            </a:r>
          </a:p>
          <a:p>
            <a:pPr marL="0" indent="0">
              <a:buNone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Schallgeschwindigkeitsbestimmung durch Reflexion an einer Hauswand mithilfe der App „Schallanalysator“                           Dr. Markus Ziegler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480513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6788" y="1541463"/>
            <a:ext cx="7213599" cy="4063999"/>
          </a:xfr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02984" cy="365125"/>
          </a:xfrm>
        </p:spPr>
        <p:txBody>
          <a:bodyPr/>
          <a:lstStyle/>
          <a:p>
            <a:pPr>
              <a:defRPr/>
            </a:pPr>
            <a:r>
              <a:rPr lang="de-DE" altLang="de-DE" dirty="0" smtClean="0"/>
              <a:t>Schallgeschwindigkeitsbestimmung </a:t>
            </a:r>
            <a:r>
              <a:rPr lang="de-DE" altLang="de-DE" dirty="0"/>
              <a:t>durch Reflexion an </a:t>
            </a:r>
            <a:r>
              <a:rPr lang="de-DE" altLang="de-DE" dirty="0" smtClean="0"/>
              <a:t>einer Hauswand </a:t>
            </a:r>
            <a:r>
              <a:rPr lang="de-DE" altLang="de-DE" dirty="0" err="1" smtClean="0"/>
              <a:t>mithilfe</a:t>
            </a:r>
            <a:r>
              <a:rPr lang="de-DE" altLang="de-DE" dirty="0" smtClean="0"/>
              <a:t> </a:t>
            </a:r>
            <a:r>
              <a:rPr lang="de-DE" altLang="de-DE" dirty="0"/>
              <a:t>der </a:t>
            </a:r>
            <a:r>
              <a:rPr lang="de-DE" altLang="de-DE" dirty="0" err="1"/>
              <a:t>App</a:t>
            </a:r>
            <a:r>
              <a:rPr lang="de-DE" altLang="de-DE" dirty="0"/>
              <a:t> „Schallanalysator</a:t>
            </a:r>
            <a:r>
              <a:rPr lang="de-DE" altLang="de-DE" dirty="0" smtClean="0"/>
              <a:t>“</a:t>
            </a:r>
            <a:r>
              <a:rPr lang="de-DE" altLang="de-DE" b="1" dirty="0" smtClean="0"/>
              <a:t>	                          </a:t>
            </a:r>
            <a:r>
              <a:rPr lang="de-DE" altLang="de-DE" dirty="0" smtClean="0"/>
              <a:t>Dr. Markus Ziegler</a:t>
            </a:r>
            <a:endParaRPr lang="de-DE" dirty="0"/>
          </a:p>
        </p:txBody>
      </p:sp>
      <p:sp>
        <p:nvSpPr>
          <p:cNvPr id="6149" name="Textfeld 5"/>
          <p:cNvSpPr txBox="1">
            <a:spLocks noChangeArrowheads="1"/>
          </p:cNvSpPr>
          <p:nvPr/>
        </p:nvSpPr>
        <p:spPr bwMode="auto">
          <a:xfrm>
            <a:off x="1835150" y="1047750"/>
            <a:ext cx="6337300" cy="156845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Um die 5 gesuchten </a:t>
            </a:r>
            <a:r>
              <a:rPr lang="de-DE" altLang="de-DE" dirty="0" err="1" smtClean="0">
                <a:solidFill>
                  <a:schemeClr val="bg1"/>
                </a:solidFill>
                <a:latin typeface="Arial" charset="0"/>
              </a:rPr>
              <a:t>Messergebnisse</a:t>
            </a:r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erkennen zu können, </a:t>
            </a:r>
            <a:r>
              <a:rPr lang="de-DE" altLang="de-DE" dirty="0" err="1">
                <a:solidFill>
                  <a:schemeClr val="bg1"/>
                </a:solidFill>
                <a:latin typeface="Arial" charset="0"/>
              </a:rPr>
              <a:t>muss</a:t>
            </a:r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das Schaubild </a:t>
            </a:r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zunächst entlang der Zeitachse maximal </a:t>
            </a:r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zusammengeschoben </a:t>
            </a:r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werden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8850" y="1525588"/>
            <a:ext cx="7213599" cy="4063999"/>
          </a:xfr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Fallzeit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altLang="de-DE" dirty="0"/>
              <a:t>Schallgeschwindigkeitsbestimmung durch Reflexion an einer Hauswand </a:t>
            </a:r>
            <a:r>
              <a:rPr lang="de-DE" altLang="de-DE" dirty="0" err="1"/>
              <a:t>mithilfe</a:t>
            </a:r>
            <a:r>
              <a:rPr lang="de-DE" altLang="de-DE" dirty="0"/>
              <a:t> der </a:t>
            </a:r>
            <a:r>
              <a:rPr lang="de-DE" altLang="de-DE" dirty="0" err="1"/>
              <a:t>App</a:t>
            </a:r>
            <a:r>
              <a:rPr lang="de-DE" altLang="de-DE" dirty="0"/>
              <a:t> „Schallanalysator“</a:t>
            </a:r>
            <a:r>
              <a:rPr lang="de-DE" altLang="de-DE" b="1" dirty="0"/>
              <a:t>	                          </a:t>
            </a:r>
            <a:r>
              <a:rPr lang="de-DE" altLang="de-DE" dirty="0"/>
              <a:t>Dr. Markus </a:t>
            </a:r>
            <a:r>
              <a:rPr lang="de-DE" altLang="de-DE" dirty="0" smtClean="0"/>
              <a:t>Ziegler</a:t>
            </a:r>
            <a:endParaRPr lang="de-DE" dirty="0"/>
          </a:p>
        </p:txBody>
      </p:sp>
      <p:sp>
        <p:nvSpPr>
          <p:cNvPr id="7173" name="Textfeld 5"/>
          <p:cNvSpPr txBox="1">
            <a:spLocks noChangeArrowheads="1"/>
          </p:cNvSpPr>
          <p:nvPr/>
        </p:nvSpPr>
        <p:spPr bwMode="auto">
          <a:xfrm>
            <a:off x="1835150" y="1047750"/>
            <a:ext cx="6337300" cy="156966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Um die 5 gesuchten </a:t>
            </a:r>
            <a:r>
              <a:rPr lang="de-DE" altLang="de-DE" dirty="0" err="1" smtClean="0">
                <a:solidFill>
                  <a:schemeClr val="bg1"/>
                </a:solidFill>
                <a:latin typeface="Arial" charset="0"/>
              </a:rPr>
              <a:t>Messergebnisse</a:t>
            </a:r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erkennen zu können, </a:t>
            </a:r>
            <a:r>
              <a:rPr lang="de-DE" altLang="de-DE" dirty="0" err="1">
                <a:solidFill>
                  <a:schemeClr val="bg1"/>
                </a:solidFill>
                <a:latin typeface="Arial" charset="0"/>
              </a:rPr>
              <a:t>muss</a:t>
            </a:r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 das Schaubild zunächst entlang der Zeitachse maximal zusammengeschoben </a:t>
            </a:r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werden</a:t>
            </a:r>
            <a:endParaRPr lang="de-DE" altLang="de-DE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422525" y="4365625"/>
            <a:ext cx="5113338" cy="1223963"/>
          </a:xfrm>
          <a:prstGeom prst="rect">
            <a:avLst/>
          </a:prstGeom>
          <a:noFill/>
          <a:ln w="57150">
            <a:solidFill>
              <a:srgbClr val="FF2F2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de-DE"/>
          </a:p>
        </p:txBody>
      </p:sp>
      <p:sp>
        <p:nvSpPr>
          <p:cNvPr id="9" name="Pfeil nach links 8"/>
          <p:cNvSpPr/>
          <p:nvPr/>
        </p:nvSpPr>
        <p:spPr>
          <a:xfrm>
            <a:off x="3816350" y="4652963"/>
            <a:ext cx="1554163" cy="7207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de-DE" dirty="0"/>
              <a:t>Streichen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Inhaltsplatzhalt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6788" y="1541463"/>
            <a:ext cx="7213599" cy="4063999"/>
          </a:xfr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9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Fallzeit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Dr. Markus Ziegler</a:t>
            </a:r>
            <a:endParaRPr lang="de-DE" dirty="0"/>
          </a:p>
        </p:txBody>
      </p:sp>
      <p:sp>
        <p:nvSpPr>
          <p:cNvPr id="9221" name="Textfeld 5"/>
          <p:cNvSpPr txBox="1">
            <a:spLocks noChangeArrowheads="1"/>
          </p:cNvSpPr>
          <p:nvPr/>
        </p:nvSpPr>
        <p:spPr bwMode="auto">
          <a:xfrm>
            <a:off x="1835150" y="1047750"/>
            <a:ext cx="6337300" cy="156966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Um die 5 gesuchten </a:t>
            </a:r>
            <a:r>
              <a:rPr lang="de-DE" altLang="de-DE" dirty="0" err="1" smtClean="0">
                <a:solidFill>
                  <a:schemeClr val="bg1"/>
                </a:solidFill>
                <a:latin typeface="Arial" charset="0"/>
              </a:rPr>
              <a:t>Messergebnisse</a:t>
            </a:r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erkennen zu können, </a:t>
            </a:r>
            <a:r>
              <a:rPr lang="de-DE" altLang="de-DE" dirty="0" err="1">
                <a:solidFill>
                  <a:schemeClr val="bg1"/>
                </a:solidFill>
                <a:latin typeface="Arial" charset="0"/>
              </a:rPr>
              <a:t>muss</a:t>
            </a:r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 das Schaubild zunächst entlang der Zeitachse maximal zusammengeschoben </a:t>
            </a:r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werden</a:t>
            </a:r>
            <a:endParaRPr lang="de-DE" altLang="de-DE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422525" y="4365625"/>
            <a:ext cx="5113338" cy="1223963"/>
          </a:xfrm>
          <a:prstGeom prst="rect">
            <a:avLst/>
          </a:prstGeom>
          <a:noFill/>
          <a:ln w="57150">
            <a:solidFill>
              <a:srgbClr val="FF2F2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de-DE"/>
          </a:p>
        </p:txBody>
      </p:sp>
      <p:sp>
        <p:nvSpPr>
          <p:cNvPr id="9" name="Pfeil nach links 8"/>
          <p:cNvSpPr/>
          <p:nvPr/>
        </p:nvSpPr>
        <p:spPr>
          <a:xfrm>
            <a:off x="3816350" y="4652963"/>
            <a:ext cx="1554163" cy="7207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de-DE" dirty="0"/>
              <a:t>Streichen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843808" y="2924175"/>
            <a:ext cx="6151562" cy="12017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Zusammenschieben solange wiederholen, </a:t>
            </a:r>
          </a:p>
          <a:p>
            <a:pPr eaLnBrk="0" hangingPunct="0"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bis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sich die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Einheit auf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der Zeitachse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nicht mehr ändert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nhaltsplatzhalter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6788" y="1541463"/>
            <a:ext cx="7213599" cy="4063999"/>
          </a:xfr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Fallzeit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02984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1835150" y="1047750"/>
            <a:ext cx="6337300" cy="156966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Um die 5 gesuchten </a:t>
            </a:r>
            <a:r>
              <a:rPr lang="de-DE" altLang="de-DE" dirty="0" err="1">
                <a:solidFill>
                  <a:schemeClr val="bg1"/>
                </a:solidFill>
                <a:latin typeface="Arial" charset="0"/>
              </a:rPr>
              <a:t>Messergebnisse</a:t>
            </a:r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 erkennen zu können, </a:t>
            </a:r>
            <a:r>
              <a:rPr lang="de-DE" altLang="de-DE" dirty="0" err="1">
                <a:solidFill>
                  <a:schemeClr val="bg1"/>
                </a:solidFill>
                <a:latin typeface="Arial" charset="0"/>
              </a:rPr>
              <a:t>muss</a:t>
            </a:r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 das Schaubild zunächst entlang der Zeitachse maximal zusammengeschoben </a:t>
            </a:r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werden </a:t>
            </a:r>
            <a:endParaRPr lang="de-DE" altLang="de-DE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259632" y="5085184"/>
            <a:ext cx="6819949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Hierbei kann die Kurve zunächst unsichtbar werden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nhaltsplatzhalter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6788" y="1541463"/>
            <a:ext cx="7213599" cy="4063999"/>
          </a:xfr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1511362" y="980728"/>
            <a:ext cx="7093086" cy="830997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Das Schaubild wird nun verschoben, bis </a:t>
            </a:r>
          </a:p>
          <a:p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die gesuchten 5 </a:t>
            </a:r>
            <a:r>
              <a:rPr lang="de-DE" altLang="de-DE" dirty="0" err="1" smtClean="0">
                <a:solidFill>
                  <a:schemeClr val="bg1"/>
                </a:solidFill>
                <a:latin typeface="Arial" charset="0"/>
              </a:rPr>
              <a:t>Messergebnisse</a:t>
            </a:r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 sichtbar werden</a:t>
            </a:r>
            <a:endParaRPr lang="de-DE" altLang="de-DE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" name="Pfeil nach rechts 2"/>
          <p:cNvSpPr/>
          <p:nvPr/>
        </p:nvSpPr>
        <p:spPr>
          <a:xfrm>
            <a:off x="3635896" y="2672916"/>
            <a:ext cx="2088232" cy="936104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Streichen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267744" y="1916832"/>
            <a:ext cx="5256584" cy="2448272"/>
          </a:xfrm>
          <a:prstGeom prst="rect">
            <a:avLst/>
          </a:prstGeom>
          <a:noFill/>
          <a:ln w="57150"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927223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51933"/>
            <a:ext cx="7213599" cy="4063999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323528" y="5229200"/>
            <a:ext cx="8640960" cy="830997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Dies sind  die gesuchten 5 </a:t>
            </a:r>
            <a:r>
              <a:rPr lang="de-DE" altLang="de-DE" dirty="0" err="1" smtClean="0">
                <a:solidFill>
                  <a:schemeClr val="bg1"/>
                </a:solidFill>
                <a:latin typeface="Arial" charset="0"/>
              </a:rPr>
              <a:t>Messergebnisse</a:t>
            </a:r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 </a:t>
            </a:r>
          </a:p>
          <a:p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(erkennbar, da ähnlich aufgebaut und im konstanten Abstand)</a:t>
            </a:r>
            <a:endParaRPr lang="de-DE" altLang="de-DE" dirty="0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H="1" flipV="1">
            <a:off x="2411760" y="4823461"/>
            <a:ext cx="72008" cy="36004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 flipV="1">
            <a:off x="3347864" y="4823461"/>
            <a:ext cx="36004" cy="490994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H="1" flipV="1">
            <a:off x="4283968" y="4848861"/>
            <a:ext cx="36004" cy="504056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H="1" flipV="1">
            <a:off x="5508104" y="4810399"/>
            <a:ext cx="36004" cy="504056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flipV="1">
            <a:off x="6588224" y="4810399"/>
            <a:ext cx="0" cy="43204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5924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5" y="1540669"/>
            <a:ext cx="7213596" cy="4063998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539552" y="908720"/>
            <a:ext cx="8208912" cy="830997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Trennen der zwei Teilbereiche die zu einer Messung gehören durch Zusammenschieben der Druckachse:</a:t>
            </a:r>
          </a:p>
        </p:txBody>
      </p:sp>
      <p:sp>
        <p:nvSpPr>
          <p:cNvPr id="8" name="Pfeil nach rechts 7"/>
          <p:cNvSpPr/>
          <p:nvPr/>
        </p:nvSpPr>
        <p:spPr>
          <a:xfrm>
            <a:off x="792064" y="3068960"/>
            <a:ext cx="1584176" cy="756084"/>
          </a:xfrm>
          <a:prstGeom prst="rightArrow">
            <a:avLst/>
          </a:prstGeom>
          <a:solidFill>
            <a:srgbClr val="CCFF33"/>
          </a:solidFill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Streichen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936080" y="1844824"/>
            <a:ext cx="1331664" cy="3744416"/>
          </a:xfrm>
          <a:prstGeom prst="rect">
            <a:avLst/>
          </a:prstGeom>
          <a:noFill/>
          <a:ln w="57150">
            <a:solidFill>
              <a:srgbClr val="CCFF3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38778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/>
              <a:t>Versuchsaufbau, Versuchsdurchführung und prinzipielles Ablesen der Fallzeit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Prinzipielles Vorgehen bei der Arbeit mit dem </a:t>
            </a:r>
            <a:r>
              <a:rPr lang="de-DE" dirty="0" err="1" smtClean="0"/>
              <a:t>Speicheroszilloskop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Ausführliche Anleitung zum Ablesen der Fallzeit</a:t>
            </a:r>
          </a:p>
          <a:p>
            <a:pPr marL="514350" indent="-514350">
              <a:buFont typeface="+mj-lt"/>
              <a:buAutoNum type="arabicPeriod"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Schallgeschwindigkeitsbestimmung durch Reflexion an einer Hauswand mithilfe der App „Schallanalysator“                           Dr. Markus Ziegler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78484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8" cy="4063998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Fallzeit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  Dr. Markus Ziegler</a:t>
            </a:r>
            <a:endParaRPr lang="de-DE" dirty="0"/>
          </a:p>
        </p:txBody>
      </p:sp>
      <p:sp>
        <p:nvSpPr>
          <p:cNvPr id="15" name="Textfeld 5"/>
          <p:cNvSpPr txBox="1">
            <a:spLocks noChangeArrowheads="1"/>
          </p:cNvSpPr>
          <p:nvPr/>
        </p:nvSpPr>
        <p:spPr bwMode="auto">
          <a:xfrm>
            <a:off x="2843808" y="4797152"/>
            <a:ext cx="5184576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2. Teilbereich</a:t>
            </a:r>
            <a:r>
              <a:rPr lang="de-DE" altLang="de-DE" dirty="0">
                <a:latin typeface="Arial" charset="0"/>
              </a:rPr>
              <a:t> </a:t>
            </a:r>
            <a:r>
              <a:rPr lang="de-DE" altLang="de-DE" dirty="0" smtClean="0">
                <a:latin typeface="Arial" charset="0"/>
              </a:rPr>
              <a:t>entsteht wenn die Kugel in der Blechkanne aufschlägt</a:t>
            </a:r>
          </a:p>
        </p:txBody>
      </p:sp>
      <p:cxnSp>
        <p:nvCxnSpPr>
          <p:cNvPr id="5" name="Gerade Verbindung mit Pfeil 4"/>
          <p:cNvCxnSpPr/>
          <p:nvPr/>
        </p:nvCxnSpPr>
        <p:spPr>
          <a:xfrm flipH="1" flipV="1">
            <a:off x="6602123" y="3696403"/>
            <a:ext cx="72008" cy="1190186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5"/>
          <p:cNvSpPr txBox="1">
            <a:spLocks noChangeArrowheads="1"/>
          </p:cNvSpPr>
          <p:nvPr/>
        </p:nvSpPr>
        <p:spPr bwMode="auto">
          <a:xfrm>
            <a:off x="1475656" y="1757285"/>
            <a:ext cx="6264696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1. Teilbereich entsteht durch Summer</a:t>
            </a:r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2311731" y="2238035"/>
            <a:ext cx="0" cy="398877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3203848" y="2198537"/>
            <a:ext cx="0" cy="398877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4139952" y="2217379"/>
            <a:ext cx="0" cy="398877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5364088" y="2198536"/>
            <a:ext cx="0" cy="398877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6372200" y="2238034"/>
            <a:ext cx="0" cy="398877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H="1" flipV="1">
            <a:off x="5534083" y="3606966"/>
            <a:ext cx="72008" cy="1190186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 flipH="1" flipV="1">
            <a:off x="4335760" y="3606966"/>
            <a:ext cx="72008" cy="1190186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 flipH="1" flipV="1">
            <a:off x="3448885" y="3606966"/>
            <a:ext cx="72008" cy="1190186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 flipH="1" flipV="1">
            <a:off x="2483768" y="3673595"/>
            <a:ext cx="720080" cy="1123557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387835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9" cy="4063999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755576" y="1139552"/>
            <a:ext cx="7344816" cy="46166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Nun wird ein Teilbereich einer Messung ausgewählt</a:t>
            </a:r>
          </a:p>
        </p:txBody>
      </p:sp>
      <p:sp>
        <p:nvSpPr>
          <p:cNvPr id="7" name="Rechteck 6"/>
          <p:cNvSpPr/>
          <p:nvPr/>
        </p:nvSpPr>
        <p:spPr>
          <a:xfrm>
            <a:off x="2195736" y="1916832"/>
            <a:ext cx="5328592" cy="2448272"/>
          </a:xfrm>
          <a:prstGeom prst="rect">
            <a:avLst/>
          </a:prstGeom>
          <a:noFill/>
          <a:ln w="57150"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5146092" y="2132856"/>
            <a:ext cx="2808312" cy="12961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Zoom-Zentrum erscheint durch </a:t>
            </a:r>
            <a:r>
              <a:rPr lang="de-DE" dirty="0" err="1">
                <a:solidFill>
                  <a:schemeClr val="tx1"/>
                </a:solidFill>
              </a:rPr>
              <a:t>D</a:t>
            </a:r>
            <a:r>
              <a:rPr lang="de-DE" dirty="0" err="1" smtClean="0">
                <a:solidFill>
                  <a:schemeClr val="tx1"/>
                </a:solidFill>
              </a:rPr>
              <a:t>oppeltipp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6" name="Gerade Verbindung mit Pfeil 5"/>
          <p:cNvCxnSpPr/>
          <p:nvPr/>
        </p:nvCxnSpPr>
        <p:spPr>
          <a:xfrm flipH="1">
            <a:off x="2339752" y="2852936"/>
            <a:ext cx="2806340" cy="504056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9451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8" cy="4063999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819008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899592" y="980728"/>
            <a:ext cx="7272808" cy="830997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Ausgewählter Teilbereich (Summer) der 1. Messung</a:t>
            </a:r>
          </a:p>
          <a:p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mit Zoomzentrum</a:t>
            </a:r>
          </a:p>
        </p:txBody>
      </p:sp>
    </p:spTree>
    <p:extLst>
      <p:ext uri="{BB962C8B-B14F-4D97-AF65-F5344CB8AC3E}">
        <p14:creationId xmlns:p14="http://schemas.microsoft.com/office/powerpoint/2010/main" val="34673972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8" cy="4063999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02984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323528" y="980728"/>
            <a:ext cx="8208912" cy="46166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Der ausgewählte Teilbereich (Summer) wird nun vergrößert</a:t>
            </a:r>
          </a:p>
        </p:txBody>
      </p:sp>
      <p:sp>
        <p:nvSpPr>
          <p:cNvPr id="6" name="Rechteck 5"/>
          <p:cNvSpPr/>
          <p:nvPr/>
        </p:nvSpPr>
        <p:spPr>
          <a:xfrm>
            <a:off x="2395125" y="4365104"/>
            <a:ext cx="5112568" cy="1224136"/>
          </a:xfrm>
          <a:prstGeom prst="rect">
            <a:avLst/>
          </a:prstGeom>
          <a:noFill/>
          <a:ln w="57150">
            <a:solidFill>
              <a:srgbClr val="FF2F2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Pfeil nach rechts 6"/>
          <p:cNvSpPr/>
          <p:nvPr/>
        </p:nvSpPr>
        <p:spPr>
          <a:xfrm>
            <a:off x="4126078" y="4698516"/>
            <a:ext cx="1650662" cy="64807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Streichen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86507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8" cy="4063998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Fallzeit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  Dr. Markus Ziegler</a:t>
            </a:r>
            <a:endParaRPr lang="de-DE" dirty="0"/>
          </a:p>
        </p:txBody>
      </p:sp>
      <p:sp>
        <p:nvSpPr>
          <p:cNvPr id="15" name="Textfeld 5"/>
          <p:cNvSpPr txBox="1">
            <a:spLocks noChangeArrowheads="1"/>
          </p:cNvSpPr>
          <p:nvPr/>
        </p:nvSpPr>
        <p:spPr bwMode="auto">
          <a:xfrm>
            <a:off x="5709580" y="4365104"/>
            <a:ext cx="2678844" cy="193899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2. Teil</a:t>
            </a:r>
            <a:r>
              <a:rPr lang="de-DE" altLang="de-DE" dirty="0">
                <a:latin typeface="Arial" charset="0"/>
              </a:rPr>
              <a:t>b</a:t>
            </a:r>
            <a:r>
              <a:rPr lang="de-DE" altLang="de-DE" dirty="0" smtClean="0">
                <a:latin typeface="Arial" charset="0"/>
              </a:rPr>
              <a:t>ereich</a:t>
            </a:r>
          </a:p>
          <a:p>
            <a:r>
              <a:rPr lang="de-DE" altLang="de-DE" dirty="0" smtClean="0">
                <a:latin typeface="Arial" charset="0"/>
              </a:rPr>
              <a:t>entsteht wenn die Kugel in der Blechkanne aufschlägt</a:t>
            </a:r>
          </a:p>
        </p:txBody>
      </p:sp>
      <p:cxnSp>
        <p:nvCxnSpPr>
          <p:cNvPr id="5" name="Gerade Verbindung mit Pfeil 4"/>
          <p:cNvCxnSpPr/>
          <p:nvPr/>
        </p:nvCxnSpPr>
        <p:spPr>
          <a:xfrm flipH="1" flipV="1">
            <a:off x="6660232" y="3174919"/>
            <a:ext cx="432048" cy="1190186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5"/>
          <p:cNvSpPr txBox="1">
            <a:spLocks noChangeArrowheads="1"/>
          </p:cNvSpPr>
          <p:nvPr/>
        </p:nvSpPr>
        <p:spPr bwMode="auto">
          <a:xfrm>
            <a:off x="207533" y="1844824"/>
            <a:ext cx="3528392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1. Teilbereich entsteht durch Summer</a:t>
            </a:r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3735925" y="2670304"/>
            <a:ext cx="836075" cy="326648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5"/>
          <p:cNvSpPr txBox="1">
            <a:spLocks noChangeArrowheads="1"/>
          </p:cNvSpPr>
          <p:nvPr/>
        </p:nvSpPr>
        <p:spPr bwMode="auto">
          <a:xfrm>
            <a:off x="863588" y="1268760"/>
            <a:ext cx="7416824" cy="46166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Ergebnis des Zoomen entlang der Zeitachse: </a:t>
            </a:r>
          </a:p>
        </p:txBody>
      </p:sp>
    </p:spTree>
    <p:extLst>
      <p:ext uri="{BB962C8B-B14F-4D97-AF65-F5344CB8AC3E}">
        <p14:creationId xmlns:p14="http://schemas.microsoft.com/office/powerpoint/2010/main" val="32804396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5" y="1540669"/>
            <a:ext cx="7213596" cy="4063997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Fallzeit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539552" y="908720"/>
            <a:ext cx="7560840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latin typeface="Arial" charset="0"/>
              </a:rPr>
              <a:t>Z</a:t>
            </a:r>
            <a:r>
              <a:rPr lang="de-DE" altLang="de-DE" dirty="0" smtClean="0">
                <a:latin typeface="Arial" charset="0"/>
              </a:rPr>
              <a:t>eitpunkt an dem der Summer ausgeschaltet wurde soll nun exakt bestimmt werden</a:t>
            </a:r>
          </a:p>
        </p:txBody>
      </p:sp>
      <p:cxnSp>
        <p:nvCxnSpPr>
          <p:cNvPr id="3" name="Gerade Verbindung mit Pfeil 2"/>
          <p:cNvCxnSpPr/>
          <p:nvPr/>
        </p:nvCxnSpPr>
        <p:spPr>
          <a:xfrm>
            <a:off x="4139952" y="1739717"/>
            <a:ext cx="1368152" cy="1650374"/>
          </a:xfrm>
          <a:prstGeom prst="straightConnector1">
            <a:avLst/>
          </a:prstGeom>
          <a:ln w="57150">
            <a:solidFill>
              <a:schemeClr val="tx2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45605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5" y="1540669"/>
            <a:ext cx="7213596" cy="4063997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Fallzeit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539552" y="908720"/>
            <a:ext cx="7560840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latin typeface="Arial" charset="0"/>
              </a:rPr>
              <a:t>Zeitpunkt an dem der Summer ausgeschaltet wurde soll nun exakt bestimmt </a:t>
            </a:r>
            <a:r>
              <a:rPr lang="de-DE" altLang="de-DE" dirty="0" smtClean="0">
                <a:latin typeface="Arial" charset="0"/>
              </a:rPr>
              <a:t>werden</a:t>
            </a:r>
            <a:endParaRPr lang="de-DE" altLang="de-DE" dirty="0">
              <a:latin typeface="Arial" charset="0"/>
            </a:endParaRPr>
          </a:p>
        </p:txBody>
      </p:sp>
      <p:cxnSp>
        <p:nvCxnSpPr>
          <p:cNvPr id="6" name="Gerade Verbindung mit Pfeil 5"/>
          <p:cNvCxnSpPr/>
          <p:nvPr/>
        </p:nvCxnSpPr>
        <p:spPr>
          <a:xfrm flipV="1">
            <a:off x="3635896" y="3429000"/>
            <a:ext cx="1296144" cy="396044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5"/>
          <p:cNvSpPr txBox="1">
            <a:spLocks noChangeArrowheads="1"/>
          </p:cNvSpPr>
          <p:nvPr/>
        </p:nvSpPr>
        <p:spPr bwMode="auto">
          <a:xfrm>
            <a:off x="899592" y="2486216"/>
            <a:ext cx="2880320" cy="26776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Verschieben des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Zoomzentrums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das Ende des Teilbereichs durch Ziehen mit einem Finger am quadratischen Griff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Gerade Verbindung mit Pfeil 11"/>
          <p:cNvCxnSpPr/>
          <p:nvPr/>
        </p:nvCxnSpPr>
        <p:spPr>
          <a:xfrm flipV="1">
            <a:off x="3707904" y="2852937"/>
            <a:ext cx="1800200" cy="396044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71302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6" y="1540669"/>
            <a:ext cx="7213594" cy="4063997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Fallzeit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1331640" y="980727"/>
            <a:ext cx="633670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Ende des Teilbereichs (Summer) vergrößern</a:t>
            </a:r>
          </a:p>
        </p:txBody>
      </p:sp>
    </p:spTree>
    <p:extLst>
      <p:ext uri="{BB962C8B-B14F-4D97-AF65-F5344CB8AC3E}">
        <p14:creationId xmlns:p14="http://schemas.microsoft.com/office/powerpoint/2010/main" val="9453292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6" y="1540669"/>
            <a:ext cx="7213594" cy="4063997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Fallzeit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Dr. Markus Ziegler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2408999" y="4365104"/>
            <a:ext cx="5112568" cy="1224136"/>
          </a:xfrm>
          <a:prstGeom prst="rect">
            <a:avLst/>
          </a:prstGeom>
          <a:noFill/>
          <a:ln w="57150">
            <a:solidFill>
              <a:srgbClr val="FF2F2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Pfeil nach rechts 6"/>
          <p:cNvSpPr/>
          <p:nvPr/>
        </p:nvSpPr>
        <p:spPr>
          <a:xfrm>
            <a:off x="4209199" y="4653136"/>
            <a:ext cx="1650662" cy="64807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Streichen</a:t>
            </a:r>
            <a:endParaRPr lang="de-DE" dirty="0"/>
          </a:p>
        </p:txBody>
      </p:sp>
      <p:sp>
        <p:nvSpPr>
          <p:cNvPr id="8" name="Textfeld 5"/>
          <p:cNvSpPr txBox="1">
            <a:spLocks noChangeArrowheads="1"/>
          </p:cNvSpPr>
          <p:nvPr/>
        </p:nvSpPr>
        <p:spPr bwMode="auto">
          <a:xfrm>
            <a:off x="1331640" y="980727"/>
            <a:ext cx="633670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Ende des Teilbereichs (Summer) vergrößern</a:t>
            </a:r>
          </a:p>
        </p:txBody>
      </p:sp>
    </p:spTree>
    <p:extLst>
      <p:ext uri="{BB962C8B-B14F-4D97-AF65-F5344CB8AC3E}">
        <p14:creationId xmlns:p14="http://schemas.microsoft.com/office/powerpoint/2010/main" val="42900283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7" y="1540669"/>
            <a:ext cx="7213592" cy="4063996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Fallzeit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467544" y="980728"/>
            <a:ext cx="849694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Zoomzentrum auf Ausschaltzeitpunkt des Summers setzen </a:t>
            </a:r>
          </a:p>
        </p:txBody>
      </p:sp>
      <p:sp>
        <p:nvSpPr>
          <p:cNvPr id="8" name="Textfeld 5"/>
          <p:cNvSpPr txBox="1">
            <a:spLocks noChangeArrowheads="1"/>
          </p:cNvSpPr>
          <p:nvPr/>
        </p:nvSpPr>
        <p:spPr bwMode="auto">
          <a:xfrm>
            <a:off x="5148064" y="1772816"/>
            <a:ext cx="2880320" cy="37856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Verschieben des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Zoomzentrums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 den 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größten Zeitpunkt  an dem die Amplitude noch nicht kleiner geworden ist.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(Ziehen mit einem Finger am quadratischen Griff)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 flipH="1" flipV="1">
            <a:off x="4103948" y="3429000"/>
            <a:ext cx="1116124" cy="378042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 flipV="1">
            <a:off x="2411760" y="4005064"/>
            <a:ext cx="2736304" cy="432048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1691680" y="2564904"/>
            <a:ext cx="1584176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1691680" y="4203659"/>
            <a:ext cx="1584176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02764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/>
              <a:t>Versuchsaufbau, Versuchsdurchführung und prinzipielles Ablesen der Fallzeit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Prinzipielles Vorgehen bei der Arbeit mit dem </a:t>
            </a:r>
            <a:r>
              <a:rPr lang="de-DE" dirty="0" err="1" smtClean="0">
                <a:solidFill>
                  <a:schemeClr val="bg1">
                    <a:lumMod val="75000"/>
                  </a:schemeClr>
                </a:solidFill>
              </a:rPr>
              <a:t>Speicheroszilloskop</a:t>
            </a:r>
            <a:endParaRPr lang="de-DE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Ausführliche Anleitung zum Ablesen der Fallzeit</a:t>
            </a:r>
          </a:p>
          <a:p>
            <a:pPr marL="514350" indent="-514350">
              <a:buFont typeface="+mj-lt"/>
              <a:buAutoNum type="arabicPeriod"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Schallgeschwindigkeitsbestimmung durch Reflexion an einer Hauswand mithilfe der App „Schallanalysator“                           Dr. Markus Ziegler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07044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7" y="1540669"/>
            <a:ext cx="7213592" cy="4063995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Fallzeit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3635896" y="1556792"/>
            <a:ext cx="5184576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Eventuell nochmals vergrößern und verschieben, um Ausschaltzeitpunkt des Summers noch genauer bestimmen zu können</a:t>
            </a:r>
            <a:endParaRPr lang="de-DE" altLang="de-DE" dirty="0">
              <a:latin typeface="Arial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2408999" y="4365104"/>
            <a:ext cx="5112568" cy="1224136"/>
          </a:xfrm>
          <a:prstGeom prst="rect">
            <a:avLst/>
          </a:prstGeom>
          <a:noFill/>
          <a:ln w="57150">
            <a:solidFill>
              <a:srgbClr val="FF2F2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Pfeil nach rechts 7"/>
          <p:cNvSpPr/>
          <p:nvPr/>
        </p:nvSpPr>
        <p:spPr>
          <a:xfrm>
            <a:off x="4209199" y="4653136"/>
            <a:ext cx="1650662" cy="64807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Streichen</a:t>
            </a:r>
            <a:endParaRPr lang="de-DE" dirty="0"/>
          </a:p>
        </p:txBody>
      </p:sp>
      <p:sp>
        <p:nvSpPr>
          <p:cNvPr id="10" name="Textfeld 5"/>
          <p:cNvSpPr txBox="1">
            <a:spLocks noChangeArrowheads="1"/>
          </p:cNvSpPr>
          <p:nvPr/>
        </p:nvSpPr>
        <p:spPr bwMode="auto">
          <a:xfrm>
            <a:off x="467544" y="980728"/>
            <a:ext cx="849694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Zoomzentrum auf Ausschaltzeitpunkt des Summers setzen </a:t>
            </a:r>
          </a:p>
        </p:txBody>
      </p:sp>
      <p:cxnSp>
        <p:nvCxnSpPr>
          <p:cNvPr id="11" name="Gerade Verbindung 10"/>
          <p:cNvCxnSpPr/>
          <p:nvPr/>
        </p:nvCxnSpPr>
        <p:spPr>
          <a:xfrm>
            <a:off x="1691680" y="2564904"/>
            <a:ext cx="1584176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1691680" y="4203659"/>
            <a:ext cx="1584176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80720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7" y="1540669"/>
            <a:ext cx="7213591" cy="4063995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Fallzeit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899592" y="980727"/>
            <a:ext cx="7884368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latin typeface="Arial" charset="0"/>
              </a:rPr>
              <a:t>Ausschaltzeitpunkt des Summers </a:t>
            </a:r>
            <a:r>
              <a:rPr lang="de-DE" altLang="de-DE" dirty="0" smtClean="0">
                <a:latin typeface="Arial" charset="0"/>
              </a:rPr>
              <a:t>ablesen und notieren</a:t>
            </a:r>
            <a:endParaRPr lang="de-DE" altLang="de-DE" dirty="0">
              <a:latin typeface="Arial" charset="0"/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4697358" y="1442392"/>
            <a:ext cx="450706" cy="592614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1691680" y="2564904"/>
            <a:ext cx="4320480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1691680" y="4221088"/>
            <a:ext cx="4320480" cy="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2104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9" cy="4063999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Fallzeit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683568" y="980728"/>
            <a:ext cx="7560840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Nun soll der </a:t>
            </a:r>
            <a:r>
              <a:rPr lang="de-DE" altLang="de-DE" dirty="0">
                <a:latin typeface="Arial" charset="0"/>
              </a:rPr>
              <a:t>Anfangszeitpunkt </a:t>
            </a:r>
            <a:r>
              <a:rPr lang="de-DE" altLang="de-DE" dirty="0" smtClean="0">
                <a:latin typeface="Arial" charset="0"/>
              </a:rPr>
              <a:t>des 2</a:t>
            </a:r>
            <a:r>
              <a:rPr lang="de-DE" altLang="de-DE" dirty="0">
                <a:latin typeface="Arial" charset="0"/>
              </a:rPr>
              <a:t>. </a:t>
            </a:r>
            <a:r>
              <a:rPr lang="de-DE" altLang="de-DE" dirty="0" smtClean="0">
                <a:latin typeface="Arial" charset="0"/>
              </a:rPr>
              <a:t>Teilbereichs bestimmt werden (Kugel schlägt in Blechkanne auf)</a:t>
            </a:r>
            <a:endParaRPr lang="de-DE" altLang="de-DE" dirty="0">
              <a:latin typeface="Arial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2422525" y="4365625"/>
            <a:ext cx="5113338" cy="1223963"/>
          </a:xfrm>
          <a:prstGeom prst="rect">
            <a:avLst/>
          </a:prstGeom>
          <a:noFill/>
          <a:ln w="57150">
            <a:solidFill>
              <a:srgbClr val="FF2F2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de-DE"/>
          </a:p>
        </p:txBody>
      </p:sp>
      <p:sp>
        <p:nvSpPr>
          <p:cNvPr id="13" name="Pfeil nach links 12"/>
          <p:cNvSpPr/>
          <p:nvPr/>
        </p:nvSpPr>
        <p:spPr>
          <a:xfrm>
            <a:off x="3816350" y="4652963"/>
            <a:ext cx="1554163" cy="7207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de-DE" dirty="0"/>
              <a:t>Streichen</a:t>
            </a:r>
          </a:p>
        </p:txBody>
      </p:sp>
      <p:sp>
        <p:nvSpPr>
          <p:cNvPr id="15" name="Textfeld 5"/>
          <p:cNvSpPr txBox="1">
            <a:spLocks noChangeArrowheads="1"/>
          </p:cNvSpPr>
          <p:nvPr/>
        </p:nvSpPr>
        <p:spPr bwMode="auto">
          <a:xfrm>
            <a:off x="179512" y="1988840"/>
            <a:ext cx="4896544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Um den 2. Teilbereich erkennen zu können, wird das Schaubild zunächst entlang der Zeitachse zusammengeschoben</a:t>
            </a:r>
          </a:p>
        </p:txBody>
      </p:sp>
    </p:spTree>
    <p:extLst>
      <p:ext uri="{BB962C8B-B14F-4D97-AF65-F5344CB8AC3E}">
        <p14:creationId xmlns:p14="http://schemas.microsoft.com/office/powerpoint/2010/main" val="38214011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8" cy="4063999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Fallzeit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611560" y="908613"/>
            <a:ext cx="7560840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latin typeface="Arial" charset="0"/>
              </a:rPr>
              <a:t>Anfangszeitpunkt des 2. Teilbereichs </a:t>
            </a:r>
            <a:r>
              <a:rPr lang="de-DE" altLang="de-DE" dirty="0" smtClean="0">
                <a:latin typeface="Arial" charset="0"/>
              </a:rPr>
              <a:t>bestimmen </a:t>
            </a:r>
            <a:r>
              <a:rPr lang="de-DE" altLang="de-DE" dirty="0">
                <a:latin typeface="Arial" charset="0"/>
              </a:rPr>
              <a:t>(Kugel schlägt in Blechkanne auf</a:t>
            </a:r>
            <a:r>
              <a:rPr lang="de-DE" altLang="de-DE" dirty="0" smtClean="0">
                <a:latin typeface="Arial" charset="0"/>
              </a:rPr>
              <a:t>)</a:t>
            </a:r>
            <a:endParaRPr lang="de-DE" altLang="de-DE" dirty="0">
              <a:latin typeface="Arial" charset="0"/>
            </a:endParaRPr>
          </a:p>
        </p:txBody>
      </p:sp>
      <p:sp>
        <p:nvSpPr>
          <p:cNvPr id="15" name="Textfeld 5"/>
          <p:cNvSpPr txBox="1">
            <a:spLocks noChangeArrowheads="1"/>
          </p:cNvSpPr>
          <p:nvPr/>
        </p:nvSpPr>
        <p:spPr bwMode="auto">
          <a:xfrm>
            <a:off x="4842030" y="5229200"/>
            <a:ext cx="2052228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2. Teilbereich</a:t>
            </a:r>
          </a:p>
        </p:txBody>
      </p:sp>
      <p:cxnSp>
        <p:nvCxnSpPr>
          <p:cNvPr id="5" name="Gerade Verbindung mit Pfeil 4"/>
          <p:cNvCxnSpPr/>
          <p:nvPr/>
        </p:nvCxnSpPr>
        <p:spPr>
          <a:xfrm flipH="1" flipV="1">
            <a:off x="5364088" y="3429000"/>
            <a:ext cx="504056" cy="1800200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47809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8" cy="4063999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Fallzeit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683568" y="919973"/>
            <a:ext cx="7560840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latin typeface="Arial" charset="0"/>
              </a:rPr>
              <a:t>Zoomzentrum auf Anfang </a:t>
            </a:r>
            <a:r>
              <a:rPr lang="de-DE" altLang="de-DE" dirty="0" smtClean="0">
                <a:latin typeface="Arial" charset="0"/>
              </a:rPr>
              <a:t>des 2. Teilbereichs setzen</a:t>
            </a:r>
          </a:p>
          <a:p>
            <a:r>
              <a:rPr lang="de-DE" altLang="de-DE" dirty="0">
                <a:latin typeface="Arial" charset="0"/>
              </a:rPr>
              <a:t>(Kugel schlägt in Blechkanne auf</a:t>
            </a:r>
            <a:r>
              <a:rPr lang="de-DE" altLang="de-DE" dirty="0" smtClean="0">
                <a:latin typeface="Arial" charset="0"/>
              </a:rPr>
              <a:t>)</a:t>
            </a:r>
            <a:endParaRPr lang="de-DE" altLang="de-DE" dirty="0">
              <a:latin typeface="Arial" charset="0"/>
            </a:endParaRPr>
          </a:p>
        </p:txBody>
      </p:sp>
      <p:sp>
        <p:nvSpPr>
          <p:cNvPr id="16" name="Textfeld 5"/>
          <p:cNvSpPr txBox="1">
            <a:spLocks noChangeArrowheads="1"/>
          </p:cNvSpPr>
          <p:nvPr/>
        </p:nvSpPr>
        <p:spPr bwMode="auto">
          <a:xfrm>
            <a:off x="539552" y="3356992"/>
            <a:ext cx="2736304" cy="30469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Verschieben des Zoom-Zentrums an den Anfang des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2. Teilbereichs durch Ziehen mit einem Finger am quadratischen Griff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Gerade Verbindung mit Pfeil 16"/>
          <p:cNvCxnSpPr/>
          <p:nvPr/>
        </p:nvCxnSpPr>
        <p:spPr>
          <a:xfrm flipV="1">
            <a:off x="3203848" y="3356992"/>
            <a:ext cx="2160240" cy="1440160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flipV="1">
            <a:off x="3203848" y="3454565"/>
            <a:ext cx="1260140" cy="828092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067546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8" cy="4063998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Fallzeit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683568" y="919973"/>
            <a:ext cx="7560840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latin typeface="Arial" charset="0"/>
              </a:rPr>
              <a:t>Zoomzentrum auf Anfang </a:t>
            </a:r>
            <a:r>
              <a:rPr lang="de-DE" altLang="de-DE" dirty="0" smtClean="0">
                <a:latin typeface="Arial" charset="0"/>
              </a:rPr>
              <a:t>des 2. Teilbereichs setzen</a:t>
            </a:r>
          </a:p>
          <a:p>
            <a:r>
              <a:rPr lang="de-DE" altLang="de-DE" dirty="0">
                <a:latin typeface="Arial" charset="0"/>
              </a:rPr>
              <a:t>(Kugel schlägt in Blechkanne auf</a:t>
            </a:r>
            <a:r>
              <a:rPr lang="de-DE" altLang="de-DE" dirty="0" smtClean="0">
                <a:latin typeface="Arial" charset="0"/>
              </a:rPr>
              <a:t>)</a:t>
            </a:r>
            <a:endParaRPr lang="de-DE" altLang="de-DE" dirty="0">
              <a:latin typeface="Arial" charset="0"/>
            </a:endParaRPr>
          </a:p>
        </p:txBody>
      </p:sp>
      <p:sp>
        <p:nvSpPr>
          <p:cNvPr id="16" name="Textfeld 5"/>
          <p:cNvSpPr txBox="1">
            <a:spLocks noChangeArrowheads="1"/>
          </p:cNvSpPr>
          <p:nvPr/>
        </p:nvSpPr>
        <p:spPr bwMode="auto">
          <a:xfrm>
            <a:off x="1835696" y="4775944"/>
            <a:ext cx="2232248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Anfang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des </a:t>
            </a: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2. Teilbereichs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Gerade Verbindung mit Pfeil 16"/>
          <p:cNvCxnSpPr/>
          <p:nvPr/>
        </p:nvCxnSpPr>
        <p:spPr>
          <a:xfrm flipV="1">
            <a:off x="3275856" y="3356992"/>
            <a:ext cx="2088232" cy="1440160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3931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8" cy="4063998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Fallzeit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755576" y="908720"/>
            <a:ext cx="7560840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Anfang </a:t>
            </a:r>
            <a:r>
              <a:rPr lang="de-DE" altLang="de-DE" dirty="0">
                <a:latin typeface="Arial" charset="0"/>
              </a:rPr>
              <a:t>des </a:t>
            </a:r>
            <a:r>
              <a:rPr lang="de-DE" altLang="de-DE" dirty="0" smtClean="0">
                <a:latin typeface="Arial" charset="0"/>
              </a:rPr>
              <a:t>2. Teilbereichs</a:t>
            </a:r>
            <a:r>
              <a:rPr lang="de-DE" altLang="de-DE" dirty="0">
                <a:latin typeface="Arial" charset="0"/>
              </a:rPr>
              <a:t> </a:t>
            </a:r>
            <a:r>
              <a:rPr lang="de-DE" altLang="de-DE" b="1" dirty="0" smtClean="0">
                <a:latin typeface="Arial" charset="0"/>
              </a:rPr>
              <a:t>vergrößern</a:t>
            </a:r>
            <a:r>
              <a:rPr lang="de-DE" altLang="de-DE" dirty="0" smtClean="0">
                <a:latin typeface="Arial" charset="0"/>
              </a:rPr>
              <a:t/>
            </a:r>
            <a:br>
              <a:rPr lang="de-DE" altLang="de-DE" dirty="0" smtClean="0">
                <a:latin typeface="Arial" charset="0"/>
              </a:rPr>
            </a:br>
            <a:r>
              <a:rPr lang="de-DE" altLang="de-DE" dirty="0" smtClean="0">
                <a:latin typeface="Arial" charset="0"/>
              </a:rPr>
              <a:t>(</a:t>
            </a:r>
            <a:r>
              <a:rPr lang="de-DE" altLang="de-DE" dirty="0">
                <a:latin typeface="Arial" charset="0"/>
              </a:rPr>
              <a:t>Kugel schlägt in Blechkanne </a:t>
            </a:r>
            <a:r>
              <a:rPr lang="de-DE" altLang="de-DE" dirty="0" smtClean="0">
                <a:latin typeface="Arial" charset="0"/>
              </a:rPr>
              <a:t>auf)</a:t>
            </a:r>
            <a:endParaRPr lang="de-DE" altLang="de-DE" b="1" dirty="0">
              <a:latin typeface="Arial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408999" y="4365104"/>
            <a:ext cx="5112568" cy="1224136"/>
          </a:xfrm>
          <a:prstGeom prst="rect">
            <a:avLst/>
          </a:prstGeom>
          <a:noFill/>
          <a:ln w="57150">
            <a:solidFill>
              <a:srgbClr val="FF2F2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Pfeil nach rechts 8"/>
          <p:cNvSpPr/>
          <p:nvPr/>
        </p:nvSpPr>
        <p:spPr>
          <a:xfrm>
            <a:off x="4209199" y="4653136"/>
            <a:ext cx="1650662" cy="64807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Streichen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63604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5" y="1540669"/>
            <a:ext cx="7213596" cy="4063998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Fallzeit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Dr. Markus Ziegler</a:t>
            </a:r>
            <a:endParaRPr lang="de-DE" dirty="0"/>
          </a:p>
        </p:txBody>
      </p:sp>
      <p:sp>
        <p:nvSpPr>
          <p:cNvPr id="8" name="Textfeld 5"/>
          <p:cNvSpPr txBox="1">
            <a:spLocks noChangeArrowheads="1"/>
          </p:cNvSpPr>
          <p:nvPr/>
        </p:nvSpPr>
        <p:spPr bwMode="auto">
          <a:xfrm>
            <a:off x="683568" y="919973"/>
            <a:ext cx="7560840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latin typeface="Arial" charset="0"/>
              </a:rPr>
              <a:t>Zoomzentrum auf Anfang </a:t>
            </a:r>
            <a:r>
              <a:rPr lang="de-DE" altLang="de-DE" dirty="0" smtClean="0">
                <a:latin typeface="Arial" charset="0"/>
              </a:rPr>
              <a:t>des 2. Teilbereichs setzen</a:t>
            </a:r>
          </a:p>
          <a:p>
            <a:r>
              <a:rPr lang="de-DE" altLang="de-DE" dirty="0">
                <a:latin typeface="Arial" charset="0"/>
              </a:rPr>
              <a:t>(Kugel schlägt in Blechkanne auf</a:t>
            </a:r>
            <a:r>
              <a:rPr lang="de-DE" altLang="de-DE" dirty="0" smtClean="0">
                <a:latin typeface="Arial" charset="0"/>
              </a:rPr>
              <a:t>)</a:t>
            </a:r>
            <a:endParaRPr lang="de-DE" altLang="de-DE" dirty="0">
              <a:latin typeface="Arial" charset="0"/>
            </a:endParaRPr>
          </a:p>
        </p:txBody>
      </p:sp>
      <p:sp>
        <p:nvSpPr>
          <p:cNvPr id="9" name="Textfeld 5"/>
          <p:cNvSpPr txBox="1">
            <a:spLocks noChangeArrowheads="1"/>
          </p:cNvSpPr>
          <p:nvPr/>
        </p:nvSpPr>
        <p:spPr bwMode="auto">
          <a:xfrm>
            <a:off x="568979" y="4869160"/>
            <a:ext cx="7992888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Verschieben des Zoom-Zentrums an den Anfang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des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2. Teilbereichs durch Ziehen mit einem Finger am quadratischen Griff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Gerade Verbindung mit Pfeil 9"/>
          <p:cNvCxnSpPr/>
          <p:nvPr/>
        </p:nvCxnSpPr>
        <p:spPr>
          <a:xfrm flipV="1">
            <a:off x="3275856" y="3356992"/>
            <a:ext cx="216024" cy="1584176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>
            <a:stCxn id="9" idx="0"/>
          </p:cNvCxnSpPr>
          <p:nvPr/>
        </p:nvCxnSpPr>
        <p:spPr>
          <a:xfrm flipV="1">
            <a:off x="4565423" y="3789040"/>
            <a:ext cx="294609" cy="1080120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12166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5" y="1540669"/>
            <a:ext cx="7213596" cy="4063997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Fallzeit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Dr. Markus Ziegler</a:t>
            </a:r>
            <a:endParaRPr lang="de-DE" dirty="0"/>
          </a:p>
        </p:txBody>
      </p:sp>
      <p:sp>
        <p:nvSpPr>
          <p:cNvPr id="8" name="Textfeld 5"/>
          <p:cNvSpPr txBox="1">
            <a:spLocks noChangeArrowheads="1"/>
          </p:cNvSpPr>
          <p:nvPr/>
        </p:nvSpPr>
        <p:spPr bwMode="auto">
          <a:xfrm>
            <a:off x="683568" y="919973"/>
            <a:ext cx="7560840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Anfang des 2. Teilbereichs vergrößern und </a:t>
            </a:r>
            <a:r>
              <a:rPr lang="de-DE" altLang="de-DE" dirty="0" err="1" smtClean="0">
                <a:latin typeface="Arial" charset="0"/>
              </a:rPr>
              <a:t>ggfs</a:t>
            </a:r>
            <a:r>
              <a:rPr lang="de-DE" altLang="de-DE" dirty="0" smtClean="0">
                <a:latin typeface="Arial" charset="0"/>
              </a:rPr>
              <a:t>. Zoomzentrum nochmals anpassen</a:t>
            </a:r>
          </a:p>
          <a:p>
            <a:r>
              <a:rPr lang="de-DE" altLang="de-DE" dirty="0">
                <a:latin typeface="Arial" charset="0"/>
              </a:rPr>
              <a:t>(Kugel schlägt in Blechkanne auf</a:t>
            </a:r>
            <a:r>
              <a:rPr lang="de-DE" altLang="de-DE" dirty="0" smtClean="0">
                <a:latin typeface="Arial" charset="0"/>
              </a:rPr>
              <a:t>)</a:t>
            </a:r>
            <a:endParaRPr lang="de-DE" altLang="de-DE" dirty="0">
              <a:latin typeface="Arial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2408999" y="4365104"/>
            <a:ext cx="5112568" cy="1224136"/>
          </a:xfrm>
          <a:prstGeom prst="rect">
            <a:avLst/>
          </a:prstGeom>
          <a:noFill/>
          <a:ln w="57150">
            <a:solidFill>
              <a:srgbClr val="FF2F2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Pfeil nach rechts 11"/>
          <p:cNvSpPr/>
          <p:nvPr/>
        </p:nvSpPr>
        <p:spPr>
          <a:xfrm>
            <a:off x="4209199" y="4653136"/>
            <a:ext cx="1650662" cy="64807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Streichen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570366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5" y="1540669"/>
            <a:ext cx="7213596" cy="4063997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</a:t>
            </a:r>
            <a:r>
              <a:rPr lang="de-DE" altLang="de-DE" dirty="0" err="1" smtClean="0"/>
              <a:t>Schalllaufzeit</a:t>
            </a:r>
            <a:endParaRPr lang="de-DE" alt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683568" y="1198868"/>
            <a:ext cx="3096344" cy="193899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latin typeface="Arial" charset="0"/>
              </a:rPr>
              <a:t>Anfangszeitpunkt des </a:t>
            </a:r>
            <a:r>
              <a:rPr lang="de-DE" altLang="de-DE" dirty="0" smtClean="0">
                <a:latin typeface="Arial" charset="0"/>
              </a:rPr>
              <a:t>2. Teilbereichs ablesen </a:t>
            </a:r>
            <a:r>
              <a:rPr lang="de-DE" altLang="de-DE" dirty="0">
                <a:latin typeface="Arial" charset="0"/>
              </a:rPr>
              <a:t>und </a:t>
            </a:r>
            <a:r>
              <a:rPr lang="de-DE" altLang="de-DE" dirty="0" smtClean="0">
                <a:latin typeface="Arial" charset="0"/>
              </a:rPr>
              <a:t>notieren</a:t>
            </a:r>
          </a:p>
          <a:p>
            <a:r>
              <a:rPr lang="de-DE" altLang="de-DE" dirty="0" smtClean="0">
                <a:latin typeface="Arial" charset="0"/>
              </a:rPr>
              <a:t>(</a:t>
            </a:r>
            <a:r>
              <a:rPr lang="de-DE" altLang="de-DE" dirty="0">
                <a:latin typeface="Arial" charset="0"/>
              </a:rPr>
              <a:t>Kugel schlägt in Blechkanne auf</a:t>
            </a:r>
            <a:r>
              <a:rPr lang="de-DE" altLang="de-DE" dirty="0" smtClean="0">
                <a:latin typeface="Arial" charset="0"/>
              </a:rPr>
              <a:t>)</a:t>
            </a:r>
            <a:endParaRPr lang="de-DE" altLang="de-DE" dirty="0">
              <a:latin typeface="Arial" charset="0"/>
            </a:endParaRPr>
          </a:p>
        </p:txBody>
      </p:sp>
      <p:cxnSp>
        <p:nvCxnSpPr>
          <p:cNvPr id="10" name="Gerade Verbindung mit Pfeil 9"/>
          <p:cNvCxnSpPr>
            <a:stCxn id="10245" idx="3"/>
          </p:cNvCxnSpPr>
          <p:nvPr/>
        </p:nvCxnSpPr>
        <p:spPr>
          <a:xfrm>
            <a:off x="3779912" y="2168364"/>
            <a:ext cx="1440160" cy="0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10892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66" y="908050"/>
            <a:ext cx="7993856" cy="5329238"/>
          </a:xfrm>
        </p:spPr>
      </p:pic>
      <p:sp>
        <p:nvSpPr>
          <p:cNvPr id="512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Material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02984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Dr. Markus Ziegler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6732240" y="5373216"/>
            <a:ext cx="187220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+ Meterstab</a:t>
            </a:r>
            <a:endParaRPr lang="de-DE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de-DE" dirty="0" smtClean="0"/>
                  <a:t>Durch Differenzbildung der vorher bestimmten Zeitpunkte kann nun die Fallzeit berechnet werden:</a:t>
                </a:r>
              </a:p>
              <a:p>
                <a:pPr marL="0" indent="0">
                  <a:buNone/>
                </a:pPr>
                <a:endParaRPr lang="de-DE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de-DE" b="0" i="1" smtClean="0"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de-DE" b="0" i="1" smtClean="0">
                          <a:latin typeface="Cambria Math"/>
                          <a:ea typeface="Cambria Math"/>
                        </a:rPr>
                        <m:t>=5703,20 </m:t>
                      </m:r>
                      <m:r>
                        <m:rPr>
                          <m:nor/>
                        </m:rPr>
                        <a:rPr lang="de-DE" b="0" i="0" smtClean="0">
                          <a:latin typeface="Cambria Math"/>
                          <a:ea typeface="Cambria Math"/>
                        </a:rPr>
                        <m:t>ms</m:t>
                      </m:r>
                      <m:r>
                        <a:rPr lang="de-DE" b="0" i="1" smtClean="0">
                          <a:latin typeface="Cambria Math"/>
                          <a:ea typeface="Cambria Math"/>
                        </a:rPr>
                        <m:t> −5073,20 </m:t>
                      </m:r>
                      <m:r>
                        <m:rPr>
                          <m:nor/>
                        </m:rPr>
                        <a:rPr lang="de-DE" b="0" i="0" smtClean="0">
                          <a:latin typeface="Cambria Math"/>
                          <a:ea typeface="Cambria Math"/>
                        </a:rPr>
                        <m:t>ms</m:t>
                      </m:r>
                      <m:r>
                        <a:rPr lang="de-DE" b="0" i="1" smtClean="0">
                          <a:latin typeface="Cambria Math"/>
                          <a:ea typeface="Cambria Math"/>
                        </a:rPr>
                        <m:t>=630,00 </m:t>
                      </m:r>
                      <m:r>
                        <m:rPr>
                          <m:nor/>
                        </m:rPr>
                        <a:rPr lang="de-DE" b="0" i="0" smtClean="0">
                          <a:latin typeface="Cambria Math"/>
                          <a:ea typeface="Cambria Math"/>
                        </a:rPr>
                        <m:t>ms</m:t>
                      </m:r>
                    </m:oMath>
                  </m:oMathPara>
                </a14:m>
                <a:endParaRPr lang="de-DE" dirty="0" smtClean="0"/>
              </a:p>
              <a:p>
                <a:pPr marL="0" indent="0">
                  <a:buNone/>
                </a:pPr>
                <a:endParaRPr lang="de-DE" dirty="0"/>
              </a:p>
              <a:p>
                <a:r>
                  <a:rPr lang="de-DE" dirty="0" smtClean="0"/>
                  <a:t>Mit den restlichen vier Messungen kann ebenso verfahren werden</a:t>
                </a:r>
              </a:p>
              <a:p>
                <a:pPr marL="0" indent="0">
                  <a:buNone/>
                </a:pPr>
                <a:endParaRPr lang="de-DE" dirty="0"/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2"/>
                <a:stretch>
                  <a:fillRect l="-1199" t="-1144" r="-77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altLang="de-DE" dirty="0"/>
              <a:t>Versuchsauswertung: Bestimmung </a:t>
            </a:r>
            <a:r>
              <a:rPr lang="de-DE" altLang="de-DE" dirty="0" smtClean="0"/>
              <a:t>Fallzeit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Dr. Markus Ziegler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686484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Versuchsaufbau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02984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Dr. Markus Ziegler</a:t>
            </a:r>
            <a:endParaRPr lang="de-DE" dirty="0"/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3552825" cy="5329238"/>
          </a:xfr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886921"/>
            <a:ext cx="5122967" cy="3414536"/>
          </a:xfrm>
          <a:prstGeom prst="ellipse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009" b="46543"/>
          <a:stretch/>
        </p:blipFill>
        <p:spPr>
          <a:xfrm>
            <a:off x="3851920" y="433595"/>
            <a:ext cx="3535157" cy="3150919"/>
          </a:xfrm>
          <a:prstGeom prst="ellipse">
            <a:avLst/>
          </a:prstGeom>
          <a:scene3d>
            <a:camera prst="orthographicFront">
              <a:rot lat="0" lon="0" rev="19800000"/>
            </a:camera>
            <a:lightRig rig="threePt" dir="t"/>
          </a:scene3d>
        </p:spPr>
      </p:pic>
      <p:sp>
        <p:nvSpPr>
          <p:cNvPr id="9" name="Rechteck 8"/>
          <p:cNvSpPr/>
          <p:nvPr/>
        </p:nvSpPr>
        <p:spPr>
          <a:xfrm>
            <a:off x="6300192" y="4946352"/>
            <a:ext cx="2664296" cy="135510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Abstände zum Mikrofon ungefähr gleich groß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 flipV="1">
            <a:off x="5261275" y="4946352"/>
            <a:ext cx="318837" cy="73910"/>
          </a:xfrm>
          <a:prstGeom prst="straightConnector1">
            <a:avLst/>
          </a:prstGeom>
          <a:ln w="25400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5580112" y="4946352"/>
            <a:ext cx="216024" cy="210840"/>
          </a:xfrm>
          <a:prstGeom prst="straightConnector1">
            <a:avLst/>
          </a:prstGeom>
          <a:ln w="25400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eck 21"/>
          <p:cNvSpPr/>
          <p:nvPr/>
        </p:nvSpPr>
        <p:spPr>
          <a:xfrm>
            <a:off x="683568" y="2996952"/>
            <a:ext cx="914400" cy="711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3 V</a:t>
            </a:r>
            <a:endParaRPr lang="de-DE" dirty="0"/>
          </a:p>
        </p:txBody>
      </p:sp>
      <p:sp>
        <p:nvSpPr>
          <p:cNvPr id="24" name="Rechteck 23"/>
          <p:cNvSpPr/>
          <p:nvPr/>
        </p:nvSpPr>
        <p:spPr>
          <a:xfrm>
            <a:off x="5674143" y="2137272"/>
            <a:ext cx="2796844" cy="12153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Schalterklemme:</a:t>
            </a:r>
          </a:p>
          <a:p>
            <a:pPr algn="ctr"/>
            <a:r>
              <a:rPr lang="de-DE" dirty="0"/>
              <a:t>l</a:t>
            </a:r>
            <a:r>
              <a:rPr lang="de-DE" dirty="0" smtClean="0"/>
              <a:t>eitend wenn Kugel eingelegt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84807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Versuchsaufbau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02984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Dr. Markus Ziegler</a:t>
            </a:r>
            <a:endParaRPr lang="de-DE" dirty="0"/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3552825" cy="5329238"/>
          </a:xfr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003" y="1525945"/>
            <a:ext cx="5166551" cy="365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9657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Versuchsdurchführung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02984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Dr. Markus Ziegler</a:t>
            </a:r>
            <a:endParaRPr lang="de-DE" dirty="0"/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3552825" cy="5329238"/>
          </a:xfr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003" y="1525945"/>
            <a:ext cx="5166551" cy="3653258"/>
          </a:xfrm>
          <a:prstGeom prst="rect">
            <a:avLst/>
          </a:prstGeom>
        </p:spPr>
      </p:pic>
      <p:sp>
        <p:nvSpPr>
          <p:cNvPr id="6" name="Textfeld 5"/>
          <p:cNvSpPr txBox="1">
            <a:spLocks noChangeArrowheads="1"/>
          </p:cNvSpPr>
          <p:nvPr/>
        </p:nvSpPr>
        <p:spPr bwMode="auto">
          <a:xfrm>
            <a:off x="593398" y="1916832"/>
            <a:ext cx="7632848" cy="255454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buFont typeface="+mj-lt"/>
              <a:buAutoNum type="arabicPeriod"/>
            </a:pPr>
            <a:r>
              <a:rPr lang="de-DE" altLang="de-DE" sz="2000" dirty="0" smtClean="0">
                <a:latin typeface="Arial" charset="0"/>
              </a:rPr>
              <a:t>Gewünschte Fallhöhe wird eingestellt und genau vermessen </a:t>
            </a:r>
            <a:r>
              <a:rPr lang="de-DE" altLang="de-DE" sz="2000" dirty="0" smtClean="0">
                <a:latin typeface="Arial" charset="0"/>
              </a:rPr>
              <a:t>(Unterkante </a:t>
            </a:r>
            <a:r>
              <a:rPr lang="de-DE" altLang="de-DE" sz="2000" dirty="0" smtClean="0">
                <a:latin typeface="Arial" charset="0"/>
              </a:rPr>
              <a:t>Kugel)</a:t>
            </a:r>
          </a:p>
          <a:p>
            <a:pPr>
              <a:buFont typeface="+mj-lt"/>
              <a:buAutoNum type="arabicPeriod"/>
            </a:pPr>
            <a:r>
              <a:rPr lang="de-DE" altLang="de-DE" sz="2000" dirty="0" err="1" smtClean="0">
                <a:latin typeface="Arial" charset="0"/>
              </a:rPr>
              <a:t>App</a:t>
            </a:r>
            <a:r>
              <a:rPr lang="de-DE" altLang="de-DE" sz="2000" dirty="0" smtClean="0">
                <a:latin typeface="Arial" charset="0"/>
              </a:rPr>
              <a:t> </a:t>
            </a:r>
            <a:r>
              <a:rPr lang="de-DE" altLang="de-DE" sz="2000" dirty="0">
                <a:latin typeface="Arial" charset="0"/>
              </a:rPr>
              <a:t>„Schallanalysator“ wird im </a:t>
            </a:r>
            <a:r>
              <a:rPr lang="de-DE" altLang="de-DE" sz="2000" dirty="0" smtClean="0">
                <a:latin typeface="Arial" charset="0"/>
              </a:rPr>
              <a:t>Aufnahmemodus </a:t>
            </a:r>
            <a:r>
              <a:rPr lang="de-DE" altLang="de-DE" sz="2000" dirty="0">
                <a:latin typeface="Arial" charset="0"/>
              </a:rPr>
              <a:t/>
            </a:r>
            <a:br>
              <a:rPr lang="de-DE" altLang="de-DE" sz="2000" dirty="0">
                <a:latin typeface="Arial" charset="0"/>
              </a:rPr>
            </a:br>
            <a:r>
              <a:rPr lang="de-DE" altLang="de-DE" sz="2000" dirty="0">
                <a:latin typeface="Arial" charset="0"/>
              </a:rPr>
              <a:t>„Erweiterte Messung schnell (max. 60 s)“ </a:t>
            </a:r>
            <a:r>
              <a:rPr lang="de-DE" altLang="de-DE" sz="2000" dirty="0" smtClean="0">
                <a:latin typeface="Arial" charset="0"/>
              </a:rPr>
              <a:t>gestartet</a:t>
            </a:r>
          </a:p>
          <a:p>
            <a:pPr>
              <a:buFont typeface="+mj-lt"/>
              <a:buAutoNum type="arabicPeriod"/>
            </a:pPr>
            <a:r>
              <a:rPr lang="de-DE" altLang="de-DE" sz="2000" dirty="0" smtClean="0">
                <a:latin typeface="Arial" charset="0"/>
              </a:rPr>
              <a:t>Stahlkugel wird in Schalterklemme eingelegt und kurz darauf ausgelöst. Hierbei Klemme schnell öffnen</a:t>
            </a:r>
          </a:p>
          <a:p>
            <a:pPr>
              <a:buFont typeface="+mj-lt"/>
              <a:buAutoNum type="arabicPeriod"/>
            </a:pPr>
            <a:r>
              <a:rPr lang="de-DE" altLang="de-DE" sz="2000" dirty="0" smtClean="0">
                <a:latin typeface="Arial" charset="0"/>
              </a:rPr>
              <a:t>Punkt 3 wird 5 bis 10-mal wiederholt</a:t>
            </a:r>
          </a:p>
          <a:p>
            <a:pPr>
              <a:buFont typeface="+mj-lt"/>
              <a:buAutoNum type="arabicPeriod"/>
            </a:pPr>
            <a:r>
              <a:rPr lang="de-DE" altLang="de-DE" sz="2000" dirty="0">
                <a:latin typeface="Arial" charset="0"/>
              </a:rPr>
              <a:t>Aufnahme wird durch „Stopp“ </a:t>
            </a:r>
            <a:r>
              <a:rPr lang="de-DE" altLang="de-DE" sz="2000" dirty="0" smtClean="0">
                <a:latin typeface="Arial" charset="0"/>
              </a:rPr>
              <a:t>beendet</a:t>
            </a:r>
          </a:p>
        </p:txBody>
      </p:sp>
    </p:spTree>
    <p:extLst>
      <p:ext uri="{BB962C8B-B14F-4D97-AF65-F5344CB8AC3E}">
        <p14:creationId xmlns:p14="http://schemas.microsoft.com/office/powerpoint/2010/main" val="317638629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8" cy="4063999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Fallzeit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  Dr. Markus Ziegler</a:t>
            </a:r>
            <a:endParaRPr lang="de-DE" dirty="0"/>
          </a:p>
        </p:txBody>
      </p:sp>
      <p:sp>
        <p:nvSpPr>
          <p:cNvPr id="15" name="Textfeld 5"/>
          <p:cNvSpPr txBox="1">
            <a:spLocks noChangeArrowheads="1"/>
          </p:cNvSpPr>
          <p:nvPr/>
        </p:nvSpPr>
        <p:spPr bwMode="auto">
          <a:xfrm>
            <a:off x="5709580" y="4365104"/>
            <a:ext cx="2678844" cy="193899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2. Teil</a:t>
            </a:r>
            <a:r>
              <a:rPr lang="de-DE" altLang="de-DE" dirty="0">
                <a:latin typeface="Arial" charset="0"/>
              </a:rPr>
              <a:t>b</a:t>
            </a:r>
            <a:r>
              <a:rPr lang="de-DE" altLang="de-DE" dirty="0" smtClean="0">
                <a:latin typeface="Arial" charset="0"/>
              </a:rPr>
              <a:t>ereich</a:t>
            </a:r>
          </a:p>
          <a:p>
            <a:r>
              <a:rPr lang="de-DE" altLang="de-DE" dirty="0" smtClean="0">
                <a:latin typeface="Arial" charset="0"/>
              </a:rPr>
              <a:t>entsteht wenn die Kugel in der Blechkanne aufschlägt</a:t>
            </a:r>
          </a:p>
        </p:txBody>
      </p:sp>
      <p:cxnSp>
        <p:nvCxnSpPr>
          <p:cNvPr id="5" name="Gerade Verbindung mit Pfeil 4"/>
          <p:cNvCxnSpPr/>
          <p:nvPr/>
        </p:nvCxnSpPr>
        <p:spPr>
          <a:xfrm flipH="1" flipV="1">
            <a:off x="6588224" y="3284984"/>
            <a:ext cx="504056" cy="1080122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5"/>
          <p:cNvSpPr txBox="1">
            <a:spLocks noChangeArrowheads="1"/>
          </p:cNvSpPr>
          <p:nvPr/>
        </p:nvSpPr>
        <p:spPr bwMode="auto">
          <a:xfrm>
            <a:off x="207533" y="1844824"/>
            <a:ext cx="3528392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1. Teilbereich entsteht durch den Schall des Summers</a:t>
            </a:r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3735925" y="2670304"/>
            <a:ext cx="836075" cy="326648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1475656" y="945373"/>
            <a:ext cx="5616624" cy="46166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/>
            <a:r>
              <a:rPr lang="de-DE" altLang="de-DE" dirty="0" smtClean="0">
                <a:latin typeface="Arial" charset="0"/>
              </a:rPr>
              <a:t>Prinzipielles Ablesen der Fallzeit</a:t>
            </a:r>
          </a:p>
        </p:txBody>
      </p:sp>
    </p:spTree>
    <p:extLst>
      <p:ext uri="{BB962C8B-B14F-4D97-AF65-F5344CB8AC3E}">
        <p14:creationId xmlns:p14="http://schemas.microsoft.com/office/powerpoint/2010/main" val="22649032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8" cy="4063999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</a:t>
            </a:r>
            <a:r>
              <a:rPr lang="de-DE" dirty="0" err="1" smtClean="0"/>
              <a:t>mithilfe</a:t>
            </a:r>
            <a:r>
              <a:rPr lang="de-DE" dirty="0" smtClean="0"/>
              <a:t> der </a:t>
            </a:r>
            <a:r>
              <a:rPr lang="de-DE" dirty="0" err="1" smtClean="0"/>
              <a:t>App</a:t>
            </a:r>
            <a:r>
              <a:rPr lang="de-DE" dirty="0" smtClean="0"/>
              <a:t> „Schallanalysator“                                           Dr. Markus Ziegler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5" name="Textfeld 5"/>
              <p:cNvSpPr txBox="1">
                <a:spLocks noChangeArrowheads="1"/>
              </p:cNvSpPr>
              <p:nvPr/>
            </p:nvSpPr>
            <p:spPr bwMode="auto">
              <a:xfrm>
                <a:off x="539552" y="908720"/>
                <a:ext cx="7704856" cy="46166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9pPr>
              </a:lstStyle>
              <a:p>
                <a:r>
                  <a:rPr lang="de-DE" altLang="de-DE" dirty="0" smtClean="0">
                    <a:latin typeface="Arial" charset="0"/>
                  </a:rPr>
                  <a:t>Prinzipielles Ablesen der Fallzeit </a:t>
                </a:r>
                <a14:m>
                  <m:oMath xmlns:m="http://schemas.openxmlformats.org/officeDocument/2006/math">
                    <m:r>
                      <a:rPr lang="de-DE" altLang="de-DE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de-DE" altLang="de-DE" b="0" i="1" smtClean="0">
                        <a:latin typeface="Cambria Math"/>
                        <a:ea typeface="Cambria Math"/>
                      </a:rPr>
                      <m:t>𝑡</m:t>
                    </m:r>
                    <m:r>
                      <a:rPr lang="de-DE" altLang="de-DE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de-DE" altLang="de-DE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a:rPr lang="de-DE" altLang="de-DE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de-DE" altLang="de-DE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de-DE" altLang="de-DE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a:rPr lang="de-DE" altLang="de-DE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de-DE" altLang="de-DE" dirty="0" smtClean="0">
                    <a:latin typeface="Arial" charset="0"/>
                  </a:rPr>
                  <a:t>:</a:t>
                </a:r>
              </a:p>
            </p:txBody>
          </p:sp>
        </mc:Choice>
        <mc:Fallback xmlns="">
          <p:sp>
            <p:nvSpPr>
              <p:cNvPr id="10245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552" y="908720"/>
                <a:ext cx="7704856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1186" t="-7692" b="-28205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Gerade Verbindung 16"/>
          <p:cNvCxnSpPr/>
          <p:nvPr/>
        </p:nvCxnSpPr>
        <p:spPr>
          <a:xfrm>
            <a:off x="5483696" y="1732491"/>
            <a:ext cx="0" cy="403579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6516216" y="1697466"/>
            <a:ext cx="0" cy="403579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/>
              <p:cNvSpPr txBox="1"/>
              <p:nvPr/>
            </p:nvSpPr>
            <p:spPr>
              <a:xfrm>
                <a:off x="4923375" y="5271591"/>
                <a:ext cx="53886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de-DE" b="1" dirty="0" smtClean="0"/>
              </a:p>
            </p:txBody>
          </p:sp>
        </mc:Choice>
        <mc:Fallback xmlns="">
          <p:sp>
            <p:nvSpPr>
              <p:cNvPr id="20" name="Textfeld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3375" y="5271591"/>
                <a:ext cx="538865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/>
              <p:cNvSpPr txBox="1"/>
              <p:nvPr/>
            </p:nvSpPr>
            <p:spPr>
              <a:xfrm>
                <a:off x="6534389" y="5265106"/>
                <a:ext cx="53886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de-DE" b="1" dirty="0" smtClean="0"/>
              </a:p>
            </p:txBody>
          </p:sp>
        </mc:Choice>
        <mc:Fallback xmlns="">
          <p:sp>
            <p:nvSpPr>
              <p:cNvPr id="24" name="Textfeld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4389" y="5265106"/>
                <a:ext cx="538865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Gerade Verbindung mit Pfeil 22"/>
          <p:cNvCxnSpPr/>
          <p:nvPr/>
        </p:nvCxnSpPr>
        <p:spPr>
          <a:xfrm>
            <a:off x="5508104" y="5733256"/>
            <a:ext cx="1008112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feld 27"/>
              <p:cNvSpPr txBox="1"/>
              <p:nvPr/>
            </p:nvSpPr>
            <p:spPr>
              <a:xfrm>
                <a:off x="5796136" y="5768281"/>
                <a:ext cx="5736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de-DE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𝒕</m:t>
                      </m:r>
                    </m:oMath>
                  </m:oMathPara>
                </a14:m>
                <a:endParaRPr lang="de-DE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feld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5768281"/>
                <a:ext cx="573683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7261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ZPG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2015-04-05 G8 BP 2016 Physik-Leitperspektiven-pbK-ibK" id="{6D46AD23-E355-604C-B451-29306F04266A}" vid="{4DAB78A5-37DC-6748-8711-6A30687A6D40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Powerpoint_ZPG</Template>
  <TotalTime>0</TotalTime>
  <Words>1600</Words>
  <Application>Microsoft Office PowerPoint</Application>
  <PresentationFormat>Bildschirmpräsentation (4:3)</PresentationFormat>
  <Paragraphs>203</Paragraphs>
  <Slides>40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40</vt:i4>
      </vt:variant>
    </vt:vector>
  </HeadingPairs>
  <TitlesOfParts>
    <vt:vector size="41" baseType="lpstr">
      <vt:lpstr>Powerpoint_ZPG</vt:lpstr>
      <vt:lpstr>Fallbeschleunigungsbestimmung mithilfe der App „Schallanalysator“</vt:lpstr>
      <vt:lpstr>Inhalt</vt:lpstr>
      <vt:lpstr>Inhalt</vt:lpstr>
      <vt:lpstr>Material</vt:lpstr>
      <vt:lpstr>Versuchsaufbau</vt:lpstr>
      <vt:lpstr>Versuchsaufbau</vt:lpstr>
      <vt:lpstr>Versuchsdurchführung</vt:lpstr>
      <vt:lpstr>Versuchsauswertung: Bestimmung Fallzeit</vt:lpstr>
      <vt:lpstr>Versuchsauswertung: Bestimmung Schalllaufzeit</vt:lpstr>
      <vt:lpstr>Inhalt</vt:lpstr>
      <vt:lpstr>Versuchsauswertung: Bestimmung Fallzeit</vt:lpstr>
      <vt:lpstr>Inhalt</vt:lpstr>
      <vt:lpstr>Versuchsauswertung: Bestimmung Schallzeit</vt:lpstr>
      <vt:lpstr>Versuchsauswertung: Bestimmung Fallzeit</vt:lpstr>
      <vt:lpstr>Versuchsauswertung: Bestimmung Fallzeit</vt:lpstr>
      <vt:lpstr>Versuchsauswertung: Bestimmung Fallzeit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Fallzeit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Fallzeit</vt:lpstr>
      <vt:lpstr>Versuchsauswertung: Bestimmung Fallzeit</vt:lpstr>
      <vt:lpstr>Versuchsauswertung: Bestimmung Fallzeit</vt:lpstr>
      <vt:lpstr>Versuchsauswertung: Bestimmung Fallzeit</vt:lpstr>
      <vt:lpstr>Versuchsauswertung: Bestimmung Fallzeit</vt:lpstr>
      <vt:lpstr>Versuchsauswertung: Bestimmung Fallzeit</vt:lpstr>
      <vt:lpstr>Versuchsauswertung: Bestimmung Fallzeit</vt:lpstr>
      <vt:lpstr>Versuchsauswertung: Bestimmung Fallzeit</vt:lpstr>
      <vt:lpstr>Versuchsauswertung: Bestimmung Fallzeit</vt:lpstr>
      <vt:lpstr>Versuchsauswertung: Bestimmung Fallzeit</vt:lpstr>
      <vt:lpstr>Versuchsauswertung: Bestimmung Fallzeit</vt:lpstr>
      <vt:lpstr>Versuchsauswertung: Bestimmung Fallzeit</vt:lpstr>
      <vt:lpstr>Versuchsauswertung: Bestimmung Fallzeit</vt:lpstr>
      <vt:lpstr>Versuchsauswertung: Bestimmung Fallzeit</vt:lpstr>
      <vt:lpstr>Versuchsauswertung: Bestimmung Fallzeit</vt:lpstr>
      <vt:lpstr>Versuchsauswertung: Bestimmung Schalllaufzeit</vt:lpstr>
      <vt:lpstr>Versuchsauswertung: Bestimmung Fallzeit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Schallgeschwindigkeitsbestimmung durch Reflexion an einer Hauswand mithilfe der App „Schallanalysator“</dc:title>
  <dc:subject>PowerPoint-Präsentation</dc:subject>
  <dc:creator>Markus Ziegler</dc:creator>
  <cp:lastModifiedBy>Markus Ziegler</cp:lastModifiedBy>
  <cp:revision>117</cp:revision>
  <cp:lastPrinted>2014-11-07T09:42:53Z</cp:lastPrinted>
  <dcterms:created xsi:type="dcterms:W3CDTF">2015-11-16T09:15:35Z</dcterms:created>
  <dcterms:modified xsi:type="dcterms:W3CDTF">2016-02-09T08:58:28Z</dcterms:modified>
</cp:coreProperties>
</file>