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74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71">
          <p15:clr>
            <a:srgbClr val="A4A3A4"/>
          </p15:clr>
        </p15:guide>
        <p15:guide id="2" orient="horz" pos="2069">
          <p15:clr>
            <a:srgbClr val="A4A3A4"/>
          </p15:clr>
        </p15:guide>
        <p15:guide id="3" orient="horz" pos="1570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3022">
          <p15:clr>
            <a:srgbClr val="A4A3A4"/>
          </p15:clr>
        </p15:guide>
        <p15:guide id="6" orient="horz" pos="3566">
          <p15:clr>
            <a:srgbClr val="A4A3A4"/>
          </p15:clr>
        </p15:guide>
        <p15:guide id="7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llrath, Carmen (KM)" initials="Vo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2F2F"/>
    <a:srgbClr val="660066"/>
    <a:srgbClr val="FFFF99"/>
    <a:srgbClr val="6600FF"/>
    <a:srgbClr val="00FF99"/>
    <a:srgbClr val="008000"/>
    <a:srgbClr val="99CC00"/>
    <a:srgbClr val="33CC33"/>
    <a:srgbClr val="CCFF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98" autoAdjust="0"/>
    <p:restoredTop sz="79006" autoAdjust="0"/>
  </p:normalViewPr>
  <p:slideViewPr>
    <p:cSldViewPr>
      <p:cViewPr>
        <p:scale>
          <a:sx n="74" d="100"/>
          <a:sy n="74" d="100"/>
        </p:scale>
        <p:origin x="-582" y="-288"/>
      </p:cViewPr>
      <p:guideLst>
        <p:guide orient="horz" pos="1071"/>
        <p:guide orient="horz" pos="2069"/>
        <p:guide orient="horz" pos="1570"/>
        <p:guide orient="horz" pos="2568"/>
        <p:guide orient="horz" pos="3022"/>
        <p:guide orient="horz" pos="3566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50" d="100"/>
          <a:sy n="150" d="100"/>
        </p:scale>
        <p:origin x="-756" y="42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32951" y="579062"/>
            <a:ext cx="1019560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132950" y="9264869"/>
            <a:ext cx="2361001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Vortragender, Anlass, 1. Dezember 2003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2232" y="9264869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0A490618-A23A-42F9-955E-4E131AB85C2F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3458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32953" y="4715158"/>
            <a:ext cx="4531783" cy="44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0189" y="282806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F8FF1768-1DF2-410F-ABF6-E09C1CB8A556}" type="slidenum">
              <a:rPr lang="de-DE"/>
              <a:pPr/>
              <a:t>‹Nr.›</a:t>
            </a:fld>
            <a:endParaRPr lang="de-DE" dirty="0"/>
          </a:p>
        </p:txBody>
      </p:sp>
      <p:sp>
        <p:nvSpPr>
          <p:cNvPr id="3" name="Kopfzeilenplatzhalter 2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04245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190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381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571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762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51967" y="6453188"/>
            <a:ext cx="7196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252389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+mj-lt"/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23838" y="260712"/>
            <a:ext cx="8696325" cy="576000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Bild 8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 flipV="1">
            <a:off x="217104" y="6345320"/>
            <a:ext cx="8712968" cy="360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5" r:id="rId2"/>
    <p:sldLayoutId id="2147483747" r:id="rId3"/>
    <p:sldLayoutId id="214748374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Individualisierung und Differenzierung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Eigendiagnose durch </a:t>
            </a:r>
          </a:p>
          <a:p>
            <a:r>
              <a:rPr lang="de-DE" dirty="0" smtClean="0"/>
              <a:t>Check-in-Aufgaben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457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Eigendiagnose durch Schülerinnen und Schüler</a:t>
            </a:r>
          </a:p>
          <a:p>
            <a:r>
              <a:rPr lang="de-DE" dirty="0" smtClean="0"/>
              <a:t>Fachübergreifende Werkzeuge</a:t>
            </a:r>
          </a:p>
          <a:p>
            <a:pPr lvl="1"/>
            <a:r>
              <a:rPr lang="de-DE" dirty="0" smtClean="0"/>
              <a:t>siehe Fachmethoden in ZPG III von Florian Karsten</a:t>
            </a:r>
            <a:endParaRPr lang="de-DE" dirty="0"/>
          </a:p>
          <a:p>
            <a:pPr marL="342900" lvl="1" indent="-342900">
              <a:buClr>
                <a:srgbClr val="7F7F7F"/>
              </a:buClr>
              <a:buFont typeface="Wingdings" pitchFamily="2" charset="2"/>
              <a:buChar char="§"/>
            </a:pPr>
            <a:r>
              <a:rPr lang="de-DE" sz="2800" dirty="0" smtClean="0"/>
              <a:t>Fachspezifische Differenzierungswerkzeuge</a:t>
            </a:r>
          </a:p>
          <a:p>
            <a:pPr marL="857250" lvl="2">
              <a:buFont typeface="Wingdings" pitchFamily="2" charset="2"/>
              <a:buChar char="§"/>
            </a:pPr>
            <a:r>
              <a:rPr lang="de-DE" dirty="0" smtClean="0"/>
              <a:t>Cartoon-Aufgaben </a:t>
            </a:r>
          </a:p>
          <a:p>
            <a:pPr marL="1200150" lvl="3">
              <a:buFont typeface="Wingdings" pitchFamily="2" charset="2"/>
              <a:buChar char="§"/>
            </a:pPr>
            <a:r>
              <a:rPr lang="de-DE" dirty="0" smtClean="0"/>
              <a:t>(siehe ZPG II von Leisen)</a:t>
            </a:r>
          </a:p>
          <a:p>
            <a:pPr marL="857250" lvl="2">
              <a:buFont typeface="Wingdings" pitchFamily="2" charset="2"/>
              <a:buChar char="§"/>
            </a:pPr>
            <a:r>
              <a:rPr lang="de-DE" dirty="0" smtClean="0"/>
              <a:t>Begriffsnetze </a:t>
            </a:r>
          </a:p>
          <a:p>
            <a:pPr marL="1200150" lvl="3">
              <a:buFont typeface="Wingdings" pitchFamily="2" charset="2"/>
              <a:buChar char="§"/>
            </a:pPr>
            <a:r>
              <a:rPr lang="de-DE" dirty="0" smtClean="0"/>
              <a:t>(siehe ZPG II von Leisen)</a:t>
            </a:r>
          </a:p>
          <a:p>
            <a:pPr marL="857250" lvl="2">
              <a:buFont typeface="Wingdings" pitchFamily="2" charset="2"/>
              <a:buChar char="§"/>
            </a:pPr>
            <a:r>
              <a:rPr lang="de-DE" dirty="0" smtClean="0"/>
              <a:t>Aufgaben mit gestuften Hilfen </a:t>
            </a:r>
          </a:p>
          <a:p>
            <a:pPr marL="1200150" lvl="3">
              <a:buFont typeface="Wingdings" pitchFamily="2" charset="2"/>
              <a:buChar char="§"/>
            </a:pPr>
            <a:r>
              <a:rPr lang="de-DE" dirty="0" smtClean="0"/>
              <a:t>(siehe ZPG-Aufgaben von u.a. Rita </a:t>
            </a:r>
            <a:r>
              <a:rPr lang="de-DE" dirty="0" err="1" smtClean="0"/>
              <a:t>Wodzinski</a:t>
            </a:r>
            <a:r>
              <a:rPr lang="de-DE" dirty="0" smtClean="0"/>
              <a:t>)</a:t>
            </a:r>
          </a:p>
          <a:p>
            <a:pPr marL="857250" lvl="2">
              <a:buFont typeface="Wingdings" pitchFamily="2" charset="2"/>
              <a:buChar char="§"/>
            </a:pPr>
            <a:r>
              <a:rPr lang="de-DE" dirty="0" smtClean="0"/>
              <a:t>Checklisten</a:t>
            </a:r>
          </a:p>
          <a:p>
            <a:pPr marL="1200150" lvl="3">
              <a:buFont typeface="Wingdings" pitchFamily="2" charset="2"/>
              <a:buChar char="§"/>
            </a:pPr>
            <a:r>
              <a:rPr lang="de-DE" dirty="0" smtClean="0"/>
              <a:t>siehe ZPG III Florian Karsten</a:t>
            </a:r>
            <a:endParaRPr lang="de-DE" dirty="0"/>
          </a:p>
          <a:p>
            <a:pPr marL="857250" lvl="2">
              <a:buFont typeface="Wingdings" pitchFamily="2" charset="2"/>
              <a:buChar char="§"/>
            </a:pPr>
            <a:r>
              <a:rPr lang="de-DE" dirty="0" smtClean="0"/>
              <a:t>Check-in-Aufgaben 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Individuelle Förderung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3" indent="0">
              <a:buClr>
                <a:srgbClr val="7F7F7F"/>
              </a:buClr>
              <a:buNone/>
            </a:pPr>
            <a:r>
              <a:rPr lang="de-DE" sz="2400" dirty="0"/>
              <a:t>(siehe dazu </a:t>
            </a:r>
            <a:r>
              <a:rPr lang="de-DE" sz="2400" dirty="0" smtClean="0"/>
              <a:t>: </a:t>
            </a:r>
            <a:r>
              <a:rPr lang="de-DE" sz="2400" dirty="0"/>
              <a:t>A. </a:t>
            </a:r>
            <a:r>
              <a:rPr lang="de-DE" sz="2400" dirty="0" err="1"/>
              <a:t>Pysik</a:t>
            </a:r>
            <a:r>
              <a:rPr lang="de-DE" sz="2400" dirty="0"/>
              <a:t> und </a:t>
            </a:r>
            <a:r>
              <a:rPr lang="de-DE" sz="2400" dirty="0" err="1"/>
              <a:t>Ch</a:t>
            </a:r>
            <a:r>
              <a:rPr lang="de-DE" sz="2400" dirty="0"/>
              <a:t>. Bauer: Diagnostizieren und fördern – systematisch und effizient, </a:t>
            </a:r>
            <a:r>
              <a:rPr lang="de-DE" sz="2400" dirty="0" err="1"/>
              <a:t>PdN</a:t>
            </a:r>
            <a:r>
              <a:rPr lang="de-DE" sz="2400" dirty="0"/>
              <a:t> Physik 62(6) 2013)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Ziele</a:t>
            </a:r>
            <a:r>
              <a:rPr lang="de-DE" dirty="0" smtClean="0"/>
              <a:t>:</a:t>
            </a:r>
          </a:p>
          <a:p>
            <a:r>
              <a:rPr lang="de-DE" dirty="0" smtClean="0"/>
              <a:t>Effektive, sehr kurze Stundenwiederholungen</a:t>
            </a:r>
          </a:p>
          <a:p>
            <a:r>
              <a:rPr lang="de-DE" dirty="0" smtClean="0"/>
              <a:t>Zieltransparenz durch Nennungen der erwarteten Kompetenzen</a:t>
            </a:r>
          </a:p>
          <a:p>
            <a:r>
              <a:rPr lang="de-DE" dirty="0" smtClean="0"/>
              <a:t>Schnelle Selbstdiagnose </a:t>
            </a:r>
          </a:p>
          <a:p>
            <a:r>
              <a:rPr lang="de-DE" dirty="0" smtClean="0"/>
              <a:t>Fördermaßnahmen selbst oder mit Lehrkrafthilfe einleiten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901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Einsatz:</a:t>
            </a:r>
          </a:p>
          <a:p>
            <a:r>
              <a:rPr lang="de-DE" dirty="0" smtClean="0"/>
              <a:t>Überprüfen, ob Kompetenzen</a:t>
            </a:r>
            <a:r>
              <a:rPr lang="de-DE" dirty="0" smtClean="0"/>
              <a:t>,</a:t>
            </a:r>
            <a:r>
              <a:rPr lang="de-DE" dirty="0" smtClean="0"/>
              <a:t> </a:t>
            </a:r>
            <a:r>
              <a:rPr lang="de-DE" dirty="0" smtClean="0"/>
              <a:t>die in der vorhergehenden Unterrichtsstunde erworben werden </a:t>
            </a:r>
            <a:r>
              <a:rPr lang="de-DE" dirty="0" smtClean="0"/>
              <a:t>sollten auch vorhanden sind.</a:t>
            </a:r>
            <a:endParaRPr lang="de-DE" dirty="0" smtClean="0"/>
          </a:p>
          <a:p>
            <a:r>
              <a:rPr lang="de-DE" dirty="0" smtClean="0"/>
              <a:t>Zu Beginn (möglichst jeder) Stunde </a:t>
            </a:r>
            <a:r>
              <a:rPr lang="de-DE" dirty="0"/>
              <a:t>erhalten </a:t>
            </a:r>
            <a:r>
              <a:rPr lang="de-DE" dirty="0" smtClean="0"/>
              <a:t>Sitznachbarn eine Aufgabe in A- </a:t>
            </a:r>
            <a:r>
              <a:rPr lang="de-DE" dirty="0" smtClean="0"/>
              <a:t>bzw. B-Version. </a:t>
            </a:r>
            <a:endParaRPr lang="de-DE" dirty="0" smtClean="0"/>
          </a:p>
          <a:p>
            <a:r>
              <a:rPr lang="de-DE" dirty="0"/>
              <a:t>I</a:t>
            </a:r>
            <a:r>
              <a:rPr lang="de-DE" dirty="0" smtClean="0"/>
              <a:t>ndividuelle Arbeitszeit: Nicht mehr als 3 Minuten </a:t>
            </a:r>
          </a:p>
          <a:p>
            <a:r>
              <a:rPr lang="de-DE" dirty="0" smtClean="0"/>
              <a:t>Anschließende Kontrolle durch </a:t>
            </a:r>
            <a:r>
              <a:rPr lang="de-DE" dirty="0" smtClean="0"/>
              <a:t>Sitznachbarn</a:t>
            </a:r>
            <a:endParaRPr lang="de-DE" dirty="0" smtClean="0"/>
          </a:p>
          <a:p>
            <a:pPr lvl="1"/>
            <a:r>
              <a:rPr lang="de-DE" dirty="0" smtClean="0"/>
              <a:t>Lösung wird durch Lehrkraft projiziert </a:t>
            </a:r>
          </a:p>
          <a:p>
            <a:pPr lvl="1"/>
            <a:r>
              <a:rPr lang="de-DE" dirty="0" smtClean="0"/>
              <a:t>Schülerinnen und Schüler bewerten ihre Kompetenzen</a:t>
            </a:r>
          </a:p>
          <a:p>
            <a:pPr lvl="1"/>
            <a:r>
              <a:rPr lang="de-DE" dirty="0" smtClean="0"/>
              <a:t>Zeitaufwand hierfür:  Nicht mehr als 2 Minuten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848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Hinweise:</a:t>
            </a:r>
            <a:endParaRPr lang="de-DE" dirty="0" smtClean="0"/>
          </a:p>
          <a:p>
            <a:r>
              <a:rPr lang="de-DE" dirty="0" smtClean="0"/>
              <a:t>Aufgaben: Nicht </a:t>
            </a:r>
            <a:r>
              <a:rPr lang="de-DE" dirty="0"/>
              <a:t>unbedingt als Kopie </a:t>
            </a:r>
            <a:r>
              <a:rPr lang="de-DE" dirty="0" smtClean="0"/>
              <a:t>ausgeben sondern </a:t>
            </a:r>
            <a:r>
              <a:rPr lang="de-DE" dirty="0" smtClean="0"/>
              <a:t>wenn möglich projizieren </a:t>
            </a:r>
          </a:p>
          <a:p>
            <a:r>
              <a:rPr lang="de-DE" dirty="0" smtClean="0"/>
              <a:t>Schülerinnen </a:t>
            </a:r>
            <a:r>
              <a:rPr lang="de-DE" dirty="0" smtClean="0"/>
              <a:t>und Schüler: Halten ihren Kompetenzstand zu </a:t>
            </a:r>
            <a:r>
              <a:rPr lang="de-DE" dirty="0" smtClean="0"/>
              <a:t>den Aufgaben schriftlich fest</a:t>
            </a:r>
            <a:endParaRPr lang="de-DE" dirty="0" smtClean="0"/>
          </a:p>
          <a:p>
            <a:r>
              <a:rPr lang="de-DE" dirty="0" smtClean="0"/>
              <a:t>Summe </a:t>
            </a:r>
            <a:r>
              <a:rPr lang="de-DE" dirty="0" smtClean="0"/>
              <a:t>aller geforderten Kompetenzen: 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Kann Grundlage </a:t>
            </a:r>
            <a:r>
              <a:rPr lang="de-DE" dirty="0" smtClean="0"/>
              <a:t>einer Leistungskontrolle </a:t>
            </a:r>
            <a:r>
              <a:rPr lang="de-DE" dirty="0" smtClean="0"/>
              <a:t>sein</a:t>
            </a:r>
            <a:endParaRPr lang="de-DE" dirty="0" smtClean="0"/>
          </a:p>
          <a:p>
            <a:r>
              <a:rPr lang="de-DE" dirty="0" smtClean="0"/>
              <a:t>Vorbereitung </a:t>
            </a:r>
            <a:r>
              <a:rPr lang="de-DE" dirty="0" smtClean="0"/>
              <a:t>einer Leistungskontrolle: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Alle </a:t>
            </a:r>
            <a:r>
              <a:rPr lang="de-DE" dirty="0" smtClean="0"/>
              <a:t>abgefragten Kompetenzen werden in einer Checkliste zusammengefasst 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555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Rückmeldungen von Schülerinnen und Schülern:</a:t>
            </a:r>
          </a:p>
          <a:p>
            <a:r>
              <a:rPr lang="de-DE" dirty="0" smtClean="0"/>
              <a:t>Diese Aufgaben sind zur Wiederholung der letzten Stunde sehr geeignet.</a:t>
            </a:r>
          </a:p>
          <a:p>
            <a:r>
              <a:rPr lang="de-DE" dirty="0" smtClean="0"/>
              <a:t>Durch diese Aufgaben wusste ich besser als sonst, über welche Grundkenntnisse ich verfügen sollte.</a:t>
            </a:r>
          </a:p>
          <a:p>
            <a:endParaRPr lang="de-DE" dirty="0"/>
          </a:p>
          <a:p>
            <a:pPr marL="457200" lvl="1" indent="0">
              <a:buNone/>
            </a:pPr>
            <a:r>
              <a:rPr lang="de-DE" dirty="0" smtClean="0"/>
              <a:t>Quelle: </a:t>
            </a:r>
            <a:r>
              <a:rPr lang="de-DE" dirty="0"/>
              <a:t>A. </a:t>
            </a:r>
            <a:r>
              <a:rPr lang="de-DE" dirty="0" err="1"/>
              <a:t>Pysik</a:t>
            </a:r>
            <a:r>
              <a:rPr lang="de-DE" dirty="0"/>
              <a:t> und </a:t>
            </a:r>
            <a:r>
              <a:rPr lang="de-DE" dirty="0" err="1"/>
              <a:t>Ch</a:t>
            </a:r>
            <a:r>
              <a:rPr lang="de-DE" dirty="0"/>
              <a:t>. Bauer: Diagnostizieren und fördern – systematisch und effizient, </a:t>
            </a:r>
            <a:r>
              <a:rPr lang="de-DE" dirty="0" err="1"/>
              <a:t>PdN</a:t>
            </a:r>
            <a:r>
              <a:rPr lang="de-DE" dirty="0"/>
              <a:t> Physik 62(6) 2013, S 16)</a:t>
            </a:r>
            <a:endParaRPr lang="de-DE" dirty="0" smtClean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304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Check-in-Aufgaben zu den Themenbereichen aus dem Bildungsplan für die Klassenstufe 7/8:</a:t>
            </a:r>
            <a:endParaRPr lang="de-DE" dirty="0"/>
          </a:p>
          <a:p>
            <a:r>
              <a:rPr lang="de-DE" dirty="0" smtClean="0"/>
              <a:t>Optik (16 Aufgaben + Lösungen)</a:t>
            </a:r>
          </a:p>
          <a:p>
            <a:r>
              <a:rPr lang="de-DE" dirty="0" smtClean="0"/>
              <a:t>Optik-Ergänzung (6 Aufgaben + Lösungen)</a:t>
            </a:r>
          </a:p>
          <a:p>
            <a:pPr lvl="1"/>
            <a:r>
              <a:rPr lang="de-DE" dirty="0" smtClean="0"/>
              <a:t>Themen, die streng gesehen nicht den Anforderung des Bildungsplans gerecht werden</a:t>
            </a:r>
            <a:endParaRPr lang="de-DE" dirty="0" smtClean="0"/>
          </a:p>
          <a:p>
            <a:r>
              <a:rPr lang="de-DE" dirty="0" smtClean="0"/>
              <a:t>Akustik (4 Aufgaben + Lösungen)</a:t>
            </a:r>
          </a:p>
          <a:p>
            <a:r>
              <a:rPr lang="de-DE" dirty="0" smtClean="0"/>
              <a:t>Grundgrößen-der-Elektrizitätslehre (15 Aufgaben + Lösungen)</a:t>
            </a:r>
          </a:p>
          <a:p>
            <a:r>
              <a:rPr lang="de-DE" dirty="0" smtClean="0"/>
              <a:t>Grundgrößen-der-Elektrizitätslehre-Ergänzung </a:t>
            </a:r>
            <a:br>
              <a:rPr lang="de-DE" dirty="0" smtClean="0"/>
            </a:br>
            <a:r>
              <a:rPr lang="de-DE" dirty="0" smtClean="0"/>
              <a:t>(1 Aufgabe </a:t>
            </a:r>
            <a:r>
              <a:rPr lang="de-DE" dirty="0"/>
              <a:t>+ </a:t>
            </a:r>
            <a:r>
              <a:rPr lang="de-DE" dirty="0" smtClean="0"/>
              <a:t>Lösung)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Check-in-Aufgaben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13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ZPG-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2015-04-05 G8 BP 2016 Physik-Leitperspektiven-pbK-ibK" id="{6D46AD23-E355-604C-B451-29306F04266A}" vid="{4DAB78A5-37DC-6748-8711-6A30687A6D4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Powerpoint_ZPG-1</Template>
  <TotalTime>0</TotalTime>
  <Words>329</Words>
  <Application>Microsoft Office PowerPoint</Application>
  <PresentationFormat>Bildschirmpräsentation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Powerpoint_ZPG-1</vt:lpstr>
      <vt:lpstr>Individualisierung und Differenzierung</vt:lpstr>
      <vt:lpstr>Individuelle Förderung</vt:lpstr>
      <vt:lpstr>Check-in-Aufgaben</vt:lpstr>
      <vt:lpstr>Check-in-Aufgaben</vt:lpstr>
      <vt:lpstr>Check-in-Aufgaben</vt:lpstr>
      <vt:lpstr>Check-in-Aufgaben</vt:lpstr>
      <vt:lpstr>Check-in-Aufgaben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PowerPoint-Präsentation</dc:subject>
  <dc:creator>Piffer</dc:creator>
  <cp:lastModifiedBy>Piffer</cp:lastModifiedBy>
  <cp:revision>11</cp:revision>
  <cp:lastPrinted>2014-11-07T09:42:53Z</cp:lastPrinted>
  <dcterms:created xsi:type="dcterms:W3CDTF">2015-07-10T14:36:28Z</dcterms:created>
  <dcterms:modified xsi:type="dcterms:W3CDTF">2015-07-23T19:14:36Z</dcterms:modified>
</cp:coreProperties>
</file>