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2">
  <p:sldMasterIdLst>
    <p:sldMasterId id="2147483741" r:id="rId1"/>
  </p:sldMasterIdLst>
  <p:notesMasterIdLst>
    <p:notesMasterId r:id="rId18"/>
  </p:notesMasterIdLst>
  <p:handoutMasterIdLst>
    <p:handoutMasterId r:id="rId19"/>
  </p:handoutMasterIdLst>
  <p:sldIdLst>
    <p:sldId id="258" r:id="rId2"/>
    <p:sldId id="259" r:id="rId3"/>
    <p:sldId id="260" r:id="rId4"/>
    <p:sldId id="277" r:id="rId5"/>
    <p:sldId id="272" r:id="rId6"/>
    <p:sldId id="262" r:id="rId7"/>
    <p:sldId id="271" r:id="rId8"/>
    <p:sldId id="276" r:id="rId9"/>
    <p:sldId id="265" r:id="rId10"/>
    <p:sldId id="266" r:id="rId11"/>
    <p:sldId id="267" r:id="rId12"/>
    <p:sldId id="268" r:id="rId13"/>
    <p:sldId id="273" r:id="rId14"/>
    <p:sldId id="269" r:id="rId15"/>
    <p:sldId id="270" r:id="rId16"/>
    <p:sldId id="275" r:id="rId17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71">
          <p15:clr>
            <a:srgbClr val="A4A3A4"/>
          </p15:clr>
        </p15:guide>
        <p15:guide id="2" orient="horz" pos="2069">
          <p15:clr>
            <a:srgbClr val="A4A3A4"/>
          </p15:clr>
        </p15:guide>
        <p15:guide id="3" orient="horz" pos="1570">
          <p15:clr>
            <a:srgbClr val="A4A3A4"/>
          </p15:clr>
        </p15:guide>
        <p15:guide id="4" orient="horz" pos="2568">
          <p15:clr>
            <a:srgbClr val="A4A3A4"/>
          </p15:clr>
        </p15:guide>
        <p15:guide id="5" orient="horz" pos="3022">
          <p15:clr>
            <a:srgbClr val="A4A3A4"/>
          </p15:clr>
        </p15:guide>
        <p15:guide id="6" orient="horz" pos="3566">
          <p15:clr>
            <a:srgbClr val="A4A3A4"/>
          </p15:clr>
        </p15:guide>
        <p15:guide id="7" pos="29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ollrath, Carmen (KM)" initials="Vo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CC66"/>
    <a:srgbClr val="FF2F2F"/>
    <a:srgbClr val="660066"/>
    <a:srgbClr val="6600FF"/>
    <a:srgbClr val="00FF99"/>
    <a:srgbClr val="008000"/>
    <a:srgbClr val="99CC00"/>
    <a:srgbClr val="33CC33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98" autoAdjust="0"/>
    <p:restoredTop sz="93617" autoAdjust="0"/>
  </p:normalViewPr>
  <p:slideViewPr>
    <p:cSldViewPr>
      <p:cViewPr>
        <p:scale>
          <a:sx n="74" d="100"/>
          <a:sy n="74" d="100"/>
        </p:scale>
        <p:origin x="-1440" y="-48"/>
      </p:cViewPr>
      <p:guideLst>
        <p:guide orient="horz" pos="1071"/>
        <p:guide orient="horz" pos="2069"/>
        <p:guide orient="horz" pos="1570"/>
        <p:guide orient="horz" pos="2568"/>
        <p:guide orient="horz" pos="3022"/>
        <p:guide orient="horz" pos="3566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50" d="100"/>
          <a:sy n="150" d="100"/>
        </p:scale>
        <p:origin x="-756" y="429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132951" y="579062"/>
            <a:ext cx="1019560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i="1">
                <a:latin typeface="Arial" charset="0"/>
              </a:defRPr>
            </a:lvl1pPr>
          </a:lstStyle>
          <a:p>
            <a:r>
              <a:rPr lang="de-DE" dirty="0"/>
              <a:t>Titel des Vortrags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132950" y="9264869"/>
            <a:ext cx="2361001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i="1">
                <a:latin typeface="Arial" charset="0"/>
              </a:defRPr>
            </a:lvl1pPr>
          </a:lstStyle>
          <a:p>
            <a:r>
              <a:rPr lang="de-DE" dirty="0"/>
              <a:t>Vortragender, Anlass, 1. Dezember 2003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032232" y="9264869"/>
            <a:ext cx="594743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 i="1">
                <a:latin typeface="Arial" charset="0"/>
              </a:defRPr>
            </a:lvl1pPr>
          </a:lstStyle>
          <a:p>
            <a:r>
              <a:rPr lang="de-DE" dirty="0"/>
              <a:t>Seite </a:t>
            </a:r>
            <a:fld id="{0A490618-A23A-42F9-955E-4E131AB85C2F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13458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32953" y="4715158"/>
            <a:ext cx="4531783" cy="44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Textformatierung des Masters zu bearbeiten.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60189" y="282806"/>
            <a:ext cx="594743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i="1">
                <a:latin typeface="Arial" charset="0"/>
              </a:defRPr>
            </a:lvl1pPr>
          </a:lstStyle>
          <a:p>
            <a:r>
              <a:rPr lang="de-DE" dirty="0"/>
              <a:t>Seite </a:t>
            </a:r>
            <a:fld id="{F8FF1768-1DF2-410F-ABF6-E09C1CB8A556}" type="slidenum">
              <a:rPr lang="de-DE"/>
              <a:pPr/>
              <a:t>‹Nr.›</a:t>
            </a:fld>
            <a:endParaRPr lang="de-DE" dirty="0"/>
          </a:p>
        </p:txBody>
      </p:sp>
      <p:sp>
        <p:nvSpPr>
          <p:cNvPr id="3" name="Kopfzeilenplatzhalter 2"/>
          <p:cNvSpPr>
            <a:spLocks noGrp="1"/>
          </p:cNvSpPr>
          <p:nvPr>
            <p:ph type="hdr" sz="quarter"/>
          </p:nvPr>
        </p:nvSpPr>
        <p:spPr>
          <a:xfrm>
            <a:off x="6" y="0"/>
            <a:ext cx="294614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504245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1905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3810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5715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7620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4848" y="908720"/>
            <a:ext cx="4038600" cy="49580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65848" y="908720"/>
            <a:ext cx="4038600" cy="49580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>
          <a:xfrm>
            <a:off x="251967" y="6453188"/>
            <a:ext cx="7196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eaLnBrk="0" fontAlgn="auto" hangingPunct="0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2390" y="908720"/>
            <a:ext cx="8640089" cy="532859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>
          <a:xfrm>
            <a:off x="252389" y="260649"/>
            <a:ext cx="8640089" cy="64807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+mj-lt"/>
              </a:defRPr>
            </a:lvl1pPr>
          </a:lstStyle>
          <a:p>
            <a:r>
              <a:rPr lang="de-DE" dirty="0" smtClean="0"/>
              <a:t>Titel durch Klicken bearbeiten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4" y="6470524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Titel: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dirty="0" smtClean="0"/>
              <a:t>Folie </a:t>
            </a:r>
            <a:fld id="{B28F9D38-746F-4F66-8DFA-FA7E04203DA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4" y="6470524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Titel: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dirty="0" smtClean="0"/>
              <a:t>Folie </a:t>
            </a:r>
            <a:fld id="{B28F9D38-746F-4F66-8DFA-FA7E04203DA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E8B86-7985-4A79-82A1-69AEFB857783}" type="datetimeFigureOut">
              <a:rPr lang="de-DE"/>
              <a:pPr>
                <a:defRPr/>
              </a:pPr>
              <a:t>09.02.2016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4C106-E751-461C-A306-6D8B77CD49F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4666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4" y="6470524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Titel: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dirty="0" smtClean="0"/>
              <a:t>Folie </a:t>
            </a:r>
            <a:fld id="{B28F9D38-746F-4F66-8DFA-FA7E04203DA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223838" y="260712"/>
            <a:ext cx="8696325" cy="576000"/>
          </a:xfrm>
          <a:prstGeom prst="rect">
            <a:avLst/>
          </a:prstGeom>
          <a:solidFill>
            <a:srgbClr val="FFFF99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Bild 8"/>
          <p:cNvPicPr>
            <a:picLocks/>
          </p:cNvPicPr>
          <p:nvPr/>
        </p:nvPicPr>
        <p:blipFill>
          <a:blip r:embed="rId7" cstate="print"/>
          <a:stretch>
            <a:fillRect/>
          </a:stretch>
        </p:blipFill>
        <p:spPr>
          <a:xfrm flipV="1">
            <a:off x="217104" y="6345320"/>
            <a:ext cx="8712968" cy="360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5" r:id="rId2"/>
    <p:sldLayoutId id="2147483747" r:id="rId3"/>
    <p:sldLayoutId id="2147483748" r:id="rId4"/>
    <p:sldLayoutId id="2147483749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257300" indent="-342900" algn="l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ocus.de/familie/kindergesundheit/medizin/musik-bis-an-die-schmerzgrenze-hoerschaeden_id_2079385.html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2211_material_gesundheitspraevention_akustik/2212_Vermeidung_von_Hoerschaeden.docx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zga.de/pdf.php?id=bbd8b4689bbccc7f8359c44798166862" TargetMode="Externa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hon.ucl.ac.uk/resource/hearloss/" TargetMode="Externa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gl.bayern.de/downloads/gesundheit/arbeitsplatz_umwelt/doc/ergebnisse_ohrkan.pdf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aichinger-schallpegelmesser.de/html/physik.html" TargetMode="External"/><Relationship Id="rId2" Type="http://schemas.openxmlformats.org/officeDocument/2006/relationships/hyperlink" Target="http://www.spaichinger-schallpegelmesser.de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2211_material_gesundheitspraevention_akustik/2213_Schallpegelmessung_MP3.docx" TargetMode="External"/><Relationship Id="rId2" Type="http://schemas.openxmlformats.org/officeDocument/2006/relationships/hyperlink" Target="2214_Sammelliste_Messergebnisse.xlsx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spaichinger-schallpegelmesser.de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paichinger-schallpegelmesser.de/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aichinger-schallpegelmesser.de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spaichinger-schallpegelmesser.de/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2736304"/>
          </a:xfrm>
        </p:spPr>
        <p:txBody>
          <a:bodyPr/>
          <a:lstStyle/>
          <a:p>
            <a:pPr eaLnBrk="1" hangingPunct="1"/>
            <a:r>
              <a:rPr lang="de-DE" altLang="de-DE" dirty="0" smtClean="0"/>
              <a:t>Leitperspektive</a:t>
            </a:r>
            <a:br>
              <a:rPr lang="de-DE" altLang="de-DE" dirty="0" smtClean="0"/>
            </a:br>
            <a:r>
              <a:rPr lang="de-DE" altLang="de-DE" dirty="0" smtClean="0"/>
              <a:t>Prävention und Gesundheitsförderung</a:t>
            </a:r>
            <a:br>
              <a:rPr lang="de-DE" altLang="de-DE" dirty="0" smtClean="0"/>
            </a:br>
            <a:r>
              <a:rPr lang="de-DE" altLang="de-DE" b="1" dirty="0" smtClean="0"/>
              <a:t>Vermeidung von Hörschäden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31640" y="4869160"/>
            <a:ext cx="6400800" cy="110452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de-DE" dirty="0" smtClean="0"/>
              <a:t>Dr. Markus Ziegler</a:t>
            </a:r>
            <a:br>
              <a:rPr lang="de-DE" dirty="0" smtClean="0"/>
            </a:br>
            <a:r>
              <a:rPr lang="de-DE" dirty="0" smtClean="0"/>
              <a:t>09</a:t>
            </a:r>
            <a:r>
              <a:rPr lang="de-DE" dirty="0" smtClean="0"/>
              <a:t>.02.2016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07826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z="3200" dirty="0" smtClean="0"/>
              <a:t>Zu II: Ergebnisse diskutieren und bewerten Geeignete Verhaltensweisen ableiten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de-DE" dirty="0" smtClean="0"/>
              <a:t>Nachdem die Grundlagen der Akustik bekannt sind und der Lernzirkel durchgeführt wurde: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de-DE" dirty="0" smtClean="0"/>
              <a:t>Die im Lernzirkel erstellte Messwertetabelle für die bewerteten Schallpegel des MP3-Players beim Musikhören wird per Beamer der Klasse gezeigt.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de-DE" dirty="0" smtClean="0"/>
              <a:t>Frage: Wer riskiert nun einen Hörschaden?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de-DE" dirty="0" smtClean="0"/>
              <a:t>Schüler liest Text vor: </a:t>
            </a:r>
            <a:br>
              <a:rPr lang="de-DE" dirty="0" smtClean="0"/>
            </a:br>
            <a:r>
              <a:rPr lang="de-DE" dirty="0" smtClean="0"/>
              <a:t>z. B. „Musik bis an die Schmerzgrenze“ bis Kapitel </a:t>
            </a:r>
            <a:br>
              <a:rPr lang="de-DE" dirty="0" smtClean="0"/>
            </a:br>
            <a:r>
              <a:rPr lang="de-DE" dirty="0" smtClean="0"/>
              <a:t>„Nach DJ-Führerschein fragen“ </a:t>
            </a:r>
            <a:br>
              <a:rPr lang="de-DE" dirty="0" smtClean="0"/>
            </a:br>
            <a:r>
              <a:rPr lang="de-DE" dirty="0" smtClean="0">
                <a:hlinkClick r:id="rId2"/>
              </a:rPr>
              <a:t>http://www.focus.de/familie/kindergesundheit/medizin/musik-bis-an-die-schmerzgrenze-hoerschaeden_id_2079385.html</a:t>
            </a:r>
            <a:endParaRPr lang="de-DE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de-DE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26813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z="3200" dirty="0" smtClean="0">
                <a:solidFill>
                  <a:srgbClr val="000000"/>
                </a:solidFill>
              </a:rPr>
              <a:t>Zu II: Ergebnisse diskutieren und bewerten Geeignete Verhaltensweisen ableiten</a:t>
            </a:r>
            <a:endParaRPr lang="de-DE" altLang="de-DE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de-DE" dirty="0" smtClean="0"/>
              <a:t>Aus Text: </a:t>
            </a:r>
            <a:r>
              <a:rPr lang="de-DE" b="1" dirty="0" smtClean="0"/>
              <a:t>A-bewerteter</a:t>
            </a:r>
            <a:r>
              <a:rPr lang="de-DE" dirty="0" smtClean="0"/>
              <a:t> </a:t>
            </a:r>
            <a:r>
              <a:rPr lang="de-DE" b="1" dirty="0" smtClean="0"/>
              <a:t>Schallpegel</a:t>
            </a:r>
            <a:r>
              <a:rPr lang="de-DE" dirty="0" smtClean="0"/>
              <a:t> </a:t>
            </a:r>
            <a:r>
              <a:rPr lang="de-DE" dirty="0" smtClean="0"/>
              <a:t>(</a:t>
            </a:r>
            <a:r>
              <a:rPr lang="de-DE" b="1" dirty="0" smtClean="0"/>
              <a:t>Lautstärke)</a:t>
            </a:r>
            <a:r>
              <a:rPr lang="de-DE" dirty="0" smtClean="0"/>
              <a:t> und </a:t>
            </a:r>
            <a:r>
              <a:rPr lang="de-DE" b="1" dirty="0" smtClean="0"/>
              <a:t>Einwirkdauer</a:t>
            </a:r>
            <a:r>
              <a:rPr lang="de-DE" dirty="0" smtClean="0"/>
              <a:t> sind entscheidend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de-DE" dirty="0" smtClean="0"/>
              <a:t>Arbeitsauftrag: Finde Regeln, mit denen man berechnen kann, wie lange man mit einem bestimmten mittleren bewerteten Schallpegel Musik hören darf, ohne einen Hörschaden zu riskieren:</a:t>
            </a:r>
            <a:br>
              <a:rPr lang="de-DE" dirty="0" smtClean="0"/>
            </a:br>
            <a:r>
              <a:rPr lang="de-DE" dirty="0" smtClean="0"/>
              <a:t>Aufgabenblatt mit gestuften Hilfen:</a:t>
            </a:r>
            <a:br>
              <a:rPr lang="de-DE" dirty="0" smtClean="0"/>
            </a:br>
            <a:r>
              <a:rPr lang="de-DE" dirty="0" smtClean="0">
                <a:hlinkClick r:id="rId2" action="ppaction://hlinkfile"/>
              </a:rPr>
              <a:t>2212_Vermeidung_von_Hoerschaeden.docx</a:t>
            </a:r>
            <a:endParaRPr lang="de-DE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de-DE" dirty="0" smtClean="0"/>
              <a:t>Überprüfe, wie lange du täglich Musik hören darfst, und wie lange du tatsächlich Musik hörst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4"/>
              <a:defRPr/>
            </a:pPr>
            <a:r>
              <a:rPr lang="de-DE" dirty="0" smtClean="0"/>
              <a:t>Hast du bei deinen Überlegungen auch laute Computerspiele, Konzerte,  …  eingerechnet?</a:t>
            </a:r>
          </a:p>
        </p:txBody>
      </p:sp>
    </p:spTree>
    <p:extLst>
      <p:ext uri="{BB962C8B-B14F-4D97-AF65-F5344CB8AC3E}">
        <p14:creationId xmlns:p14="http://schemas.microsoft.com/office/powerpoint/2010/main" val="187959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z="3200" dirty="0" smtClean="0">
                <a:solidFill>
                  <a:srgbClr val="000000"/>
                </a:solidFill>
              </a:rPr>
              <a:t>Zu II: Ergebnisse diskutieren und bewerten Geeignete Verhaltensweisen ableiten</a:t>
            </a:r>
            <a:endParaRPr lang="de-DE" altLang="de-DE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450"/>
          </a:xfrm>
        </p:spPr>
        <p:txBody>
          <a:bodyPr rtlCol="0"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7"/>
              <a:defRPr/>
            </a:pPr>
            <a:r>
              <a:rPr lang="de-DE" dirty="0" smtClean="0"/>
              <a:t>Lehrervortrag: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de-DE" dirty="0" smtClean="0"/>
              <a:t>Mittlerer bewerteter Schallpegel des ganzen Tages ist entscheidend </a:t>
            </a:r>
            <a:br>
              <a:rPr lang="de-DE" dirty="0" smtClean="0"/>
            </a:br>
            <a:r>
              <a:rPr lang="de-DE" dirty="0" smtClean="0"/>
              <a:t>(Musik, Computerspiele, Schülerdisco, …)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de-DE" dirty="0"/>
              <a:t>Unser Gehör kann nur eine bestimmte Energiemenge pro Tag aufnehmen und verarbeiten. Ist die mit dem Schall transportierte Energiemenge zu groß, wird unser Gehör bleibend </a:t>
            </a:r>
            <a:r>
              <a:rPr lang="de-DE" dirty="0" smtClean="0"/>
              <a:t>geschädigt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de-DE" dirty="0" smtClean="0"/>
              <a:t>Achtung! Schmerzgrenze erst bei ca. 120 dB(A)</a:t>
            </a:r>
            <a:br>
              <a:rPr lang="de-DE" dirty="0" smtClean="0"/>
            </a:br>
            <a:r>
              <a:rPr lang="de-DE" dirty="0" smtClean="0"/>
              <a:t>Ab 85 dB(A) fängt aber bereits eine Schädigung an, ohne dass wir zunächst etwas merken!</a:t>
            </a:r>
            <a:br>
              <a:rPr lang="de-DE" dirty="0" smtClean="0"/>
            </a:br>
            <a:r>
              <a:rPr lang="de-DE" dirty="0" smtClean="0"/>
              <a:t>Laute Musik hört sich super an, wir schädigen aber dennoch unser Gehör! </a:t>
            </a:r>
          </a:p>
        </p:txBody>
      </p:sp>
    </p:spTree>
    <p:extLst>
      <p:ext uri="{BB962C8B-B14F-4D97-AF65-F5344CB8AC3E}">
        <p14:creationId xmlns:p14="http://schemas.microsoft.com/office/powerpoint/2010/main" val="41295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z="3200" dirty="0" smtClean="0">
                <a:solidFill>
                  <a:srgbClr val="000000"/>
                </a:solidFill>
              </a:rPr>
              <a:t>Zu II: Ergebnisse diskutieren und bewerten Geeignete Verhaltensweisen ableiten</a:t>
            </a:r>
            <a:endParaRPr lang="de-DE" altLang="de-DE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 rtlCol="0">
            <a:normAutofit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7"/>
              <a:defRPr/>
            </a:pPr>
            <a:r>
              <a:rPr lang="de-DE" dirty="0" smtClean="0"/>
              <a:t>Lehrervortrag: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de-DE" dirty="0" smtClean="0"/>
              <a:t>Minderung des Schallpegels durch Verwendung von Gehörschutz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de-DE" dirty="0" smtClean="0"/>
              <a:t>Ein lauter Knall kann das Gehör sofort dauerhaft schädigen! Feuerwerkskörper, Knackfrosch nahe am Ohr, … (ab 137 dB(C) Peak)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de-DE" dirty="0" smtClean="0"/>
              <a:t>Nach lauten Phasen Ruhephasen für das Ohr einbauen! Das Ohr muss sich erholen! Sonst kann es zu bleibenden Schäden kommen!</a:t>
            </a:r>
          </a:p>
          <a:p>
            <a:pPr marL="914400" lvl="1" indent="-514350" fontAlgn="auto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de-DE" dirty="0" smtClean="0"/>
              <a:t>Bilder von gesunden und geschädigten Haarzellen</a:t>
            </a:r>
            <a:br>
              <a:rPr lang="de-DE" dirty="0" smtClean="0"/>
            </a:br>
            <a:r>
              <a:rPr lang="de-DE" dirty="0" smtClean="0"/>
              <a:t>z.B. </a:t>
            </a:r>
            <a:r>
              <a:rPr lang="de-DE" b="1" dirty="0"/>
              <a:t>Bundeszentrale für gesundheitliche </a:t>
            </a:r>
            <a:r>
              <a:rPr lang="de-DE" b="1" dirty="0" smtClean="0"/>
              <a:t>Aufklärung:</a:t>
            </a:r>
            <a:endParaRPr lang="de-DE" b="1" dirty="0"/>
          </a:p>
          <a:p>
            <a:pPr marL="914400" lvl="2" indent="0" fontAlgn="auto">
              <a:spcAft>
                <a:spcPts val="0"/>
              </a:spcAft>
              <a:buNone/>
              <a:defRPr/>
            </a:pPr>
            <a:r>
              <a:rPr lang="de-DE" dirty="0" smtClean="0">
                <a:hlinkClick r:id="rId2"/>
              </a:rPr>
              <a:t>http</a:t>
            </a:r>
            <a:r>
              <a:rPr lang="de-DE" dirty="0">
                <a:hlinkClick r:id="rId2"/>
              </a:rPr>
              <a:t>://</a:t>
            </a:r>
            <a:r>
              <a:rPr lang="de-DE" dirty="0" smtClean="0">
                <a:hlinkClick r:id="rId2"/>
              </a:rPr>
              <a:t>www.bzga.de/pdf.php?id=bbd8b4689bbccc7f8359c44798166862</a:t>
            </a:r>
            <a:endParaRPr lang="de-DE" dirty="0" smtClean="0"/>
          </a:p>
          <a:p>
            <a:pPr marL="914400" lvl="2" indent="0" fontAlgn="auto">
              <a:spcAft>
                <a:spcPts val="0"/>
              </a:spcAft>
              <a:buNone/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766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z="3200" dirty="0" smtClean="0">
                <a:solidFill>
                  <a:srgbClr val="000000"/>
                </a:solidFill>
              </a:rPr>
              <a:t>Zu II: Ergebnisse diskutieren und bewerten Geeignete Verhaltensweisen ableiten</a:t>
            </a:r>
            <a:endParaRPr lang="de-DE" altLang="de-DE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8"/>
              <a:defRPr/>
            </a:pPr>
            <a:r>
              <a:rPr lang="de-DE" dirty="0" smtClean="0"/>
              <a:t>Akustische Demonstration von Hörschäden mithilfe der kostenlosen Software „Hearloss“ </a:t>
            </a:r>
            <a:r>
              <a:rPr lang="de-DE" dirty="0" smtClean="0"/>
              <a:t>des </a:t>
            </a:r>
            <a:r>
              <a:rPr lang="de-DE" dirty="0" smtClean="0"/>
              <a:t>University College London: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de-DE" dirty="0" smtClean="0"/>
              <a:t>Lautstärke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de-DE" dirty="0" smtClean="0"/>
              <a:t>Verlust der Wahrnehmung von höheren Frequenzen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de-DE" dirty="0" smtClean="0"/>
              <a:t>Verlust der Frequenzauflösung</a:t>
            </a:r>
          </a:p>
          <a:p>
            <a:pPr marL="4572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de-DE" dirty="0" smtClean="0"/>
              <a:t>Download: </a:t>
            </a:r>
            <a:r>
              <a:rPr lang="de-DE" dirty="0" smtClean="0">
                <a:hlinkClick r:id="rId2"/>
              </a:rPr>
              <a:t>http://www.phon.ucl.ac.uk/resource/hearloss/</a:t>
            </a:r>
            <a:endParaRPr lang="de-DE" dirty="0" smtClean="0"/>
          </a:p>
          <a:p>
            <a:pPr marL="4572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de-DE" dirty="0" smtClean="0"/>
          </a:p>
          <a:p>
            <a:pPr marL="4572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65966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de-DE" sz="3200" dirty="0" smtClean="0"/>
              <a:t>Studien zur Hörschädigung bei Jugendlichen</a:t>
            </a:r>
          </a:p>
        </p:txBody>
      </p:sp>
      <p:sp>
        <p:nvSpPr>
          <p:cNvPr id="14339" name="Inhaltsplatzhalt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Zum Beispiel: </a:t>
            </a:r>
            <a:r>
              <a:rPr lang="de-DE" dirty="0" err="1" smtClean="0"/>
              <a:t>Ohrkan-Studie</a:t>
            </a:r>
            <a:r>
              <a:rPr lang="de-DE" dirty="0" smtClean="0"/>
              <a:t> </a:t>
            </a:r>
            <a:r>
              <a:rPr lang="de-DE" dirty="0" smtClean="0"/>
              <a:t>(2012):</a:t>
            </a:r>
          </a:p>
          <a:p>
            <a:pPr marL="0" indent="0">
              <a:buNone/>
            </a:pPr>
            <a:r>
              <a:rPr lang="de-DE" dirty="0" smtClean="0">
                <a:hlinkClick r:id="rId2"/>
              </a:rPr>
              <a:t>https://www.lgl.bayern.de/downloads/gesundheit/arbeitsplatz_umwelt/doc/ergebnisse_ohrkan.pdf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Zentrales Ergebnis: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Etwa </a:t>
            </a:r>
            <a:r>
              <a:rPr lang="de-DE" b="1" dirty="0"/>
              <a:t>22%</a:t>
            </a:r>
            <a:r>
              <a:rPr lang="de-DE" dirty="0"/>
              <a:t> der </a:t>
            </a:r>
            <a:r>
              <a:rPr lang="de-DE" dirty="0" smtClean="0"/>
              <a:t>Schülerinnen und Schüler der </a:t>
            </a:r>
            <a:r>
              <a:rPr lang="de-DE" b="1" dirty="0" smtClean="0"/>
              <a:t>Klassenstufe 9</a:t>
            </a:r>
            <a:r>
              <a:rPr lang="de-DE" dirty="0" smtClean="0"/>
              <a:t> verwenden </a:t>
            </a:r>
            <a:r>
              <a:rPr lang="de-DE" dirty="0"/>
              <a:t>ihren Player so häufig und so laut, dass die Lärmexposition äquivalent </a:t>
            </a:r>
            <a:r>
              <a:rPr lang="de-DE" dirty="0" smtClean="0"/>
              <a:t>des </a:t>
            </a:r>
            <a:r>
              <a:rPr lang="de-DE" dirty="0"/>
              <a:t>oberen Auslösewertes von 85 dB(A) über 40 Stunden pro Woche ist bzw. diesen </a:t>
            </a:r>
            <a:r>
              <a:rPr lang="de-DE" dirty="0" smtClean="0"/>
              <a:t>Wert </a:t>
            </a:r>
            <a:r>
              <a:rPr lang="de-DE" dirty="0"/>
              <a:t>übersteigt</a:t>
            </a:r>
            <a:r>
              <a:rPr lang="de-DE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Mehr Jungen als Mädchen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Mehr Hauptschüler und Realschüler als Gymnasiasten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Bereits </a:t>
            </a:r>
            <a:r>
              <a:rPr lang="de-DE" b="1" dirty="0" smtClean="0"/>
              <a:t>2,4%</a:t>
            </a:r>
            <a:r>
              <a:rPr lang="de-DE" dirty="0" smtClean="0"/>
              <a:t> haben einen Hörschaden (Hochtonsenke)</a:t>
            </a:r>
          </a:p>
        </p:txBody>
      </p:sp>
    </p:spTree>
    <p:extLst>
      <p:ext uri="{BB962C8B-B14F-4D97-AF65-F5344CB8AC3E}">
        <p14:creationId xmlns:p14="http://schemas.microsoft.com/office/powerpoint/2010/main" val="57739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sz="2000" dirty="0"/>
              <a:t>V</a:t>
            </a:r>
            <a:r>
              <a:rPr lang="de-DE" sz="2000" dirty="0" smtClean="0"/>
              <a:t>orgestellter Unterrichtsgang: Minimalversion</a:t>
            </a:r>
          </a:p>
          <a:p>
            <a:pPr>
              <a:buFont typeface="Arial" pitchFamily="34" charset="0"/>
              <a:buChar char="•"/>
            </a:pPr>
            <a:r>
              <a:rPr lang="de-DE" sz="2000" dirty="0" smtClean="0"/>
              <a:t>Vielfache Erweiterungs- und Vertiefungsmöglichkeiten:</a:t>
            </a:r>
          </a:p>
          <a:p>
            <a:pPr lvl="1">
              <a:buFont typeface="Arial" pitchFamily="34" charset="0"/>
              <a:buChar char="•"/>
            </a:pPr>
            <a:r>
              <a:rPr lang="de-DE" sz="2000" dirty="0" smtClean="0"/>
              <a:t>Regel: +10 dB entspricht Lautstärkeverdopplung</a:t>
            </a:r>
          </a:p>
          <a:p>
            <a:pPr lvl="1">
              <a:buFont typeface="Arial" pitchFamily="34" charset="0"/>
              <a:buChar char="•"/>
            </a:pPr>
            <a:r>
              <a:rPr lang="de-DE" sz="2000" dirty="0" smtClean="0"/>
              <a:t>Regel: +10 dB(A) entspricht Lautstärkeverdopplung</a:t>
            </a:r>
          </a:p>
          <a:p>
            <a:pPr lvl="1">
              <a:buFont typeface="Arial" pitchFamily="34" charset="0"/>
              <a:buChar char="•"/>
            </a:pPr>
            <a:r>
              <a:rPr lang="de-DE" sz="2000" dirty="0" smtClean="0"/>
              <a:t>Regel: + 10 dB entspricht 10-fache Intensität</a:t>
            </a:r>
          </a:p>
          <a:p>
            <a:pPr lvl="1">
              <a:buFont typeface="Arial" pitchFamily="34" charset="0"/>
              <a:buChar char="•"/>
            </a:pPr>
            <a:r>
              <a:rPr lang="de-DE" sz="2000" dirty="0" smtClean="0"/>
              <a:t>Unterschied zwischen dB und dB(A)</a:t>
            </a:r>
          </a:p>
          <a:p>
            <a:pPr lvl="1">
              <a:buFont typeface="Arial" pitchFamily="34" charset="0"/>
              <a:buChar char="•"/>
            </a:pPr>
            <a:r>
              <a:rPr lang="de-DE" sz="2000" b="1" dirty="0" smtClean="0"/>
              <a:t>Hörtest</a:t>
            </a:r>
            <a:r>
              <a:rPr lang="de-DE" sz="2000" dirty="0" smtClean="0"/>
              <a:t> (Hörtestsoftware: </a:t>
            </a:r>
            <a:r>
              <a:rPr lang="de-DE" sz="2000" dirty="0" smtClean="0">
                <a:hlinkClick r:id="rId2"/>
              </a:rPr>
              <a:t>www.spaichinger-schallpegelmesser.de</a:t>
            </a:r>
            <a:r>
              <a:rPr lang="de-DE" sz="2000" dirty="0" smtClean="0"/>
              <a:t>) in Lernzirkel integrieren</a:t>
            </a:r>
          </a:p>
          <a:p>
            <a:pPr lvl="1">
              <a:buFont typeface="Arial" pitchFamily="34" charset="0"/>
              <a:buChar char="•"/>
            </a:pPr>
            <a:r>
              <a:rPr lang="de-DE" sz="2000" dirty="0" smtClean="0"/>
              <a:t>Messungen zuhause, an Straßen, in der Schule, …</a:t>
            </a:r>
          </a:p>
          <a:p>
            <a:pPr marL="457200" lvl="1" indent="0">
              <a:buNone/>
            </a:pPr>
            <a:r>
              <a:rPr lang="de-DE" sz="2000" dirty="0" smtClean="0"/>
              <a:t>Dazu Experimentier- und Projektanleitungen unter </a:t>
            </a:r>
          </a:p>
          <a:p>
            <a:pPr marL="457200" lvl="1" indent="0">
              <a:buNone/>
            </a:pPr>
            <a:r>
              <a:rPr lang="de-DE" sz="2000" dirty="0"/>
              <a:t> </a:t>
            </a:r>
            <a:r>
              <a:rPr lang="de-DE" sz="2000" b="1" dirty="0" smtClean="0"/>
              <a:t>Projekte_Experimente_Schall_und_Laerm.pdf</a:t>
            </a:r>
          </a:p>
          <a:p>
            <a:pPr marL="457200" lvl="1" indent="0">
              <a:buNone/>
            </a:pPr>
            <a:r>
              <a:rPr lang="de-DE" sz="2000" dirty="0" smtClean="0"/>
              <a:t>Download:</a:t>
            </a:r>
            <a:endParaRPr lang="de-DE" sz="2000" dirty="0"/>
          </a:p>
          <a:p>
            <a:pPr marL="457200" lvl="1" indent="0">
              <a:buNone/>
            </a:pPr>
            <a:r>
              <a:rPr lang="de-DE" sz="2000" dirty="0" smtClean="0"/>
              <a:t> </a:t>
            </a:r>
            <a:r>
              <a:rPr lang="de-DE" sz="2000" dirty="0">
                <a:hlinkClick r:id="rId3"/>
              </a:rPr>
              <a:t>http://www.spaichinger-schallpegelmesser.de/html/physik.html</a:t>
            </a:r>
            <a:r>
              <a:rPr lang="de-DE" sz="2000" dirty="0" smtClean="0"/>
              <a:t/>
            </a:r>
            <a:br>
              <a:rPr lang="de-DE" sz="2000" dirty="0" smtClean="0"/>
            </a:br>
            <a:endParaRPr lang="de-DE" sz="2000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Vertiefungs- und Erweiterungsmöglichkeiten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763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eaLnBrk="1" hangingPunct="1"/>
            <a:r>
              <a:rPr lang="de-DE" altLang="de-DE" sz="3600" dirty="0" smtClean="0"/>
              <a:t>Inhaltsbezogene Kompetenzen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de-DE" dirty="0" smtClean="0"/>
              <a:t>Die Schülerinnen und Schüler können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 smtClean="0"/>
              <a:t>3.1.2 (1) </a:t>
            </a:r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akustische Phänomene beschreiben (Tonhöhe,</a:t>
            </a:r>
            <a:r>
              <a:rPr lang="de-DE" dirty="0" smtClean="0"/>
              <a:t> Lautstärke, </a:t>
            </a:r>
            <a:r>
              <a:rPr lang="de-DE" i="1" dirty="0" smtClean="0">
                <a:solidFill>
                  <a:schemeClr val="bg1">
                    <a:lumMod val="75000"/>
                  </a:schemeClr>
                </a:solidFill>
              </a:rPr>
              <a:t>Frequenz,</a:t>
            </a:r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i="1" dirty="0" smtClean="0">
                <a:solidFill>
                  <a:schemeClr val="bg1">
                    <a:lumMod val="75000"/>
                  </a:schemeClr>
                </a:solidFill>
              </a:rPr>
              <a:t>Amplitude</a:t>
            </a:r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 smtClean="0"/>
              <a:t>3.1.2 (3) ihre Hörgewohnheiten in Bezug auf das Risiko möglicher Hörschädigungen bewerten (zum Beispiel Lautstärke von Kopfhörern)</a:t>
            </a:r>
          </a:p>
        </p:txBody>
      </p:sp>
    </p:spTree>
    <p:extLst>
      <p:ext uri="{BB962C8B-B14F-4D97-AF65-F5344CB8AC3E}">
        <p14:creationId xmlns:p14="http://schemas.microsoft.com/office/powerpoint/2010/main" val="118781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z="3600" dirty="0" smtClean="0"/>
              <a:t>Eine mögliche Vorgehensweise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de-DE" dirty="0" smtClean="0"/>
              <a:t>Teil I:  Station zur Messung von Schallpegeln am MP3-</a:t>
            </a:r>
          </a:p>
          <a:p>
            <a:pPr marL="914400" lvl="2" indent="0" fontAlgn="auto">
              <a:spcAft>
                <a:spcPts val="0"/>
              </a:spcAft>
              <a:buNone/>
              <a:defRPr/>
            </a:pPr>
            <a:r>
              <a:rPr lang="de-DE" sz="2400" dirty="0" smtClean="0"/>
              <a:t>Player in Lernzirkel zur Akustik integrieren </a:t>
            </a:r>
            <a:br>
              <a:rPr lang="de-DE" sz="2400" dirty="0" smtClean="0"/>
            </a:br>
            <a:r>
              <a:rPr lang="de-DE" sz="2400" dirty="0" smtClean="0"/>
              <a:t>Ergebnisse in </a:t>
            </a:r>
            <a:r>
              <a:rPr lang="de-DE" sz="2400" dirty="0" smtClean="0">
                <a:hlinkClick r:id="rId2" action="ppaction://hlinkfile"/>
              </a:rPr>
              <a:t>Excel-Datei</a:t>
            </a:r>
            <a:r>
              <a:rPr lang="de-DE" sz="2400" dirty="0" smtClean="0"/>
              <a:t> sammeln</a:t>
            </a:r>
            <a:br>
              <a:rPr lang="de-DE" sz="2400" dirty="0" smtClean="0"/>
            </a:br>
            <a:r>
              <a:rPr lang="de-DE" sz="2400" dirty="0" smtClean="0"/>
              <a:t>Experimentieranleitung: </a:t>
            </a:r>
            <a:r>
              <a:rPr lang="de-DE" sz="2400" dirty="0" smtClean="0">
                <a:hlinkClick r:id="rId3" action="ppaction://hlinkfile"/>
              </a:rPr>
              <a:t>2211_material_gesundheitspraevention_akustik\2213_Schallpegelmessung_MP3.docx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Zeitaufwand: ca. 10 Minuten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de-DE" dirty="0" smtClean="0"/>
              <a:t>Teil II: Ergebnisse im Plenum diskutieren und </a:t>
            </a:r>
            <a:r>
              <a:rPr lang="de-DE" dirty="0" smtClean="0"/>
              <a:t>bewerten </a:t>
            </a:r>
            <a:endParaRPr lang="de-DE" dirty="0" smtClean="0"/>
          </a:p>
          <a:p>
            <a:pPr marL="914400" lvl="2" indent="0" fontAlgn="auto">
              <a:spcAft>
                <a:spcPts val="0"/>
              </a:spcAft>
              <a:buNone/>
              <a:defRPr/>
            </a:pPr>
            <a:r>
              <a:rPr lang="de-DE" sz="2400" dirty="0" smtClean="0"/>
              <a:t>Geeignete Regeln und Verhaltenweisen ableiten</a:t>
            </a:r>
            <a:br>
              <a:rPr lang="de-DE" sz="2400" dirty="0" smtClean="0"/>
            </a:br>
            <a:r>
              <a:rPr lang="de-DE" sz="2400" dirty="0" smtClean="0"/>
              <a:t>Zeitaufwand: 1 - 2  Schulstunden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romanUcPeriod"/>
              <a:defRPr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24075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674136"/>
            <a:ext cx="3654275" cy="206820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71" y="3456940"/>
            <a:ext cx="2631810" cy="2741538"/>
          </a:xfrm>
          <a:prstGeom prst="rect">
            <a:avLst/>
          </a:prstGeom>
        </p:spPr>
      </p:pic>
      <p:sp>
        <p:nvSpPr>
          <p:cNvPr id="512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pPr eaLnBrk="1" hangingPunct="1"/>
            <a:r>
              <a:rPr lang="de-DE" altLang="de-DE" sz="3200" dirty="0" smtClean="0"/>
              <a:t>Zu I: Messungen am MP3-Player</a:t>
            </a:r>
            <a:br>
              <a:rPr lang="de-DE" altLang="de-DE" sz="3200" dirty="0" smtClean="0"/>
            </a:br>
            <a:endParaRPr lang="de-DE" altLang="de-DE" sz="3200" dirty="0" smtClean="0"/>
          </a:p>
        </p:txBody>
      </p:sp>
      <p:sp>
        <p:nvSpPr>
          <p:cNvPr id="512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de-DE" altLang="de-DE" dirty="0" smtClean="0"/>
              <a:t>Messungen mit Notebook, Mikrofon und der kostenlosen Software „Spaichinger Schallpegelmesser“ </a:t>
            </a:r>
            <a:br>
              <a:rPr lang="de-DE" altLang="de-DE" dirty="0" smtClean="0"/>
            </a:br>
            <a:r>
              <a:rPr lang="de-DE" altLang="de-DE" dirty="0" smtClean="0"/>
              <a:t>Download: </a:t>
            </a:r>
            <a:r>
              <a:rPr lang="de-DE" altLang="de-DE" dirty="0" err="1" smtClean="0">
                <a:hlinkClick r:id="rId4"/>
              </a:rPr>
              <a:t>www.spaichinger-schallpegelmesser.de</a:t>
            </a:r>
            <a:r>
              <a:rPr lang="de-DE" altLang="de-DE" dirty="0" smtClean="0"/>
              <a:t>:</a:t>
            </a:r>
          </a:p>
          <a:p>
            <a:r>
              <a:rPr lang="de-DE" altLang="de-DE" dirty="0" smtClean="0"/>
              <a:t>Mittelwert A-bewerteter Schallpegel</a:t>
            </a:r>
          </a:p>
          <a:p>
            <a:r>
              <a:rPr lang="de-DE" altLang="de-DE" dirty="0" smtClean="0"/>
              <a:t>Maximalwert A-bewerteter Schallpegel</a:t>
            </a:r>
            <a:br>
              <a:rPr lang="de-DE" altLang="de-DE" dirty="0" smtClean="0"/>
            </a:br>
            <a:r>
              <a:rPr lang="de-DE" altLang="de-DE" dirty="0" smtClean="0"/>
              <a:t/>
            </a:r>
            <a:br>
              <a:rPr lang="de-DE" altLang="de-DE" dirty="0" smtClean="0"/>
            </a:br>
            <a:endParaRPr lang="de-DE" altLang="de-DE" dirty="0" smtClean="0"/>
          </a:p>
        </p:txBody>
      </p:sp>
      <p:sp>
        <p:nvSpPr>
          <p:cNvPr id="5125" name="Textfeld 5"/>
          <p:cNvSpPr txBox="1">
            <a:spLocks noChangeArrowheads="1"/>
          </p:cNvSpPr>
          <p:nvPr/>
        </p:nvSpPr>
        <p:spPr bwMode="auto">
          <a:xfrm>
            <a:off x="395536" y="3456940"/>
            <a:ext cx="1675908" cy="40011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altLang="de-DE" sz="2000" dirty="0"/>
              <a:t>Laborschlauch</a:t>
            </a:r>
          </a:p>
        </p:txBody>
      </p:sp>
      <p:sp>
        <p:nvSpPr>
          <p:cNvPr id="5126" name="Textfeld 6"/>
          <p:cNvSpPr txBox="1">
            <a:spLocks noChangeArrowheads="1"/>
          </p:cNvSpPr>
          <p:nvPr/>
        </p:nvSpPr>
        <p:spPr bwMode="auto">
          <a:xfrm>
            <a:off x="2591854" y="5183126"/>
            <a:ext cx="2268178" cy="1015663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altLang="de-DE" sz="2000" dirty="0" smtClean="0"/>
              <a:t>Mini-Mikrofon:  </a:t>
            </a:r>
            <a:r>
              <a:rPr lang="de-DE" altLang="de-DE" sz="2000" dirty="0"/>
              <a:t/>
            </a:r>
            <a:br>
              <a:rPr lang="de-DE" altLang="de-DE" sz="2000" dirty="0"/>
            </a:br>
            <a:r>
              <a:rPr lang="de-DE" altLang="de-DE" sz="2000" dirty="0" smtClean="0"/>
              <a:t>Kondensator-</a:t>
            </a:r>
          </a:p>
          <a:p>
            <a:r>
              <a:rPr lang="de-DE" altLang="de-DE" sz="2000" dirty="0" err="1" smtClean="0"/>
              <a:t>Elektret-Mikrofon</a:t>
            </a:r>
            <a:endParaRPr lang="de-DE" altLang="de-DE" sz="2000" dirty="0"/>
          </a:p>
        </p:txBody>
      </p:sp>
      <p:cxnSp>
        <p:nvCxnSpPr>
          <p:cNvPr id="9" name="Gerade Verbindung mit Pfeil 8"/>
          <p:cNvCxnSpPr/>
          <p:nvPr/>
        </p:nvCxnSpPr>
        <p:spPr>
          <a:xfrm flipH="1" flipV="1">
            <a:off x="1907704" y="5593642"/>
            <a:ext cx="684150" cy="97315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1331640" y="3861048"/>
            <a:ext cx="576064" cy="834505"/>
          </a:xfrm>
          <a:prstGeom prst="straightConnector1">
            <a:avLst/>
          </a:prstGeom>
          <a:ln w="38100">
            <a:solidFill>
              <a:srgbClr val="FFFF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V="1">
            <a:off x="4860032" y="5175233"/>
            <a:ext cx="864096" cy="467066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5"/>
          <p:cNvSpPr txBox="1">
            <a:spLocks noChangeArrowheads="1"/>
          </p:cNvSpPr>
          <p:nvPr/>
        </p:nvSpPr>
        <p:spPr bwMode="auto">
          <a:xfrm>
            <a:off x="3419872" y="3429391"/>
            <a:ext cx="1982722" cy="40011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altLang="de-DE" sz="2000" dirty="0" smtClean="0"/>
              <a:t>In-Ohr-Kopfhörer</a:t>
            </a:r>
            <a:endParaRPr lang="de-DE" altLang="de-DE" sz="2000" dirty="0"/>
          </a:p>
        </p:txBody>
      </p:sp>
      <p:cxnSp>
        <p:nvCxnSpPr>
          <p:cNvPr id="19" name="Gerade Verbindung mit Pfeil 18"/>
          <p:cNvCxnSpPr/>
          <p:nvPr/>
        </p:nvCxnSpPr>
        <p:spPr>
          <a:xfrm>
            <a:off x="5402594" y="3629446"/>
            <a:ext cx="1401654" cy="447626"/>
          </a:xfrm>
          <a:prstGeom prst="straightConnector1">
            <a:avLst/>
          </a:prstGeom>
          <a:ln w="38100">
            <a:solidFill>
              <a:srgbClr val="FFFF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H="1">
            <a:off x="2699792" y="3688860"/>
            <a:ext cx="686578" cy="223813"/>
          </a:xfrm>
          <a:prstGeom prst="straightConnector1">
            <a:avLst/>
          </a:prstGeom>
          <a:ln w="38100">
            <a:solidFill>
              <a:srgbClr val="FFFF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5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z="3200" dirty="0" smtClean="0">
                <a:solidFill>
                  <a:srgbClr val="000000"/>
                </a:solidFill>
              </a:rPr>
              <a:t>Zu </a:t>
            </a:r>
            <a:r>
              <a:rPr lang="de-DE" altLang="de-DE" sz="3200" dirty="0" smtClean="0">
                <a:solidFill>
                  <a:srgbClr val="000000"/>
                </a:solidFill>
              </a:rPr>
              <a:t>I: </a:t>
            </a:r>
            <a:r>
              <a:rPr lang="de-DE" altLang="de-DE" sz="3200" dirty="0" smtClean="0">
                <a:solidFill>
                  <a:srgbClr val="000000"/>
                </a:solidFill>
              </a:rPr>
              <a:t>Messungen am MP3-Player</a:t>
            </a:r>
            <a:br>
              <a:rPr lang="de-DE" altLang="de-DE" sz="3200" dirty="0" smtClean="0">
                <a:solidFill>
                  <a:srgbClr val="000000"/>
                </a:solidFill>
              </a:rPr>
            </a:br>
            <a:r>
              <a:rPr lang="de-DE" altLang="de-DE" sz="3200" dirty="0" smtClean="0">
                <a:solidFill>
                  <a:srgbClr val="000000"/>
                </a:solidFill>
              </a:rPr>
              <a:t>mit App „Schallanalysator“</a:t>
            </a:r>
            <a:endParaRPr lang="de-DE" altLang="de-DE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 smtClean="0"/>
              <a:t>Die App „Schallanalysator“ ist die kostenlose Version des Spaichinger Schallpegelmessers für </a:t>
            </a:r>
            <a:r>
              <a:rPr lang="de-DE" b="1" dirty="0" smtClean="0"/>
              <a:t>Android</a:t>
            </a:r>
            <a:r>
              <a:rPr lang="de-DE" dirty="0" smtClean="0"/>
              <a:t> und </a:t>
            </a:r>
            <a:r>
              <a:rPr lang="de-DE" b="1" dirty="0" smtClean="0"/>
              <a:t>iOS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Download: </a:t>
            </a:r>
            <a:r>
              <a:rPr lang="de-DE" dirty="0" smtClean="0">
                <a:hlinkClick r:id="rId2"/>
              </a:rPr>
              <a:t>www.spaichinger-schallpegelmesser.de</a:t>
            </a:r>
            <a:endParaRPr lang="de-DE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 smtClean="0"/>
              <a:t>Für Smartphones gibt es auch hochwertige externe Mikrofone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 smtClean="0"/>
              <a:t>Gleiche Kalibrierungmöglichkeiten wie bei der Windows-Software </a:t>
            </a:r>
            <a:br>
              <a:rPr lang="de-DE" dirty="0" smtClean="0"/>
            </a:br>
            <a:r>
              <a:rPr lang="de-DE" dirty="0" smtClean="0"/>
              <a:t>„Spaichinger Schallpegelmesser“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10873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1" t="33694" r="15788" b="17261"/>
          <a:stretch/>
        </p:blipFill>
        <p:spPr>
          <a:xfrm>
            <a:off x="1259632" y="3212976"/>
            <a:ext cx="6652358" cy="2989782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2232248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de-DE" dirty="0" smtClean="0"/>
              <a:t>Für Schallpegelmessung Kalibrierung erforderlich: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 smtClean="0"/>
              <a:t>1. Möglichkeit: </a:t>
            </a:r>
            <a:r>
              <a:rPr lang="de-DE" dirty="0" smtClean="0"/>
              <a:t>Kalibrierung über Papierzerreißen 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de-DE" dirty="0" smtClean="0"/>
              <a:t>10 Bögen DIN-A-4 Kopierpapier werden benötigt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de-DE" dirty="0" smtClean="0"/>
              <a:t>Keine weiteren Hilfsmittel notwendig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de-DE" dirty="0" smtClean="0"/>
              <a:t>Genauigkeit: ca. 2 bis 3 dB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Char char="–"/>
              <a:defRPr/>
            </a:pPr>
            <a:r>
              <a:rPr lang="de-DE" dirty="0" smtClean="0"/>
              <a:t>Ausführliche Anleitung unter</a:t>
            </a:r>
            <a:br>
              <a:rPr lang="de-DE" dirty="0" smtClean="0"/>
            </a:br>
            <a:r>
              <a:rPr lang="de-DE" dirty="0" smtClean="0">
                <a:hlinkClick r:id="rId3"/>
              </a:rPr>
              <a:t>www.spaichinger-schallpegelmesser.de</a:t>
            </a:r>
            <a:endParaRPr lang="de-DE" dirty="0" smtClean="0"/>
          </a:p>
          <a:p>
            <a:pPr marL="4572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de-DE" dirty="0" smtClean="0"/>
          </a:p>
        </p:txBody>
      </p:sp>
      <p:sp>
        <p:nvSpPr>
          <p:cNvPr id="6147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pPr eaLnBrk="1" hangingPunct="1"/>
            <a:r>
              <a:rPr lang="de-DE" altLang="de-DE" sz="3200" dirty="0" smtClean="0"/>
              <a:t>Zu I: Messungen am MP3-Player</a:t>
            </a:r>
            <a:br>
              <a:rPr lang="de-DE" altLang="de-DE" sz="3200" dirty="0" smtClean="0"/>
            </a:br>
            <a:endParaRPr lang="de-DE" altLang="de-DE" sz="3200" dirty="0" smtClean="0"/>
          </a:p>
        </p:txBody>
      </p:sp>
      <p:cxnSp>
        <p:nvCxnSpPr>
          <p:cNvPr id="5" name="Gerade Verbindung mit Pfeil 4"/>
          <p:cNvCxnSpPr/>
          <p:nvPr/>
        </p:nvCxnSpPr>
        <p:spPr>
          <a:xfrm>
            <a:off x="2339752" y="4797152"/>
            <a:ext cx="4248472" cy="864096"/>
          </a:xfrm>
          <a:prstGeom prst="straightConnector1">
            <a:avLst/>
          </a:prstGeom>
          <a:ln w="5715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hteck 5"/>
          <p:cNvSpPr/>
          <p:nvPr/>
        </p:nvSpPr>
        <p:spPr>
          <a:xfrm>
            <a:off x="2915816" y="5311403"/>
            <a:ext cx="1224136" cy="5760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90 cm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47564" y="3284984"/>
            <a:ext cx="1620180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Mikrofon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1763688" y="3861048"/>
            <a:ext cx="576064" cy="936104"/>
          </a:xfrm>
          <a:prstGeom prst="straightConnector1">
            <a:avLst/>
          </a:prstGeom>
          <a:ln w="38100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0"/>
          <p:cNvSpPr/>
          <p:nvPr/>
        </p:nvSpPr>
        <p:spPr>
          <a:xfrm>
            <a:off x="7020272" y="4437112"/>
            <a:ext cx="2123728" cy="95338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Tischkante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a</a:t>
            </a:r>
            <a:r>
              <a:rPr lang="de-DE" dirty="0" smtClean="0">
                <a:solidFill>
                  <a:schemeClr val="tx1"/>
                </a:solidFill>
              </a:rPr>
              <a:t>ls Markierung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2" name="Gerade Verbindung mit Pfeil 11"/>
          <p:cNvCxnSpPr/>
          <p:nvPr/>
        </p:nvCxnSpPr>
        <p:spPr>
          <a:xfrm flipH="1">
            <a:off x="6516216" y="5390493"/>
            <a:ext cx="1395774" cy="702803"/>
          </a:xfrm>
          <a:prstGeom prst="straightConnector1">
            <a:avLst/>
          </a:prstGeom>
          <a:ln w="38100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288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 smtClean="0"/>
              <a:t>2. Möglichkeit: </a:t>
            </a:r>
            <a:r>
              <a:rPr lang="de-DE" dirty="0" smtClean="0"/>
              <a:t>„Exakte Kalibrierung“ mithilfe eines Schallpegelkalibrators oder eines Tongenerators mit bekanntem Schallpegel</a:t>
            </a:r>
          </a:p>
          <a:p>
            <a:pPr marL="400050" lvl="1" indent="0" fontAlgn="auto">
              <a:spcAft>
                <a:spcPts val="0"/>
              </a:spcAft>
              <a:buNone/>
              <a:defRPr/>
            </a:pPr>
            <a:r>
              <a:rPr lang="de-DE" dirty="0" smtClean="0"/>
              <a:t>Ausführliche Anleitung unter</a:t>
            </a:r>
            <a:br>
              <a:rPr lang="de-DE" dirty="0" smtClean="0"/>
            </a:br>
            <a:r>
              <a:rPr lang="de-DE" dirty="0" smtClean="0">
                <a:hlinkClick r:id="rId2"/>
              </a:rPr>
              <a:t>www.spaichinger-schallpegelmesser.de</a:t>
            </a:r>
            <a:endParaRPr lang="de-DE" dirty="0" smtClean="0"/>
          </a:p>
          <a:p>
            <a:pPr marL="4572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de-DE" dirty="0" smtClean="0"/>
          </a:p>
        </p:txBody>
      </p:sp>
      <p:sp>
        <p:nvSpPr>
          <p:cNvPr id="6147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pPr eaLnBrk="1" hangingPunct="1"/>
            <a:r>
              <a:rPr lang="de-DE" altLang="de-DE" sz="3200" dirty="0" smtClean="0"/>
              <a:t>Zu I: Messungen am MP3-Player</a:t>
            </a:r>
            <a:br>
              <a:rPr lang="de-DE" altLang="de-DE" sz="3200" dirty="0" smtClean="0"/>
            </a:br>
            <a:endParaRPr lang="de-DE" altLang="de-DE" sz="32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59019"/>
            <a:ext cx="3257550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12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de-DE" altLang="de-DE" sz="3200" dirty="0">
                <a:solidFill>
                  <a:srgbClr val="000000"/>
                </a:solidFill>
              </a:rPr>
              <a:t>Zu I: Messungen am </a:t>
            </a:r>
            <a:r>
              <a:rPr lang="de-DE" altLang="de-DE" sz="3200" dirty="0" err="1">
                <a:solidFill>
                  <a:srgbClr val="000000"/>
                </a:solidFill>
              </a:rPr>
              <a:t>MP3-Player</a:t>
            </a:r>
            <a:r>
              <a:rPr lang="de-DE" altLang="de-DE" sz="3200" dirty="0">
                <a:solidFill>
                  <a:srgbClr val="000000"/>
                </a:solidFill>
              </a:rPr>
              <a:t> </a:t>
            </a:r>
            <a:r>
              <a:rPr lang="de-DE" altLang="de-DE" sz="3200" dirty="0" smtClean="0">
                <a:solidFill>
                  <a:srgbClr val="000000"/>
                </a:solidFill>
              </a:rPr>
              <a:t/>
            </a:r>
            <a:br>
              <a:rPr lang="de-DE" altLang="de-DE" sz="3200" dirty="0" smtClean="0">
                <a:solidFill>
                  <a:srgbClr val="000000"/>
                </a:solidFill>
              </a:rPr>
            </a:br>
            <a:r>
              <a:rPr lang="de-DE" altLang="de-DE" sz="3200" dirty="0" smtClean="0">
                <a:solidFill>
                  <a:srgbClr val="000000"/>
                </a:solidFill>
              </a:rPr>
              <a:t>Interne oder externe Mikrofone?</a:t>
            </a:r>
            <a:endParaRPr lang="de-DE" altLang="de-DE" sz="3200" dirty="0" smtClean="0"/>
          </a:p>
        </p:txBody>
      </p:sp>
      <p:sp>
        <p:nvSpPr>
          <p:cNvPr id="819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de-DE" altLang="de-DE" dirty="0" smtClean="0"/>
              <a:t>Interne Mikrofone von Smartphones und Notebooks liefern i. A</a:t>
            </a:r>
            <a:r>
              <a:rPr lang="de-DE" altLang="de-DE" dirty="0" smtClean="0"/>
              <a:t>. </a:t>
            </a:r>
            <a:r>
              <a:rPr lang="de-DE" altLang="de-DE" dirty="0" smtClean="0"/>
              <a:t>große </a:t>
            </a:r>
            <a:r>
              <a:rPr lang="de-DE" altLang="de-DE" dirty="0" smtClean="0"/>
              <a:t>Abweichungen </a:t>
            </a:r>
            <a:r>
              <a:rPr lang="de-DE" altLang="de-DE" dirty="0" smtClean="0"/>
              <a:t>von einem konstanten Frequenzgang. Nur für </a:t>
            </a:r>
            <a:r>
              <a:rPr lang="de-DE" altLang="de-DE" dirty="0" smtClean="0"/>
              <a:t>grobe </a:t>
            </a:r>
            <a:r>
              <a:rPr lang="de-DE" altLang="de-DE" dirty="0" smtClean="0"/>
              <a:t>Abschätzung des bewerteten Schallpegels geeignet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DE" altLang="de-DE" dirty="0" smtClean="0"/>
              <a:t>Externe Elektret-Mikrofone mit Kugelcharakteristik liefern i. A. sehr gute Ergebnisse</a:t>
            </a:r>
          </a:p>
        </p:txBody>
      </p:sp>
    </p:spTree>
    <p:extLst>
      <p:ext uri="{BB962C8B-B14F-4D97-AF65-F5344CB8AC3E}">
        <p14:creationId xmlns:p14="http://schemas.microsoft.com/office/powerpoint/2010/main" val="375693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sz="4000" dirty="0" smtClean="0">
                <a:solidFill>
                  <a:prstClr val="black"/>
                </a:solidFill>
              </a:rPr>
              <a:t>Zu I: Messungen am MP3-Player</a:t>
            </a:r>
            <a:br>
              <a:rPr lang="de-DE" sz="4000" dirty="0" smtClean="0">
                <a:solidFill>
                  <a:prstClr val="black"/>
                </a:solidFill>
              </a:rPr>
            </a:br>
            <a:r>
              <a:rPr lang="de-DE" sz="4000" dirty="0" smtClean="0">
                <a:solidFill>
                  <a:prstClr val="black"/>
                </a:solidFill>
              </a:rPr>
              <a:t>Smartphone oder Notebook?</a:t>
            </a:r>
            <a:endParaRPr lang="de-DE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 smtClean="0"/>
              <a:t>Die Empfindlichkeit von Smartphones ist i. A. sehr hoch: </a:t>
            </a:r>
            <a:br>
              <a:rPr lang="de-DE" dirty="0" smtClean="0"/>
            </a:br>
            <a:r>
              <a:rPr lang="de-DE" dirty="0" smtClean="0"/>
              <a:t>Typischer Messbereich: 25 dB bis 90 dB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 smtClean="0"/>
              <a:t>Die </a:t>
            </a:r>
            <a:r>
              <a:rPr lang="de-DE" b="1" dirty="0" smtClean="0"/>
              <a:t>Empfindlichkeit von Notebooks ist einstellbar </a:t>
            </a:r>
            <a:r>
              <a:rPr lang="de-DE" dirty="0" smtClean="0"/>
              <a:t>und i</a:t>
            </a:r>
            <a:r>
              <a:rPr lang="de-DE" sz="2400" dirty="0" smtClean="0"/>
              <a:t>. A. geringer:</a:t>
            </a:r>
            <a:br>
              <a:rPr lang="de-DE" sz="2400" dirty="0" smtClean="0"/>
            </a:br>
            <a:r>
              <a:rPr lang="de-DE" sz="2400" dirty="0" smtClean="0"/>
              <a:t>Typischer Messbereich: 45 dB bis 110 dB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 smtClean="0"/>
              <a:t>Da bei der Messung am MP3-Player in der Regel hohe Schallpegelwerte auftreten, sollte hier das Notebook mit der Software Spaichinger Schallpegelmesser bevorzugt werden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14037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ZPG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2015-04-05 G8 BP 2016 Physik-Leitperspektiven-pbK-ibK" id="{6D46AD23-E355-604C-B451-29306F04266A}" vid="{4DAB78A5-37DC-6748-8711-6A30687A6D40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Powerpoint_ZPG</Template>
  <TotalTime>0</TotalTime>
  <Words>642</Words>
  <Application>Microsoft Office PowerPoint</Application>
  <PresentationFormat>Bildschirmpräsentation (4:3)</PresentationFormat>
  <Paragraphs>93</Paragraphs>
  <Slides>16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Powerpoint_ZPG</vt:lpstr>
      <vt:lpstr>Leitperspektive Prävention und Gesundheitsförderung Vermeidung von Hörschäden</vt:lpstr>
      <vt:lpstr>Inhaltsbezogene Kompetenzen</vt:lpstr>
      <vt:lpstr>Eine mögliche Vorgehensweise</vt:lpstr>
      <vt:lpstr>Zu I: Messungen am MP3-Player </vt:lpstr>
      <vt:lpstr>Zu I: Messungen am MP3-Player mit App „Schallanalysator“</vt:lpstr>
      <vt:lpstr>Zu I: Messungen am MP3-Player </vt:lpstr>
      <vt:lpstr>Zu I: Messungen am MP3-Player </vt:lpstr>
      <vt:lpstr>Zu I: Messungen am MP3-Player  Interne oder externe Mikrofone?</vt:lpstr>
      <vt:lpstr>Zu I: Messungen am MP3-Player Smartphone oder Notebook?</vt:lpstr>
      <vt:lpstr>Zu II: Ergebnisse diskutieren und bewerten Geeignete Verhaltensweisen ableiten</vt:lpstr>
      <vt:lpstr>Zu II: Ergebnisse diskutieren und bewerten Geeignete Verhaltensweisen ableiten</vt:lpstr>
      <vt:lpstr>Zu II: Ergebnisse diskutieren und bewerten Geeignete Verhaltensweisen ableiten</vt:lpstr>
      <vt:lpstr>Zu II: Ergebnisse diskutieren und bewerten Geeignete Verhaltensweisen ableiten</vt:lpstr>
      <vt:lpstr>Zu II: Ergebnisse diskutieren und bewerten Geeignete Verhaltensweisen ableiten</vt:lpstr>
      <vt:lpstr>Studien zur Hörschädigung bei Jugendlichen</vt:lpstr>
      <vt:lpstr>Vertiefungs- und Erweiterungsmöglichkeiten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Gesundheitsprävention Vermeidung von Hörschäden</dc:title>
  <dc:subject>PowerPoint-Präsentation</dc:subject>
  <dc:creator>Dr. Markus Ziegler</dc:creator>
  <cp:lastModifiedBy>Markus Ziegler</cp:lastModifiedBy>
  <cp:revision>67</cp:revision>
  <cp:lastPrinted>2014-11-07T09:42:53Z</cp:lastPrinted>
  <dcterms:created xsi:type="dcterms:W3CDTF">2015-12-07T07:50:25Z</dcterms:created>
  <dcterms:modified xsi:type="dcterms:W3CDTF">2016-02-09T12:43:43Z</dcterms:modified>
</cp:coreProperties>
</file>