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741" r:id="rId1"/>
  </p:sldMasterIdLst>
  <p:notesMasterIdLst>
    <p:notesMasterId r:id="rId21"/>
  </p:notesMasterIdLst>
  <p:handoutMasterIdLst>
    <p:handoutMasterId r:id="rId22"/>
  </p:handoutMasterIdLst>
  <p:sldIdLst>
    <p:sldId id="256" r:id="rId2"/>
    <p:sldId id="258" r:id="rId3"/>
    <p:sldId id="269" r:id="rId4"/>
    <p:sldId id="260" r:id="rId5"/>
    <p:sldId id="261" r:id="rId6"/>
    <p:sldId id="262" r:id="rId7"/>
    <p:sldId id="259" r:id="rId8"/>
    <p:sldId id="263" r:id="rId9"/>
    <p:sldId id="264" r:id="rId10"/>
    <p:sldId id="273" r:id="rId11"/>
    <p:sldId id="274" r:id="rId12"/>
    <p:sldId id="275" r:id="rId13"/>
    <p:sldId id="265" r:id="rId14"/>
    <p:sldId id="270" r:id="rId15"/>
    <p:sldId id="266" r:id="rId16"/>
    <p:sldId id="267" r:id="rId17"/>
    <p:sldId id="268" r:id="rId18"/>
    <p:sldId id="271" r:id="rId19"/>
    <p:sldId id="272" r:id="rId20"/>
  </p:sldIdLst>
  <p:sldSz cx="9144000" cy="6858000" type="screen4x3"/>
  <p:notesSz cx="6797675" cy="9926638"/>
  <p:defaultTextStyle>
    <a:defPPr>
      <a:defRPr lang="de-DE"/>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extLst>
    <p:ext uri="{EFAFB233-063F-42B5-8137-9DF3F51BA10A}">
      <p15:sldGuideLst xmlns="" xmlns:p15="http://schemas.microsoft.com/office/powerpoint/2012/main">
        <p15:guide id="1" orient="horz" pos="1071">
          <p15:clr>
            <a:srgbClr val="A4A3A4"/>
          </p15:clr>
        </p15:guide>
        <p15:guide id="2" orient="horz" pos="2069">
          <p15:clr>
            <a:srgbClr val="A4A3A4"/>
          </p15:clr>
        </p15:guide>
        <p15:guide id="3" orient="horz" pos="1570">
          <p15:clr>
            <a:srgbClr val="A4A3A4"/>
          </p15:clr>
        </p15:guide>
        <p15:guide id="4" orient="horz" pos="2568">
          <p15:clr>
            <a:srgbClr val="A4A3A4"/>
          </p15:clr>
        </p15:guide>
        <p15:guide id="5" orient="horz" pos="3022">
          <p15:clr>
            <a:srgbClr val="A4A3A4"/>
          </p15:clr>
        </p15:guide>
        <p15:guide id="6" orient="horz" pos="3566">
          <p15:clr>
            <a:srgbClr val="A4A3A4"/>
          </p15:clr>
        </p15:guide>
        <p15:guide id="7" pos="2925">
          <p15:clr>
            <a:srgbClr val="A4A3A4"/>
          </p15:clr>
        </p15:guide>
      </p15:sldGuideLst>
    </p:ext>
    <p:ext uri="{2D200454-40CA-4A62-9FC3-DE9A4176ACB9}">
      <p15:notesGuideLst xmlns="" xmlns:p15="http://schemas.microsoft.com/office/powerpoint/2012/main">
        <p15:guide id="1" orient="horz" pos="3127">
          <p15:clr>
            <a:srgbClr val="A4A3A4"/>
          </p15:clr>
        </p15:guide>
        <p15:guide id="2" pos="214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ollrath, Carmen (KM)" initials="Vo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8000"/>
    <a:srgbClr val="6600FF"/>
    <a:srgbClr val="FFFFCC"/>
    <a:srgbClr val="000000"/>
    <a:srgbClr val="FFFF99"/>
    <a:srgbClr val="00FF99"/>
    <a:srgbClr val="FF2F2F"/>
    <a:srgbClr val="660066"/>
    <a:srgbClr val="99CC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Mittlere Formatvorlage 1 - Akz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8D230F3-CF80-4859-8CE7-A43EE81993B5}" styleName="Helle Formatvorlage 1 - Akz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38B1855-1B75-4FBE-930C-398BA8C253C6}" styleName="Designformatvorlage 2 - Akz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A488322-F2BA-4B5B-9748-0D474271808F}" styleName="Mittlere Formatvorlage 3 - Akz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12C8C85-51F0-491E-9774-3900AFEF0FD7}" styleName="Helle Formatvorlage 2 - Akz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6D9F66E-5EB9-4882-86FB-DCBF35E3C3E4}" styleName="Mittlere Formatvorlage 4 - Akz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5098" autoAdjust="0"/>
    <p:restoredTop sz="80287" autoAdjust="0"/>
  </p:normalViewPr>
  <p:slideViewPr>
    <p:cSldViewPr>
      <p:cViewPr>
        <p:scale>
          <a:sx n="60" d="100"/>
          <a:sy n="60" d="100"/>
        </p:scale>
        <p:origin x="-2070" y="-30"/>
      </p:cViewPr>
      <p:guideLst>
        <p:guide orient="horz" pos="1071"/>
        <p:guide orient="horz" pos="2069"/>
        <p:guide orient="horz" pos="1570"/>
        <p:guide orient="horz" pos="2568"/>
        <p:guide orient="horz" pos="3022"/>
        <p:guide orient="horz" pos="3566"/>
        <p:guide pos="292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708"/>
    </p:cViewPr>
  </p:sorterViewPr>
  <p:notesViewPr>
    <p:cSldViewPr showGuides="1">
      <p:cViewPr>
        <p:scale>
          <a:sx n="150" d="100"/>
          <a:sy n="150" d="100"/>
        </p:scale>
        <p:origin x="-756" y="4296"/>
      </p:cViewPr>
      <p:guideLst>
        <p:guide orient="horz" pos="3127"/>
        <p:guide pos="2142"/>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5" Type="http://schemas.openxmlformats.org/officeDocument/2006/relationships/image" Target="../media/image11.wmf"/><Relationship Id="rId4"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13.wmf"/><Relationship Id="rId1" Type="http://schemas.openxmlformats.org/officeDocument/2006/relationships/image" Target="../media/image12.wmf"/><Relationship Id="rId4" Type="http://schemas.openxmlformats.org/officeDocument/2006/relationships/image" Target="../media/image1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1132951" y="579062"/>
            <a:ext cx="1019560" cy="153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defRPr sz="1000" i="1">
                <a:latin typeface="Arial" charset="0"/>
              </a:defRPr>
            </a:lvl1pPr>
          </a:lstStyle>
          <a:p>
            <a:r>
              <a:rPr lang="de-DE" dirty="0"/>
              <a:t>Titel des Vortrags</a:t>
            </a:r>
          </a:p>
        </p:txBody>
      </p:sp>
      <p:sp>
        <p:nvSpPr>
          <p:cNvPr id="18436" name="Rectangle 4"/>
          <p:cNvSpPr>
            <a:spLocks noGrp="1" noChangeArrowheads="1"/>
          </p:cNvSpPr>
          <p:nvPr>
            <p:ph type="ftr" sz="quarter" idx="2"/>
          </p:nvPr>
        </p:nvSpPr>
        <p:spPr bwMode="auto">
          <a:xfrm>
            <a:off x="1132950" y="9264869"/>
            <a:ext cx="2361001" cy="153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defRPr sz="1000" i="1">
                <a:latin typeface="Arial" charset="0"/>
              </a:defRPr>
            </a:lvl1pPr>
          </a:lstStyle>
          <a:p>
            <a:r>
              <a:rPr lang="de-DE" dirty="0"/>
              <a:t>Vortragender, Anlass, 1. Dezember 2003</a:t>
            </a:r>
          </a:p>
        </p:txBody>
      </p:sp>
      <p:sp>
        <p:nvSpPr>
          <p:cNvPr id="18437" name="Rectangle 5"/>
          <p:cNvSpPr>
            <a:spLocks noGrp="1" noChangeArrowheads="1"/>
          </p:cNvSpPr>
          <p:nvPr>
            <p:ph type="sldNum" sz="quarter" idx="3"/>
          </p:nvPr>
        </p:nvSpPr>
        <p:spPr bwMode="auto">
          <a:xfrm>
            <a:off x="5032232" y="9264869"/>
            <a:ext cx="594743" cy="153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sz="1000" i="1">
                <a:latin typeface="Arial" charset="0"/>
              </a:defRPr>
            </a:lvl1pPr>
          </a:lstStyle>
          <a:p>
            <a:r>
              <a:rPr lang="de-DE" dirty="0"/>
              <a:t>Seite </a:t>
            </a:r>
            <a:fld id="{0A490618-A23A-42F9-955E-4E131AB85C2F}" type="slidenum">
              <a:rPr lang="de-DE"/>
              <a:pPr/>
              <a:t>‹Nr.›</a:t>
            </a:fld>
            <a:endParaRPr lang="de-DE" dirty="0"/>
          </a:p>
        </p:txBody>
      </p:sp>
    </p:spTree>
    <p:extLst>
      <p:ext uri="{BB962C8B-B14F-4D97-AF65-F5344CB8AC3E}">
        <p14:creationId xmlns:p14="http://schemas.microsoft.com/office/powerpoint/2010/main" val="22613458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1132953" y="4715158"/>
            <a:ext cx="4531783" cy="446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DE" smtClean="0"/>
              <a:t>Klicken Sie, um die Textformatierung des Masters zu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7" name="Rectangle 7"/>
          <p:cNvSpPr>
            <a:spLocks noGrp="1" noChangeArrowheads="1"/>
          </p:cNvSpPr>
          <p:nvPr>
            <p:ph type="sldNum" sz="quarter" idx="5"/>
          </p:nvPr>
        </p:nvSpPr>
        <p:spPr bwMode="auto">
          <a:xfrm>
            <a:off x="460189" y="282806"/>
            <a:ext cx="594743" cy="153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a:defRPr sz="1000" i="1">
                <a:latin typeface="Arial" charset="0"/>
              </a:defRPr>
            </a:lvl1pPr>
          </a:lstStyle>
          <a:p>
            <a:r>
              <a:rPr lang="de-DE" dirty="0"/>
              <a:t>Seite </a:t>
            </a:r>
            <a:fld id="{F8FF1768-1DF2-410F-ABF6-E09C1CB8A556}" type="slidenum">
              <a:rPr lang="de-DE"/>
              <a:pPr/>
              <a:t>‹Nr.›</a:t>
            </a:fld>
            <a:endParaRPr lang="de-DE" dirty="0"/>
          </a:p>
        </p:txBody>
      </p:sp>
      <p:sp>
        <p:nvSpPr>
          <p:cNvPr id="3" name="Kopfzeilenplatzhalter 2"/>
          <p:cNvSpPr>
            <a:spLocks noGrp="1"/>
          </p:cNvSpPr>
          <p:nvPr>
            <p:ph type="hdr" sz="quarter"/>
          </p:nvPr>
        </p:nvSpPr>
        <p:spPr>
          <a:xfrm>
            <a:off x="6" y="0"/>
            <a:ext cx="2946145" cy="496888"/>
          </a:xfrm>
          <a:prstGeom prst="rect">
            <a:avLst/>
          </a:prstGeom>
        </p:spPr>
        <p:txBody>
          <a:bodyPr vert="horz" lIns="91440" tIns="45720" rIns="91440" bIns="45720" rtlCol="0"/>
          <a:lstStyle>
            <a:lvl1pPr algn="l">
              <a:defRPr sz="1200"/>
            </a:lvl1pPr>
          </a:lstStyle>
          <a:p>
            <a:endParaRPr lang="de-DE" dirty="0"/>
          </a:p>
        </p:txBody>
      </p:sp>
    </p:spTree>
    <p:extLst>
      <p:ext uri="{BB962C8B-B14F-4D97-AF65-F5344CB8AC3E}">
        <p14:creationId xmlns:p14="http://schemas.microsoft.com/office/powerpoint/2010/main" val="1415042454"/>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Times"/>
        <a:ea typeface="+mn-ea"/>
        <a:cs typeface="+mn-cs"/>
      </a:defRPr>
    </a:lvl1pPr>
    <a:lvl2pPr marL="190500" algn="l" rtl="0" eaLnBrk="0" fontAlgn="base" hangingPunct="0">
      <a:spcBef>
        <a:spcPct val="30000"/>
      </a:spcBef>
      <a:spcAft>
        <a:spcPct val="0"/>
      </a:spcAft>
      <a:defRPr sz="1200" kern="1200">
        <a:solidFill>
          <a:schemeClr val="tx1"/>
        </a:solidFill>
        <a:latin typeface="Times"/>
        <a:ea typeface="+mn-ea"/>
        <a:cs typeface="+mn-cs"/>
      </a:defRPr>
    </a:lvl2pPr>
    <a:lvl3pPr marL="381000" algn="l" rtl="0" eaLnBrk="0" fontAlgn="base" hangingPunct="0">
      <a:spcBef>
        <a:spcPct val="30000"/>
      </a:spcBef>
      <a:spcAft>
        <a:spcPct val="0"/>
      </a:spcAft>
      <a:defRPr sz="1200" kern="1200">
        <a:solidFill>
          <a:schemeClr val="tx1"/>
        </a:solidFill>
        <a:latin typeface="Times"/>
        <a:ea typeface="+mn-ea"/>
        <a:cs typeface="+mn-cs"/>
      </a:defRPr>
    </a:lvl3pPr>
    <a:lvl4pPr marL="571500" algn="l" rtl="0" eaLnBrk="0" fontAlgn="base" hangingPunct="0">
      <a:spcBef>
        <a:spcPct val="30000"/>
      </a:spcBef>
      <a:spcAft>
        <a:spcPct val="0"/>
      </a:spcAft>
      <a:defRPr sz="1200" kern="1200">
        <a:solidFill>
          <a:schemeClr val="tx1"/>
        </a:solidFill>
        <a:latin typeface="Times"/>
        <a:ea typeface="+mn-ea"/>
        <a:cs typeface="+mn-cs"/>
      </a:defRPr>
    </a:lvl4pPr>
    <a:lvl5pPr marL="762000" algn="l" rtl="0" eaLnBrk="0" fontAlgn="base" hangingPunct="0">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r>
              <a:rPr lang="de-DE" smtClean="0"/>
              <a:t>Seite </a:t>
            </a:r>
            <a:fld id="{F8FF1768-1DF2-410F-ABF6-E09C1CB8A556}" type="slidenum">
              <a:rPr lang="de-DE" smtClean="0"/>
              <a:pPr/>
              <a:t>1</a:t>
            </a:fld>
            <a:endParaRPr lang="de-DE" dirty="0"/>
          </a:p>
        </p:txBody>
      </p:sp>
      <p:sp>
        <p:nvSpPr>
          <p:cNvPr id="5" name="Kopfzeilenplatzhalter 4"/>
          <p:cNvSpPr>
            <a:spLocks noGrp="1"/>
          </p:cNvSpPr>
          <p:nvPr>
            <p:ph type="hdr" sz="quarter" idx="11"/>
          </p:nvPr>
        </p:nvSpPr>
        <p:spPr/>
        <p:txBody>
          <a:bodyPr/>
          <a:lstStyle/>
          <a:p>
            <a:endParaRPr 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baseline="0" dirty="0" smtClean="0"/>
              <a:t>Wie der Blick in die Chemie-Standards verrät, können bestimmte Inhalte / Begriffe als bekannt vorausgesetzt werden und müssen daher in Physik nur noch kurz einmal wiederholt werden.</a:t>
            </a:r>
          </a:p>
          <a:p>
            <a:r>
              <a:rPr lang="de-DE" baseline="0" dirty="0" smtClean="0"/>
              <a:t>Die Absprache zwischen Chemie und Physik ist vor allem deshalb so wichtig, weil bestimmte Modelle wie etwa das Schalenmodell ungünstig an bereits vorhandene </a:t>
            </a:r>
            <a:r>
              <a:rPr lang="de-DE" baseline="0" dirty="0" err="1" smtClean="0"/>
              <a:t>Präkonzepte</a:t>
            </a:r>
            <a:r>
              <a:rPr lang="de-DE" baseline="0" dirty="0" smtClean="0"/>
              <a:t> der </a:t>
            </a:r>
            <a:r>
              <a:rPr lang="de-DE" baseline="0" dirty="0" err="1" smtClean="0"/>
              <a:t>SuS</a:t>
            </a:r>
            <a:r>
              <a:rPr lang="de-DE" baseline="0" dirty="0" smtClean="0"/>
              <a:t> ankoppeln (s. Untersuchungen von Wiesner et al. 1984 bis 1996) und Fischler und </a:t>
            </a:r>
            <a:r>
              <a:rPr lang="de-DE" baseline="0" dirty="0" err="1" smtClean="0"/>
              <a:t>Lichtfeldt</a:t>
            </a:r>
            <a:r>
              <a:rPr lang="de-DE" baseline="0" dirty="0" smtClean="0"/>
              <a:t> (1992):</a:t>
            </a:r>
          </a:p>
          <a:p>
            <a:pPr>
              <a:buFontTx/>
              <a:buChar char="-"/>
            </a:pPr>
            <a:r>
              <a:rPr lang="de-DE" baseline="0" dirty="0" smtClean="0"/>
              <a:t>Mechanistische Vorstellungen werden unterstützt (fachlicher Widerspruch zur </a:t>
            </a:r>
            <a:r>
              <a:rPr lang="de-DE" baseline="0" dirty="0" err="1" smtClean="0"/>
              <a:t>el</a:t>
            </a:r>
            <a:r>
              <a:rPr lang="de-DE" baseline="0" dirty="0" smtClean="0"/>
              <a:t>.-mag. Abstrahlung der Atome)</a:t>
            </a:r>
          </a:p>
          <a:p>
            <a:pPr>
              <a:buFontTx/>
              <a:buChar char="-"/>
            </a:pPr>
            <a:r>
              <a:rPr lang="de-DE" baseline="0" dirty="0" smtClean="0"/>
              <a:t> Orts- und Energieraum werden verwechselt (v.a. beim Schalenmodell), d.h. es wird ein vermeintlich anschauliches Modell angeboten, welches die </a:t>
            </a:r>
            <a:r>
              <a:rPr lang="de-DE" baseline="0" dirty="0" err="1" smtClean="0"/>
              <a:t>SuS</a:t>
            </a:r>
            <a:r>
              <a:rPr lang="de-DE" baseline="0" dirty="0" smtClean="0"/>
              <a:t> aber aufgrund der mechanistischen Vorstellungen fehldeuten</a:t>
            </a:r>
          </a:p>
          <a:p>
            <a:pPr>
              <a:buFontTx/>
              <a:buNone/>
            </a:pPr>
            <a:endParaRPr lang="de-DE" baseline="0" dirty="0" smtClean="0"/>
          </a:p>
        </p:txBody>
      </p:sp>
      <p:sp>
        <p:nvSpPr>
          <p:cNvPr id="4" name="Foliennummernplatzhalter 3"/>
          <p:cNvSpPr>
            <a:spLocks noGrp="1"/>
          </p:cNvSpPr>
          <p:nvPr>
            <p:ph type="sldNum" sz="quarter" idx="10"/>
          </p:nvPr>
        </p:nvSpPr>
        <p:spPr/>
        <p:txBody>
          <a:bodyPr/>
          <a:lstStyle/>
          <a:p>
            <a:r>
              <a:rPr lang="de-DE" smtClean="0"/>
              <a:t>Seite </a:t>
            </a:r>
            <a:fld id="{F8FF1768-1DF2-410F-ABF6-E09C1CB8A556}" type="slidenum">
              <a:rPr lang="de-DE" smtClean="0"/>
              <a:pPr/>
              <a:t>11</a:t>
            </a:fld>
            <a:endParaRPr lang="de-DE" dirty="0"/>
          </a:p>
        </p:txBody>
      </p:sp>
      <p:sp>
        <p:nvSpPr>
          <p:cNvPr id="5" name="Kopfzeilenplatzhalter 4"/>
          <p:cNvSpPr>
            <a:spLocks noGrp="1"/>
          </p:cNvSpPr>
          <p:nvPr>
            <p:ph type="hdr" sz="quarter" idx="11"/>
          </p:nvPr>
        </p:nvSpPr>
        <p:spPr/>
        <p:txBody>
          <a:bodyPr/>
          <a:lstStyle/>
          <a:p>
            <a:endParaRPr lang="de-DE"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baseline="0" dirty="0" smtClean="0"/>
              <a:t>Fischler wies nach, dass die Modellebene in der Atomphysik am Ende von Sek II in den Schülerköpfen zu bemerkenswerten „Paralleluniversen“ führt, d.h. je nach Situation werden unterschiedliche Modell zur Erklärung herangeführt: Bei der Stabilität des Atoms dominiert eine mechanistische Vorstellung von kreisenden Elektronen, das Schalenmodell führt u.a. zu der Vorstellung von steigenden Atomradien mit steigender Anzahl der Protonen, das Argument, dass ein kreisendes Elektron ein </a:t>
            </a:r>
            <a:r>
              <a:rPr lang="de-DE" baseline="0" dirty="0" err="1" smtClean="0"/>
              <a:t>el</a:t>
            </a:r>
            <a:r>
              <a:rPr lang="de-DE" baseline="0" dirty="0" smtClean="0"/>
              <a:t>.-mag. Oszillator ist und damit </a:t>
            </a:r>
            <a:r>
              <a:rPr lang="de-DE" baseline="0" dirty="0" err="1" smtClean="0"/>
              <a:t>el</a:t>
            </a:r>
            <a:r>
              <a:rPr lang="de-DE" baseline="0" dirty="0" smtClean="0"/>
              <a:t>.-mag. Strahlung abgeben müsste, wird als nicht glaubwürdig eingeschätzt.</a:t>
            </a:r>
          </a:p>
          <a:p>
            <a:r>
              <a:rPr lang="de-DE" baseline="0" dirty="0" smtClean="0"/>
              <a:t>Die Situation ist jedoch die, dass in der Chemie im Regelfall dennoch nicht auf das Schalenmodell verzichtet wird, weil dieses im Chemie-Unterricht zur Energiestufung hinführt. Eine Möglichkeit für den Physikunterricht der Sek I könnte darin bestehen, das bekannte Schalenmodell in Richtung „Ladungsverteilung“ oder „</a:t>
            </a:r>
            <a:r>
              <a:rPr lang="de-DE" baseline="0" dirty="0" err="1" smtClean="0"/>
              <a:t>Antreffwahrscheinlichkeit</a:t>
            </a:r>
            <a:r>
              <a:rPr lang="de-DE" baseline="0" dirty="0" smtClean="0"/>
              <a:t>“ ohne Lokalisierung des Elektrons darin zu deuten. Damit ist ein Energiestufenmodell möglich, welches dann die altersgemäße Erklärung von Spektren ermöglicht. Dies alles leistet u.a. auch das „</a:t>
            </a:r>
            <a:r>
              <a:rPr lang="de-DE" baseline="0" dirty="0" err="1" smtClean="0"/>
              <a:t>Elektronium</a:t>
            </a:r>
            <a:r>
              <a:rPr lang="de-DE" baseline="0" dirty="0" smtClean="0"/>
              <a:t>-Modell“ des KPK.</a:t>
            </a:r>
          </a:p>
          <a:p>
            <a:r>
              <a:rPr lang="de-DE" baseline="0" dirty="0" smtClean="0"/>
              <a:t>Atomspektren werden vom BP nicht explizit verlangt, sie sind aber gerade vor dem Hintergrund eines gendergerechten Physikunterrichtes absolut sinnvoll.</a:t>
            </a:r>
          </a:p>
        </p:txBody>
      </p:sp>
      <p:sp>
        <p:nvSpPr>
          <p:cNvPr id="4" name="Foliennummernplatzhalter 3"/>
          <p:cNvSpPr>
            <a:spLocks noGrp="1"/>
          </p:cNvSpPr>
          <p:nvPr>
            <p:ph type="sldNum" sz="quarter" idx="10"/>
          </p:nvPr>
        </p:nvSpPr>
        <p:spPr/>
        <p:txBody>
          <a:bodyPr/>
          <a:lstStyle/>
          <a:p>
            <a:r>
              <a:rPr lang="de-DE" smtClean="0"/>
              <a:t>Seite </a:t>
            </a:r>
            <a:fld id="{F8FF1768-1DF2-410F-ABF6-E09C1CB8A556}" type="slidenum">
              <a:rPr lang="de-DE" smtClean="0"/>
              <a:pPr/>
              <a:t>12</a:t>
            </a:fld>
            <a:endParaRPr lang="de-DE" dirty="0"/>
          </a:p>
        </p:txBody>
      </p:sp>
      <p:sp>
        <p:nvSpPr>
          <p:cNvPr id="5" name="Kopfzeilenplatzhalter 4"/>
          <p:cNvSpPr>
            <a:spLocks noGrp="1"/>
          </p:cNvSpPr>
          <p:nvPr>
            <p:ph type="hdr" sz="quarter" idx="11"/>
          </p:nvPr>
        </p:nvSpPr>
        <p:spPr/>
        <p:txBody>
          <a:bodyPr/>
          <a:lstStyle/>
          <a:p>
            <a:endParaRPr lang="de-DE"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baseline="0" dirty="0" smtClean="0"/>
          </a:p>
        </p:txBody>
      </p:sp>
      <p:sp>
        <p:nvSpPr>
          <p:cNvPr id="4" name="Foliennummernplatzhalter 3"/>
          <p:cNvSpPr>
            <a:spLocks noGrp="1"/>
          </p:cNvSpPr>
          <p:nvPr>
            <p:ph type="sldNum" sz="quarter" idx="10"/>
          </p:nvPr>
        </p:nvSpPr>
        <p:spPr/>
        <p:txBody>
          <a:bodyPr/>
          <a:lstStyle/>
          <a:p>
            <a:r>
              <a:rPr lang="de-DE" smtClean="0"/>
              <a:t>Seite </a:t>
            </a:r>
            <a:fld id="{F8FF1768-1DF2-410F-ABF6-E09C1CB8A556}" type="slidenum">
              <a:rPr lang="de-DE" smtClean="0"/>
              <a:pPr/>
              <a:t>13</a:t>
            </a:fld>
            <a:endParaRPr lang="de-DE" dirty="0"/>
          </a:p>
        </p:txBody>
      </p:sp>
      <p:sp>
        <p:nvSpPr>
          <p:cNvPr id="5" name="Kopfzeilenplatzhalter 4"/>
          <p:cNvSpPr>
            <a:spLocks noGrp="1"/>
          </p:cNvSpPr>
          <p:nvPr>
            <p:ph type="hdr" sz="quarter" idx="11"/>
          </p:nvPr>
        </p:nvSpPr>
        <p:spPr/>
        <p:txBody>
          <a:bodyPr/>
          <a:lstStyle/>
          <a:p>
            <a:endParaRPr lang="de-DE"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baseline="0" dirty="0" smtClean="0"/>
          </a:p>
        </p:txBody>
      </p:sp>
      <p:sp>
        <p:nvSpPr>
          <p:cNvPr id="4" name="Foliennummernplatzhalter 3"/>
          <p:cNvSpPr>
            <a:spLocks noGrp="1"/>
          </p:cNvSpPr>
          <p:nvPr>
            <p:ph type="sldNum" sz="quarter" idx="10"/>
          </p:nvPr>
        </p:nvSpPr>
        <p:spPr/>
        <p:txBody>
          <a:bodyPr/>
          <a:lstStyle/>
          <a:p>
            <a:r>
              <a:rPr lang="de-DE" smtClean="0"/>
              <a:t>Seite </a:t>
            </a:r>
            <a:fld id="{F8FF1768-1DF2-410F-ABF6-E09C1CB8A556}" type="slidenum">
              <a:rPr lang="de-DE" smtClean="0"/>
              <a:pPr/>
              <a:t>15</a:t>
            </a:fld>
            <a:endParaRPr lang="de-DE" dirty="0"/>
          </a:p>
        </p:txBody>
      </p:sp>
      <p:sp>
        <p:nvSpPr>
          <p:cNvPr id="5" name="Kopfzeilenplatzhalter 4"/>
          <p:cNvSpPr>
            <a:spLocks noGrp="1"/>
          </p:cNvSpPr>
          <p:nvPr>
            <p:ph type="hdr" sz="quarter" idx="11"/>
          </p:nvPr>
        </p:nvSpPr>
        <p:spPr/>
        <p:txBody>
          <a:bodyPr/>
          <a:lstStyle/>
          <a:p>
            <a:endParaRPr lang="de-DE"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baseline="0" dirty="0" smtClean="0"/>
          </a:p>
        </p:txBody>
      </p:sp>
      <p:sp>
        <p:nvSpPr>
          <p:cNvPr id="4" name="Foliennummernplatzhalter 3"/>
          <p:cNvSpPr>
            <a:spLocks noGrp="1"/>
          </p:cNvSpPr>
          <p:nvPr>
            <p:ph type="sldNum" sz="quarter" idx="10"/>
          </p:nvPr>
        </p:nvSpPr>
        <p:spPr/>
        <p:txBody>
          <a:bodyPr/>
          <a:lstStyle/>
          <a:p>
            <a:r>
              <a:rPr lang="de-DE" smtClean="0"/>
              <a:t>Seite </a:t>
            </a:r>
            <a:fld id="{F8FF1768-1DF2-410F-ABF6-E09C1CB8A556}" type="slidenum">
              <a:rPr lang="de-DE" smtClean="0"/>
              <a:pPr/>
              <a:t>16</a:t>
            </a:fld>
            <a:endParaRPr lang="de-DE" dirty="0"/>
          </a:p>
        </p:txBody>
      </p:sp>
      <p:sp>
        <p:nvSpPr>
          <p:cNvPr id="5" name="Kopfzeilenplatzhalter 4"/>
          <p:cNvSpPr>
            <a:spLocks noGrp="1"/>
          </p:cNvSpPr>
          <p:nvPr>
            <p:ph type="hdr" sz="quarter" idx="11"/>
          </p:nvPr>
        </p:nvSpPr>
        <p:spPr/>
        <p:txBody>
          <a:bodyPr/>
          <a:lstStyle/>
          <a:p>
            <a:endParaRPr lang="de-DE"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baseline="0" dirty="0" smtClean="0"/>
          </a:p>
        </p:txBody>
      </p:sp>
      <p:sp>
        <p:nvSpPr>
          <p:cNvPr id="4" name="Foliennummernplatzhalter 3"/>
          <p:cNvSpPr>
            <a:spLocks noGrp="1"/>
          </p:cNvSpPr>
          <p:nvPr>
            <p:ph type="sldNum" sz="quarter" idx="10"/>
          </p:nvPr>
        </p:nvSpPr>
        <p:spPr/>
        <p:txBody>
          <a:bodyPr/>
          <a:lstStyle/>
          <a:p>
            <a:r>
              <a:rPr lang="de-DE" smtClean="0"/>
              <a:t>Seite </a:t>
            </a:r>
            <a:fld id="{F8FF1768-1DF2-410F-ABF6-E09C1CB8A556}" type="slidenum">
              <a:rPr lang="de-DE" smtClean="0"/>
              <a:pPr/>
              <a:t>17</a:t>
            </a:fld>
            <a:endParaRPr lang="de-DE" dirty="0"/>
          </a:p>
        </p:txBody>
      </p:sp>
      <p:sp>
        <p:nvSpPr>
          <p:cNvPr id="5" name="Kopfzeilenplatzhalter 4"/>
          <p:cNvSpPr>
            <a:spLocks noGrp="1"/>
          </p:cNvSpPr>
          <p:nvPr>
            <p:ph type="hdr" sz="quarter" idx="11"/>
          </p:nvPr>
        </p:nvSpPr>
        <p:spPr/>
        <p:txBody>
          <a:bodyPr/>
          <a:lstStyle/>
          <a:p>
            <a:endParaRPr lang="de-DE"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baseline="0" dirty="0" smtClean="0"/>
          </a:p>
        </p:txBody>
      </p:sp>
      <p:sp>
        <p:nvSpPr>
          <p:cNvPr id="4" name="Foliennummernplatzhalter 3"/>
          <p:cNvSpPr>
            <a:spLocks noGrp="1"/>
          </p:cNvSpPr>
          <p:nvPr>
            <p:ph type="sldNum" sz="quarter" idx="10"/>
          </p:nvPr>
        </p:nvSpPr>
        <p:spPr/>
        <p:txBody>
          <a:bodyPr/>
          <a:lstStyle/>
          <a:p>
            <a:r>
              <a:rPr lang="de-DE" smtClean="0"/>
              <a:t>Seite </a:t>
            </a:r>
            <a:fld id="{F8FF1768-1DF2-410F-ABF6-E09C1CB8A556}" type="slidenum">
              <a:rPr lang="de-DE" smtClean="0"/>
              <a:pPr/>
              <a:t>18</a:t>
            </a:fld>
            <a:endParaRPr lang="de-DE" dirty="0"/>
          </a:p>
        </p:txBody>
      </p:sp>
      <p:sp>
        <p:nvSpPr>
          <p:cNvPr id="5" name="Kopfzeilenplatzhalter 4"/>
          <p:cNvSpPr>
            <a:spLocks noGrp="1"/>
          </p:cNvSpPr>
          <p:nvPr>
            <p:ph type="hdr" sz="quarter" idx="11"/>
          </p:nvPr>
        </p:nvSpPr>
        <p:spPr/>
        <p:txBody>
          <a:bodyPr/>
          <a:lstStyle/>
          <a:p>
            <a:endParaRPr lang="de-DE"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baseline="0" dirty="0" smtClean="0"/>
              <a:t>„Umkehrung“ </a:t>
            </a:r>
            <a:r>
              <a:rPr lang="de-DE" baseline="0" dirty="0" err="1" smtClean="0"/>
              <a:t>inelastischer</a:t>
            </a:r>
            <a:r>
              <a:rPr lang="de-DE" baseline="0" dirty="0" smtClean="0"/>
              <a:t> Stoß: Feder zwischen den Wagen, Faden, wird abgebrannt … Rückstoßprinzip </a:t>
            </a:r>
          </a:p>
          <a:p>
            <a:r>
              <a:rPr lang="de-DE" baseline="0" dirty="0" smtClean="0"/>
              <a:t>ODER Astronaut im All, wirft Gegenstände von sich ….</a:t>
            </a:r>
          </a:p>
          <a:p>
            <a:r>
              <a:rPr lang="de-DE" baseline="0" dirty="0" smtClean="0"/>
              <a:t>Esa „Newton in </a:t>
            </a:r>
            <a:r>
              <a:rPr lang="de-DE" baseline="0" dirty="0" err="1" smtClean="0"/>
              <a:t>space</a:t>
            </a:r>
            <a:r>
              <a:rPr lang="de-DE" baseline="0" dirty="0" smtClean="0"/>
              <a:t>“</a:t>
            </a:r>
          </a:p>
        </p:txBody>
      </p:sp>
      <p:sp>
        <p:nvSpPr>
          <p:cNvPr id="4" name="Foliennummernplatzhalter 3"/>
          <p:cNvSpPr>
            <a:spLocks noGrp="1"/>
          </p:cNvSpPr>
          <p:nvPr>
            <p:ph type="sldNum" sz="quarter" idx="10"/>
          </p:nvPr>
        </p:nvSpPr>
        <p:spPr/>
        <p:txBody>
          <a:bodyPr/>
          <a:lstStyle/>
          <a:p>
            <a:r>
              <a:rPr lang="de-DE" smtClean="0"/>
              <a:t>Seite </a:t>
            </a:r>
            <a:fld id="{F8FF1768-1DF2-410F-ABF6-E09C1CB8A556}" type="slidenum">
              <a:rPr lang="de-DE" smtClean="0"/>
              <a:pPr/>
              <a:t>19</a:t>
            </a:fld>
            <a:endParaRPr lang="de-DE" dirty="0"/>
          </a:p>
        </p:txBody>
      </p:sp>
      <p:sp>
        <p:nvSpPr>
          <p:cNvPr id="5" name="Kopfzeilenplatzhalter 4"/>
          <p:cNvSpPr>
            <a:spLocks noGrp="1"/>
          </p:cNvSpPr>
          <p:nvPr>
            <p:ph type="hdr" sz="quarter" idx="11"/>
          </p:nvPr>
        </p:nvSpPr>
        <p:spPr/>
        <p:txBody>
          <a:bodyPr/>
          <a:lstStyle/>
          <a:p>
            <a:endParaRPr lang="de-DE"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b="1" baseline="0" dirty="0" smtClean="0"/>
              <a:t>Grundsätzlich gilt: </a:t>
            </a:r>
          </a:p>
          <a:p>
            <a:r>
              <a:rPr lang="de-DE" baseline="0" dirty="0" smtClean="0"/>
              <a:t>Die Tiefe der Behandlung wird – je nach konkreter Unterrichtsgestaltung – von der einzelnen Lehrkraft bzw. von den Fachschaften festgelegt. Dadurch, dass die </a:t>
            </a:r>
            <a:r>
              <a:rPr lang="de-DE" baseline="0" dirty="0" err="1" smtClean="0"/>
              <a:t>pbK</a:t>
            </a:r>
            <a:r>
              <a:rPr lang="de-DE" baseline="0" dirty="0" smtClean="0"/>
              <a:t> immer an Inhalte gekoppelt werden müssen, kann man an einzelnen Stellen erheblich tiefer gehen, als dies in diesem Foliensatz geschildert wird. Der Foliensatz legt also nur das Minimum an Behandlungstiefe fest.</a:t>
            </a:r>
          </a:p>
          <a:p>
            <a:r>
              <a:rPr lang="de-DE" baseline="0" dirty="0" smtClean="0"/>
              <a:t>Bsp.: Das </a:t>
            </a:r>
            <a:r>
              <a:rPr lang="de-DE" baseline="0" dirty="0" err="1" smtClean="0"/>
              <a:t>Hookesche</a:t>
            </a:r>
            <a:r>
              <a:rPr lang="de-DE" baseline="0" dirty="0" smtClean="0"/>
              <a:t> Gesetz kann sicher in einer Unterrichtsstunde behandelt und vertieft werden. Allerdings werden vermutlich viele Lehrkräfte hier eine schülerzentrierte Arbeitsphase durchführen und Schülerversuche durchführen lassen, z.B. auch, um die hier dargestellten </a:t>
            </a:r>
            <a:r>
              <a:rPr lang="de-DE" baseline="0" dirty="0" err="1" smtClean="0"/>
              <a:t>pbK</a:t>
            </a:r>
            <a:r>
              <a:rPr lang="de-DE" baseline="0" dirty="0" smtClean="0"/>
              <a:t> zu trainieren. In diesem Fall benötigt man im Unterricht vermutlich eher 2-4 Stunden.</a:t>
            </a:r>
          </a:p>
        </p:txBody>
      </p:sp>
      <p:sp>
        <p:nvSpPr>
          <p:cNvPr id="4" name="Foliennummernplatzhalter 3"/>
          <p:cNvSpPr>
            <a:spLocks noGrp="1"/>
          </p:cNvSpPr>
          <p:nvPr>
            <p:ph type="sldNum" sz="quarter" idx="10"/>
          </p:nvPr>
        </p:nvSpPr>
        <p:spPr/>
        <p:txBody>
          <a:bodyPr/>
          <a:lstStyle/>
          <a:p>
            <a:r>
              <a:rPr lang="de-DE" smtClean="0"/>
              <a:t>Seite </a:t>
            </a:r>
            <a:fld id="{F8FF1768-1DF2-410F-ABF6-E09C1CB8A556}" type="slidenum">
              <a:rPr lang="de-DE" smtClean="0"/>
              <a:pPr/>
              <a:t>2</a:t>
            </a:fld>
            <a:endParaRPr lang="de-DE" dirty="0"/>
          </a:p>
        </p:txBody>
      </p:sp>
      <p:sp>
        <p:nvSpPr>
          <p:cNvPr id="5" name="Kopfzeilenplatzhalter 4"/>
          <p:cNvSpPr>
            <a:spLocks noGrp="1"/>
          </p:cNvSpPr>
          <p:nvPr>
            <p:ph type="hdr" sz="quarter" idx="11"/>
          </p:nvPr>
        </p:nvSpPr>
        <p:spPr/>
        <p:txBody>
          <a:bodyPr/>
          <a:lstStyle/>
          <a:p>
            <a:endParaRPr lang="de-DE"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baseline="0" dirty="0" smtClean="0"/>
          </a:p>
        </p:txBody>
      </p:sp>
      <p:sp>
        <p:nvSpPr>
          <p:cNvPr id="4" name="Foliennummernplatzhalter 3"/>
          <p:cNvSpPr>
            <a:spLocks noGrp="1"/>
          </p:cNvSpPr>
          <p:nvPr>
            <p:ph type="sldNum" sz="quarter" idx="10"/>
          </p:nvPr>
        </p:nvSpPr>
        <p:spPr/>
        <p:txBody>
          <a:bodyPr/>
          <a:lstStyle/>
          <a:p>
            <a:r>
              <a:rPr lang="de-DE" smtClean="0"/>
              <a:t>Seite </a:t>
            </a:r>
            <a:fld id="{F8FF1768-1DF2-410F-ABF6-E09C1CB8A556}" type="slidenum">
              <a:rPr lang="de-DE" smtClean="0"/>
              <a:pPr/>
              <a:t>4</a:t>
            </a:fld>
            <a:endParaRPr lang="de-DE" dirty="0"/>
          </a:p>
        </p:txBody>
      </p:sp>
      <p:sp>
        <p:nvSpPr>
          <p:cNvPr id="5" name="Kopfzeilenplatzhalter 4"/>
          <p:cNvSpPr>
            <a:spLocks noGrp="1"/>
          </p:cNvSpPr>
          <p:nvPr>
            <p:ph type="hdr" sz="quarter" idx="11"/>
          </p:nvPr>
        </p:nvSpPr>
        <p:spPr/>
        <p:txBody>
          <a:bodyPr/>
          <a:lstStyle/>
          <a:p>
            <a:endParaRPr lang="de-DE"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baseline="0" dirty="0" smtClean="0"/>
          </a:p>
        </p:txBody>
      </p:sp>
      <p:sp>
        <p:nvSpPr>
          <p:cNvPr id="4" name="Foliennummernplatzhalter 3"/>
          <p:cNvSpPr>
            <a:spLocks noGrp="1"/>
          </p:cNvSpPr>
          <p:nvPr>
            <p:ph type="sldNum" sz="quarter" idx="10"/>
          </p:nvPr>
        </p:nvSpPr>
        <p:spPr/>
        <p:txBody>
          <a:bodyPr/>
          <a:lstStyle/>
          <a:p>
            <a:r>
              <a:rPr lang="de-DE" smtClean="0"/>
              <a:t>Seite </a:t>
            </a:r>
            <a:fld id="{F8FF1768-1DF2-410F-ABF6-E09C1CB8A556}" type="slidenum">
              <a:rPr lang="de-DE" smtClean="0"/>
              <a:pPr/>
              <a:t>5</a:t>
            </a:fld>
            <a:endParaRPr lang="de-DE" dirty="0"/>
          </a:p>
        </p:txBody>
      </p:sp>
      <p:sp>
        <p:nvSpPr>
          <p:cNvPr id="5" name="Kopfzeilenplatzhalter 4"/>
          <p:cNvSpPr>
            <a:spLocks noGrp="1"/>
          </p:cNvSpPr>
          <p:nvPr>
            <p:ph type="hdr" sz="quarter" idx="11"/>
          </p:nvPr>
        </p:nvSpPr>
        <p:spPr/>
        <p:txBody>
          <a:bodyPr/>
          <a:lstStyle/>
          <a:p>
            <a:endParaRPr lang="de-DE"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baseline="0" dirty="0" smtClean="0"/>
          </a:p>
        </p:txBody>
      </p:sp>
      <p:sp>
        <p:nvSpPr>
          <p:cNvPr id="4" name="Foliennummernplatzhalter 3"/>
          <p:cNvSpPr>
            <a:spLocks noGrp="1"/>
          </p:cNvSpPr>
          <p:nvPr>
            <p:ph type="sldNum" sz="quarter" idx="10"/>
          </p:nvPr>
        </p:nvSpPr>
        <p:spPr/>
        <p:txBody>
          <a:bodyPr/>
          <a:lstStyle/>
          <a:p>
            <a:r>
              <a:rPr lang="de-DE" smtClean="0"/>
              <a:t>Seite </a:t>
            </a:r>
            <a:fld id="{F8FF1768-1DF2-410F-ABF6-E09C1CB8A556}" type="slidenum">
              <a:rPr lang="de-DE" smtClean="0"/>
              <a:pPr/>
              <a:t>6</a:t>
            </a:fld>
            <a:endParaRPr lang="de-DE" dirty="0"/>
          </a:p>
        </p:txBody>
      </p:sp>
      <p:sp>
        <p:nvSpPr>
          <p:cNvPr id="5" name="Kopfzeilenplatzhalter 4"/>
          <p:cNvSpPr>
            <a:spLocks noGrp="1"/>
          </p:cNvSpPr>
          <p:nvPr>
            <p:ph type="hdr" sz="quarter" idx="11"/>
          </p:nvPr>
        </p:nvSpPr>
        <p:spPr/>
        <p:txBody>
          <a:bodyPr/>
          <a:lstStyle/>
          <a:p>
            <a:endParaRPr lang="de-DE"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baseline="0" dirty="0" smtClean="0"/>
              <a:t>Die Transformator-Gleichung wird nicht explizit verlangt</a:t>
            </a:r>
          </a:p>
        </p:txBody>
      </p:sp>
      <p:sp>
        <p:nvSpPr>
          <p:cNvPr id="4" name="Foliennummernplatzhalter 3"/>
          <p:cNvSpPr>
            <a:spLocks noGrp="1"/>
          </p:cNvSpPr>
          <p:nvPr>
            <p:ph type="sldNum" sz="quarter" idx="10"/>
          </p:nvPr>
        </p:nvSpPr>
        <p:spPr/>
        <p:txBody>
          <a:bodyPr/>
          <a:lstStyle/>
          <a:p>
            <a:r>
              <a:rPr lang="de-DE" smtClean="0"/>
              <a:t>Seite </a:t>
            </a:r>
            <a:fld id="{F8FF1768-1DF2-410F-ABF6-E09C1CB8A556}" type="slidenum">
              <a:rPr lang="de-DE" smtClean="0"/>
              <a:pPr/>
              <a:t>7</a:t>
            </a:fld>
            <a:endParaRPr lang="de-DE" dirty="0"/>
          </a:p>
        </p:txBody>
      </p:sp>
      <p:sp>
        <p:nvSpPr>
          <p:cNvPr id="5" name="Kopfzeilenplatzhalter 4"/>
          <p:cNvSpPr>
            <a:spLocks noGrp="1"/>
          </p:cNvSpPr>
          <p:nvPr>
            <p:ph type="hdr" sz="quarter" idx="11"/>
          </p:nvPr>
        </p:nvSpPr>
        <p:spPr/>
        <p:txBody>
          <a:bodyPr/>
          <a:lstStyle/>
          <a:p>
            <a:endParaRPr lang="de-DE"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baseline="0" dirty="0" smtClean="0"/>
          </a:p>
        </p:txBody>
      </p:sp>
      <p:sp>
        <p:nvSpPr>
          <p:cNvPr id="4" name="Foliennummernplatzhalter 3"/>
          <p:cNvSpPr>
            <a:spLocks noGrp="1"/>
          </p:cNvSpPr>
          <p:nvPr>
            <p:ph type="sldNum" sz="quarter" idx="10"/>
          </p:nvPr>
        </p:nvSpPr>
        <p:spPr/>
        <p:txBody>
          <a:bodyPr/>
          <a:lstStyle/>
          <a:p>
            <a:r>
              <a:rPr lang="de-DE" smtClean="0"/>
              <a:t>Seite </a:t>
            </a:r>
            <a:fld id="{F8FF1768-1DF2-410F-ABF6-E09C1CB8A556}" type="slidenum">
              <a:rPr lang="de-DE" smtClean="0"/>
              <a:pPr/>
              <a:t>8</a:t>
            </a:fld>
            <a:endParaRPr lang="de-DE" dirty="0"/>
          </a:p>
        </p:txBody>
      </p:sp>
      <p:sp>
        <p:nvSpPr>
          <p:cNvPr id="5" name="Kopfzeilenplatzhalter 4"/>
          <p:cNvSpPr>
            <a:spLocks noGrp="1"/>
          </p:cNvSpPr>
          <p:nvPr>
            <p:ph type="hdr" sz="quarter" idx="11"/>
          </p:nvPr>
        </p:nvSpPr>
        <p:spPr/>
        <p:txBody>
          <a:bodyPr/>
          <a:lstStyle/>
          <a:p>
            <a:endParaRPr lang="de-DE"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baseline="0" dirty="0" smtClean="0"/>
          </a:p>
        </p:txBody>
      </p:sp>
      <p:sp>
        <p:nvSpPr>
          <p:cNvPr id="4" name="Foliennummernplatzhalter 3"/>
          <p:cNvSpPr>
            <a:spLocks noGrp="1"/>
          </p:cNvSpPr>
          <p:nvPr>
            <p:ph type="sldNum" sz="quarter" idx="10"/>
          </p:nvPr>
        </p:nvSpPr>
        <p:spPr/>
        <p:txBody>
          <a:bodyPr/>
          <a:lstStyle/>
          <a:p>
            <a:r>
              <a:rPr lang="de-DE" smtClean="0"/>
              <a:t>Seite </a:t>
            </a:r>
            <a:fld id="{F8FF1768-1DF2-410F-ABF6-E09C1CB8A556}" type="slidenum">
              <a:rPr lang="de-DE" smtClean="0"/>
              <a:pPr/>
              <a:t>9</a:t>
            </a:fld>
            <a:endParaRPr lang="de-DE" dirty="0"/>
          </a:p>
        </p:txBody>
      </p:sp>
      <p:sp>
        <p:nvSpPr>
          <p:cNvPr id="5" name="Kopfzeilenplatzhalter 4"/>
          <p:cNvSpPr>
            <a:spLocks noGrp="1"/>
          </p:cNvSpPr>
          <p:nvPr>
            <p:ph type="hdr" sz="quarter" idx="11"/>
          </p:nvPr>
        </p:nvSpPr>
        <p:spPr/>
        <p:txBody>
          <a:bodyPr/>
          <a:lstStyle/>
          <a:p>
            <a:endParaRPr lang="de-DE"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baseline="0" dirty="0" smtClean="0"/>
              <a:t>Die Chemie-Standards im Bereich Atommodell sind für das Fach Chemie so grundlegend, dass sie im Regelfall schon vor der Einführung des Atommodells in Physik unterrichtet wurden. Umso wichtiger ist eine gute Absprache zwischen den beiden Fachschaften bzw. zwischen den einzelnen Chemie- und Physik-Lehrkräften.</a:t>
            </a:r>
          </a:p>
          <a:p>
            <a:r>
              <a:rPr lang="de-DE" baseline="0" dirty="0" smtClean="0"/>
              <a:t>Einerseits sollten unnötige Redundanzen vermieden werden (beim Einstieg bestimmte Vorstellungen und Begriffe aus dem vorausgegangenen Chemie-Unterricht gezielt abfragen und darauf aufbauen), andererseits die bereit bekannten Begriffe und Vorstellungen wiederholt und vertieft werden, bevor weitere physikspezifische Konzepte darauf aufgebaut werden.</a:t>
            </a:r>
          </a:p>
        </p:txBody>
      </p:sp>
      <p:sp>
        <p:nvSpPr>
          <p:cNvPr id="4" name="Foliennummernplatzhalter 3"/>
          <p:cNvSpPr>
            <a:spLocks noGrp="1"/>
          </p:cNvSpPr>
          <p:nvPr>
            <p:ph type="sldNum" sz="quarter" idx="10"/>
          </p:nvPr>
        </p:nvSpPr>
        <p:spPr/>
        <p:txBody>
          <a:bodyPr/>
          <a:lstStyle/>
          <a:p>
            <a:r>
              <a:rPr lang="de-DE" smtClean="0"/>
              <a:t>Seite </a:t>
            </a:r>
            <a:fld id="{F8FF1768-1DF2-410F-ABF6-E09C1CB8A556}" type="slidenum">
              <a:rPr lang="de-DE" smtClean="0"/>
              <a:pPr/>
              <a:t>10</a:t>
            </a:fld>
            <a:endParaRPr lang="de-DE" dirty="0"/>
          </a:p>
        </p:txBody>
      </p:sp>
      <p:sp>
        <p:nvSpPr>
          <p:cNvPr id="5" name="Kopfzeilenplatzhalter 4"/>
          <p:cNvSpPr>
            <a:spLocks noGrp="1"/>
          </p:cNvSpPr>
          <p:nvPr>
            <p:ph type="hdr" sz="quarter" idx="11"/>
          </p:nvPr>
        </p:nvSpPr>
        <p:spPr/>
        <p:txBody>
          <a:bodyPr/>
          <a:lstStyle/>
          <a:p>
            <a:endParaRPr lang="de-DE"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Fußzeilenplatzhalter 4"/>
          <p:cNvSpPr>
            <a:spLocks noGrp="1"/>
          </p:cNvSpPr>
          <p:nvPr>
            <p:ph type="ftr" sz="quarter" idx="3"/>
          </p:nvPr>
        </p:nvSpPr>
        <p:spPr>
          <a:xfrm>
            <a:off x="2483768" y="6470524"/>
            <a:ext cx="4464050" cy="364977"/>
          </a:xfrm>
          <a:prstGeom prst="rect">
            <a:avLst/>
          </a:prstGeom>
        </p:spPr>
        <p:txBody>
          <a:bodyPr vert="horz" lIns="91440" tIns="45720" rIns="91440" bIns="45720" rtlCol="0" anchor="ctr"/>
          <a:lstStyle>
            <a:lvl1pPr algn="ctr" fontAlgn="auto">
              <a:spcBef>
                <a:spcPts val="0"/>
              </a:spcBef>
              <a:spcAft>
                <a:spcPts val="0"/>
              </a:spcAft>
              <a:defRPr sz="1000" dirty="0" smtClean="0">
                <a:solidFill>
                  <a:schemeClr val="tx1">
                    <a:tint val="75000"/>
                  </a:schemeClr>
                </a:solidFill>
                <a:latin typeface="Arial" pitchFamily="34" charset="0"/>
                <a:cs typeface="Arial" pitchFamily="34" charset="0"/>
              </a:defRPr>
            </a:lvl1pPr>
          </a:lstStyle>
          <a:p>
            <a:r>
              <a:rPr lang="de-DE" smtClean="0"/>
              <a:t>ZPG Physik 10.07.2017 - StD'in Monica Hettrich</a:t>
            </a:r>
            <a:endParaRPr lang="de-DE"/>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Zwei Inhalte">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374848" y="908720"/>
            <a:ext cx="4038600" cy="4958011"/>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Inhaltsplatzhalter 3"/>
          <p:cNvSpPr>
            <a:spLocks noGrp="1"/>
          </p:cNvSpPr>
          <p:nvPr>
            <p:ph sz="half" idx="2"/>
          </p:nvPr>
        </p:nvSpPr>
        <p:spPr>
          <a:xfrm>
            <a:off x="4565848" y="908720"/>
            <a:ext cx="4038600" cy="4958011"/>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7" name="Fußzeilenplatzhalter 4"/>
          <p:cNvSpPr txBox="1">
            <a:spLocks/>
          </p:cNvSpPr>
          <p:nvPr userDrawn="1"/>
        </p:nvSpPr>
        <p:spPr>
          <a:xfrm>
            <a:off x="251967" y="6453188"/>
            <a:ext cx="719633" cy="365125"/>
          </a:xfrm>
          <a:prstGeom prst="rect">
            <a:avLst/>
          </a:prstGeom>
        </p:spPr>
        <p:txBody>
          <a:bodyPr vert="horz" lIns="91440" tIns="45720" rIns="91440" bIns="45720" rtlCol="0" anchor="ctr"/>
          <a:lstStyle>
            <a:defPPr>
              <a:defRPr lang="de-DE"/>
            </a:defPPr>
            <a:lvl1pPr algn="ctr" rtl="0" eaLnBrk="0" fontAlgn="auto" hangingPunct="0">
              <a:spcBef>
                <a:spcPts val="0"/>
              </a:spcBef>
              <a:spcAft>
                <a:spcPts val="0"/>
              </a:spcAft>
              <a:defRPr sz="1000" kern="1200">
                <a:solidFill>
                  <a:schemeClr val="tx1">
                    <a:tint val="75000"/>
                  </a:schemeClr>
                </a:solidFill>
                <a:latin typeface="Arial" pitchFamily="34" charset="0"/>
                <a:ea typeface="+mn-ea"/>
                <a:cs typeface="Arial" pitchFamily="34" charset="0"/>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a:lstStyle>
          <a:p>
            <a:endParaRPr lang="de-DE"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252390" y="908720"/>
            <a:ext cx="8640089" cy="532859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7" name="Titel 1"/>
          <p:cNvSpPr>
            <a:spLocks noGrp="1"/>
          </p:cNvSpPr>
          <p:nvPr>
            <p:ph type="ctrTitle" hasCustomPrompt="1"/>
          </p:nvPr>
        </p:nvSpPr>
        <p:spPr>
          <a:xfrm>
            <a:off x="252389" y="260649"/>
            <a:ext cx="8640089" cy="648072"/>
          </a:xfrm>
          <a:prstGeom prst="rect">
            <a:avLst/>
          </a:prstGeom>
        </p:spPr>
        <p:txBody>
          <a:bodyPr/>
          <a:lstStyle>
            <a:lvl1pPr algn="l">
              <a:defRPr sz="3200">
                <a:latin typeface="+mj-lt"/>
              </a:defRPr>
            </a:lvl1pPr>
          </a:lstStyle>
          <a:p>
            <a:r>
              <a:rPr lang="de-DE" dirty="0" smtClean="0"/>
              <a:t>Titel durch Klicken bearbeiten</a:t>
            </a:r>
            <a:endParaRPr lang="de-DE" dirty="0"/>
          </a:p>
        </p:txBody>
      </p:sp>
      <p:sp>
        <p:nvSpPr>
          <p:cNvPr id="8" name="Fußzeilenplatzhalter 4"/>
          <p:cNvSpPr>
            <a:spLocks noGrp="1"/>
          </p:cNvSpPr>
          <p:nvPr>
            <p:ph type="ftr" sz="quarter" idx="3"/>
          </p:nvPr>
        </p:nvSpPr>
        <p:spPr>
          <a:xfrm>
            <a:off x="217104" y="6470524"/>
            <a:ext cx="4464050" cy="364977"/>
          </a:xfrm>
          <a:prstGeom prst="rect">
            <a:avLst/>
          </a:prstGeom>
        </p:spPr>
        <p:txBody>
          <a:bodyPr vert="horz" lIns="91440" tIns="45720" rIns="91440" bIns="45720" rtlCol="0" anchor="ctr"/>
          <a:lstStyle>
            <a:lvl1pPr algn="l" fontAlgn="auto">
              <a:spcBef>
                <a:spcPts val="0"/>
              </a:spcBef>
              <a:spcAft>
                <a:spcPts val="0"/>
              </a:spcAft>
              <a:defRPr sz="1000" dirty="0" smtClean="0">
                <a:solidFill>
                  <a:schemeClr val="tx1">
                    <a:tint val="75000"/>
                  </a:schemeClr>
                </a:solidFill>
                <a:latin typeface="Arial" pitchFamily="34" charset="0"/>
                <a:cs typeface="Arial" pitchFamily="34" charset="0"/>
              </a:defRPr>
            </a:lvl1pPr>
          </a:lstStyle>
          <a:p>
            <a:r>
              <a:rPr lang="de-DE" smtClean="0"/>
              <a:t>ZPG Physik 10.07.2017 - StD'in Monica Hettrich</a:t>
            </a:r>
            <a:endParaRPr lang="de-DE" dirty="0"/>
          </a:p>
        </p:txBody>
      </p:sp>
      <p:sp>
        <p:nvSpPr>
          <p:cNvPr id="9" name="Foliennummernplatzhalter 5"/>
          <p:cNvSpPr>
            <a:spLocks noGrp="1"/>
          </p:cNvSpPr>
          <p:nvPr>
            <p:ph type="sldNum" sz="quarter" idx="4"/>
          </p:nvPr>
        </p:nvSpPr>
        <p:spPr>
          <a:xfrm>
            <a:off x="6758879" y="6466948"/>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r>
              <a:rPr lang="de-DE" dirty="0" smtClean="0"/>
              <a:t>Folie </a:t>
            </a:r>
            <a:fld id="{B28F9D38-746F-4F66-8DFA-FA7E04203DA6}" type="slidenum">
              <a:rPr lang="de-DE" smtClean="0"/>
              <a:pPr/>
              <a:t>‹Nr.›</a:t>
            </a:fld>
            <a:endParaRPr lang="de-DE"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4" name="Fußzeilenplatzhalter 4"/>
          <p:cNvSpPr>
            <a:spLocks noGrp="1"/>
          </p:cNvSpPr>
          <p:nvPr>
            <p:ph type="ftr" sz="quarter" idx="3"/>
          </p:nvPr>
        </p:nvSpPr>
        <p:spPr>
          <a:xfrm>
            <a:off x="217104" y="6470524"/>
            <a:ext cx="4464050" cy="364977"/>
          </a:xfrm>
          <a:prstGeom prst="rect">
            <a:avLst/>
          </a:prstGeom>
        </p:spPr>
        <p:txBody>
          <a:bodyPr vert="horz" lIns="91440" tIns="45720" rIns="91440" bIns="45720" rtlCol="0" anchor="ctr"/>
          <a:lstStyle>
            <a:lvl1pPr algn="l" fontAlgn="auto">
              <a:spcBef>
                <a:spcPts val="0"/>
              </a:spcBef>
              <a:spcAft>
                <a:spcPts val="0"/>
              </a:spcAft>
              <a:defRPr sz="1000" dirty="0" smtClean="0">
                <a:solidFill>
                  <a:schemeClr val="tx1">
                    <a:tint val="75000"/>
                  </a:schemeClr>
                </a:solidFill>
                <a:latin typeface="Arial" pitchFamily="34" charset="0"/>
                <a:cs typeface="Arial" pitchFamily="34" charset="0"/>
              </a:defRPr>
            </a:lvl1pPr>
          </a:lstStyle>
          <a:p>
            <a:r>
              <a:rPr lang="de-DE" smtClean="0"/>
              <a:t>ZPG Physik 10.07.2017 - StD'in Monica Hettrich</a:t>
            </a:r>
            <a:endParaRPr lang="de-DE" dirty="0"/>
          </a:p>
        </p:txBody>
      </p:sp>
      <p:sp>
        <p:nvSpPr>
          <p:cNvPr id="5" name="Foliennummernplatzhalter 5"/>
          <p:cNvSpPr>
            <a:spLocks noGrp="1"/>
          </p:cNvSpPr>
          <p:nvPr>
            <p:ph type="sldNum" sz="quarter" idx="4"/>
          </p:nvPr>
        </p:nvSpPr>
        <p:spPr>
          <a:xfrm>
            <a:off x="6758879" y="6466948"/>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r>
              <a:rPr lang="de-DE" dirty="0" smtClean="0"/>
              <a:t>Folie </a:t>
            </a:r>
            <a:fld id="{B28F9D38-746F-4F66-8DFA-FA7E04203DA6}" type="slidenum">
              <a:rPr lang="de-DE" smtClean="0"/>
              <a:pPr/>
              <a:t>‹Nr.›</a:t>
            </a:fld>
            <a:endParaRPr lang="de-DE"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ußzeilenplatzhalter 4"/>
          <p:cNvSpPr>
            <a:spLocks noGrp="1"/>
          </p:cNvSpPr>
          <p:nvPr>
            <p:ph type="ftr" sz="quarter" idx="3"/>
          </p:nvPr>
        </p:nvSpPr>
        <p:spPr>
          <a:xfrm>
            <a:off x="217104" y="6470524"/>
            <a:ext cx="4464050" cy="364977"/>
          </a:xfrm>
          <a:prstGeom prst="rect">
            <a:avLst/>
          </a:prstGeom>
        </p:spPr>
        <p:txBody>
          <a:bodyPr vert="horz" lIns="91440" tIns="45720" rIns="91440" bIns="45720" rtlCol="0" anchor="ctr"/>
          <a:lstStyle>
            <a:lvl1pPr algn="l" fontAlgn="auto">
              <a:spcBef>
                <a:spcPts val="0"/>
              </a:spcBef>
              <a:spcAft>
                <a:spcPts val="0"/>
              </a:spcAft>
              <a:defRPr sz="1000" dirty="0" smtClean="0">
                <a:solidFill>
                  <a:schemeClr val="tx1">
                    <a:tint val="75000"/>
                  </a:schemeClr>
                </a:solidFill>
                <a:latin typeface="Arial" pitchFamily="34" charset="0"/>
                <a:cs typeface="Arial" pitchFamily="34" charset="0"/>
              </a:defRPr>
            </a:lvl1pPr>
          </a:lstStyle>
          <a:p>
            <a:r>
              <a:rPr lang="de-DE" smtClean="0"/>
              <a:t>ZPG Physik 10.07.2017 - StD'in Monica Hettrich</a:t>
            </a:r>
            <a:endParaRPr lang="de-DE" dirty="0"/>
          </a:p>
        </p:txBody>
      </p:sp>
      <p:sp>
        <p:nvSpPr>
          <p:cNvPr id="6" name="Foliennummernplatzhalter 5"/>
          <p:cNvSpPr>
            <a:spLocks noGrp="1"/>
          </p:cNvSpPr>
          <p:nvPr>
            <p:ph type="sldNum" sz="quarter" idx="4"/>
          </p:nvPr>
        </p:nvSpPr>
        <p:spPr>
          <a:xfrm>
            <a:off x="6758879" y="6466948"/>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r>
              <a:rPr lang="de-DE" dirty="0" smtClean="0"/>
              <a:t>Folie </a:t>
            </a:r>
            <a:fld id="{B28F9D38-746F-4F66-8DFA-FA7E04203DA6}" type="slidenum">
              <a:rPr lang="de-DE" smtClean="0"/>
              <a:pPr/>
              <a:t>‹Nr.›</a:t>
            </a:fld>
            <a:endParaRPr lang="de-DE" dirty="0"/>
          </a:p>
        </p:txBody>
      </p:sp>
      <p:sp>
        <p:nvSpPr>
          <p:cNvPr id="10" name="Textfeld 9"/>
          <p:cNvSpPr txBox="1"/>
          <p:nvPr/>
        </p:nvSpPr>
        <p:spPr>
          <a:xfrm>
            <a:off x="223838" y="260712"/>
            <a:ext cx="8696325" cy="576000"/>
          </a:xfrm>
          <a:prstGeom prst="rect">
            <a:avLst/>
          </a:prstGeom>
          <a:solidFill>
            <a:srgbClr val="FFFF99"/>
          </a:solidFill>
        </p:spPr>
        <p:txBody>
          <a:bodyPr>
            <a:spAutoFit/>
          </a:bodyPr>
          <a:lstStyle/>
          <a:p>
            <a:pPr algn="ctr" fontAlgn="auto">
              <a:spcBef>
                <a:spcPts val="0"/>
              </a:spcBef>
              <a:spcAft>
                <a:spcPts val="0"/>
              </a:spcAft>
              <a:defRPr/>
            </a:pPr>
            <a:endParaRPr lang="de-DE" sz="2800" b="1" dirty="0">
              <a:latin typeface="Arial" pitchFamily="34" charset="0"/>
              <a:cs typeface="Arial" pitchFamily="34" charset="0"/>
            </a:endParaRPr>
          </a:p>
        </p:txBody>
      </p:sp>
      <p:pic>
        <p:nvPicPr>
          <p:cNvPr id="9" name="Bild 8"/>
          <p:cNvPicPr>
            <a:picLocks/>
          </p:cNvPicPr>
          <p:nvPr/>
        </p:nvPicPr>
        <p:blipFill>
          <a:blip r:embed="rId6" cstate="print"/>
          <a:stretch>
            <a:fillRect/>
          </a:stretch>
        </p:blipFill>
        <p:spPr>
          <a:xfrm flipV="1">
            <a:off x="217104" y="6345320"/>
            <a:ext cx="8712968" cy="36008"/>
          </a:xfrm>
          <a:prstGeom prst="rect">
            <a:avLst/>
          </a:prstGeom>
        </p:spPr>
      </p:pic>
    </p:spTree>
  </p:cSld>
  <p:clrMap bg1="lt1" tx1="dk1" bg2="lt2" tx2="dk2" accent1="accent1" accent2="accent2" accent3="accent3" accent4="accent4" accent5="accent5" accent6="accent6" hlink="hlink" folHlink="folHlink"/>
  <p:sldLayoutIdLst>
    <p:sldLayoutId id="2147483742" r:id="rId1"/>
    <p:sldLayoutId id="2147483745" r:id="rId2"/>
    <p:sldLayoutId id="2147483747" r:id="rId3"/>
    <p:sldLayoutId id="2147483748" r:id="rId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Clr>
          <a:srgbClr val="7F7F7F"/>
        </a:buClr>
        <a:buFont typeface="Wingdings" pitchFamily="2" charset="2"/>
        <a:buChar char="§"/>
        <a:defRPr sz="24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200" kern="1200">
          <a:solidFill>
            <a:schemeClr val="tx1"/>
          </a:solidFill>
          <a:latin typeface="Arial" pitchFamily="34" charset="0"/>
          <a:ea typeface="+mn-ea"/>
          <a:cs typeface="Arial" pitchFamily="34" charset="0"/>
        </a:defRPr>
      </a:lvl2pPr>
      <a:lvl3pPr marL="1257300" indent="-342900" algn="l" rtl="0" eaLnBrk="1" fontAlgn="base" hangingPunct="1">
        <a:spcBef>
          <a:spcPct val="20000"/>
        </a:spcBef>
        <a:spcAft>
          <a:spcPct val="0"/>
        </a:spcAft>
        <a:buClr>
          <a:srgbClr val="7F7F7F"/>
        </a:buClr>
        <a:buFont typeface="Arial" charset="0"/>
        <a:buChar char="•"/>
        <a:defRPr sz="20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3.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15.xml"/><Relationship Id="rId7" Type="http://schemas.openxmlformats.org/officeDocument/2006/relationships/image" Target="../media/image4.wmf"/><Relationship Id="rId2" Type="http://schemas.openxmlformats.org/officeDocument/2006/relationships/slideLayout" Target="../slideLayouts/slideLayout3.xml"/><Relationship Id="rId1" Type="http://schemas.openxmlformats.org/officeDocument/2006/relationships/vmlDrawing" Target="../drawings/vmlDrawing2.vml"/><Relationship Id="rId6" Type="http://schemas.openxmlformats.org/officeDocument/2006/relationships/oleObject" Target="../embeddings/oleObject3.bin"/><Relationship Id="rId11" Type="http://schemas.openxmlformats.org/officeDocument/2006/relationships/image" Target="../media/image6.wmf"/><Relationship Id="rId5" Type="http://schemas.openxmlformats.org/officeDocument/2006/relationships/image" Target="../media/image3.wmf"/><Relationship Id="rId10" Type="http://schemas.openxmlformats.org/officeDocument/2006/relationships/oleObject" Target="../embeddings/oleObject5.bin"/><Relationship Id="rId4" Type="http://schemas.openxmlformats.org/officeDocument/2006/relationships/oleObject" Target="../embeddings/oleObject2.bin"/><Relationship Id="rId9" Type="http://schemas.openxmlformats.org/officeDocument/2006/relationships/image" Target="../media/image5.wmf"/></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8.bin"/><Relationship Id="rId13" Type="http://schemas.openxmlformats.org/officeDocument/2006/relationships/image" Target="../media/image11.wmf"/><Relationship Id="rId3" Type="http://schemas.openxmlformats.org/officeDocument/2006/relationships/notesSlide" Target="../notesSlides/notesSlide16.xml"/><Relationship Id="rId7" Type="http://schemas.openxmlformats.org/officeDocument/2006/relationships/image" Target="../media/image8.wmf"/><Relationship Id="rId12" Type="http://schemas.openxmlformats.org/officeDocument/2006/relationships/oleObject" Target="../embeddings/oleObject10.bin"/><Relationship Id="rId2" Type="http://schemas.openxmlformats.org/officeDocument/2006/relationships/slideLayout" Target="../slideLayouts/slideLayout3.xml"/><Relationship Id="rId1" Type="http://schemas.openxmlformats.org/officeDocument/2006/relationships/vmlDrawing" Target="../drawings/vmlDrawing3.vml"/><Relationship Id="rId6" Type="http://schemas.openxmlformats.org/officeDocument/2006/relationships/oleObject" Target="../embeddings/oleObject7.bin"/><Relationship Id="rId11" Type="http://schemas.openxmlformats.org/officeDocument/2006/relationships/image" Target="../media/image10.wmf"/><Relationship Id="rId5" Type="http://schemas.openxmlformats.org/officeDocument/2006/relationships/image" Target="../media/image7.wmf"/><Relationship Id="rId10" Type="http://schemas.openxmlformats.org/officeDocument/2006/relationships/oleObject" Target="../embeddings/oleObject9.bin"/><Relationship Id="rId4" Type="http://schemas.openxmlformats.org/officeDocument/2006/relationships/oleObject" Target="../embeddings/oleObject6.bin"/><Relationship Id="rId9" Type="http://schemas.openxmlformats.org/officeDocument/2006/relationships/image" Target="../media/image9.wmf"/></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notesSlide" Target="../notesSlides/notesSlide17.xml"/><Relationship Id="rId7" Type="http://schemas.openxmlformats.org/officeDocument/2006/relationships/image" Target="../media/image13.wmf"/><Relationship Id="rId2" Type="http://schemas.openxmlformats.org/officeDocument/2006/relationships/slideLayout" Target="../slideLayouts/slideLayout3.xml"/><Relationship Id="rId1" Type="http://schemas.openxmlformats.org/officeDocument/2006/relationships/vmlDrawing" Target="../drawings/vmlDrawing4.vml"/><Relationship Id="rId6" Type="http://schemas.openxmlformats.org/officeDocument/2006/relationships/oleObject" Target="../embeddings/oleObject12.bin"/><Relationship Id="rId11" Type="http://schemas.openxmlformats.org/officeDocument/2006/relationships/image" Target="../media/image14.wmf"/><Relationship Id="rId5" Type="http://schemas.openxmlformats.org/officeDocument/2006/relationships/image" Target="../media/image12.wmf"/><Relationship Id="rId10" Type="http://schemas.openxmlformats.org/officeDocument/2006/relationships/oleObject" Target="../embeddings/oleObject14.bin"/><Relationship Id="rId4" Type="http://schemas.openxmlformats.org/officeDocument/2006/relationships/oleObject" Target="../embeddings/oleObject11.bin"/><Relationship Id="rId9" Type="http://schemas.openxmlformats.org/officeDocument/2006/relationships/image" Target="../media/image7.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492896"/>
            <a:ext cx="7772400" cy="1296144"/>
          </a:xfrm>
        </p:spPr>
        <p:txBody>
          <a:bodyPr/>
          <a:lstStyle/>
          <a:p>
            <a:r>
              <a:rPr lang="de-DE" sz="4000" b="1" dirty="0" smtClean="0"/>
              <a:t>Behandlungstiefe </a:t>
            </a:r>
            <a:br>
              <a:rPr lang="de-DE" sz="4000" b="1" dirty="0" smtClean="0"/>
            </a:br>
            <a:r>
              <a:rPr lang="de-DE" sz="4000" b="1" dirty="0" smtClean="0"/>
              <a:t>im BP Physik 2016/17</a:t>
            </a:r>
            <a:endParaRPr lang="de-DE" sz="4000" b="1" dirty="0"/>
          </a:p>
        </p:txBody>
      </p:sp>
      <p:sp>
        <p:nvSpPr>
          <p:cNvPr id="3" name="Untertitel 2"/>
          <p:cNvSpPr>
            <a:spLocks noGrp="1"/>
          </p:cNvSpPr>
          <p:nvPr>
            <p:ph type="subTitle" idx="1"/>
          </p:nvPr>
        </p:nvSpPr>
        <p:spPr>
          <a:xfrm>
            <a:off x="1979712" y="3861048"/>
            <a:ext cx="5184576" cy="1561728"/>
          </a:xfrm>
        </p:spPr>
        <p:txBody>
          <a:bodyPr/>
          <a:lstStyle/>
          <a:p>
            <a:r>
              <a:rPr lang="de-DE" sz="2800" dirty="0" smtClean="0">
                <a:solidFill>
                  <a:schemeClr val="bg1">
                    <a:lumMod val="50000"/>
                  </a:schemeClr>
                </a:solidFill>
                <a:latin typeface="+mn-lt"/>
              </a:rPr>
              <a:t>Klassenstufen 9 und 10</a:t>
            </a:r>
          </a:p>
        </p:txBody>
      </p:sp>
      <p:sp>
        <p:nvSpPr>
          <p:cNvPr id="8" name="Fußzeilenplatzhalter 7"/>
          <p:cNvSpPr>
            <a:spLocks noGrp="1"/>
          </p:cNvSpPr>
          <p:nvPr>
            <p:ph type="ftr" sz="quarter" idx="3"/>
          </p:nvPr>
        </p:nvSpPr>
        <p:spPr/>
        <p:txBody>
          <a:bodyPr/>
          <a:lstStyle/>
          <a:p>
            <a:r>
              <a:rPr lang="de-DE" dirty="0" smtClean="0"/>
              <a:t>ZPG Physik 10.07.2017 - </a:t>
            </a:r>
            <a:r>
              <a:rPr lang="de-DE" dirty="0" err="1" smtClean="0"/>
              <a:t>StD'in</a:t>
            </a:r>
            <a:r>
              <a:rPr lang="de-DE" dirty="0" smtClean="0"/>
              <a:t> Monica Hettrich</a:t>
            </a:r>
            <a:endParaRPr lang="de-DE" dirty="0"/>
          </a:p>
        </p:txBody>
      </p:sp>
    </p:spTree>
    <p:extLst>
      <p:ext uri="{BB962C8B-B14F-4D97-AF65-F5344CB8AC3E}">
        <p14:creationId xmlns:p14="http://schemas.microsoft.com/office/powerpoint/2010/main" val="1734575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p:txBody>
          <a:bodyPr/>
          <a:lstStyle/>
          <a:p>
            <a:pPr marL="342900" lvl="0" indent="-342900" algn="ctr">
              <a:spcBef>
                <a:spcPts val="0"/>
              </a:spcBef>
              <a:spcAft>
                <a:spcPts val="0"/>
              </a:spcAft>
            </a:pPr>
            <a:r>
              <a:rPr lang="de-DE" sz="2800" b="1" dirty="0" smtClean="0">
                <a:solidFill>
                  <a:prstClr val="black"/>
                </a:solidFill>
                <a:ea typeface="+mn-ea"/>
                <a:cs typeface="Arial" pitchFamily="34" charset="0"/>
                <a:sym typeface="Symbol"/>
              </a:rPr>
              <a:t>3.3.4 Struktur der Materie: </a:t>
            </a:r>
          </a:p>
        </p:txBody>
      </p:sp>
      <p:sp>
        <p:nvSpPr>
          <p:cNvPr id="4" name="Fußzeilenplatzhalter 3"/>
          <p:cNvSpPr>
            <a:spLocks noGrp="1"/>
          </p:cNvSpPr>
          <p:nvPr>
            <p:ph type="ftr" sz="quarter" idx="3"/>
          </p:nvPr>
        </p:nvSpPr>
        <p:spPr>
          <a:xfrm>
            <a:off x="217104" y="6376391"/>
            <a:ext cx="4464050" cy="364977"/>
          </a:xfrm>
        </p:spPr>
        <p:txBody>
          <a:bodyPr/>
          <a:lstStyle/>
          <a:p>
            <a:r>
              <a:rPr lang="de-DE" dirty="0" smtClean="0"/>
              <a:t>ZPG Physik 10.07.2017 - </a:t>
            </a:r>
            <a:r>
              <a:rPr lang="de-DE" dirty="0" err="1" smtClean="0"/>
              <a:t>StD'in</a:t>
            </a:r>
            <a:r>
              <a:rPr lang="de-DE" dirty="0" smtClean="0"/>
              <a:t> Monica Hettrich</a:t>
            </a:r>
            <a:endParaRPr lang="de-DE" dirty="0"/>
          </a:p>
        </p:txBody>
      </p:sp>
      <p:sp>
        <p:nvSpPr>
          <p:cNvPr id="24" name="Inhaltsplatzhalter 1"/>
          <p:cNvSpPr>
            <a:spLocks noGrp="1"/>
          </p:cNvSpPr>
          <p:nvPr>
            <p:ph sz="half" idx="1"/>
          </p:nvPr>
        </p:nvSpPr>
        <p:spPr>
          <a:xfrm>
            <a:off x="252390" y="980728"/>
            <a:ext cx="8640089" cy="1656184"/>
          </a:xfrm>
          <a:solidFill>
            <a:schemeClr val="accent6">
              <a:lumMod val="40000"/>
              <a:lumOff val="60000"/>
            </a:schemeClr>
          </a:solidFill>
        </p:spPr>
        <p:txBody>
          <a:bodyPr/>
          <a:lstStyle/>
          <a:p>
            <a:pPr algn="ctr">
              <a:spcBef>
                <a:spcPts val="600"/>
              </a:spcBef>
              <a:spcAft>
                <a:spcPts val="0"/>
              </a:spcAft>
              <a:buNone/>
            </a:pPr>
            <a:r>
              <a:rPr lang="de-DE" sz="2000" dirty="0" smtClean="0">
                <a:latin typeface="+mn-lt"/>
                <a:sym typeface="Symbol"/>
              </a:rPr>
              <a:t>Die Schülerinnen und Schüler können …</a:t>
            </a:r>
          </a:p>
          <a:p>
            <a:pPr>
              <a:buNone/>
            </a:pPr>
            <a:r>
              <a:rPr lang="de-DE" sz="2400" dirty="0" smtClean="0">
                <a:latin typeface="+mn-lt"/>
                <a:sym typeface="Symbol"/>
              </a:rPr>
              <a:t>(1) </a:t>
            </a:r>
            <a:r>
              <a:rPr lang="de-DE" sz="2400" dirty="0" smtClean="0">
                <a:latin typeface="+mn-lt"/>
              </a:rPr>
              <a:t>die Struktur der Materie im Überblick beschreiben und den Aufbau des Atoms erläutern </a:t>
            </a:r>
            <a:r>
              <a:rPr lang="de-DE" sz="2400" i="1" dirty="0" smtClean="0">
                <a:latin typeface="+mn-lt"/>
              </a:rPr>
              <a:t>(Atomhülle, Atomkern, Elektron, Proton, Neutron, Quarks, Kernladungszahl, Massenzahl, Isotope)</a:t>
            </a:r>
            <a:endParaRPr lang="de-DE" sz="2400" dirty="0" smtClean="0">
              <a:latin typeface="+mn-lt"/>
              <a:sym typeface="Symbol"/>
            </a:endParaRPr>
          </a:p>
        </p:txBody>
      </p:sp>
      <p:sp>
        <p:nvSpPr>
          <p:cNvPr id="5" name="Textfeld 4"/>
          <p:cNvSpPr txBox="1"/>
          <p:nvPr/>
        </p:nvSpPr>
        <p:spPr>
          <a:xfrm>
            <a:off x="251520" y="2658861"/>
            <a:ext cx="8640960" cy="1206484"/>
          </a:xfrm>
          <a:prstGeom prst="rect">
            <a:avLst/>
          </a:prstGeom>
          <a:noFill/>
        </p:spPr>
        <p:txBody>
          <a:bodyPr wrap="square" rtlCol="0">
            <a:spAutoFit/>
          </a:bodyPr>
          <a:lstStyle/>
          <a:p>
            <a:pPr lvl="0" eaLnBrk="1" hangingPunct="1">
              <a:spcBef>
                <a:spcPct val="20000"/>
              </a:spcBef>
              <a:buClr>
                <a:srgbClr val="7F7F7F"/>
              </a:buClr>
            </a:pPr>
            <a:r>
              <a:rPr lang="de-DE" b="1" dirty="0" smtClean="0">
                <a:solidFill>
                  <a:prstClr val="black"/>
                </a:solidFill>
                <a:latin typeface="Calibri"/>
                <a:cs typeface="Arial" pitchFamily="34" charset="0"/>
                <a:sym typeface="Symbol"/>
              </a:rPr>
              <a:t>Hinweise:</a:t>
            </a:r>
          </a:p>
          <a:p>
            <a:pPr marL="361950" indent="-361950" eaLnBrk="1" hangingPunct="1">
              <a:spcBef>
                <a:spcPct val="20000"/>
              </a:spcBef>
              <a:buClr>
                <a:srgbClr val="7F7F7F"/>
              </a:buClr>
              <a:buFont typeface="Wingdings" pitchFamily="2" charset="2"/>
              <a:buChar char="§"/>
            </a:pPr>
            <a:r>
              <a:rPr lang="de-DE" sz="2200" dirty="0" smtClean="0">
                <a:solidFill>
                  <a:prstClr val="black"/>
                </a:solidFill>
                <a:latin typeface="Calibri"/>
                <a:cs typeface="Arial" pitchFamily="34" charset="0"/>
                <a:sym typeface="Symbol"/>
              </a:rPr>
              <a:t>Atommodell in enger Absprache zwischen den Fachschaften Chemie und Physik (s. Chemie 3.2.1.2 Stoffe und ihre Teilchen)</a:t>
            </a:r>
          </a:p>
        </p:txBody>
      </p:sp>
      <p:sp>
        <p:nvSpPr>
          <p:cNvPr id="6" name="Textfeld 5"/>
          <p:cNvSpPr txBox="1"/>
          <p:nvPr/>
        </p:nvSpPr>
        <p:spPr>
          <a:xfrm>
            <a:off x="251520" y="2672916"/>
            <a:ext cx="8640960" cy="3170099"/>
          </a:xfrm>
          <a:prstGeom prst="rect">
            <a:avLst/>
          </a:prstGeom>
          <a:solidFill>
            <a:schemeClr val="accent3">
              <a:lumMod val="40000"/>
              <a:lumOff val="60000"/>
            </a:schemeClr>
          </a:solidFill>
        </p:spPr>
        <p:txBody>
          <a:bodyPr wrap="square" rtlCol="0">
            <a:spAutoFit/>
          </a:bodyPr>
          <a:lstStyle/>
          <a:p>
            <a:pPr algn="ctr">
              <a:spcBef>
                <a:spcPts val="0"/>
              </a:spcBef>
              <a:spcAft>
                <a:spcPts val="600"/>
              </a:spcAft>
            </a:pPr>
            <a:r>
              <a:rPr lang="de-DE" b="1" dirty="0" smtClean="0">
                <a:latin typeface="+mn-lt"/>
              </a:rPr>
              <a:t>BP Chemie: 3.2.1.2 Stoffe und ihre Teilchen</a:t>
            </a:r>
          </a:p>
          <a:p>
            <a:pPr algn="ctr"/>
            <a:r>
              <a:rPr lang="de-DE" sz="1600" dirty="0" smtClean="0">
                <a:latin typeface="+mn-lt"/>
              </a:rPr>
              <a:t>Die Schülerinnen und Schüler können …</a:t>
            </a:r>
            <a:endParaRPr lang="de-DE" sz="1400" dirty="0" smtClean="0">
              <a:latin typeface="+mn-lt"/>
            </a:endParaRPr>
          </a:p>
          <a:p>
            <a:pPr>
              <a:spcBef>
                <a:spcPts val="600"/>
              </a:spcBef>
            </a:pPr>
            <a:r>
              <a:rPr lang="de-DE" sz="2000" dirty="0" smtClean="0">
                <a:latin typeface="+mn-lt"/>
              </a:rPr>
              <a:t>(5) mit Atommodellen den Aufbau von Atomen und Ionen erläutern (Proton, Elektron, Neutron, Kern-Hülle-Modell, Schalen-/Energiestufenmodell, …)</a:t>
            </a:r>
          </a:p>
          <a:p>
            <a:pPr>
              <a:spcBef>
                <a:spcPts val="600"/>
              </a:spcBef>
            </a:pPr>
            <a:r>
              <a:rPr lang="de-DE" sz="2000" dirty="0" smtClean="0">
                <a:latin typeface="+mn-lt"/>
              </a:rPr>
              <a:t>(6) den </a:t>
            </a:r>
            <a:r>
              <a:rPr lang="de-DE" sz="2000" dirty="0" err="1" smtClean="0">
                <a:latin typeface="+mn-lt"/>
              </a:rPr>
              <a:t>Rutherfordschen</a:t>
            </a:r>
            <a:r>
              <a:rPr lang="de-DE" sz="2000" dirty="0" smtClean="0">
                <a:latin typeface="+mn-lt"/>
              </a:rPr>
              <a:t> Streuversuch beschreiben und die Versuchsergebnisse im Hinblick auf die Entwicklung des Kern-Hülle-Modells erläutern</a:t>
            </a:r>
          </a:p>
          <a:p>
            <a:pPr>
              <a:spcBef>
                <a:spcPts val="600"/>
              </a:spcBef>
            </a:pPr>
            <a:r>
              <a:rPr lang="de-DE" sz="2000" dirty="0" smtClean="0">
                <a:latin typeface="+mn-lt"/>
              </a:rPr>
              <a:t>(7) den Zusammenhang zwischen </a:t>
            </a:r>
            <a:r>
              <a:rPr lang="de-DE" sz="2000" dirty="0" err="1" smtClean="0">
                <a:latin typeface="+mn-lt"/>
              </a:rPr>
              <a:t>Atombau</a:t>
            </a:r>
            <a:r>
              <a:rPr lang="de-DE" sz="2000" dirty="0" smtClean="0">
                <a:latin typeface="+mn-lt"/>
              </a:rPr>
              <a:t> und Stellung der Atome im Periodensystem der Elemente erklären (… Ordnungszahl, Protonenanzahl, Elektronenanzahl, Neutronenanzahl, Massenzahl …)</a:t>
            </a:r>
            <a:endParaRPr lang="de-DE" sz="2000" dirty="0">
              <a:latin typeface="+mn-lt"/>
            </a:endParaRPr>
          </a:p>
        </p:txBody>
      </p:sp>
    </p:spTree>
    <p:extLst>
      <p:ext uri="{BB962C8B-B14F-4D97-AF65-F5344CB8AC3E}">
        <p14:creationId xmlns:p14="http://schemas.microsoft.com/office/powerpoint/2010/main" val="894429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uild="p" animBg="1"/>
      <p:bldP spid="5" grpId="0"/>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p:txBody>
          <a:bodyPr/>
          <a:lstStyle/>
          <a:p>
            <a:pPr marL="342900" lvl="0" indent="-342900" algn="ctr">
              <a:spcBef>
                <a:spcPts val="0"/>
              </a:spcBef>
              <a:spcAft>
                <a:spcPts val="0"/>
              </a:spcAft>
            </a:pPr>
            <a:r>
              <a:rPr lang="de-DE" sz="2800" b="1" dirty="0" smtClean="0">
                <a:solidFill>
                  <a:prstClr val="black"/>
                </a:solidFill>
                <a:ea typeface="+mn-ea"/>
                <a:cs typeface="Arial" pitchFamily="34" charset="0"/>
                <a:sym typeface="Symbol"/>
              </a:rPr>
              <a:t>3.3.4 Struktur der Materie: </a:t>
            </a:r>
          </a:p>
        </p:txBody>
      </p:sp>
      <p:sp>
        <p:nvSpPr>
          <p:cNvPr id="4" name="Fußzeilenplatzhalter 3"/>
          <p:cNvSpPr>
            <a:spLocks noGrp="1"/>
          </p:cNvSpPr>
          <p:nvPr>
            <p:ph type="ftr" sz="quarter" idx="3"/>
          </p:nvPr>
        </p:nvSpPr>
        <p:spPr>
          <a:xfrm>
            <a:off x="217104" y="6376391"/>
            <a:ext cx="4464050" cy="364977"/>
          </a:xfrm>
        </p:spPr>
        <p:txBody>
          <a:bodyPr/>
          <a:lstStyle/>
          <a:p>
            <a:r>
              <a:rPr lang="de-DE" dirty="0" smtClean="0"/>
              <a:t>ZPG Physik 10.07.2017 - </a:t>
            </a:r>
            <a:r>
              <a:rPr lang="de-DE" dirty="0" err="1" smtClean="0"/>
              <a:t>StD'in</a:t>
            </a:r>
            <a:r>
              <a:rPr lang="de-DE" dirty="0" smtClean="0"/>
              <a:t> Monica Hettrich</a:t>
            </a:r>
            <a:endParaRPr lang="de-DE" dirty="0"/>
          </a:p>
        </p:txBody>
      </p:sp>
      <p:sp>
        <p:nvSpPr>
          <p:cNvPr id="24" name="Inhaltsplatzhalter 1"/>
          <p:cNvSpPr>
            <a:spLocks noGrp="1"/>
          </p:cNvSpPr>
          <p:nvPr>
            <p:ph sz="half" idx="1"/>
          </p:nvPr>
        </p:nvSpPr>
        <p:spPr>
          <a:xfrm>
            <a:off x="252390" y="980728"/>
            <a:ext cx="8640089" cy="1656184"/>
          </a:xfrm>
          <a:solidFill>
            <a:schemeClr val="accent6">
              <a:lumMod val="40000"/>
              <a:lumOff val="60000"/>
            </a:schemeClr>
          </a:solidFill>
        </p:spPr>
        <p:txBody>
          <a:bodyPr/>
          <a:lstStyle/>
          <a:p>
            <a:pPr algn="ctr">
              <a:spcBef>
                <a:spcPts val="600"/>
              </a:spcBef>
              <a:spcAft>
                <a:spcPts val="0"/>
              </a:spcAft>
              <a:buNone/>
            </a:pPr>
            <a:r>
              <a:rPr lang="de-DE" sz="2000" dirty="0" smtClean="0">
                <a:latin typeface="+mn-lt"/>
                <a:sym typeface="Symbol"/>
              </a:rPr>
              <a:t>Die Schülerinnen und Schüler können …</a:t>
            </a:r>
          </a:p>
          <a:p>
            <a:pPr>
              <a:buNone/>
            </a:pPr>
            <a:r>
              <a:rPr lang="de-DE" sz="2400" dirty="0" smtClean="0">
                <a:latin typeface="+mn-lt"/>
                <a:sym typeface="Symbol"/>
              </a:rPr>
              <a:t>(1) </a:t>
            </a:r>
            <a:r>
              <a:rPr lang="de-DE" sz="2400" dirty="0" smtClean="0">
                <a:latin typeface="+mn-lt"/>
              </a:rPr>
              <a:t>die Struktur der Materie im Überblick beschreiben und den Aufbau des Atoms erläutern </a:t>
            </a:r>
            <a:r>
              <a:rPr lang="de-DE" sz="2400" i="1" dirty="0" smtClean="0">
                <a:latin typeface="+mn-lt"/>
              </a:rPr>
              <a:t>(Atomhülle, Atomkern, Elektron, Proton, Neutron, Quarks, Kernladungszahl, Massenzahl, Isotope)</a:t>
            </a:r>
            <a:endParaRPr lang="de-DE" sz="2400" dirty="0" smtClean="0">
              <a:latin typeface="+mn-lt"/>
              <a:sym typeface="Symbol"/>
            </a:endParaRPr>
          </a:p>
        </p:txBody>
      </p:sp>
      <p:sp>
        <p:nvSpPr>
          <p:cNvPr id="5" name="Textfeld 4"/>
          <p:cNvSpPr txBox="1"/>
          <p:nvPr/>
        </p:nvSpPr>
        <p:spPr>
          <a:xfrm>
            <a:off x="251520" y="2672916"/>
            <a:ext cx="8640960" cy="2369880"/>
          </a:xfrm>
          <a:prstGeom prst="rect">
            <a:avLst/>
          </a:prstGeom>
          <a:noFill/>
        </p:spPr>
        <p:txBody>
          <a:bodyPr wrap="square" rtlCol="0">
            <a:spAutoFit/>
          </a:bodyPr>
          <a:lstStyle/>
          <a:p>
            <a:pPr lvl="0" eaLnBrk="1" hangingPunct="1">
              <a:spcBef>
                <a:spcPct val="20000"/>
              </a:spcBef>
              <a:buClr>
                <a:srgbClr val="7F7F7F"/>
              </a:buClr>
            </a:pPr>
            <a:r>
              <a:rPr lang="de-DE" b="1" dirty="0" smtClean="0">
                <a:solidFill>
                  <a:prstClr val="black"/>
                </a:solidFill>
                <a:latin typeface="Calibri"/>
                <a:cs typeface="Arial" pitchFamily="34" charset="0"/>
                <a:sym typeface="Symbol"/>
              </a:rPr>
              <a:t>Hinweise:</a:t>
            </a:r>
          </a:p>
          <a:p>
            <a:pPr marL="361950" indent="-361950" eaLnBrk="1" hangingPunct="1">
              <a:spcBef>
                <a:spcPct val="20000"/>
              </a:spcBef>
              <a:buClr>
                <a:srgbClr val="7F7F7F"/>
              </a:buClr>
              <a:buFont typeface="Wingdings" pitchFamily="2" charset="2"/>
              <a:buChar char="§"/>
            </a:pPr>
            <a:r>
              <a:rPr lang="de-DE" sz="2200" dirty="0" smtClean="0">
                <a:solidFill>
                  <a:prstClr val="black"/>
                </a:solidFill>
                <a:latin typeface="Calibri"/>
                <a:cs typeface="Arial" pitchFamily="34" charset="0"/>
                <a:sym typeface="Symbol"/>
              </a:rPr>
              <a:t>Atommodell in enger Absprache zwischen den Fachschaften Chemie und Physik (s. Chemie 3.2.1.2 Stoffe und ihre Teilchen)</a:t>
            </a:r>
          </a:p>
          <a:p>
            <a:pPr marL="819150" lvl="1" indent="-361950" eaLnBrk="1" hangingPunct="1">
              <a:spcBef>
                <a:spcPct val="20000"/>
              </a:spcBef>
              <a:buClr>
                <a:srgbClr val="7F7F7F"/>
              </a:buClr>
              <a:buFont typeface="Wingdings" pitchFamily="2" charset="2"/>
              <a:buChar char="§"/>
            </a:pPr>
            <a:r>
              <a:rPr lang="de-DE" sz="1800" dirty="0" smtClean="0">
                <a:solidFill>
                  <a:prstClr val="black"/>
                </a:solidFill>
                <a:latin typeface="Calibri"/>
                <a:cs typeface="Arial" pitchFamily="34" charset="0"/>
                <a:sym typeface="Symbol"/>
              </a:rPr>
              <a:t>in Physik aufgreifen und wiederholen:</a:t>
            </a:r>
          </a:p>
          <a:p>
            <a:pPr marL="1276350" lvl="2" indent="-361950" eaLnBrk="1" hangingPunct="1">
              <a:spcBef>
                <a:spcPts val="0"/>
              </a:spcBef>
              <a:buClr>
                <a:srgbClr val="7F7F7F"/>
              </a:buClr>
              <a:buFont typeface="Wingdings" pitchFamily="2" charset="2"/>
              <a:buChar char="§"/>
            </a:pPr>
            <a:r>
              <a:rPr lang="de-DE" sz="1800" dirty="0" smtClean="0">
                <a:solidFill>
                  <a:prstClr val="black"/>
                </a:solidFill>
                <a:latin typeface="Calibri"/>
                <a:cs typeface="Arial" pitchFamily="34" charset="0"/>
                <a:sym typeface="Symbol"/>
              </a:rPr>
              <a:t>Grundsätzlicher Aufbau des Atoms, Kern-Hülle-Modell, Größenverhältnisse, Rutherford</a:t>
            </a:r>
          </a:p>
          <a:p>
            <a:pPr marL="1276350" lvl="2" indent="-361950" eaLnBrk="1" hangingPunct="1">
              <a:spcBef>
                <a:spcPts val="0"/>
              </a:spcBef>
              <a:buClr>
                <a:srgbClr val="7F7F7F"/>
              </a:buClr>
              <a:buFont typeface="Wingdings" pitchFamily="2" charset="2"/>
              <a:buChar char="§"/>
            </a:pPr>
            <a:r>
              <a:rPr lang="de-DE" sz="1800" dirty="0" smtClean="0">
                <a:solidFill>
                  <a:prstClr val="black"/>
                </a:solidFill>
                <a:latin typeface="Calibri"/>
                <a:cs typeface="Arial" pitchFamily="34" charset="0"/>
                <a:sym typeface="Symbol"/>
              </a:rPr>
              <a:t>Elementarteilchen als Bestandteile von Kern und Hülle charakterisieren</a:t>
            </a:r>
          </a:p>
        </p:txBody>
      </p:sp>
    </p:spTree>
    <p:extLst>
      <p:ext uri="{BB962C8B-B14F-4D97-AF65-F5344CB8AC3E}">
        <p14:creationId xmlns:p14="http://schemas.microsoft.com/office/powerpoint/2010/main" val="894429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p:txBody>
          <a:bodyPr/>
          <a:lstStyle/>
          <a:p>
            <a:pPr marL="342900" lvl="0" indent="-342900" algn="ctr">
              <a:spcBef>
                <a:spcPts val="0"/>
              </a:spcBef>
              <a:spcAft>
                <a:spcPts val="0"/>
              </a:spcAft>
            </a:pPr>
            <a:r>
              <a:rPr lang="de-DE" sz="2800" b="1" dirty="0" smtClean="0">
                <a:solidFill>
                  <a:prstClr val="black"/>
                </a:solidFill>
                <a:ea typeface="+mn-ea"/>
                <a:cs typeface="Arial" pitchFamily="34" charset="0"/>
                <a:sym typeface="Symbol"/>
              </a:rPr>
              <a:t>3.3.4 Struktur der Materie: </a:t>
            </a:r>
          </a:p>
        </p:txBody>
      </p:sp>
      <p:sp>
        <p:nvSpPr>
          <p:cNvPr id="4" name="Fußzeilenplatzhalter 3"/>
          <p:cNvSpPr>
            <a:spLocks noGrp="1"/>
          </p:cNvSpPr>
          <p:nvPr>
            <p:ph type="ftr" sz="quarter" idx="3"/>
          </p:nvPr>
        </p:nvSpPr>
        <p:spPr>
          <a:xfrm>
            <a:off x="217104" y="6376391"/>
            <a:ext cx="4464050" cy="364977"/>
          </a:xfrm>
        </p:spPr>
        <p:txBody>
          <a:bodyPr/>
          <a:lstStyle/>
          <a:p>
            <a:r>
              <a:rPr lang="de-DE" dirty="0" smtClean="0"/>
              <a:t>ZPG Physik 10.07.2017 - </a:t>
            </a:r>
            <a:r>
              <a:rPr lang="de-DE" dirty="0" err="1" smtClean="0"/>
              <a:t>StD'in</a:t>
            </a:r>
            <a:r>
              <a:rPr lang="de-DE" dirty="0" smtClean="0"/>
              <a:t> Monica Hettrich</a:t>
            </a:r>
            <a:endParaRPr lang="de-DE" dirty="0"/>
          </a:p>
        </p:txBody>
      </p:sp>
      <p:sp>
        <p:nvSpPr>
          <p:cNvPr id="24" name="Inhaltsplatzhalter 1"/>
          <p:cNvSpPr>
            <a:spLocks noGrp="1"/>
          </p:cNvSpPr>
          <p:nvPr>
            <p:ph sz="half" idx="1"/>
          </p:nvPr>
        </p:nvSpPr>
        <p:spPr>
          <a:xfrm>
            <a:off x="252390" y="980728"/>
            <a:ext cx="8640089" cy="1656184"/>
          </a:xfrm>
          <a:solidFill>
            <a:schemeClr val="accent6">
              <a:lumMod val="40000"/>
              <a:lumOff val="60000"/>
            </a:schemeClr>
          </a:solidFill>
        </p:spPr>
        <p:txBody>
          <a:bodyPr/>
          <a:lstStyle/>
          <a:p>
            <a:pPr algn="ctr">
              <a:spcBef>
                <a:spcPts val="600"/>
              </a:spcBef>
              <a:spcAft>
                <a:spcPts val="0"/>
              </a:spcAft>
              <a:buNone/>
            </a:pPr>
            <a:r>
              <a:rPr lang="de-DE" sz="2000" dirty="0" smtClean="0">
                <a:latin typeface="+mn-lt"/>
                <a:sym typeface="Symbol"/>
              </a:rPr>
              <a:t>Die Schülerinnen und Schüler können …</a:t>
            </a:r>
          </a:p>
          <a:p>
            <a:pPr>
              <a:buNone/>
            </a:pPr>
            <a:r>
              <a:rPr lang="de-DE" sz="2400" dirty="0" smtClean="0">
                <a:latin typeface="+mn-lt"/>
                <a:sym typeface="Symbol"/>
              </a:rPr>
              <a:t>(1) </a:t>
            </a:r>
            <a:r>
              <a:rPr lang="de-DE" sz="2400" dirty="0" smtClean="0">
                <a:latin typeface="+mn-lt"/>
              </a:rPr>
              <a:t>die Struktur der Materie im Überblick beschreiben und den Aufbau des Atoms erläutern </a:t>
            </a:r>
            <a:r>
              <a:rPr lang="de-DE" sz="2400" i="1" dirty="0" smtClean="0">
                <a:latin typeface="+mn-lt"/>
              </a:rPr>
              <a:t>(Atomhülle, Atomkern, Elektron, Proton, Neutron, Quarks, Kernladungszahl, Massenzahl, Isotope)</a:t>
            </a:r>
            <a:endParaRPr lang="de-DE" sz="2400" dirty="0" smtClean="0">
              <a:latin typeface="+mn-lt"/>
              <a:sym typeface="Symbol"/>
            </a:endParaRPr>
          </a:p>
        </p:txBody>
      </p:sp>
      <p:sp>
        <p:nvSpPr>
          <p:cNvPr id="5" name="Textfeld 4"/>
          <p:cNvSpPr txBox="1"/>
          <p:nvPr/>
        </p:nvSpPr>
        <p:spPr>
          <a:xfrm>
            <a:off x="251520" y="2672916"/>
            <a:ext cx="8640960" cy="3767185"/>
          </a:xfrm>
          <a:prstGeom prst="rect">
            <a:avLst/>
          </a:prstGeom>
          <a:noFill/>
        </p:spPr>
        <p:txBody>
          <a:bodyPr wrap="square" rtlCol="0">
            <a:spAutoFit/>
          </a:bodyPr>
          <a:lstStyle/>
          <a:p>
            <a:pPr lvl="0" eaLnBrk="1" hangingPunct="1">
              <a:spcBef>
                <a:spcPct val="20000"/>
              </a:spcBef>
              <a:buClr>
                <a:srgbClr val="7F7F7F"/>
              </a:buClr>
            </a:pPr>
            <a:r>
              <a:rPr lang="de-DE" b="1" dirty="0" smtClean="0">
                <a:solidFill>
                  <a:prstClr val="black"/>
                </a:solidFill>
                <a:latin typeface="Calibri"/>
                <a:cs typeface="Arial" pitchFamily="34" charset="0"/>
                <a:sym typeface="Symbol"/>
              </a:rPr>
              <a:t>Hinweise:</a:t>
            </a:r>
          </a:p>
          <a:p>
            <a:pPr marL="361950" indent="-361950" eaLnBrk="1" hangingPunct="1">
              <a:spcBef>
                <a:spcPct val="20000"/>
              </a:spcBef>
              <a:buClr>
                <a:srgbClr val="7F7F7F"/>
              </a:buClr>
              <a:buFont typeface="Wingdings" pitchFamily="2" charset="2"/>
              <a:buChar char="§"/>
            </a:pPr>
            <a:r>
              <a:rPr lang="de-DE" sz="2200" dirty="0" smtClean="0">
                <a:solidFill>
                  <a:prstClr val="black"/>
                </a:solidFill>
                <a:latin typeface="Calibri"/>
                <a:cs typeface="Arial" pitchFamily="34" charset="0"/>
                <a:sym typeface="Symbol"/>
              </a:rPr>
              <a:t>Problematische Schülervorstellungen zum Atommodell in </a:t>
            </a:r>
            <a:r>
              <a:rPr lang="de-DE" sz="2200" smtClean="0">
                <a:solidFill>
                  <a:prstClr val="black"/>
                </a:solidFill>
                <a:latin typeface="Calibri"/>
                <a:cs typeface="Arial" pitchFamily="34" charset="0"/>
                <a:sym typeface="Symbol"/>
              </a:rPr>
              <a:t>Sek I:</a:t>
            </a:r>
            <a:endParaRPr lang="de-DE" sz="2200" dirty="0" smtClean="0">
              <a:solidFill>
                <a:prstClr val="black"/>
              </a:solidFill>
              <a:latin typeface="Calibri"/>
              <a:cs typeface="Arial" pitchFamily="34" charset="0"/>
              <a:sym typeface="Symbol"/>
            </a:endParaRPr>
          </a:p>
          <a:p>
            <a:pPr marL="819150" lvl="1" indent="-361950" eaLnBrk="1" hangingPunct="1">
              <a:spcBef>
                <a:spcPct val="20000"/>
              </a:spcBef>
              <a:buClr>
                <a:srgbClr val="7F7F7F"/>
              </a:buClr>
              <a:buFont typeface="Wingdings" pitchFamily="2" charset="2"/>
              <a:buChar char="§"/>
            </a:pPr>
            <a:r>
              <a:rPr lang="de-DE" sz="1800" dirty="0" smtClean="0">
                <a:solidFill>
                  <a:prstClr val="black"/>
                </a:solidFill>
                <a:latin typeface="Calibri"/>
                <a:cs typeface="Arial" pitchFamily="34" charset="0"/>
                <a:sym typeface="Symbol"/>
              </a:rPr>
              <a:t>Mechanistische Vorstellungen zur Stabilität des Atoms („Kräftegleichgewicht“ zwischen </a:t>
            </a:r>
            <a:r>
              <a:rPr lang="de-DE" sz="1800" dirty="0" err="1" smtClean="0">
                <a:solidFill>
                  <a:prstClr val="black"/>
                </a:solidFill>
                <a:latin typeface="Calibri"/>
                <a:cs typeface="Arial" pitchFamily="34" charset="0"/>
                <a:sym typeface="Symbol"/>
              </a:rPr>
              <a:t>Coulombkraft</a:t>
            </a:r>
            <a:r>
              <a:rPr lang="de-DE" sz="1800" dirty="0" smtClean="0">
                <a:solidFill>
                  <a:prstClr val="black"/>
                </a:solidFill>
                <a:latin typeface="Calibri"/>
                <a:cs typeface="Arial" pitchFamily="34" charset="0"/>
                <a:sym typeface="Symbol"/>
              </a:rPr>
              <a:t> und </a:t>
            </a:r>
            <a:r>
              <a:rPr lang="de-DE" sz="1800" dirty="0" smtClean="0">
                <a:solidFill>
                  <a:prstClr val="black"/>
                </a:solidFill>
                <a:latin typeface="Calibri"/>
                <a:cs typeface="Arial" pitchFamily="34" charset="0"/>
                <a:sym typeface="Wingdings" pitchFamily="2" charset="2"/>
              </a:rPr>
              <a:t>Fliehkraft)</a:t>
            </a:r>
          </a:p>
          <a:p>
            <a:pPr marL="819150" lvl="1" indent="-361950" eaLnBrk="1" hangingPunct="1">
              <a:spcBef>
                <a:spcPct val="20000"/>
              </a:spcBef>
              <a:buClr>
                <a:srgbClr val="7F7F7F"/>
              </a:buClr>
              <a:buFont typeface="Wingdings" pitchFamily="2" charset="2"/>
              <a:buChar char="§"/>
            </a:pPr>
            <a:r>
              <a:rPr lang="de-DE" sz="1800" dirty="0" smtClean="0">
                <a:solidFill>
                  <a:prstClr val="black"/>
                </a:solidFill>
                <a:latin typeface="Calibri"/>
                <a:cs typeface="Arial" pitchFamily="34" charset="0"/>
                <a:sym typeface="Wingdings" pitchFamily="2" charset="2"/>
              </a:rPr>
              <a:t>Nachhaltig problematisch: Planetenmodell / </a:t>
            </a:r>
            <a:r>
              <a:rPr lang="de-DE" sz="1800" dirty="0" err="1" smtClean="0">
                <a:solidFill>
                  <a:prstClr val="black"/>
                </a:solidFill>
                <a:latin typeface="Calibri"/>
                <a:cs typeface="Arial" pitchFamily="34" charset="0"/>
                <a:sym typeface="Wingdings" pitchFamily="2" charset="2"/>
              </a:rPr>
              <a:t>Bohrsches</a:t>
            </a:r>
            <a:r>
              <a:rPr lang="de-DE" sz="1800" dirty="0" smtClean="0">
                <a:solidFill>
                  <a:prstClr val="black"/>
                </a:solidFill>
                <a:latin typeface="Calibri"/>
                <a:cs typeface="Arial" pitchFamily="34" charset="0"/>
                <a:sym typeface="Wingdings" pitchFamily="2" charset="2"/>
              </a:rPr>
              <a:t> Modell / Schalenmodell =&gt; Umdeuten zu „Ladungsverteilung“ oder „</a:t>
            </a:r>
            <a:r>
              <a:rPr lang="de-DE" sz="1800" dirty="0" err="1" smtClean="0">
                <a:solidFill>
                  <a:prstClr val="black"/>
                </a:solidFill>
                <a:latin typeface="Calibri"/>
                <a:cs typeface="Arial" pitchFamily="34" charset="0"/>
                <a:sym typeface="Wingdings" pitchFamily="2" charset="2"/>
              </a:rPr>
              <a:t>Antreffwahrscheinlichkeiten</a:t>
            </a:r>
            <a:r>
              <a:rPr lang="de-DE" sz="1800" dirty="0" smtClean="0">
                <a:solidFill>
                  <a:prstClr val="black"/>
                </a:solidFill>
                <a:latin typeface="Calibri"/>
                <a:cs typeface="Arial" pitchFamily="34" charset="0"/>
                <a:sym typeface="Wingdings" pitchFamily="2" charset="2"/>
              </a:rPr>
              <a:t>“</a:t>
            </a:r>
            <a:endParaRPr lang="de-DE" sz="1800" dirty="0" smtClean="0">
              <a:solidFill>
                <a:prstClr val="black"/>
              </a:solidFill>
              <a:latin typeface="Calibri"/>
              <a:cs typeface="Arial" pitchFamily="34" charset="0"/>
              <a:sym typeface="Symbol"/>
            </a:endParaRPr>
          </a:p>
          <a:p>
            <a:pPr marL="819150" lvl="1" indent="-361950" eaLnBrk="1" hangingPunct="1">
              <a:spcBef>
                <a:spcPct val="20000"/>
              </a:spcBef>
              <a:buClr>
                <a:srgbClr val="7F7F7F"/>
              </a:buClr>
              <a:buFont typeface="Wingdings" pitchFamily="2" charset="2"/>
              <a:buChar char="§"/>
            </a:pPr>
            <a:r>
              <a:rPr lang="de-DE" sz="1800" dirty="0" smtClean="0">
                <a:solidFill>
                  <a:prstClr val="black"/>
                </a:solidFill>
                <a:latin typeface="Calibri"/>
                <a:cs typeface="Arial" pitchFamily="34" charset="0"/>
                <a:sym typeface="Symbol"/>
              </a:rPr>
              <a:t>Nutzen eines Energiestufenmodells der Atomhülle (Schalenmodell aus der Chemie wird dadurch abstrahiert, die </a:t>
            </a:r>
            <a:r>
              <a:rPr lang="de-DE" sz="1800" dirty="0" err="1" smtClean="0">
                <a:solidFill>
                  <a:prstClr val="black"/>
                </a:solidFill>
                <a:latin typeface="Calibri"/>
                <a:cs typeface="Arial" pitchFamily="34" charset="0"/>
                <a:sym typeface="Symbol"/>
              </a:rPr>
              <a:t>Dreidimensionalität</a:t>
            </a:r>
            <a:r>
              <a:rPr lang="de-DE" sz="1800" dirty="0" smtClean="0">
                <a:solidFill>
                  <a:prstClr val="black"/>
                </a:solidFill>
                <a:latin typeface="Calibri"/>
                <a:cs typeface="Arial" pitchFamily="34" charset="0"/>
                <a:sym typeface="Symbol"/>
              </a:rPr>
              <a:t> als problematisch diskutiert)</a:t>
            </a:r>
          </a:p>
          <a:p>
            <a:pPr marL="361950" indent="-361950" eaLnBrk="1" hangingPunct="1">
              <a:spcBef>
                <a:spcPct val="20000"/>
              </a:spcBef>
              <a:buClr>
                <a:srgbClr val="7F7F7F"/>
              </a:buClr>
              <a:buFont typeface="Wingdings" pitchFamily="2" charset="2"/>
              <a:buChar char="§"/>
            </a:pPr>
            <a:r>
              <a:rPr lang="de-DE" sz="2200" dirty="0" smtClean="0">
                <a:solidFill>
                  <a:prstClr val="black"/>
                </a:solidFill>
                <a:latin typeface="Calibri"/>
                <a:cs typeface="Arial" pitchFamily="34" charset="0"/>
                <a:sym typeface="Symbol"/>
              </a:rPr>
              <a:t>Empfehlungen im Sinne des Gender-Aspektes (keine Pflicht):</a:t>
            </a:r>
          </a:p>
          <a:p>
            <a:pPr marL="819150" lvl="1" indent="-361950" eaLnBrk="1" hangingPunct="1">
              <a:spcBef>
                <a:spcPct val="20000"/>
              </a:spcBef>
              <a:buClr>
                <a:srgbClr val="7F7F7F"/>
              </a:buClr>
              <a:buFont typeface="Wingdings" pitchFamily="2" charset="2"/>
              <a:buChar char="§"/>
            </a:pPr>
            <a:r>
              <a:rPr lang="de-DE" sz="1800" dirty="0" smtClean="0">
                <a:solidFill>
                  <a:prstClr val="black"/>
                </a:solidFill>
                <a:latin typeface="Calibri"/>
                <a:cs typeface="Arial" pitchFamily="34" charset="0"/>
                <a:sym typeface="Symbol"/>
              </a:rPr>
              <a:t>Spektren, An- und </a:t>
            </a:r>
            <a:r>
              <a:rPr lang="de-DE" sz="1800" dirty="0" err="1" smtClean="0">
                <a:solidFill>
                  <a:prstClr val="black"/>
                </a:solidFill>
                <a:latin typeface="Calibri"/>
                <a:cs typeface="Arial" pitchFamily="34" charset="0"/>
                <a:sym typeface="Symbol"/>
              </a:rPr>
              <a:t>Abregung</a:t>
            </a:r>
            <a:r>
              <a:rPr lang="de-DE" sz="1800" dirty="0" smtClean="0">
                <a:solidFill>
                  <a:prstClr val="black"/>
                </a:solidFill>
                <a:latin typeface="Calibri"/>
                <a:cs typeface="Arial" pitchFamily="34" charset="0"/>
                <a:sym typeface="Symbol"/>
              </a:rPr>
              <a:t> der Atomhülle</a:t>
            </a:r>
          </a:p>
          <a:p>
            <a:pPr marL="819150" lvl="1" indent="-361950" eaLnBrk="1" hangingPunct="1">
              <a:spcBef>
                <a:spcPct val="20000"/>
              </a:spcBef>
              <a:buClr>
                <a:srgbClr val="7F7F7F"/>
              </a:buClr>
              <a:buFont typeface="Wingdings" pitchFamily="2" charset="2"/>
              <a:buChar char="§"/>
            </a:pPr>
            <a:r>
              <a:rPr lang="de-DE" sz="1800" dirty="0" smtClean="0">
                <a:solidFill>
                  <a:prstClr val="black"/>
                </a:solidFill>
                <a:latin typeface="Calibri"/>
                <a:cs typeface="Arial" pitchFamily="34" charset="0"/>
                <a:sym typeface="Symbol"/>
              </a:rPr>
              <a:t>Historisches und Biographisches (Curie, Meitner)</a:t>
            </a:r>
          </a:p>
        </p:txBody>
      </p:sp>
    </p:spTree>
    <p:extLst>
      <p:ext uri="{BB962C8B-B14F-4D97-AF65-F5344CB8AC3E}">
        <p14:creationId xmlns:p14="http://schemas.microsoft.com/office/powerpoint/2010/main" val="894429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p:txBody>
          <a:bodyPr/>
          <a:lstStyle/>
          <a:p>
            <a:pPr marL="342900" lvl="0" indent="-342900" algn="ctr">
              <a:spcBef>
                <a:spcPts val="0"/>
              </a:spcBef>
              <a:spcAft>
                <a:spcPts val="0"/>
              </a:spcAft>
            </a:pPr>
            <a:r>
              <a:rPr lang="de-DE" sz="2800" b="1" dirty="0" smtClean="0">
                <a:solidFill>
                  <a:prstClr val="black"/>
                </a:solidFill>
                <a:ea typeface="+mn-ea"/>
                <a:cs typeface="Arial" pitchFamily="34" charset="0"/>
                <a:sym typeface="Symbol"/>
              </a:rPr>
              <a:t>3.3.4 Struktur der Materie: </a:t>
            </a:r>
          </a:p>
        </p:txBody>
      </p:sp>
      <p:sp>
        <p:nvSpPr>
          <p:cNvPr id="4" name="Fußzeilenplatzhalter 3"/>
          <p:cNvSpPr>
            <a:spLocks noGrp="1"/>
          </p:cNvSpPr>
          <p:nvPr>
            <p:ph type="ftr" sz="quarter" idx="3"/>
          </p:nvPr>
        </p:nvSpPr>
        <p:spPr>
          <a:xfrm>
            <a:off x="217104" y="6376391"/>
            <a:ext cx="4464050" cy="364977"/>
          </a:xfrm>
        </p:spPr>
        <p:txBody>
          <a:bodyPr/>
          <a:lstStyle/>
          <a:p>
            <a:r>
              <a:rPr lang="de-DE" dirty="0" smtClean="0"/>
              <a:t>ZPG Physik 10.07.2017 - </a:t>
            </a:r>
            <a:r>
              <a:rPr lang="de-DE" dirty="0" err="1" smtClean="0"/>
              <a:t>StD'in</a:t>
            </a:r>
            <a:r>
              <a:rPr lang="de-DE" dirty="0" smtClean="0"/>
              <a:t> Monica Hettrich</a:t>
            </a:r>
            <a:endParaRPr lang="de-DE" dirty="0"/>
          </a:p>
        </p:txBody>
      </p:sp>
      <p:sp>
        <p:nvSpPr>
          <p:cNvPr id="24" name="Inhaltsplatzhalter 1"/>
          <p:cNvSpPr>
            <a:spLocks noGrp="1"/>
          </p:cNvSpPr>
          <p:nvPr>
            <p:ph sz="half" idx="1"/>
          </p:nvPr>
        </p:nvSpPr>
        <p:spPr>
          <a:xfrm>
            <a:off x="252390" y="1124744"/>
            <a:ext cx="8640089" cy="2088232"/>
          </a:xfrm>
          <a:solidFill>
            <a:schemeClr val="accent6">
              <a:lumMod val="40000"/>
              <a:lumOff val="60000"/>
            </a:schemeClr>
          </a:solidFill>
        </p:spPr>
        <p:txBody>
          <a:bodyPr/>
          <a:lstStyle/>
          <a:p>
            <a:pPr marL="0" indent="0" algn="just">
              <a:spcBef>
                <a:spcPts val="0"/>
              </a:spcBef>
              <a:spcAft>
                <a:spcPts val="0"/>
              </a:spcAft>
              <a:buNone/>
            </a:pPr>
            <a:r>
              <a:rPr lang="de-DE" sz="2400" dirty="0" smtClean="0">
                <a:latin typeface="+mn-lt"/>
              </a:rPr>
              <a:t>… Dabei erkennen sie, dass das Wissen über die Struktur der Materie nicht nur die Grundlage für […] Anwendungen ist, sondern auch Fragen der Kosmologie und des Lebens berührt. …</a:t>
            </a:r>
            <a:endParaRPr lang="de-DE" sz="2400" dirty="0" smtClean="0">
              <a:latin typeface="+mn-lt"/>
              <a:sym typeface="Symbol"/>
            </a:endParaRPr>
          </a:p>
          <a:p>
            <a:pPr algn="ctr">
              <a:spcBef>
                <a:spcPts val="600"/>
              </a:spcBef>
              <a:spcAft>
                <a:spcPts val="0"/>
              </a:spcAft>
              <a:buNone/>
            </a:pPr>
            <a:r>
              <a:rPr lang="de-DE" sz="2000" dirty="0" smtClean="0">
                <a:latin typeface="+mn-lt"/>
                <a:sym typeface="Symbol"/>
              </a:rPr>
              <a:t>Die Schülerinnen und Schüler können …</a:t>
            </a:r>
          </a:p>
          <a:p>
            <a:pPr marL="0" indent="0" algn="ctr">
              <a:buNone/>
            </a:pPr>
            <a:r>
              <a:rPr lang="de-DE" sz="2400" dirty="0" smtClean="0">
                <a:latin typeface="+mn-lt"/>
                <a:sym typeface="Symbol"/>
              </a:rPr>
              <a:t>(5) </a:t>
            </a:r>
            <a:r>
              <a:rPr lang="de-DE" sz="2400" i="1" dirty="0" smtClean="0">
                <a:latin typeface="+mn-lt"/>
              </a:rPr>
              <a:t>Kernspaltung</a:t>
            </a:r>
            <a:r>
              <a:rPr lang="de-DE" sz="2400" dirty="0" smtClean="0">
                <a:latin typeface="+mn-lt"/>
              </a:rPr>
              <a:t> und </a:t>
            </a:r>
            <a:r>
              <a:rPr lang="de-DE" sz="2400" i="1" dirty="0" smtClean="0">
                <a:latin typeface="+mn-lt"/>
              </a:rPr>
              <a:t>Kernfusion</a:t>
            </a:r>
            <a:r>
              <a:rPr lang="de-DE" sz="2400" dirty="0" smtClean="0">
                <a:latin typeface="+mn-lt"/>
              </a:rPr>
              <a:t> beschreiben (zum Beispiel Sterne)</a:t>
            </a:r>
            <a:endParaRPr lang="de-DE" sz="2400" dirty="0" smtClean="0">
              <a:latin typeface="+mn-lt"/>
              <a:sym typeface="Symbol"/>
            </a:endParaRPr>
          </a:p>
        </p:txBody>
      </p:sp>
      <p:sp>
        <p:nvSpPr>
          <p:cNvPr id="5" name="Textfeld 4"/>
          <p:cNvSpPr txBox="1"/>
          <p:nvPr/>
        </p:nvSpPr>
        <p:spPr>
          <a:xfrm>
            <a:off x="251520" y="3212976"/>
            <a:ext cx="8640960" cy="3477875"/>
          </a:xfrm>
          <a:prstGeom prst="rect">
            <a:avLst/>
          </a:prstGeom>
          <a:noFill/>
        </p:spPr>
        <p:txBody>
          <a:bodyPr wrap="square" rtlCol="0">
            <a:spAutoFit/>
          </a:bodyPr>
          <a:lstStyle/>
          <a:p>
            <a:pPr lvl="0" eaLnBrk="1" hangingPunct="1">
              <a:spcBef>
                <a:spcPct val="20000"/>
              </a:spcBef>
              <a:buClr>
                <a:srgbClr val="7F7F7F"/>
              </a:buClr>
            </a:pPr>
            <a:r>
              <a:rPr lang="de-DE" b="1" dirty="0" smtClean="0">
                <a:solidFill>
                  <a:prstClr val="black"/>
                </a:solidFill>
                <a:latin typeface="Calibri"/>
                <a:cs typeface="Arial" pitchFamily="34" charset="0"/>
                <a:sym typeface="Symbol"/>
              </a:rPr>
              <a:t>Hinweise:</a:t>
            </a:r>
          </a:p>
          <a:p>
            <a:pPr marL="361950" lvl="0" indent="-361950" eaLnBrk="1" hangingPunct="1">
              <a:spcBef>
                <a:spcPct val="20000"/>
              </a:spcBef>
              <a:buClr>
                <a:srgbClr val="7F7F7F"/>
              </a:buClr>
              <a:buFont typeface="Wingdings" pitchFamily="2" charset="2"/>
              <a:buChar char="§"/>
            </a:pPr>
            <a:r>
              <a:rPr lang="de-DE" sz="2000" dirty="0" smtClean="0">
                <a:solidFill>
                  <a:prstClr val="black"/>
                </a:solidFill>
                <a:latin typeface="Calibri"/>
                <a:cs typeface="Arial" pitchFamily="34" charset="0"/>
                <a:sym typeface="Symbol"/>
              </a:rPr>
              <a:t>Nicht nur Risiken, auch Sterne und Kosmos als motivierende, schöne Themen nutzen</a:t>
            </a:r>
          </a:p>
          <a:p>
            <a:pPr marL="361950" lvl="0" indent="-361950" eaLnBrk="1" hangingPunct="1">
              <a:spcBef>
                <a:spcPct val="20000"/>
              </a:spcBef>
              <a:buClr>
                <a:srgbClr val="7F7F7F"/>
              </a:buClr>
              <a:buFont typeface="Wingdings" pitchFamily="2" charset="2"/>
              <a:buChar char="§"/>
            </a:pPr>
            <a:r>
              <a:rPr lang="de-DE" sz="2000" dirty="0" smtClean="0">
                <a:solidFill>
                  <a:prstClr val="black"/>
                </a:solidFill>
                <a:latin typeface="Calibri"/>
                <a:cs typeface="Arial" pitchFamily="34" charset="0"/>
                <a:sym typeface="Symbol"/>
              </a:rPr>
              <a:t>Kernfusion prinzipiell:</a:t>
            </a:r>
          </a:p>
          <a:p>
            <a:pPr marL="819150" lvl="1" indent="-361950" eaLnBrk="1" hangingPunct="1">
              <a:spcBef>
                <a:spcPts val="0"/>
              </a:spcBef>
              <a:buClr>
                <a:srgbClr val="7F7F7F"/>
              </a:buClr>
              <a:buFont typeface="Wingdings" pitchFamily="2" charset="2"/>
              <a:buChar char="§"/>
            </a:pPr>
            <a:r>
              <a:rPr lang="de-DE" sz="2000" dirty="0" smtClean="0">
                <a:solidFill>
                  <a:prstClr val="black"/>
                </a:solidFill>
                <a:latin typeface="Calibri"/>
                <a:cs typeface="Arial" pitchFamily="34" charset="0"/>
                <a:sym typeface="Symbol"/>
              </a:rPr>
              <a:t>Bindungsenergie pro Nukleon (Diagramm) als Begründung</a:t>
            </a:r>
          </a:p>
          <a:p>
            <a:pPr marL="819150" lvl="1" indent="-361950" eaLnBrk="1" hangingPunct="1">
              <a:spcBef>
                <a:spcPts val="0"/>
              </a:spcBef>
              <a:buClr>
                <a:srgbClr val="7F7F7F"/>
              </a:buClr>
              <a:buFont typeface="Wingdings" pitchFamily="2" charset="2"/>
              <a:buChar char="§"/>
            </a:pPr>
            <a:r>
              <a:rPr lang="de-DE" sz="2000" dirty="0">
                <a:solidFill>
                  <a:prstClr val="black"/>
                </a:solidFill>
                <a:latin typeface="Calibri"/>
                <a:cs typeface="Arial" pitchFamily="34" charset="0"/>
                <a:sym typeface="Symbol"/>
              </a:rPr>
              <a:t>i</a:t>
            </a:r>
            <a:r>
              <a:rPr lang="de-DE" sz="2000" dirty="0" smtClean="0">
                <a:solidFill>
                  <a:prstClr val="black"/>
                </a:solidFill>
                <a:latin typeface="Calibri"/>
                <a:cs typeface="Arial" pitchFamily="34" charset="0"/>
                <a:sym typeface="Symbol"/>
              </a:rPr>
              <a:t>m </a:t>
            </a:r>
            <a:r>
              <a:rPr lang="de-DE" sz="2000" dirty="0">
                <a:solidFill>
                  <a:prstClr val="black"/>
                </a:solidFill>
                <a:latin typeface="Calibri"/>
                <a:cs typeface="Arial" pitchFamily="34" charset="0"/>
                <a:sym typeface="Symbol"/>
              </a:rPr>
              <a:t>Fokus </a:t>
            </a:r>
            <a:r>
              <a:rPr lang="de-DE" sz="2000" dirty="0" smtClean="0">
                <a:solidFill>
                  <a:prstClr val="black"/>
                </a:solidFill>
                <a:latin typeface="Calibri"/>
                <a:cs typeface="Arial" pitchFamily="34" charset="0"/>
                <a:sym typeface="Symbol"/>
              </a:rPr>
              <a:t>steht </a:t>
            </a:r>
            <a:r>
              <a:rPr lang="de-DE" sz="2000" dirty="0">
                <a:solidFill>
                  <a:prstClr val="black"/>
                </a:solidFill>
                <a:latin typeface="Calibri"/>
                <a:cs typeface="Arial" pitchFamily="34" charset="0"/>
                <a:sym typeface="Symbol"/>
              </a:rPr>
              <a:t>Energiegewinnung in </a:t>
            </a:r>
            <a:r>
              <a:rPr lang="de-DE" sz="2000" dirty="0" smtClean="0">
                <a:solidFill>
                  <a:prstClr val="black"/>
                </a:solidFill>
                <a:latin typeface="Calibri"/>
                <a:cs typeface="Arial" pitchFamily="34" charset="0"/>
                <a:sym typeface="Symbol"/>
              </a:rPr>
              <a:t>Sternen</a:t>
            </a:r>
            <a:endParaRPr lang="de-DE" sz="2000" dirty="0">
              <a:solidFill>
                <a:prstClr val="black"/>
              </a:solidFill>
              <a:latin typeface="Calibri"/>
              <a:cs typeface="Arial" pitchFamily="34" charset="0"/>
              <a:sym typeface="Symbol"/>
            </a:endParaRPr>
          </a:p>
          <a:p>
            <a:pPr marL="819150" lvl="1" indent="-361950" eaLnBrk="1" hangingPunct="1">
              <a:spcBef>
                <a:spcPts val="0"/>
              </a:spcBef>
              <a:buClr>
                <a:srgbClr val="7F7F7F"/>
              </a:buClr>
              <a:buFont typeface="Wingdings" pitchFamily="2" charset="2"/>
              <a:buChar char="§"/>
            </a:pPr>
            <a:r>
              <a:rPr lang="de-DE" sz="2000" dirty="0" smtClean="0">
                <a:solidFill>
                  <a:prstClr val="black"/>
                </a:solidFill>
                <a:latin typeface="Calibri"/>
                <a:cs typeface="Arial" pitchFamily="34" charset="0"/>
                <a:sym typeface="Symbol"/>
              </a:rPr>
              <a:t>keine </a:t>
            </a:r>
            <a:r>
              <a:rPr lang="de-DE" sz="2000" dirty="0">
                <a:solidFill>
                  <a:prstClr val="black"/>
                </a:solidFill>
                <a:latin typeface="Calibri"/>
                <a:cs typeface="Arial" pitchFamily="34" charset="0"/>
                <a:sym typeface="Symbol"/>
              </a:rPr>
              <a:t>technischen Details </a:t>
            </a:r>
            <a:r>
              <a:rPr lang="de-DE" sz="2000" dirty="0" smtClean="0">
                <a:solidFill>
                  <a:prstClr val="black"/>
                </a:solidFill>
                <a:latin typeface="Calibri"/>
                <a:cs typeface="Arial" pitchFamily="34" charset="0"/>
                <a:sym typeface="Symbol"/>
              </a:rPr>
              <a:t>von Fusionsreaktoren erforderlich</a:t>
            </a:r>
          </a:p>
          <a:p>
            <a:pPr marL="361950" indent="-361950" eaLnBrk="1" hangingPunct="1">
              <a:spcBef>
                <a:spcPct val="20000"/>
              </a:spcBef>
              <a:buClr>
                <a:srgbClr val="7F7F7F"/>
              </a:buClr>
              <a:buFont typeface="Wingdings" pitchFamily="2" charset="2"/>
              <a:buChar char="§"/>
            </a:pPr>
            <a:r>
              <a:rPr lang="de-DE" sz="2200" dirty="0" smtClean="0">
                <a:solidFill>
                  <a:prstClr val="black"/>
                </a:solidFill>
                <a:latin typeface="Calibri"/>
                <a:cs typeface="Arial" pitchFamily="34" charset="0"/>
                <a:sym typeface="Symbol"/>
              </a:rPr>
              <a:t>Empfehlungen zur Stärkung der Bewertungskompetenz (keine Pflicht):</a:t>
            </a:r>
          </a:p>
          <a:p>
            <a:pPr marL="819150" lvl="1" indent="-361950" eaLnBrk="1" hangingPunct="1">
              <a:spcBef>
                <a:spcPct val="20000"/>
              </a:spcBef>
              <a:buClr>
                <a:srgbClr val="7F7F7F"/>
              </a:buClr>
              <a:buFont typeface="Wingdings" pitchFamily="2" charset="2"/>
              <a:buChar char="§"/>
            </a:pPr>
            <a:r>
              <a:rPr lang="de-DE" sz="1800" dirty="0" smtClean="0">
                <a:solidFill>
                  <a:prstClr val="black"/>
                </a:solidFill>
                <a:latin typeface="Calibri"/>
                <a:cs typeface="Arial" pitchFamily="34" charset="0"/>
                <a:sym typeface="Symbol"/>
              </a:rPr>
              <a:t>Historisches  und gesellschaftliche Auswirkungen (Hiroshima, Fukushima …)</a:t>
            </a:r>
          </a:p>
          <a:p>
            <a:pPr marL="819150" lvl="1" indent="-361950" eaLnBrk="1" hangingPunct="1">
              <a:spcBef>
                <a:spcPts val="0"/>
              </a:spcBef>
              <a:buClr>
                <a:srgbClr val="7F7F7F"/>
              </a:buClr>
            </a:pPr>
            <a:endParaRPr lang="de-DE" sz="2000" dirty="0" smtClean="0">
              <a:solidFill>
                <a:prstClr val="black"/>
              </a:solidFill>
              <a:latin typeface="Calibri"/>
              <a:cs typeface="Arial" pitchFamily="34" charset="0"/>
              <a:sym typeface="Symbol"/>
            </a:endParaRPr>
          </a:p>
        </p:txBody>
      </p:sp>
    </p:spTree>
    <p:extLst>
      <p:ext uri="{BB962C8B-B14F-4D97-AF65-F5344CB8AC3E}">
        <p14:creationId xmlns:p14="http://schemas.microsoft.com/office/powerpoint/2010/main" val="894429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uild="p" animBg="1"/>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sz="4000" b="1" dirty="0" smtClean="0"/>
              <a:t>Klasse 10</a:t>
            </a:r>
            <a:endParaRPr lang="de-DE" sz="4000" b="1" dirty="0"/>
          </a:p>
        </p:txBody>
      </p:sp>
      <p:sp>
        <p:nvSpPr>
          <p:cNvPr id="3" name="Untertitel 2"/>
          <p:cNvSpPr>
            <a:spLocks noGrp="1"/>
          </p:cNvSpPr>
          <p:nvPr>
            <p:ph type="subTitle" idx="1"/>
          </p:nvPr>
        </p:nvSpPr>
        <p:spPr/>
        <p:txBody>
          <a:bodyPr/>
          <a:lstStyle/>
          <a:p>
            <a:r>
              <a:rPr lang="de-DE" dirty="0" smtClean="0"/>
              <a:t>3.3.5 Mechanik</a:t>
            </a:r>
          </a:p>
          <a:p>
            <a:r>
              <a:rPr lang="de-DE" dirty="0" smtClean="0"/>
              <a:t>3.3.5.1 Kinematik</a:t>
            </a:r>
          </a:p>
          <a:p>
            <a:r>
              <a:rPr lang="de-DE" dirty="0" smtClean="0"/>
              <a:t>3.3.5.2 Dynamik</a:t>
            </a:r>
            <a:endParaRPr lang="de-DE" dirty="0"/>
          </a:p>
        </p:txBody>
      </p:sp>
      <p:sp>
        <p:nvSpPr>
          <p:cNvPr id="4" name="Fußzeilenplatzhalter 3"/>
          <p:cNvSpPr>
            <a:spLocks noGrp="1"/>
          </p:cNvSpPr>
          <p:nvPr>
            <p:ph type="ftr" sz="quarter" idx="3"/>
          </p:nvPr>
        </p:nvSpPr>
        <p:spPr/>
        <p:txBody>
          <a:bodyPr/>
          <a:lstStyle/>
          <a:p>
            <a:r>
              <a:rPr lang="de-DE" smtClean="0"/>
              <a:t>ZPG Physik 10.07.2017 - StD'in Monica Hettrich</a:t>
            </a:r>
            <a:endParaRPr lang="de-DE"/>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p:txBody>
          <a:bodyPr/>
          <a:lstStyle/>
          <a:p>
            <a:pPr algn="ctr"/>
            <a:r>
              <a:rPr lang="de-DE" sz="2800" b="1" dirty="0" smtClean="0">
                <a:latin typeface="+mn-lt"/>
                <a:sym typeface="Symbol"/>
              </a:rPr>
              <a:t>3.3.5.1 Kinematik: </a:t>
            </a:r>
            <a:br>
              <a:rPr lang="de-DE" sz="2800" b="1" dirty="0" smtClean="0">
                <a:latin typeface="+mn-lt"/>
                <a:sym typeface="Symbol"/>
              </a:rPr>
            </a:br>
            <a:endParaRPr lang="de-DE" sz="3000" b="1" dirty="0"/>
          </a:p>
        </p:txBody>
      </p:sp>
      <p:sp>
        <p:nvSpPr>
          <p:cNvPr id="4" name="Fußzeilenplatzhalter 3"/>
          <p:cNvSpPr>
            <a:spLocks noGrp="1"/>
          </p:cNvSpPr>
          <p:nvPr>
            <p:ph type="ftr" sz="quarter" idx="3"/>
          </p:nvPr>
        </p:nvSpPr>
        <p:spPr>
          <a:xfrm>
            <a:off x="217104" y="6376391"/>
            <a:ext cx="4464050" cy="364977"/>
          </a:xfrm>
        </p:spPr>
        <p:txBody>
          <a:bodyPr/>
          <a:lstStyle/>
          <a:p>
            <a:r>
              <a:rPr lang="de-DE" dirty="0" smtClean="0"/>
              <a:t>ZPG Physik 10.07.2017 - </a:t>
            </a:r>
            <a:r>
              <a:rPr lang="de-DE" dirty="0" err="1" smtClean="0"/>
              <a:t>StD'in</a:t>
            </a:r>
            <a:r>
              <a:rPr lang="de-DE" dirty="0" smtClean="0"/>
              <a:t> Monica Hettrich</a:t>
            </a:r>
            <a:endParaRPr lang="de-DE" dirty="0"/>
          </a:p>
        </p:txBody>
      </p:sp>
      <p:sp>
        <p:nvSpPr>
          <p:cNvPr id="24" name="Inhaltsplatzhalter 1"/>
          <p:cNvSpPr>
            <a:spLocks noGrp="1"/>
          </p:cNvSpPr>
          <p:nvPr>
            <p:ph sz="half" idx="1"/>
          </p:nvPr>
        </p:nvSpPr>
        <p:spPr>
          <a:xfrm>
            <a:off x="252390" y="1196752"/>
            <a:ext cx="8640089" cy="2304256"/>
          </a:xfrm>
          <a:solidFill>
            <a:schemeClr val="accent6">
              <a:lumMod val="40000"/>
              <a:lumOff val="60000"/>
            </a:schemeClr>
          </a:solidFill>
        </p:spPr>
        <p:txBody>
          <a:bodyPr/>
          <a:lstStyle/>
          <a:p>
            <a:pPr marL="0" indent="0">
              <a:spcBef>
                <a:spcPts val="0"/>
              </a:spcBef>
              <a:spcAft>
                <a:spcPts val="0"/>
              </a:spcAft>
              <a:buNone/>
            </a:pPr>
            <a:r>
              <a:rPr lang="de-DE" sz="2400" dirty="0" smtClean="0">
                <a:latin typeface="+mn-lt"/>
              </a:rPr>
              <a:t>Die Schülerinnen und Schüler beschreiben unterschiedliche Bewegungen mithilfe der kinematischen Grundgrößen verbal, in Diagrammen und funktional. Dabei unterscheiden sie insbesondere zwischen skalaren und vektoriellen Größen. Beim Aufzeichnen der Bewegung sowie bei der Auswertung nutzen sie auch digitale Medien (zum Beispiel Videoanalyse).</a:t>
            </a:r>
            <a:endParaRPr lang="de-DE" sz="2400" dirty="0" smtClean="0">
              <a:latin typeface="+mn-lt"/>
              <a:sym typeface="Symbol"/>
            </a:endParaRPr>
          </a:p>
        </p:txBody>
      </p:sp>
      <p:sp>
        <p:nvSpPr>
          <p:cNvPr id="5" name="Textfeld 4"/>
          <p:cNvSpPr txBox="1"/>
          <p:nvPr/>
        </p:nvSpPr>
        <p:spPr>
          <a:xfrm>
            <a:off x="251520" y="3861048"/>
            <a:ext cx="8640960" cy="2222147"/>
          </a:xfrm>
          <a:prstGeom prst="rect">
            <a:avLst/>
          </a:prstGeom>
          <a:noFill/>
        </p:spPr>
        <p:txBody>
          <a:bodyPr wrap="square" rtlCol="0">
            <a:spAutoFit/>
          </a:bodyPr>
          <a:lstStyle/>
          <a:p>
            <a:pPr lvl="0" eaLnBrk="1" hangingPunct="1">
              <a:spcBef>
                <a:spcPct val="20000"/>
              </a:spcBef>
              <a:buClr>
                <a:srgbClr val="7F7F7F"/>
              </a:buClr>
            </a:pPr>
            <a:r>
              <a:rPr lang="de-DE" b="1" dirty="0" smtClean="0">
                <a:solidFill>
                  <a:prstClr val="black"/>
                </a:solidFill>
                <a:latin typeface="Calibri"/>
                <a:cs typeface="Arial" pitchFamily="34" charset="0"/>
                <a:sym typeface="Symbol"/>
              </a:rPr>
              <a:t>Hinweise:</a:t>
            </a:r>
          </a:p>
          <a:p>
            <a:pPr marL="361950" indent="-361950" eaLnBrk="1" hangingPunct="1">
              <a:spcBef>
                <a:spcPct val="20000"/>
              </a:spcBef>
              <a:buClr>
                <a:srgbClr val="7F7F7F"/>
              </a:buClr>
              <a:buFont typeface="Wingdings" pitchFamily="2" charset="2"/>
              <a:buChar char="§"/>
            </a:pPr>
            <a:r>
              <a:rPr lang="de-DE" dirty="0" smtClean="0">
                <a:solidFill>
                  <a:prstClr val="black"/>
                </a:solidFill>
                <a:latin typeface="Calibri"/>
                <a:cs typeface="Arial" pitchFamily="34" charset="0"/>
                <a:sym typeface="Symbol"/>
              </a:rPr>
              <a:t>Einsatz von Messwerterfassungssystemen</a:t>
            </a:r>
          </a:p>
          <a:p>
            <a:pPr marL="819150" lvl="1" indent="-361950" eaLnBrk="1" hangingPunct="1">
              <a:spcBef>
                <a:spcPct val="20000"/>
              </a:spcBef>
              <a:buClr>
                <a:srgbClr val="7F7F7F"/>
              </a:buClr>
              <a:buFont typeface="Wingdings" pitchFamily="2" charset="2"/>
              <a:buChar char="§"/>
            </a:pPr>
            <a:r>
              <a:rPr lang="de-DE" dirty="0" smtClean="0">
                <a:solidFill>
                  <a:prstClr val="black"/>
                </a:solidFill>
                <a:latin typeface="Calibri"/>
                <a:cs typeface="Arial" pitchFamily="34" charset="0"/>
                <a:sym typeface="Symbol"/>
              </a:rPr>
              <a:t>z.B</a:t>
            </a:r>
            <a:r>
              <a:rPr lang="de-DE" dirty="0">
                <a:solidFill>
                  <a:prstClr val="black"/>
                </a:solidFill>
                <a:latin typeface="Calibri"/>
                <a:cs typeface="Arial" pitchFamily="34" charset="0"/>
                <a:sym typeface="Symbol"/>
              </a:rPr>
              <a:t>. mit Tablet (eingebauter Beschl.-Sensor</a:t>
            </a:r>
            <a:r>
              <a:rPr lang="de-DE" dirty="0" smtClean="0">
                <a:solidFill>
                  <a:prstClr val="black"/>
                </a:solidFill>
                <a:latin typeface="Calibri"/>
                <a:cs typeface="Arial" pitchFamily="34" charset="0"/>
                <a:sym typeface="Symbol"/>
              </a:rPr>
              <a:t>)</a:t>
            </a:r>
          </a:p>
          <a:p>
            <a:pPr marL="361950" lvl="0" indent="-361950" eaLnBrk="1" hangingPunct="1">
              <a:spcBef>
                <a:spcPct val="20000"/>
              </a:spcBef>
              <a:buClr>
                <a:srgbClr val="7F7F7F"/>
              </a:buClr>
              <a:buFont typeface="Wingdings" pitchFamily="2" charset="2"/>
              <a:buChar char="§"/>
            </a:pPr>
            <a:r>
              <a:rPr lang="de-DE" dirty="0" smtClean="0">
                <a:solidFill>
                  <a:prstClr val="black"/>
                </a:solidFill>
                <a:latin typeface="Calibri"/>
                <a:cs typeface="Arial" pitchFamily="34" charset="0"/>
                <a:sym typeface="Symbol"/>
              </a:rPr>
              <a:t>Videoanalyse:</a:t>
            </a:r>
          </a:p>
          <a:p>
            <a:pPr marL="819150" lvl="1" indent="-361950" eaLnBrk="1" hangingPunct="1">
              <a:spcBef>
                <a:spcPts val="0"/>
              </a:spcBef>
              <a:buClr>
                <a:srgbClr val="7F7F7F"/>
              </a:buClr>
              <a:buFont typeface="Wingdings" pitchFamily="2" charset="2"/>
              <a:buChar char="§"/>
            </a:pPr>
            <a:r>
              <a:rPr lang="de-DE" dirty="0" smtClean="0">
                <a:solidFill>
                  <a:prstClr val="black"/>
                </a:solidFill>
                <a:latin typeface="Calibri"/>
                <a:cs typeface="Arial" pitchFamily="34" charset="0"/>
                <a:sym typeface="Symbol"/>
              </a:rPr>
              <a:t>Visualisierung zeitl. Veränderungen vektorieller Größen</a:t>
            </a:r>
          </a:p>
        </p:txBody>
      </p:sp>
    </p:spTree>
    <p:extLst>
      <p:ext uri="{BB962C8B-B14F-4D97-AF65-F5344CB8AC3E}">
        <p14:creationId xmlns:p14="http://schemas.microsoft.com/office/powerpoint/2010/main" val="894429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uild="p" animBg="1"/>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p:txBody>
          <a:bodyPr/>
          <a:lstStyle/>
          <a:p>
            <a:pPr algn="ctr"/>
            <a:r>
              <a:rPr lang="de-DE" sz="2800" b="1" dirty="0" smtClean="0">
                <a:latin typeface="+mn-lt"/>
                <a:sym typeface="Symbol"/>
              </a:rPr>
              <a:t>Vektorgrößen: </a:t>
            </a:r>
            <a:br>
              <a:rPr lang="de-DE" sz="2800" b="1" dirty="0" smtClean="0">
                <a:latin typeface="+mn-lt"/>
                <a:sym typeface="Symbol"/>
              </a:rPr>
            </a:br>
            <a:endParaRPr lang="de-DE" sz="3000" b="1" dirty="0"/>
          </a:p>
        </p:txBody>
      </p:sp>
      <p:sp>
        <p:nvSpPr>
          <p:cNvPr id="4" name="Fußzeilenplatzhalter 3"/>
          <p:cNvSpPr>
            <a:spLocks noGrp="1"/>
          </p:cNvSpPr>
          <p:nvPr>
            <p:ph type="ftr" sz="quarter" idx="3"/>
          </p:nvPr>
        </p:nvSpPr>
        <p:spPr>
          <a:xfrm>
            <a:off x="217104" y="6376391"/>
            <a:ext cx="4464050" cy="364977"/>
          </a:xfrm>
        </p:spPr>
        <p:txBody>
          <a:bodyPr/>
          <a:lstStyle/>
          <a:p>
            <a:r>
              <a:rPr lang="de-DE" dirty="0" smtClean="0"/>
              <a:t>ZPG Physik 10.07.2017 - </a:t>
            </a:r>
            <a:r>
              <a:rPr lang="de-DE" dirty="0" err="1" smtClean="0"/>
              <a:t>StD'in</a:t>
            </a:r>
            <a:r>
              <a:rPr lang="de-DE" dirty="0" smtClean="0"/>
              <a:t> Monica Hettrich</a:t>
            </a:r>
            <a:endParaRPr lang="de-DE" dirty="0"/>
          </a:p>
        </p:txBody>
      </p:sp>
      <p:sp>
        <p:nvSpPr>
          <p:cNvPr id="24" name="Inhaltsplatzhalter 1"/>
          <p:cNvSpPr>
            <a:spLocks noGrp="1"/>
          </p:cNvSpPr>
          <p:nvPr>
            <p:ph sz="half" idx="1"/>
          </p:nvPr>
        </p:nvSpPr>
        <p:spPr>
          <a:xfrm>
            <a:off x="252390" y="908720"/>
            <a:ext cx="8640089" cy="2880320"/>
          </a:xfrm>
          <a:solidFill>
            <a:schemeClr val="accent6">
              <a:lumMod val="40000"/>
              <a:lumOff val="60000"/>
            </a:schemeClr>
          </a:solidFill>
        </p:spPr>
        <p:txBody>
          <a:bodyPr/>
          <a:lstStyle/>
          <a:p>
            <a:pPr algn="ctr">
              <a:spcBef>
                <a:spcPts val="600"/>
              </a:spcBef>
              <a:spcAft>
                <a:spcPts val="0"/>
              </a:spcAft>
              <a:buNone/>
            </a:pPr>
            <a:r>
              <a:rPr lang="de-DE" sz="2000" dirty="0" smtClean="0">
                <a:latin typeface="+mn-lt"/>
                <a:sym typeface="Symbol"/>
              </a:rPr>
              <a:t>Die Schülerinnen und Schüler können …</a:t>
            </a:r>
          </a:p>
          <a:p>
            <a:pPr marL="0" indent="0" algn="ctr">
              <a:buNone/>
            </a:pPr>
            <a:r>
              <a:rPr lang="de-DE" sz="2400" dirty="0" smtClean="0">
                <a:latin typeface="+mn-lt"/>
                <a:sym typeface="Symbol"/>
              </a:rPr>
              <a:t>3.3.5.2 (4) </a:t>
            </a:r>
            <a:r>
              <a:rPr lang="de-DE" sz="2400" dirty="0" err="1" smtClean="0">
                <a:latin typeface="+mn-lt"/>
              </a:rPr>
              <a:t>zusammenges</a:t>
            </a:r>
            <a:r>
              <a:rPr lang="de-DE" sz="2400" dirty="0" smtClean="0">
                <a:latin typeface="+mn-lt"/>
              </a:rPr>
              <a:t>. Bewegungen mithilfe der </a:t>
            </a:r>
            <a:r>
              <a:rPr lang="de-DE" sz="2400" dirty="0" err="1" smtClean="0">
                <a:latin typeface="+mn-lt"/>
              </a:rPr>
              <a:t>Newton'schen</a:t>
            </a:r>
            <a:r>
              <a:rPr lang="de-DE" sz="2400" dirty="0" smtClean="0">
                <a:latin typeface="+mn-lt"/>
              </a:rPr>
              <a:t> Prinzipien erklären (unter anderem </a:t>
            </a:r>
            <a:r>
              <a:rPr lang="de-DE" sz="2400" i="1" dirty="0" smtClean="0">
                <a:latin typeface="+mn-lt"/>
              </a:rPr>
              <a:t>waagerechter Wurf</a:t>
            </a:r>
            <a:r>
              <a:rPr lang="de-DE" sz="2400" dirty="0" smtClean="0">
                <a:latin typeface="+mn-lt"/>
              </a:rPr>
              <a:t>)</a:t>
            </a:r>
          </a:p>
          <a:p>
            <a:pPr marL="0" indent="0" algn="ctr">
              <a:buNone/>
            </a:pPr>
            <a:r>
              <a:rPr lang="de-DE" sz="2400" dirty="0" smtClean="0">
                <a:latin typeface="+mn-lt"/>
              </a:rPr>
              <a:t>3.3.5.2 (5) die gleichförmige </a:t>
            </a:r>
            <a:r>
              <a:rPr lang="de-DE" sz="2400" i="1" dirty="0" smtClean="0">
                <a:latin typeface="+mn-lt"/>
              </a:rPr>
              <a:t>Kreisbewegung</a:t>
            </a:r>
            <a:r>
              <a:rPr lang="de-DE" sz="2400" dirty="0" smtClean="0">
                <a:latin typeface="+mn-lt"/>
              </a:rPr>
              <a:t> eines Körpers mithilfe der </a:t>
            </a:r>
            <a:r>
              <a:rPr lang="de-DE" sz="2400" i="1" dirty="0" smtClean="0">
                <a:latin typeface="+mn-lt"/>
              </a:rPr>
              <a:t>Zentripetalkraft</a:t>
            </a:r>
            <a:r>
              <a:rPr lang="de-DE" sz="2400" dirty="0" smtClean="0">
                <a:latin typeface="+mn-lt"/>
              </a:rPr>
              <a:t> erklären […]</a:t>
            </a:r>
          </a:p>
          <a:p>
            <a:pPr marL="0" indent="0" algn="ctr">
              <a:buNone/>
            </a:pPr>
            <a:r>
              <a:rPr lang="de-DE" sz="2400" dirty="0" smtClean="0">
                <a:latin typeface="+mn-lt"/>
                <a:sym typeface="Symbol"/>
              </a:rPr>
              <a:t>3.3.5.3 (5) </a:t>
            </a:r>
            <a:r>
              <a:rPr lang="de-DE" sz="2400" dirty="0" smtClean="0">
                <a:latin typeface="+mn-lt"/>
              </a:rPr>
              <a:t>Vorgänge aus Alltag und Technik mithilfe des </a:t>
            </a:r>
            <a:r>
              <a:rPr lang="de-DE" sz="2400" i="1" dirty="0" smtClean="0">
                <a:latin typeface="+mn-lt"/>
              </a:rPr>
              <a:t>Impulses</a:t>
            </a:r>
            <a:r>
              <a:rPr lang="de-DE" sz="2400" dirty="0" smtClean="0">
                <a:latin typeface="+mn-lt"/>
              </a:rPr>
              <a:t> beschreiben (                   </a:t>
            </a:r>
            <a:r>
              <a:rPr lang="de-DE" sz="2400" i="1" dirty="0" smtClean="0">
                <a:latin typeface="+mn-lt"/>
              </a:rPr>
              <a:t>[…]</a:t>
            </a:r>
            <a:r>
              <a:rPr lang="de-DE" sz="2400" dirty="0" smtClean="0">
                <a:latin typeface="+mn-lt"/>
              </a:rPr>
              <a:t>)</a:t>
            </a:r>
            <a:endParaRPr lang="de-DE" sz="2400" dirty="0" smtClean="0">
              <a:latin typeface="+mn-lt"/>
              <a:sym typeface="Symbol"/>
            </a:endParaRPr>
          </a:p>
        </p:txBody>
      </p:sp>
      <p:sp>
        <p:nvSpPr>
          <p:cNvPr id="5" name="Textfeld 4"/>
          <p:cNvSpPr txBox="1"/>
          <p:nvPr/>
        </p:nvSpPr>
        <p:spPr>
          <a:xfrm>
            <a:off x="251520" y="3877885"/>
            <a:ext cx="8640960" cy="2431435"/>
          </a:xfrm>
          <a:prstGeom prst="rect">
            <a:avLst/>
          </a:prstGeom>
          <a:noFill/>
        </p:spPr>
        <p:txBody>
          <a:bodyPr wrap="square" rtlCol="0">
            <a:spAutoFit/>
          </a:bodyPr>
          <a:lstStyle/>
          <a:p>
            <a:pPr lvl="0" eaLnBrk="1" hangingPunct="1">
              <a:spcBef>
                <a:spcPct val="20000"/>
              </a:spcBef>
              <a:buClr>
                <a:srgbClr val="7F7F7F"/>
              </a:buClr>
            </a:pPr>
            <a:r>
              <a:rPr lang="de-DE" b="1" dirty="0" smtClean="0">
                <a:solidFill>
                  <a:prstClr val="black"/>
                </a:solidFill>
                <a:latin typeface="Calibri"/>
                <a:cs typeface="Arial" pitchFamily="34" charset="0"/>
                <a:sym typeface="Symbol"/>
              </a:rPr>
              <a:t>Hinweise:</a:t>
            </a:r>
          </a:p>
          <a:p>
            <a:pPr marL="361950" lvl="0" indent="-361950" eaLnBrk="1" hangingPunct="1">
              <a:spcBef>
                <a:spcPts val="0"/>
              </a:spcBef>
              <a:buClr>
                <a:srgbClr val="7F7F7F"/>
              </a:buClr>
              <a:buFont typeface="Wingdings" pitchFamily="2" charset="2"/>
              <a:buChar char="§"/>
            </a:pPr>
            <a:r>
              <a:rPr lang="de-DE" dirty="0" smtClean="0">
                <a:solidFill>
                  <a:prstClr val="black"/>
                </a:solidFill>
                <a:latin typeface="Calibri"/>
                <a:cs typeface="Arial" pitchFamily="34" charset="0"/>
                <a:sym typeface="Symbol"/>
              </a:rPr>
              <a:t>Unterscheidung skalarer und vektorieller Größen</a:t>
            </a:r>
          </a:p>
          <a:p>
            <a:pPr marL="819150" lvl="1" indent="-361950" eaLnBrk="1" hangingPunct="1">
              <a:spcBef>
                <a:spcPts val="0"/>
              </a:spcBef>
              <a:buClr>
                <a:srgbClr val="7F7F7F"/>
              </a:buClr>
              <a:buFont typeface="Wingdings" pitchFamily="2" charset="2"/>
              <a:buChar char="§"/>
            </a:pPr>
            <a:r>
              <a:rPr lang="de-DE" sz="2000" dirty="0" smtClean="0">
                <a:solidFill>
                  <a:prstClr val="black"/>
                </a:solidFill>
                <a:latin typeface="Calibri"/>
                <a:cs typeface="Arial" pitchFamily="34" charset="0"/>
                <a:sym typeface="Symbol"/>
              </a:rPr>
              <a:t>Wurfbewegungen: Vektorcharakter der Geschwindigkeit</a:t>
            </a:r>
          </a:p>
          <a:p>
            <a:pPr marL="819150" lvl="1" indent="-361950" eaLnBrk="1" hangingPunct="1">
              <a:spcBef>
                <a:spcPts val="0"/>
              </a:spcBef>
              <a:buClr>
                <a:srgbClr val="7F7F7F"/>
              </a:buClr>
              <a:buFont typeface="Wingdings" pitchFamily="2" charset="2"/>
              <a:buChar char="§"/>
            </a:pPr>
            <a:r>
              <a:rPr lang="de-DE" sz="2000" dirty="0" smtClean="0">
                <a:solidFill>
                  <a:prstClr val="black"/>
                </a:solidFill>
                <a:latin typeface="Calibri"/>
                <a:cs typeface="Arial" pitchFamily="34" charset="0"/>
                <a:sym typeface="Symbol"/>
              </a:rPr>
              <a:t>Kreisbewegung: Vektorcharakter von Geschwindigkeit, Kraft (vollständige experimentelle Herleitung der Abhängigkeiten ist nicht intendiert)</a:t>
            </a:r>
          </a:p>
          <a:p>
            <a:pPr marL="819150" lvl="1" indent="-361950" eaLnBrk="1" hangingPunct="1">
              <a:spcBef>
                <a:spcPts val="0"/>
              </a:spcBef>
              <a:buClr>
                <a:srgbClr val="7F7F7F"/>
              </a:buClr>
              <a:buFont typeface="Wingdings" pitchFamily="2" charset="2"/>
              <a:buChar char="§"/>
            </a:pPr>
            <a:r>
              <a:rPr lang="de-DE" sz="2000" dirty="0" smtClean="0">
                <a:solidFill>
                  <a:prstClr val="black"/>
                </a:solidFill>
                <a:latin typeface="Calibri"/>
                <a:cs typeface="Arial" pitchFamily="34" charset="0"/>
                <a:sym typeface="Symbol"/>
              </a:rPr>
              <a:t>Impuls vektoriell</a:t>
            </a:r>
          </a:p>
          <a:p>
            <a:pPr marL="361950" indent="-361950" eaLnBrk="1" hangingPunct="1">
              <a:spcBef>
                <a:spcPts val="0"/>
              </a:spcBef>
              <a:buClr>
                <a:srgbClr val="7F7F7F"/>
              </a:buClr>
              <a:buFont typeface="Wingdings" pitchFamily="2" charset="2"/>
              <a:buChar char="§"/>
            </a:pPr>
            <a:r>
              <a:rPr lang="de-DE" dirty="0" smtClean="0">
                <a:solidFill>
                  <a:prstClr val="black"/>
                </a:solidFill>
                <a:latin typeface="Calibri"/>
                <a:cs typeface="Arial" pitchFamily="34" charset="0"/>
                <a:sym typeface="Symbol"/>
              </a:rPr>
              <a:t>Keine Spaltenvektoren!</a:t>
            </a:r>
          </a:p>
        </p:txBody>
      </p:sp>
      <p:graphicFrame>
        <p:nvGraphicFramePr>
          <p:cNvPr id="6" name="Objekt 5"/>
          <p:cNvGraphicFramePr>
            <a:graphicFrameLocks noChangeAspect="1"/>
          </p:cNvGraphicFramePr>
          <p:nvPr/>
        </p:nvGraphicFramePr>
        <p:xfrm>
          <a:off x="5148064" y="3284984"/>
          <a:ext cx="1180931" cy="432048"/>
        </p:xfrm>
        <a:graphic>
          <a:graphicData uri="http://schemas.openxmlformats.org/presentationml/2006/ole">
            <mc:AlternateContent xmlns:mc="http://schemas.openxmlformats.org/markup-compatibility/2006">
              <mc:Choice xmlns:v="urn:schemas-microsoft-com:vml" Requires="v">
                <p:oleObj spid="_x0000_s45063" name="Formel" r:id="rId4" imgW="520474" imgH="190417" progId="Equation.3">
                  <p:embed/>
                </p:oleObj>
              </mc:Choice>
              <mc:Fallback>
                <p:oleObj name="Formel" r:id="rId4" imgW="520474" imgH="190417"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48064" y="3284984"/>
                        <a:ext cx="1180931" cy="4320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894429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uild="p" animBg="1"/>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p:txBody>
          <a:bodyPr/>
          <a:lstStyle/>
          <a:p>
            <a:pPr algn="ctr"/>
            <a:r>
              <a:rPr lang="de-DE" sz="3000" b="1" dirty="0" smtClean="0"/>
              <a:t>Vektorgrößen</a:t>
            </a:r>
            <a:endParaRPr lang="de-DE" sz="3000" b="1" dirty="0"/>
          </a:p>
        </p:txBody>
      </p:sp>
      <p:sp>
        <p:nvSpPr>
          <p:cNvPr id="4" name="Fußzeilenplatzhalter 3"/>
          <p:cNvSpPr>
            <a:spLocks noGrp="1"/>
          </p:cNvSpPr>
          <p:nvPr>
            <p:ph type="ftr" sz="quarter" idx="3"/>
          </p:nvPr>
        </p:nvSpPr>
        <p:spPr>
          <a:xfrm>
            <a:off x="217104" y="6376391"/>
            <a:ext cx="4464050" cy="364977"/>
          </a:xfrm>
        </p:spPr>
        <p:txBody>
          <a:bodyPr/>
          <a:lstStyle/>
          <a:p>
            <a:r>
              <a:rPr lang="de-DE" dirty="0" smtClean="0"/>
              <a:t>ZPG Physik 10.07.2017 - </a:t>
            </a:r>
            <a:r>
              <a:rPr lang="de-DE" dirty="0" err="1" smtClean="0"/>
              <a:t>StD'in</a:t>
            </a:r>
            <a:r>
              <a:rPr lang="de-DE" dirty="0" smtClean="0"/>
              <a:t> Monica Hettrich</a:t>
            </a:r>
            <a:endParaRPr lang="de-DE" dirty="0"/>
          </a:p>
        </p:txBody>
      </p:sp>
      <p:sp>
        <p:nvSpPr>
          <p:cNvPr id="6" name="Inhaltsplatzhalter 5"/>
          <p:cNvSpPr>
            <a:spLocks noGrp="1"/>
          </p:cNvSpPr>
          <p:nvPr>
            <p:ph sz="half" idx="1"/>
          </p:nvPr>
        </p:nvSpPr>
        <p:spPr>
          <a:xfrm>
            <a:off x="252390" y="1124744"/>
            <a:ext cx="8640089" cy="1692188"/>
          </a:xfrm>
        </p:spPr>
        <p:txBody>
          <a:bodyPr/>
          <a:lstStyle/>
          <a:p>
            <a:pPr marL="0" indent="0">
              <a:buNone/>
            </a:pPr>
            <a:r>
              <a:rPr lang="de-DE" sz="2400" b="1" dirty="0" smtClean="0">
                <a:solidFill>
                  <a:prstClr val="black"/>
                </a:solidFill>
                <a:latin typeface="Calibri"/>
                <a:sym typeface="Symbol"/>
              </a:rPr>
              <a:t>Weitere Hinweise:</a:t>
            </a:r>
          </a:p>
          <a:p>
            <a:r>
              <a:rPr lang="de-DE" sz="2000" dirty="0" smtClean="0"/>
              <a:t>Impuls als Vektor, der </a:t>
            </a:r>
            <a:r>
              <a:rPr lang="de-DE" sz="2000" i="1" dirty="0" smtClean="0"/>
              <a:t>in Richtung des Geschwindigkeitsvektors </a:t>
            </a:r>
            <a:r>
              <a:rPr lang="de-DE" sz="2000" dirty="0" smtClean="0"/>
              <a:t>zeigt</a:t>
            </a:r>
          </a:p>
          <a:p>
            <a:r>
              <a:rPr lang="de-DE" sz="2000" dirty="0" smtClean="0"/>
              <a:t>Vektorielle Impulserhaltung </a:t>
            </a:r>
            <a:r>
              <a:rPr lang="de-DE" sz="2000" i="1" dirty="0" smtClean="0"/>
              <a:t>im zweidimensionalen Fall </a:t>
            </a:r>
            <a:r>
              <a:rPr lang="de-DE" sz="2000" dirty="0" smtClean="0"/>
              <a:t>nur graphisch / qualitativ (z.B. Billardkugeln, </a:t>
            </a:r>
            <a:r>
              <a:rPr lang="de-DE" sz="2000" dirty="0" err="1" smtClean="0"/>
              <a:t>Crashtest</a:t>
            </a:r>
            <a:r>
              <a:rPr lang="de-DE" sz="2000" dirty="0" smtClean="0"/>
              <a:t>):</a:t>
            </a:r>
          </a:p>
        </p:txBody>
      </p:sp>
      <p:grpSp>
        <p:nvGrpSpPr>
          <p:cNvPr id="57" name="Gruppieren 56"/>
          <p:cNvGrpSpPr/>
          <p:nvPr/>
        </p:nvGrpSpPr>
        <p:grpSpPr>
          <a:xfrm>
            <a:off x="647564" y="2816932"/>
            <a:ext cx="3168352" cy="2988332"/>
            <a:chOff x="3239852" y="3140968"/>
            <a:chExt cx="3168352" cy="2988332"/>
          </a:xfrm>
        </p:grpSpPr>
        <p:grpSp>
          <p:nvGrpSpPr>
            <p:cNvPr id="47" name="Gruppieren 46"/>
            <p:cNvGrpSpPr/>
            <p:nvPr/>
          </p:nvGrpSpPr>
          <p:grpSpPr>
            <a:xfrm>
              <a:off x="3347864" y="3501008"/>
              <a:ext cx="3024336" cy="2628292"/>
              <a:chOff x="1295636" y="3501008"/>
              <a:chExt cx="3024336" cy="2628292"/>
            </a:xfrm>
          </p:grpSpPr>
          <p:sp>
            <p:nvSpPr>
              <p:cNvPr id="8" name="Ellipse 7"/>
              <p:cNvSpPr/>
              <p:nvPr/>
            </p:nvSpPr>
            <p:spPr>
              <a:xfrm>
                <a:off x="2591780" y="4401108"/>
                <a:ext cx="432048" cy="432048"/>
              </a:xfrm>
              <a:prstGeom prst="ellipse">
                <a:avLst/>
              </a:prstGeom>
              <a:solidFill>
                <a:srgbClr val="C00000">
                  <a:alpha val="61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Ellipse 8"/>
              <p:cNvSpPr/>
              <p:nvPr/>
            </p:nvSpPr>
            <p:spPr>
              <a:xfrm>
                <a:off x="2591780" y="4797152"/>
                <a:ext cx="432048" cy="432048"/>
              </a:xfrm>
              <a:prstGeom prst="ellipse">
                <a:avLst/>
              </a:prstGeom>
              <a:solidFill>
                <a:srgbClr val="008000">
                  <a:alpha val="61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34" name="Gruppieren 33"/>
              <p:cNvGrpSpPr/>
              <p:nvPr/>
            </p:nvGrpSpPr>
            <p:grpSpPr>
              <a:xfrm>
                <a:off x="1331640" y="3501008"/>
                <a:ext cx="1296144" cy="1044116"/>
                <a:chOff x="1331640" y="3501008"/>
                <a:chExt cx="1296144" cy="1044116"/>
              </a:xfrm>
            </p:grpSpPr>
            <p:sp>
              <p:nvSpPr>
                <p:cNvPr id="5" name="Ellipse 4"/>
                <p:cNvSpPr/>
                <p:nvPr/>
              </p:nvSpPr>
              <p:spPr>
                <a:xfrm>
                  <a:off x="1331640" y="3501008"/>
                  <a:ext cx="432048" cy="432048"/>
                </a:xfrm>
                <a:prstGeom prst="ellipse">
                  <a:avLst/>
                </a:prstGeom>
                <a:solidFill>
                  <a:srgbClr val="C00000">
                    <a:alpha val="61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Ellipse 9"/>
                <p:cNvSpPr/>
                <p:nvPr/>
              </p:nvSpPr>
              <p:spPr>
                <a:xfrm>
                  <a:off x="1763688" y="3805808"/>
                  <a:ext cx="432048" cy="432048"/>
                </a:xfrm>
                <a:prstGeom prst="ellipse">
                  <a:avLst/>
                </a:prstGeom>
                <a:solidFill>
                  <a:srgbClr val="C00000">
                    <a:alpha val="61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Ellipse 13"/>
                <p:cNvSpPr/>
                <p:nvPr/>
              </p:nvSpPr>
              <p:spPr>
                <a:xfrm>
                  <a:off x="2195736" y="4113076"/>
                  <a:ext cx="432048" cy="432048"/>
                </a:xfrm>
                <a:prstGeom prst="ellipse">
                  <a:avLst/>
                </a:prstGeom>
                <a:solidFill>
                  <a:srgbClr val="C00000">
                    <a:alpha val="61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35" name="Gruppieren 34"/>
              <p:cNvGrpSpPr/>
              <p:nvPr/>
            </p:nvGrpSpPr>
            <p:grpSpPr>
              <a:xfrm flipH="1">
                <a:off x="3023828" y="3501008"/>
                <a:ext cx="1296144" cy="1044116"/>
                <a:chOff x="1331640" y="3501008"/>
                <a:chExt cx="1296144" cy="1044116"/>
              </a:xfrm>
            </p:grpSpPr>
            <p:sp>
              <p:nvSpPr>
                <p:cNvPr id="36" name="Ellipse 35"/>
                <p:cNvSpPr/>
                <p:nvPr/>
              </p:nvSpPr>
              <p:spPr>
                <a:xfrm>
                  <a:off x="1331640" y="3501008"/>
                  <a:ext cx="432048" cy="432048"/>
                </a:xfrm>
                <a:prstGeom prst="ellipse">
                  <a:avLst/>
                </a:prstGeom>
                <a:solidFill>
                  <a:srgbClr val="C00000">
                    <a:alpha val="61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Ellipse 36"/>
                <p:cNvSpPr/>
                <p:nvPr/>
              </p:nvSpPr>
              <p:spPr>
                <a:xfrm>
                  <a:off x="1763688" y="3805808"/>
                  <a:ext cx="432048" cy="432048"/>
                </a:xfrm>
                <a:prstGeom prst="ellipse">
                  <a:avLst/>
                </a:prstGeom>
                <a:solidFill>
                  <a:srgbClr val="C00000">
                    <a:alpha val="61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2195736" y="4113076"/>
                  <a:ext cx="432048" cy="432048"/>
                </a:xfrm>
                <a:prstGeom prst="ellipse">
                  <a:avLst/>
                </a:prstGeom>
                <a:solidFill>
                  <a:srgbClr val="C00000">
                    <a:alpha val="61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39" name="Gruppieren 38"/>
              <p:cNvGrpSpPr/>
              <p:nvPr/>
            </p:nvGrpSpPr>
            <p:grpSpPr>
              <a:xfrm>
                <a:off x="3023828" y="5085184"/>
                <a:ext cx="1296144" cy="1044116"/>
                <a:chOff x="1331640" y="3501008"/>
                <a:chExt cx="1296144" cy="1044116"/>
              </a:xfrm>
            </p:grpSpPr>
            <p:sp>
              <p:nvSpPr>
                <p:cNvPr id="40" name="Ellipse 39"/>
                <p:cNvSpPr/>
                <p:nvPr/>
              </p:nvSpPr>
              <p:spPr>
                <a:xfrm>
                  <a:off x="1331640" y="3501008"/>
                  <a:ext cx="432048" cy="432048"/>
                </a:xfrm>
                <a:prstGeom prst="ellipse">
                  <a:avLst/>
                </a:prstGeom>
                <a:solidFill>
                  <a:srgbClr val="008000">
                    <a:alpha val="61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Ellipse 40"/>
                <p:cNvSpPr/>
                <p:nvPr/>
              </p:nvSpPr>
              <p:spPr>
                <a:xfrm>
                  <a:off x="1763688" y="3805808"/>
                  <a:ext cx="432048" cy="432048"/>
                </a:xfrm>
                <a:prstGeom prst="ellipse">
                  <a:avLst/>
                </a:prstGeom>
                <a:solidFill>
                  <a:srgbClr val="008000">
                    <a:alpha val="61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 name="Ellipse 41"/>
                <p:cNvSpPr/>
                <p:nvPr/>
              </p:nvSpPr>
              <p:spPr>
                <a:xfrm>
                  <a:off x="2195736" y="4113076"/>
                  <a:ext cx="432048" cy="432048"/>
                </a:xfrm>
                <a:prstGeom prst="ellipse">
                  <a:avLst/>
                </a:prstGeom>
                <a:solidFill>
                  <a:srgbClr val="008000">
                    <a:alpha val="61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43" name="Gruppieren 42"/>
              <p:cNvGrpSpPr/>
              <p:nvPr/>
            </p:nvGrpSpPr>
            <p:grpSpPr>
              <a:xfrm flipH="1">
                <a:off x="1295636" y="5085184"/>
                <a:ext cx="1296144" cy="1044116"/>
                <a:chOff x="1331640" y="3501008"/>
                <a:chExt cx="1296144" cy="1044116"/>
              </a:xfrm>
            </p:grpSpPr>
            <p:sp>
              <p:nvSpPr>
                <p:cNvPr id="44" name="Ellipse 43"/>
                <p:cNvSpPr/>
                <p:nvPr/>
              </p:nvSpPr>
              <p:spPr>
                <a:xfrm>
                  <a:off x="1331640" y="3501008"/>
                  <a:ext cx="432048" cy="432048"/>
                </a:xfrm>
                <a:prstGeom prst="ellipse">
                  <a:avLst/>
                </a:prstGeom>
                <a:solidFill>
                  <a:srgbClr val="008000">
                    <a:alpha val="61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llipse 44"/>
                <p:cNvSpPr/>
                <p:nvPr/>
              </p:nvSpPr>
              <p:spPr>
                <a:xfrm>
                  <a:off x="1763688" y="3805808"/>
                  <a:ext cx="432048" cy="432048"/>
                </a:xfrm>
                <a:prstGeom prst="ellipse">
                  <a:avLst/>
                </a:prstGeom>
                <a:solidFill>
                  <a:srgbClr val="008000">
                    <a:alpha val="61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Ellipse 45"/>
                <p:cNvSpPr/>
                <p:nvPr/>
              </p:nvSpPr>
              <p:spPr>
                <a:xfrm>
                  <a:off x="2195736" y="4113076"/>
                  <a:ext cx="432048" cy="432048"/>
                </a:xfrm>
                <a:prstGeom prst="ellipse">
                  <a:avLst/>
                </a:prstGeom>
                <a:solidFill>
                  <a:srgbClr val="008000">
                    <a:alpha val="61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cxnSp>
          <p:nvCxnSpPr>
            <p:cNvPr id="49" name="Gerade Verbindung mit Pfeil 48"/>
            <p:cNvCxnSpPr/>
            <p:nvPr/>
          </p:nvCxnSpPr>
          <p:spPr>
            <a:xfrm>
              <a:off x="3815916" y="3393380"/>
              <a:ext cx="540060" cy="396044"/>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51" name="Objekt 50"/>
            <p:cNvGraphicFramePr>
              <a:graphicFrameLocks noChangeAspect="1"/>
            </p:cNvGraphicFramePr>
            <p:nvPr/>
          </p:nvGraphicFramePr>
          <p:xfrm>
            <a:off x="4047046" y="3140968"/>
            <a:ext cx="488950" cy="492125"/>
          </p:xfrm>
          <a:graphic>
            <a:graphicData uri="http://schemas.openxmlformats.org/presentationml/2006/ole">
              <mc:AlternateContent xmlns:mc="http://schemas.openxmlformats.org/markup-compatibility/2006">
                <mc:Choice xmlns:v="urn:schemas-microsoft-com:vml" Requires="v">
                  <p:oleObj spid="_x0000_s74774" name="Formel" r:id="rId4" imgW="215640" imgH="266400" progId="Equation.3">
                    <p:embed/>
                  </p:oleObj>
                </mc:Choice>
                <mc:Fallback>
                  <p:oleObj name="Formel" r:id="rId4" imgW="215640" imgH="2664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47046" y="3140968"/>
                          <a:ext cx="488950" cy="492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4755" name="Object 3"/>
            <p:cNvGraphicFramePr>
              <a:graphicFrameLocks noChangeAspect="1"/>
            </p:cNvGraphicFramePr>
            <p:nvPr/>
          </p:nvGraphicFramePr>
          <p:xfrm>
            <a:off x="3239852" y="4869160"/>
            <a:ext cx="546100" cy="492125"/>
          </p:xfrm>
          <a:graphic>
            <a:graphicData uri="http://schemas.openxmlformats.org/presentationml/2006/ole">
              <mc:AlternateContent xmlns:mc="http://schemas.openxmlformats.org/markup-compatibility/2006">
                <mc:Choice xmlns:v="urn:schemas-microsoft-com:vml" Requires="v">
                  <p:oleObj spid="_x0000_s74775" name="Formel" r:id="rId6" imgW="241200" imgH="266400" progId="Equation.3">
                    <p:embed/>
                  </p:oleObj>
                </mc:Choice>
                <mc:Fallback>
                  <p:oleObj name="Formel" r:id="rId6" imgW="241200" imgH="26640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39852" y="4869160"/>
                          <a:ext cx="546100" cy="492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52" name="Gerade Verbindung mit Pfeil 51"/>
            <p:cNvCxnSpPr/>
            <p:nvPr/>
          </p:nvCxnSpPr>
          <p:spPr>
            <a:xfrm flipV="1">
              <a:off x="5292080" y="3473388"/>
              <a:ext cx="540060" cy="396044"/>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3" name="Gerade Verbindung mit Pfeil 52"/>
            <p:cNvCxnSpPr/>
            <p:nvPr/>
          </p:nvCxnSpPr>
          <p:spPr>
            <a:xfrm>
              <a:off x="5760132" y="5157192"/>
              <a:ext cx="540060" cy="396044"/>
            </a:xfrm>
            <a:prstGeom prst="straightConnector1">
              <a:avLst/>
            </a:prstGeom>
            <a:ln w="28575">
              <a:solidFill>
                <a:srgbClr val="008000"/>
              </a:solidFill>
              <a:tailEnd type="arrow"/>
            </a:ln>
          </p:spPr>
          <p:style>
            <a:lnRef idx="1">
              <a:schemeClr val="accent1"/>
            </a:lnRef>
            <a:fillRef idx="0">
              <a:schemeClr val="accent1"/>
            </a:fillRef>
            <a:effectRef idx="0">
              <a:schemeClr val="accent1"/>
            </a:effectRef>
            <a:fontRef idx="minor">
              <a:schemeClr val="tx1"/>
            </a:fontRef>
          </p:style>
        </p:cxnSp>
        <p:cxnSp>
          <p:nvCxnSpPr>
            <p:cNvPr id="54" name="Gerade Verbindung mit Pfeil 53"/>
            <p:cNvCxnSpPr/>
            <p:nvPr/>
          </p:nvCxnSpPr>
          <p:spPr>
            <a:xfrm flipV="1">
              <a:off x="3419872" y="5157192"/>
              <a:ext cx="540060" cy="396044"/>
            </a:xfrm>
            <a:prstGeom prst="straightConnector1">
              <a:avLst/>
            </a:prstGeom>
            <a:ln w="28575">
              <a:solidFill>
                <a:srgbClr val="008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74756" name="Object 4"/>
            <p:cNvGraphicFramePr>
              <a:graphicFrameLocks noChangeAspect="1"/>
            </p:cNvGraphicFramePr>
            <p:nvPr/>
          </p:nvGraphicFramePr>
          <p:xfrm>
            <a:off x="5862104" y="4809083"/>
            <a:ext cx="546100" cy="492125"/>
          </p:xfrm>
          <a:graphic>
            <a:graphicData uri="http://schemas.openxmlformats.org/presentationml/2006/ole">
              <mc:AlternateContent xmlns:mc="http://schemas.openxmlformats.org/markup-compatibility/2006">
                <mc:Choice xmlns:v="urn:schemas-microsoft-com:vml" Requires="v">
                  <p:oleObj spid="_x0000_s74776" name="Formel" r:id="rId8" imgW="241200" imgH="266400" progId="Equation.3">
                    <p:embed/>
                  </p:oleObj>
                </mc:Choice>
                <mc:Fallback>
                  <p:oleObj name="Formel" r:id="rId8" imgW="241200" imgH="266400" progId="Equation.3">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862104" y="4809083"/>
                          <a:ext cx="546100" cy="492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4757" name="Object 5"/>
            <p:cNvGraphicFramePr>
              <a:graphicFrameLocks noChangeAspect="1"/>
            </p:cNvGraphicFramePr>
            <p:nvPr/>
          </p:nvGraphicFramePr>
          <p:xfrm>
            <a:off x="5199174" y="3140968"/>
            <a:ext cx="488950" cy="492125"/>
          </p:xfrm>
          <a:graphic>
            <a:graphicData uri="http://schemas.openxmlformats.org/presentationml/2006/ole">
              <mc:AlternateContent xmlns:mc="http://schemas.openxmlformats.org/markup-compatibility/2006">
                <mc:Choice xmlns:v="urn:schemas-microsoft-com:vml" Requires="v">
                  <p:oleObj spid="_x0000_s74777" name="Formel" r:id="rId10" imgW="215640" imgH="266400" progId="Equation.3">
                    <p:embed/>
                  </p:oleObj>
                </mc:Choice>
                <mc:Fallback>
                  <p:oleObj name="Formel" r:id="rId10" imgW="215640" imgH="266400" progId="Equation.3">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199174" y="3140968"/>
                          <a:ext cx="488950" cy="492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58" name="Textfeld 57"/>
          <p:cNvSpPr txBox="1"/>
          <p:nvPr/>
        </p:nvSpPr>
        <p:spPr>
          <a:xfrm>
            <a:off x="5076056" y="5196098"/>
            <a:ext cx="3744416" cy="1077218"/>
          </a:xfrm>
          <a:prstGeom prst="rect">
            <a:avLst/>
          </a:prstGeom>
          <a:noFill/>
        </p:spPr>
        <p:txBody>
          <a:bodyPr wrap="square" rtlCol="0">
            <a:spAutoFit/>
          </a:bodyPr>
          <a:lstStyle/>
          <a:p>
            <a:r>
              <a:rPr lang="de-DE" sz="1600" b="1" dirty="0" smtClean="0">
                <a:latin typeface="+mn-lt"/>
              </a:rPr>
              <a:t>Hinweis:</a:t>
            </a:r>
          </a:p>
          <a:p>
            <a:r>
              <a:rPr lang="de-DE" sz="1600" dirty="0" smtClean="0">
                <a:latin typeface="+mn-lt"/>
              </a:rPr>
              <a:t>ZPG-Materialien zu Vektorgrößen im Physikunterricht  bzw. speziell Kräfteaddition in Kl.10 (Dr. M. Ziegler)</a:t>
            </a:r>
            <a:endParaRPr lang="de-DE" sz="1600" dirty="0">
              <a:latin typeface="+mn-lt"/>
            </a:endParaRPr>
          </a:p>
        </p:txBody>
      </p:sp>
    </p:spTree>
    <p:extLst>
      <p:ext uri="{BB962C8B-B14F-4D97-AF65-F5344CB8AC3E}">
        <p14:creationId xmlns:p14="http://schemas.microsoft.com/office/powerpoint/2010/main" val="894429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5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p:txBody>
          <a:bodyPr/>
          <a:lstStyle/>
          <a:p>
            <a:pPr algn="ctr"/>
            <a:r>
              <a:rPr lang="de-DE" sz="3000" b="1" dirty="0" smtClean="0"/>
              <a:t>Vektorgrößen</a:t>
            </a:r>
            <a:endParaRPr lang="de-DE" sz="3000" b="1" dirty="0"/>
          </a:p>
        </p:txBody>
      </p:sp>
      <p:sp>
        <p:nvSpPr>
          <p:cNvPr id="4" name="Fußzeilenplatzhalter 3"/>
          <p:cNvSpPr>
            <a:spLocks noGrp="1"/>
          </p:cNvSpPr>
          <p:nvPr>
            <p:ph type="ftr" sz="quarter" idx="3"/>
          </p:nvPr>
        </p:nvSpPr>
        <p:spPr>
          <a:xfrm>
            <a:off x="217104" y="6376391"/>
            <a:ext cx="4464050" cy="364977"/>
          </a:xfrm>
        </p:spPr>
        <p:txBody>
          <a:bodyPr/>
          <a:lstStyle/>
          <a:p>
            <a:r>
              <a:rPr lang="de-DE" dirty="0" smtClean="0"/>
              <a:t>ZPG Physik 10.07.2017 - </a:t>
            </a:r>
            <a:r>
              <a:rPr lang="de-DE" dirty="0" err="1" smtClean="0"/>
              <a:t>StD'in</a:t>
            </a:r>
            <a:r>
              <a:rPr lang="de-DE" dirty="0" smtClean="0"/>
              <a:t> Monica Hettrich</a:t>
            </a:r>
            <a:endParaRPr lang="de-DE" dirty="0"/>
          </a:p>
        </p:txBody>
      </p:sp>
      <p:sp>
        <p:nvSpPr>
          <p:cNvPr id="6" name="Inhaltsplatzhalter 5"/>
          <p:cNvSpPr>
            <a:spLocks noGrp="1"/>
          </p:cNvSpPr>
          <p:nvPr>
            <p:ph sz="half" idx="1"/>
          </p:nvPr>
        </p:nvSpPr>
        <p:spPr>
          <a:xfrm>
            <a:off x="252390" y="2960948"/>
            <a:ext cx="8640089" cy="936104"/>
          </a:xfrm>
        </p:spPr>
        <p:txBody>
          <a:bodyPr/>
          <a:lstStyle/>
          <a:p>
            <a:pPr marL="0" indent="0">
              <a:buNone/>
            </a:pPr>
            <a:r>
              <a:rPr lang="de-DE" sz="2400" b="1" dirty="0" smtClean="0">
                <a:solidFill>
                  <a:prstClr val="black"/>
                </a:solidFill>
                <a:latin typeface="Calibri"/>
                <a:sym typeface="Symbol"/>
              </a:rPr>
              <a:t>Hinweise:</a:t>
            </a:r>
          </a:p>
          <a:p>
            <a:r>
              <a:rPr lang="de-DE" sz="2000" dirty="0" smtClean="0"/>
              <a:t>Berechnungen nur </a:t>
            </a:r>
            <a:r>
              <a:rPr lang="de-DE" sz="2000" i="1" dirty="0" smtClean="0"/>
              <a:t>in eindimensionalen, einfachen Fällen</a:t>
            </a:r>
            <a:r>
              <a:rPr lang="de-DE" sz="2000" dirty="0" smtClean="0"/>
              <a:t>:</a:t>
            </a:r>
          </a:p>
          <a:p>
            <a:pPr marL="0" indent="0">
              <a:buNone/>
            </a:pPr>
            <a:endParaRPr lang="de-DE" sz="2400" dirty="0"/>
          </a:p>
        </p:txBody>
      </p:sp>
      <p:sp>
        <p:nvSpPr>
          <p:cNvPr id="7" name="Inhaltsplatzhalter 1"/>
          <p:cNvSpPr txBox="1">
            <a:spLocks/>
          </p:cNvSpPr>
          <p:nvPr/>
        </p:nvSpPr>
        <p:spPr>
          <a:xfrm>
            <a:off x="252390" y="980728"/>
            <a:ext cx="8640089" cy="1944216"/>
          </a:xfrm>
          <a:prstGeom prst="rect">
            <a:avLst/>
          </a:prstGeom>
          <a:solidFill>
            <a:schemeClr val="accent6">
              <a:lumMod val="40000"/>
              <a:lumOff val="60000"/>
            </a:schemeClr>
          </a:solidFill>
        </p:spPr>
        <p:txBody>
          <a:bodyPr/>
          <a:lstStyle/>
          <a:p>
            <a:pPr marL="342900" marR="0" lvl="0" indent="-342900" algn="ctr" defTabSz="914400" rtl="0" eaLnBrk="1" fontAlgn="base" latinLnBrk="0" hangingPunct="1">
              <a:lnSpc>
                <a:spcPct val="100000"/>
              </a:lnSpc>
              <a:spcBef>
                <a:spcPts val="600"/>
              </a:spcBef>
              <a:spcAft>
                <a:spcPts val="0"/>
              </a:spcAft>
              <a:buClr>
                <a:srgbClr val="7F7F7F"/>
              </a:buClr>
              <a:buSzTx/>
              <a:buFont typeface="Wingdings" pitchFamily="2" charset="2"/>
              <a:buNone/>
              <a:tabLst/>
              <a:defRPr/>
            </a:pPr>
            <a:r>
              <a:rPr kumimoji="0" lang="de-DE" sz="2000" b="0" i="0" u="none" strike="noStrike" kern="1200" cap="none" spc="0" normalizeH="0" baseline="0" noProof="0" dirty="0" smtClean="0">
                <a:ln>
                  <a:noFill/>
                </a:ln>
                <a:solidFill>
                  <a:schemeClr val="tx1"/>
                </a:solidFill>
                <a:effectLst/>
                <a:uLnTx/>
                <a:uFillTx/>
                <a:latin typeface="+mn-lt"/>
                <a:ea typeface="+mn-ea"/>
                <a:cs typeface="Arial" pitchFamily="34" charset="0"/>
                <a:sym typeface="Symbol"/>
              </a:rPr>
              <a:t>Die Schülerinnen und Schüler können …</a:t>
            </a:r>
          </a:p>
          <a:p>
            <a:pPr lvl="0" algn="ctr" eaLnBrk="1" hangingPunct="1">
              <a:spcBef>
                <a:spcPct val="20000"/>
              </a:spcBef>
              <a:buClr>
                <a:srgbClr val="7F7F7F"/>
              </a:buClr>
            </a:pPr>
            <a:r>
              <a:rPr kumimoji="0" lang="de-DE" sz="2400" b="0" i="0" u="none" strike="noStrike" kern="1200" cap="none" spc="0" normalizeH="0" baseline="0" noProof="0" dirty="0" smtClean="0">
                <a:ln>
                  <a:noFill/>
                </a:ln>
                <a:solidFill>
                  <a:schemeClr val="tx1"/>
                </a:solidFill>
                <a:effectLst/>
                <a:uLnTx/>
                <a:uFillTx/>
                <a:latin typeface="+mn-lt"/>
                <a:ea typeface="+mn-ea"/>
                <a:cs typeface="Arial" pitchFamily="34" charset="0"/>
                <a:sym typeface="Symbol"/>
              </a:rPr>
              <a:t>3.3.5.3</a:t>
            </a:r>
            <a:r>
              <a:rPr kumimoji="0" lang="de-DE" sz="2400" b="0" i="0" u="none" strike="noStrike" kern="1200" cap="none" spc="0" normalizeH="0" noProof="0" dirty="0" smtClean="0">
                <a:ln>
                  <a:noFill/>
                </a:ln>
                <a:solidFill>
                  <a:schemeClr val="tx1"/>
                </a:solidFill>
                <a:effectLst/>
                <a:uLnTx/>
                <a:uFillTx/>
                <a:latin typeface="+mn-lt"/>
                <a:ea typeface="+mn-ea"/>
                <a:cs typeface="Arial" pitchFamily="34" charset="0"/>
                <a:sym typeface="Symbol"/>
              </a:rPr>
              <a:t> </a:t>
            </a:r>
            <a:r>
              <a:rPr lang="de-DE" dirty="0" smtClean="0">
                <a:latin typeface="+mn-lt"/>
                <a:cs typeface="Arial" pitchFamily="34" charset="0"/>
                <a:sym typeface="Symbol"/>
              </a:rPr>
              <a:t>den </a:t>
            </a:r>
            <a:r>
              <a:rPr lang="de-DE" i="1" dirty="0" smtClean="0">
                <a:latin typeface="+mn-lt"/>
                <a:cs typeface="Arial" pitchFamily="34" charset="0"/>
                <a:sym typeface="Symbol"/>
              </a:rPr>
              <a:t>Impulserhaltungssatz</a:t>
            </a:r>
            <a:r>
              <a:rPr lang="de-DE" dirty="0" smtClean="0">
                <a:latin typeface="+mn-lt"/>
                <a:cs typeface="Arial" pitchFamily="34" charset="0"/>
                <a:sym typeface="Symbol"/>
              </a:rPr>
              <a:t> erläutern und zur quantitativen Beschreibung eines Prozesses anwenden (u.a. </a:t>
            </a:r>
            <a:r>
              <a:rPr lang="de-DE" i="1" dirty="0" err="1" smtClean="0">
                <a:latin typeface="+mn-lt"/>
                <a:cs typeface="Arial" pitchFamily="34" charset="0"/>
                <a:sym typeface="Symbol"/>
              </a:rPr>
              <a:t>inelastischer</a:t>
            </a:r>
            <a:r>
              <a:rPr lang="de-DE" i="1" dirty="0" smtClean="0">
                <a:latin typeface="+mn-lt"/>
                <a:cs typeface="Arial" pitchFamily="34" charset="0"/>
                <a:sym typeface="Symbol"/>
              </a:rPr>
              <a:t> Stoß</a:t>
            </a:r>
            <a:r>
              <a:rPr lang="de-DE" dirty="0" smtClean="0">
                <a:latin typeface="+mn-lt"/>
                <a:cs typeface="Arial" pitchFamily="34" charset="0"/>
                <a:sym typeface="Symbol"/>
              </a:rPr>
              <a:t>, </a:t>
            </a:r>
            <a:r>
              <a:rPr lang="de-DE" i="1" dirty="0" smtClean="0">
                <a:latin typeface="+mn-lt"/>
                <a:cs typeface="Arial" pitchFamily="34" charset="0"/>
                <a:sym typeface="Symbol"/>
              </a:rPr>
              <a:t>Rückstoßprinzip</a:t>
            </a:r>
            <a:r>
              <a:rPr lang="de-DE" dirty="0" smtClean="0">
                <a:latin typeface="+mn-lt"/>
                <a:cs typeface="Arial" pitchFamily="34" charset="0"/>
                <a:sym typeface="Symbol"/>
              </a:rPr>
              <a:t>). Dabei wählen sie geeignete Zustände zur Impulsbilanzierung aus</a:t>
            </a:r>
          </a:p>
        </p:txBody>
      </p:sp>
      <p:grpSp>
        <p:nvGrpSpPr>
          <p:cNvPr id="8" name="Group 121"/>
          <p:cNvGrpSpPr>
            <a:grpSpLocks/>
          </p:cNvGrpSpPr>
          <p:nvPr/>
        </p:nvGrpSpPr>
        <p:grpSpPr bwMode="auto">
          <a:xfrm flipH="1">
            <a:off x="688184" y="4449996"/>
            <a:ext cx="617537" cy="527048"/>
            <a:chOff x="7065" y="2675"/>
            <a:chExt cx="780" cy="540"/>
          </a:xfrm>
        </p:grpSpPr>
        <p:sp>
          <p:nvSpPr>
            <p:cNvPr id="9" name="AutoShape 122"/>
            <p:cNvSpPr>
              <a:spLocks noChangeArrowheads="1"/>
            </p:cNvSpPr>
            <p:nvPr/>
          </p:nvSpPr>
          <p:spPr bwMode="auto">
            <a:xfrm>
              <a:off x="7269" y="2831"/>
              <a:ext cx="144" cy="126"/>
            </a:xfrm>
            <a:prstGeom prst="roundRect">
              <a:avLst>
                <a:gd name="adj" fmla="val 16667"/>
              </a:avLst>
            </a:prstGeom>
            <a:gradFill rotWithShape="1">
              <a:gsLst>
                <a:gs pos="0">
                  <a:srgbClr val="FFCC99"/>
                </a:gs>
                <a:gs pos="50000">
                  <a:srgbClr val="FFFF99"/>
                </a:gs>
                <a:gs pos="100000">
                  <a:srgbClr val="FFCC99"/>
                </a:gs>
              </a:gsLst>
              <a:lin ang="0" scaled="1"/>
            </a:gradFill>
            <a:ln w="9525">
              <a:solidFill>
                <a:srgbClr val="000000"/>
              </a:solidFill>
              <a:round/>
              <a:headEnd/>
              <a:tailEnd/>
            </a:ln>
          </p:spPr>
          <p:txBody>
            <a:bodyPr/>
            <a:lstStyle/>
            <a:p>
              <a:endParaRPr lang="de-DE"/>
            </a:p>
          </p:txBody>
        </p:sp>
        <p:sp>
          <p:nvSpPr>
            <p:cNvPr id="10" name="AutoShape 123"/>
            <p:cNvSpPr>
              <a:spLocks noChangeArrowheads="1"/>
            </p:cNvSpPr>
            <p:nvPr/>
          </p:nvSpPr>
          <p:spPr bwMode="auto">
            <a:xfrm rot="16200000">
              <a:off x="7359" y="2651"/>
              <a:ext cx="192" cy="780"/>
            </a:xfrm>
            <a:prstGeom prst="can">
              <a:avLst>
                <a:gd name="adj" fmla="val 41565"/>
              </a:avLst>
            </a:prstGeom>
            <a:gradFill rotWithShape="1">
              <a:gsLst>
                <a:gs pos="0">
                  <a:srgbClr val="333333"/>
                </a:gs>
                <a:gs pos="50000">
                  <a:srgbClr val="FF0000"/>
                </a:gs>
                <a:gs pos="100000">
                  <a:srgbClr val="333333"/>
                </a:gs>
              </a:gsLst>
              <a:lin ang="0" scaled="1"/>
            </a:gradFill>
            <a:ln w="9525">
              <a:solidFill>
                <a:srgbClr val="000000"/>
              </a:solidFill>
              <a:round/>
              <a:headEnd/>
              <a:tailEnd/>
            </a:ln>
          </p:spPr>
          <p:txBody>
            <a:bodyPr/>
            <a:lstStyle/>
            <a:p>
              <a:endParaRPr lang="de-DE"/>
            </a:p>
          </p:txBody>
        </p:sp>
        <p:grpSp>
          <p:nvGrpSpPr>
            <p:cNvPr id="11" name="Group 124"/>
            <p:cNvGrpSpPr>
              <a:grpSpLocks/>
            </p:cNvGrpSpPr>
            <p:nvPr/>
          </p:nvGrpSpPr>
          <p:grpSpPr bwMode="auto">
            <a:xfrm>
              <a:off x="7197" y="3071"/>
              <a:ext cx="156" cy="144"/>
              <a:chOff x="7197" y="3071"/>
              <a:chExt cx="156" cy="144"/>
            </a:xfrm>
          </p:grpSpPr>
          <p:sp>
            <p:nvSpPr>
              <p:cNvPr id="18" name="Oval 125"/>
              <p:cNvSpPr>
                <a:spLocks noChangeArrowheads="1"/>
              </p:cNvSpPr>
              <p:nvPr/>
            </p:nvSpPr>
            <p:spPr bwMode="auto">
              <a:xfrm>
                <a:off x="7197" y="3071"/>
                <a:ext cx="156" cy="144"/>
              </a:xfrm>
              <a:prstGeom prst="ellipse">
                <a:avLst/>
              </a:prstGeom>
              <a:solidFill>
                <a:srgbClr val="333333"/>
              </a:solidFill>
              <a:ln w="9525">
                <a:solidFill>
                  <a:srgbClr val="000000"/>
                </a:solidFill>
                <a:round/>
                <a:headEnd/>
                <a:tailEnd/>
              </a:ln>
            </p:spPr>
            <p:txBody>
              <a:bodyPr/>
              <a:lstStyle/>
              <a:p>
                <a:endParaRPr lang="de-DE"/>
              </a:p>
            </p:txBody>
          </p:sp>
          <p:sp>
            <p:nvSpPr>
              <p:cNvPr id="19" name="Oval 126"/>
              <p:cNvSpPr>
                <a:spLocks noChangeArrowheads="1"/>
              </p:cNvSpPr>
              <p:nvPr/>
            </p:nvSpPr>
            <p:spPr bwMode="auto">
              <a:xfrm>
                <a:off x="7227" y="3095"/>
                <a:ext cx="90" cy="96"/>
              </a:xfrm>
              <a:prstGeom prst="ellipse">
                <a:avLst/>
              </a:prstGeom>
              <a:solidFill>
                <a:srgbClr val="FFFFFF"/>
              </a:solidFill>
              <a:ln w="9525">
                <a:solidFill>
                  <a:srgbClr val="000000"/>
                </a:solidFill>
                <a:round/>
                <a:headEnd/>
                <a:tailEnd/>
              </a:ln>
            </p:spPr>
            <p:txBody>
              <a:bodyPr/>
              <a:lstStyle/>
              <a:p>
                <a:endParaRPr lang="de-DE"/>
              </a:p>
            </p:txBody>
          </p:sp>
        </p:grpSp>
        <p:grpSp>
          <p:nvGrpSpPr>
            <p:cNvPr id="12" name="Group 127"/>
            <p:cNvGrpSpPr>
              <a:grpSpLocks/>
            </p:cNvGrpSpPr>
            <p:nvPr/>
          </p:nvGrpSpPr>
          <p:grpSpPr bwMode="auto">
            <a:xfrm>
              <a:off x="7569" y="3071"/>
              <a:ext cx="156" cy="144"/>
              <a:chOff x="7197" y="3071"/>
              <a:chExt cx="156" cy="144"/>
            </a:xfrm>
          </p:grpSpPr>
          <p:sp>
            <p:nvSpPr>
              <p:cNvPr id="16" name="Oval 128"/>
              <p:cNvSpPr>
                <a:spLocks noChangeArrowheads="1"/>
              </p:cNvSpPr>
              <p:nvPr/>
            </p:nvSpPr>
            <p:spPr bwMode="auto">
              <a:xfrm>
                <a:off x="7197" y="3071"/>
                <a:ext cx="156" cy="144"/>
              </a:xfrm>
              <a:prstGeom prst="ellipse">
                <a:avLst/>
              </a:prstGeom>
              <a:solidFill>
                <a:srgbClr val="333333"/>
              </a:solidFill>
              <a:ln w="9525">
                <a:solidFill>
                  <a:srgbClr val="000000"/>
                </a:solidFill>
                <a:round/>
                <a:headEnd/>
                <a:tailEnd/>
              </a:ln>
            </p:spPr>
            <p:txBody>
              <a:bodyPr/>
              <a:lstStyle/>
              <a:p>
                <a:endParaRPr lang="de-DE"/>
              </a:p>
            </p:txBody>
          </p:sp>
          <p:sp>
            <p:nvSpPr>
              <p:cNvPr id="17" name="Oval 129"/>
              <p:cNvSpPr>
                <a:spLocks noChangeArrowheads="1"/>
              </p:cNvSpPr>
              <p:nvPr/>
            </p:nvSpPr>
            <p:spPr bwMode="auto">
              <a:xfrm>
                <a:off x="7227" y="3095"/>
                <a:ext cx="90" cy="96"/>
              </a:xfrm>
              <a:prstGeom prst="ellipse">
                <a:avLst/>
              </a:prstGeom>
              <a:solidFill>
                <a:srgbClr val="FFFFFF"/>
              </a:solidFill>
              <a:ln w="9525">
                <a:solidFill>
                  <a:srgbClr val="000000"/>
                </a:solidFill>
                <a:round/>
                <a:headEnd/>
                <a:tailEnd/>
              </a:ln>
            </p:spPr>
            <p:txBody>
              <a:bodyPr/>
              <a:lstStyle/>
              <a:p>
                <a:endParaRPr lang="de-DE"/>
              </a:p>
            </p:txBody>
          </p:sp>
        </p:grpSp>
        <p:sp>
          <p:nvSpPr>
            <p:cNvPr id="13" name="AutoShape 130"/>
            <p:cNvSpPr>
              <a:spLocks noChangeArrowheads="1"/>
            </p:cNvSpPr>
            <p:nvPr/>
          </p:nvSpPr>
          <p:spPr bwMode="auto">
            <a:xfrm>
              <a:off x="7263" y="2681"/>
              <a:ext cx="150" cy="150"/>
            </a:xfrm>
            <a:prstGeom prst="smileyFace">
              <a:avLst>
                <a:gd name="adj" fmla="val 4653"/>
              </a:avLst>
            </a:prstGeom>
            <a:solidFill>
              <a:srgbClr val="FFFFFF"/>
            </a:solidFill>
            <a:ln w="9525">
              <a:solidFill>
                <a:srgbClr val="000000"/>
              </a:solidFill>
              <a:round/>
              <a:headEnd/>
              <a:tailEnd/>
            </a:ln>
          </p:spPr>
          <p:txBody>
            <a:bodyPr/>
            <a:lstStyle/>
            <a:p>
              <a:endParaRPr lang="de-DE"/>
            </a:p>
          </p:txBody>
        </p:sp>
        <p:sp>
          <p:nvSpPr>
            <p:cNvPr id="14" name="AutoShape 131"/>
            <p:cNvSpPr>
              <a:spLocks noChangeArrowheads="1"/>
            </p:cNvSpPr>
            <p:nvPr/>
          </p:nvSpPr>
          <p:spPr bwMode="auto">
            <a:xfrm>
              <a:off x="7467" y="2675"/>
              <a:ext cx="150" cy="150"/>
            </a:xfrm>
            <a:prstGeom prst="smileyFace">
              <a:avLst>
                <a:gd name="adj" fmla="val 4653"/>
              </a:avLst>
            </a:prstGeom>
            <a:solidFill>
              <a:srgbClr val="FFFFFF"/>
            </a:solidFill>
            <a:ln w="9525">
              <a:solidFill>
                <a:srgbClr val="000000"/>
              </a:solidFill>
              <a:round/>
              <a:headEnd/>
              <a:tailEnd/>
            </a:ln>
          </p:spPr>
          <p:txBody>
            <a:bodyPr/>
            <a:lstStyle/>
            <a:p>
              <a:endParaRPr lang="de-DE"/>
            </a:p>
          </p:txBody>
        </p:sp>
        <p:sp>
          <p:nvSpPr>
            <p:cNvPr id="15" name="AutoShape 132"/>
            <p:cNvSpPr>
              <a:spLocks noChangeArrowheads="1"/>
            </p:cNvSpPr>
            <p:nvPr/>
          </p:nvSpPr>
          <p:spPr bwMode="auto">
            <a:xfrm>
              <a:off x="7473" y="2831"/>
              <a:ext cx="144" cy="126"/>
            </a:xfrm>
            <a:prstGeom prst="roundRect">
              <a:avLst>
                <a:gd name="adj" fmla="val 16667"/>
              </a:avLst>
            </a:prstGeom>
            <a:gradFill rotWithShape="1">
              <a:gsLst>
                <a:gs pos="0">
                  <a:srgbClr val="0000FF"/>
                </a:gs>
                <a:gs pos="50000">
                  <a:srgbClr val="99CCFF"/>
                </a:gs>
                <a:gs pos="100000">
                  <a:srgbClr val="0000FF"/>
                </a:gs>
              </a:gsLst>
              <a:lin ang="0" scaled="1"/>
            </a:gradFill>
            <a:ln w="9525">
              <a:solidFill>
                <a:srgbClr val="000000"/>
              </a:solidFill>
              <a:round/>
              <a:headEnd/>
              <a:tailEnd/>
            </a:ln>
          </p:spPr>
          <p:txBody>
            <a:bodyPr/>
            <a:lstStyle/>
            <a:p>
              <a:endParaRPr lang="de-DE"/>
            </a:p>
          </p:txBody>
        </p:sp>
      </p:grpSp>
      <p:sp>
        <p:nvSpPr>
          <p:cNvPr id="32" name="Wolke 31"/>
          <p:cNvSpPr/>
          <p:nvPr/>
        </p:nvSpPr>
        <p:spPr>
          <a:xfrm>
            <a:off x="1228254" y="4725016"/>
            <a:ext cx="144016" cy="144016"/>
          </a:xfrm>
          <a:prstGeom prst="cloud">
            <a:avLst/>
          </a:prstGeom>
          <a:gradFill flip="none" rotWithShape="1">
            <a:gsLst>
              <a:gs pos="0">
                <a:schemeClr val="bg1">
                  <a:lumMod val="75000"/>
                  <a:shade val="30000"/>
                  <a:satMod val="115000"/>
                </a:schemeClr>
              </a:gs>
              <a:gs pos="50000">
                <a:schemeClr val="bg1"/>
              </a:gs>
              <a:gs pos="100000">
                <a:schemeClr val="bg1">
                  <a:lumMod val="75000"/>
                  <a:shade val="100000"/>
                  <a:satMod val="115000"/>
                </a:schemeClr>
              </a:gs>
            </a:gsLst>
            <a:path path="circle">
              <a:fillToRect l="50000" t="50000" r="50000" b="50000"/>
            </a:path>
            <a:tileRect/>
          </a:gra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Pfeil nach rechts 33"/>
          <p:cNvSpPr/>
          <p:nvPr/>
        </p:nvSpPr>
        <p:spPr>
          <a:xfrm>
            <a:off x="976226" y="4364984"/>
            <a:ext cx="252028" cy="36000"/>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37" name="Gruppieren 36"/>
          <p:cNvGrpSpPr/>
          <p:nvPr/>
        </p:nvGrpSpPr>
        <p:grpSpPr>
          <a:xfrm>
            <a:off x="1552290" y="4436984"/>
            <a:ext cx="684076" cy="527050"/>
            <a:chOff x="1511660" y="5265204"/>
            <a:chExt cx="684076" cy="527050"/>
          </a:xfrm>
        </p:grpSpPr>
        <p:sp>
          <p:nvSpPr>
            <p:cNvPr id="27" name="AutoShape 132"/>
            <p:cNvSpPr>
              <a:spLocks noChangeArrowheads="1"/>
            </p:cNvSpPr>
            <p:nvPr/>
          </p:nvSpPr>
          <p:spPr bwMode="auto">
            <a:xfrm>
              <a:off x="1840446" y="5417463"/>
              <a:ext cx="114007" cy="122978"/>
            </a:xfrm>
            <a:prstGeom prst="roundRect">
              <a:avLst>
                <a:gd name="adj" fmla="val 16667"/>
              </a:avLst>
            </a:prstGeom>
            <a:gradFill rotWithShape="1">
              <a:gsLst>
                <a:gs pos="0">
                  <a:srgbClr val="0000FF"/>
                </a:gs>
                <a:gs pos="50000">
                  <a:srgbClr val="99CCFF"/>
                </a:gs>
                <a:gs pos="100000">
                  <a:srgbClr val="0000FF"/>
                </a:gs>
              </a:gsLst>
              <a:lin ang="0" scaled="1"/>
            </a:gradFill>
            <a:ln w="9525">
              <a:solidFill>
                <a:srgbClr val="000000"/>
              </a:solidFill>
              <a:round/>
              <a:headEnd/>
              <a:tailEnd/>
            </a:ln>
          </p:spPr>
          <p:txBody>
            <a:bodyPr/>
            <a:lstStyle/>
            <a:p>
              <a:endParaRPr lang="de-DE"/>
            </a:p>
          </p:txBody>
        </p:sp>
        <p:sp>
          <p:nvSpPr>
            <p:cNvPr id="36" name="AutoShape 132"/>
            <p:cNvSpPr>
              <a:spLocks noChangeArrowheads="1"/>
            </p:cNvSpPr>
            <p:nvPr/>
          </p:nvSpPr>
          <p:spPr bwMode="auto">
            <a:xfrm>
              <a:off x="1992846" y="5417463"/>
              <a:ext cx="114007" cy="122978"/>
            </a:xfrm>
            <a:prstGeom prst="roundRect">
              <a:avLst>
                <a:gd name="adj" fmla="val 16667"/>
              </a:avLst>
            </a:prstGeom>
            <a:gradFill flip="none" rotWithShape="1">
              <a:gsLst>
                <a:gs pos="0">
                  <a:srgbClr val="008000">
                    <a:shade val="30000"/>
                    <a:satMod val="115000"/>
                  </a:srgbClr>
                </a:gs>
                <a:gs pos="50000">
                  <a:schemeClr val="accent3">
                    <a:lumMod val="60000"/>
                    <a:lumOff val="40000"/>
                  </a:schemeClr>
                </a:gs>
                <a:gs pos="100000">
                  <a:srgbClr val="008000">
                    <a:shade val="100000"/>
                    <a:satMod val="115000"/>
                  </a:srgbClr>
                </a:gs>
              </a:gsLst>
              <a:lin ang="0" scaled="1"/>
              <a:tileRect/>
            </a:gradFill>
            <a:ln w="9525">
              <a:solidFill>
                <a:srgbClr val="000000"/>
              </a:solidFill>
              <a:round/>
              <a:headEnd/>
              <a:tailEnd/>
            </a:ln>
          </p:spPr>
          <p:txBody>
            <a:bodyPr/>
            <a:lstStyle/>
            <a:p>
              <a:endParaRPr lang="de-DE"/>
            </a:p>
          </p:txBody>
        </p:sp>
        <p:sp>
          <p:nvSpPr>
            <p:cNvPr id="21" name="AutoShape 122"/>
            <p:cNvSpPr>
              <a:spLocks noChangeArrowheads="1"/>
            </p:cNvSpPr>
            <p:nvPr/>
          </p:nvSpPr>
          <p:spPr bwMode="auto">
            <a:xfrm>
              <a:off x="1685685" y="5417463"/>
              <a:ext cx="114007" cy="122978"/>
            </a:xfrm>
            <a:prstGeom prst="roundRect">
              <a:avLst>
                <a:gd name="adj" fmla="val 16667"/>
              </a:avLst>
            </a:prstGeom>
            <a:gradFill rotWithShape="1">
              <a:gsLst>
                <a:gs pos="0">
                  <a:srgbClr val="FFCC99"/>
                </a:gs>
                <a:gs pos="50000">
                  <a:srgbClr val="FFFF99"/>
                </a:gs>
                <a:gs pos="100000">
                  <a:srgbClr val="FFCC99"/>
                </a:gs>
              </a:gsLst>
              <a:lin ang="0" scaled="1"/>
            </a:gradFill>
            <a:ln w="9525">
              <a:solidFill>
                <a:srgbClr val="000000"/>
              </a:solidFill>
              <a:round/>
              <a:headEnd/>
              <a:tailEnd/>
            </a:ln>
          </p:spPr>
          <p:txBody>
            <a:bodyPr/>
            <a:lstStyle/>
            <a:p>
              <a:endParaRPr lang="de-DE"/>
            </a:p>
          </p:txBody>
        </p:sp>
        <p:sp>
          <p:nvSpPr>
            <p:cNvPr id="22" name="AutoShape 123"/>
            <p:cNvSpPr>
              <a:spLocks noChangeArrowheads="1"/>
            </p:cNvSpPr>
            <p:nvPr/>
          </p:nvSpPr>
          <p:spPr bwMode="auto">
            <a:xfrm rot="16200000">
              <a:off x="1793269" y="5313658"/>
              <a:ext cx="187396" cy="617538"/>
            </a:xfrm>
            <a:prstGeom prst="can">
              <a:avLst>
                <a:gd name="adj" fmla="val 41565"/>
              </a:avLst>
            </a:prstGeom>
            <a:gradFill rotWithShape="1">
              <a:gsLst>
                <a:gs pos="0">
                  <a:srgbClr val="333333"/>
                </a:gs>
                <a:gs pos="50000">
                  <a:srgbClr val="FF0000"/>
                </a:gs>
                <a:gs pos="100000">
                  <a:srgbClr val="333333"/>
                </a:gs>
              </a:gsLst>
              <a:lin ang="0" scaled="1"/>
            </a:gradFill>
            <a:ln w="9525">
              <a:solidFill>
                <a:srgbClr val="000000"/>
              </a:solidFill>
              <a:round/>
              <a:headEnd/>
              <a:tailEnd/>
            </a:ln>
          </p:spPr>
          <p:txBody>
            <a:bodyPr/>
            <a:lstStyle/>
            <a:p>
              <a:endParaRPr lang="de-DE"/>
            </a:p>
          </p:txBody>
        </p:sp>
        <p:sp>
          <p:nvSpPr>
            <p:cNvPr id="30" name="Oval 125"/>
            <p:cNvSpPr>
              <a:spLocks noChangeArrowheads="1"/>
            </p:cNvSpPr>
            <p:nvPr/>
          </p:nvSpPr>
          <p:spPr bwMode="auto">
            <a:xfrm>
              <a:off x="1682704" y="5651707"/>
              <a:ext cx="123508" cy="140547"/>
            </a:xfrm>
            <a:prstGeom prst="ellipse">
              <a:avLst/>
            </a:prstGeom>
            <a:solidFill>
              <a:srgbClr val="333333"/>
            </a:solidFill>
            <a:ln w="9525">
              <a:solidFill>
                <a:srgbClr val="000000"/>
              </a:solidFill>
              <a:round/>
              <a:headEnd/>
              <a:tailEnd/>
            </a:ln>
          </p:spPr>
          <p:txBody>
            <a:bodyPr/>
            <a:lstStyle/>
            <a:p>
              <a:endParaRPr lang="de-DE"/>
            </a:p>
          </p:txBody>
        </p:sp>
        <p:sp>
          <p:nvSpPr>
            <p:cNvPr id="31" name="Oval 126"/>
            <p:cNvSpPr>
              <a:spLocks noChangeArrowheads="1"/>
            </p:cNvSpPr>
            <p:nvPr/>
          </p:nvSpPr>
          <p:spPr bwMode="auto">
            <a:xfrm>
              <a:off x="1706456" y="5675132"/>
              <a:ext cx="71255" cy="93698"/>
            </a:xfrm>
            <a:prstGeom prst="ellipse">
              <a:avLst/>
            </a:prstGeom>
            <a:solidFill>
              <a:srgbClr val="FFFFFF"/>
            </a:solidFill>
            <a:ln w="9525">
              <a:solidFill>
                <a:srgbClr val="000000"/>
              </a:solidFill>
              <a:round/>
              <a:headEnd/>
              <a:tailEnd/>
            </a:ln>
          </p:spPr>
          <p:txBody>
            <a:bodyPr/>
            <a:lstStyle/>
            <a:p>
              <a:endParaRPr lang="de-DE"/>
            </a:p>
          </p:txBody>
        </p:sp>
        <p:sp>
          <p:nvSpPr>
            <p:cNvPr id="28" name="Oval 128"/>
            <p:cNvSpPr>
              <a:spLocks noChangeArrowheads="1"/>
            </p:cNvSpPr>
            <p:nvPr/>
          </p:nvSpPr>
          <p:spPr bwMode="auto">
            <a:xfrm>
              <a:off x="1977223" y="5651707"/>
              <a:ext cx="123508" cy="140547"/>
            </a:xfrm>
            <a:prstGeom prst="ellipse">
              <a:avLst/>
            </a:prstGeom>
            <a:solidFill>
              <a:srgbClr val="333333"/>
            </a:solidFill>
            <a:ln w="9525">
              <a:solidFill>
                <a:srgbClr val="000000"/>
              </a:solidFill>
              <a:round/>
              <a:headEnd/>
              <a:tailEnd/>
            </a:ln>
          </p:spPr>
          <p:txBody>
            <a:bodyPr/>
            <a:lstStyle/>
            <a:p>
              <a:endParaRPr lang="de-DE"/>
            </a:p>
          </p:txBody>
        </p:sp>
        <p:sp>
          <p:nvSpPr>
            <p:cNvPr id="29" name="Oval 129"/>
            <p:cNvSpPr>
              <a:spLocks noChangeArrowheads="1"/>
            </p:cNvSpPr>
            <p:nvPr/>
          </p:nvSpPr>
          <p:spPr bwMode="auto">
            <a:xfrm>
              <a:off x="2000975" y="5675132"/>
              <a:ext cx="71255" cy="93698"/>
            </a:xfrm>
            <a:prstGeom prst="ellipse">
              <a:avLst/>
            </a:prstGeom>
            <a:solidFill>
              <a:srgbClr val="FFFFFF"/>
            </a:solidFill>
            <a:ln w="9525">
              <a:solidFill>
                <a:srgbClr val="000000"/>
              </a:solidFill>
              <a:round/>
              <a:headEnd/>
              <a:tailEnd/>
            </a:ln>
          </p:spPr>
          <p:txBody>
            <a:bodyPr/>
            <a:lstStyle/>
            <a:p>
              <a:endParaRPr lang="de-DE"/>
            </a:p>
          </p:txBody>
        </p:sp>
        <p:sp>
          <p:nvSpPr>
            <p:cNvPr id="25" name="AutoShape 130"/>
            <p:cNvSpPr>
              <a:spLocks noChangeArrowheads="1"/>
            </p:cNvSpPr>
            <p:nvPr/>
          </p:nvSpPr>
          <p:spPr bwMode="auto">
            <a:xfrm>
              <a:off x="1680935" y="5271060"/>
              <a:ext cx="118757" cy="146403"/>
            </a:xfrm>
            <a:prstGeom prst="smileyFace">
              <a:avLst>
                <a:gd name="adj" fmla="val 4653"/>
              </a:avLst>
            </a:prstGeom>
            <a:solidFill>
              <a:srgbClr val="FFFFFF"/>
            </a:solidFill>
            <a:ln w="9525">
              <a:solidFill>
                <a:srgbClr val="000000"/>
              </a:solidFill>
              <a:round/>
              <a:headEnd/>
              <a:tailEnd/>
            </a:ln>
          </p:spPr>
          <p:txBody>
            <a:bodyPr/>
            <a:lstStyle/>
            <a:p>
              <a:endParaRPr lang="de-DE"/>
            </a:p>
          </p:txBody>
        </p:sp>
        <p:sp>
          <p:nvSpPr>
            <p:cNvPr id="26" name="AutoShape 131"/>
            <p:cNvSpPr>
              <a:spLocks noChangeArrowheads="1"/>
            </p:cNvSpPr>
            <p:nvPr/>
          </p:nvSpPr>
          <p:spPr bwMode="auto">
            <a:xfrm>
              <a:off x="1835696" y="5265204"/>
              <a:ext cx="118757" cy="146403"/>
            </a:xfrm>
            <a:prstGeom prst="smileyFace">
              <a:avLst>
                <a:gd name="adj" fmla="val 4653"/>
              </a:avLst>
            </a:prstGeom>
            <a:solidFill>
              <a:srgbClr val="FFFFFF"/>
            </a:solidFill>
            <a:ln w="9525">
              <a:solidFill>
                <a:srgbClr val="000000"/>
              </a:solidFill>
              <a:round/>
              <a:headEnd/>
              <a:tailEnd/>
            </a:ln>
          </p:spPr>
          <p:txBody>
            <a:bodyPr/>
            <a:lstStyle/>
            <a:p>
              <a:endParaRPr lang="de-DE"/>
            </a:p>
          </p:txBody>
        </p:sp>
        <p:sp>
          <p:nvSpPr>
            <p:cNvPr id="33" name="Wolke 32"/>
            <p:cNvSpPr/>
            <p:nvPr/>
          </p:nvSpPr>
          <p:spPr>
            <a:xfrm flipH="1">
              <a:off x="1511660" y="5553236"/>
              <a:ext cx="108012" cy="144016"/>
            </a:xfrm>
            <a:prstGeom prst="cloud">
              <a:avLst/>
            </a:prstGeom>
            <a:gradFill flip="none" rotWithShape="1">
              <a:gsLst>
                <a:gs pos="0">
                  <a:schemeClr val="bg1">
                    <a:lumMod val="75000"/>
                    <a:shade val="30000"/>
                    <a:satMod val="115000"/>
                  </a:schemeClr>
                </a:gs>
                <a:gs pos="50000">
                  <a:schemeClr val="bg1"/>
                </a:gs>
                <a:gs pos="100000">
                  <a:schemeClr val="bg1">
                    <a:lumMod val="75000"/>
                    <a:shade val="100000"/>
                    <a:satMod val="115000"/>
                  </a:schemeClr>
                </a:gs>
              </a:gsLst>
              <a:path path="circle">
                <a:fillToRect l="50000" t="50000" r="50000" b="50000"/>
              </a:path>
              <a:tileRect/>
            </a:gra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AutoShape 131"/>
            <p:cNvSpPr>
              <a:spLocks noChangeArrowheads="1"/>
            </p:cNvSpPr>
            <p:nvPr/>
          </p:nvSpPr>
          <p:spPr bwMode="auto">
            <a:xfrm>
              <a:off x="1988096" y="5265204"/>
              <a:ext cx="118757" cy="146403"/>
            </a:xfrm>
            <a:prstGeom prst="smileyFace">
              <a:avLst>
                <a:gd name="adj" fmla="val 4653"/>
              </a:avLst>
            </a:prstGeom>
            <a:solidFill>
              <a:srgbClr val="FFFFFF"/>
            </a:solidFill>
            <a:ln w="9525">
              <a:solidFill>
                <a:srgbClr val="000000"/>
              </a:solidFill>
              <a:round/>
              <a:headEnd/>
              <a:tailEnd/>
            </a:ln>
          </p:spPr>
          <p:txBody>
            <a:bodyPr/>
            <a:lstStyle/>
            <a:p>
              <a:endParaRPr lang="de-DE"/>
            </a:p>
          </p:txBody>
        </p:sp>
      </p:grpSp>
      <p:sp>
        <p:nvSpPr>
          <p:cNvPr id="38" name="Pfeil nach rechts 37"/>
          <p:cNvSpPr/>
          <p:nvPr/>
        </p:nvSpPr>
        <p:spPr>
          <a:xfrm flipH="1">
            <a:off x="1696306" y="4364984"/>
            <a:ext cx="252028" cy="36000"/>
          </a:xfrm>
          <a:prstGeom prst="rightArrow">
            <a:avLst/>
          </a:prstGeom>
          <a:solidFill>
            <a:srgbClr val="00800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64" name="Gruppieren 63"/>
          <p:cNvGrpSpPr/>
          <p:nvPr/>
        </p:nvGrpSpPr>
        <p:grpSpPr>
          <a:xfrm>
            <a:off x="827584" y="5674258"/>
            <a:ext cx="1199071" cy="527050"/>
            <a:chOff x="894123" y="5530242"/>
            <a:chExt cx="1199071" cy="527050"/>
          </a:xfrm>
        </p:grpSpPr>
        <p:sp>
          <p:nvSpPr>
            <p:cNvPr id="40" name="AutoShape 132"/>
            <p:cNvSpPr>
              <a:spLocks noChangeArrowheads="1"/>
            </p:cNvSpPr>
            <p:nvPr/>
          </p:nvSpPr>
          <p:spPr bwMode="auto">
            <a:xfrm>
              <a:off x="1737904" y="5682501"/>
              <a:ext cx="114007" cy="122978"/>
            </a:xfrm>
            <a:prstGeom prst="roundRect">
              <a:avLst>
                <a:gd name="adj" fmla="val 16667"/>
              </a:avLst>
            </a:prstGeom>
            <a:gradFill rotWithShape="1">
              <a:gsLst>
                <a:gs pos="0">
                  <a:srgbClr val="0000FF"/>
                </a:gs>
                <a:gs pos="50000">
                  <a:srgbClr val="99CCFF"/>
                </a:gs>
                <a:gs pos="100000">
                  <a:srgbClr val="0000FF"/>
                </a:gs>
              </a:gsLst>
              <a:lin ang="0" scaled="1"/>
            </a:gradFill>
            <a:ln w="9525">
              <a:solidFill>
                <a:srgbClr val="000000"/>
              </a:solidFill>
              <a:round/>
              <a:headEnd/>
              <a:tailEnd/>
            </a:ln>
          </p:spPr>
          <p:txBody>
            <a:bodyPr/>
            <a:lstStyle/>
            <a:p>
              <a:endParaRPr lang="de-DE"/>
            </a:p>
          </p:txBody>
        </p:sp>
        <p:sp>
          <p:nvSpPr>
            <p:cNvPr id="41" name="AutoShape 132"/>
            <p:cNvSpPr>
              <a:spLocks noChangeArrowheads="1"/>
            </p:cNvSpPr>
            <p:nvPr/>
          </p:nvSpPr>
          <p:spPr bwMode="auto">
            <a:xfrm>
              <a:off x="1890304" y="5682501"/>
              <a:ext cx="114007" cy="122978"/>
            </a:xfrm>
            <a:prstGeom prst="roundRect">
              <a:avLst>
                <a:gd name="adj" fmla="val 16667"/>
              </a:avLst>
            </a:prstGeom>
            <a:gradFill flip="none" rotWithShape="1">
              <a:gsLst>
                <a:gs pos="0">
                  <a:srgbClr val="008000">
                    <a:shade val="30000"/>
                    <a:satMod val="115000"/>
                  </a:srgbClr>
                </a:gs>
                <a:gs pos="50000">
                  <a:schemeClr val="accent3">
                    <a:lumMod val="60000"/>
                    <a:lumOff val="40000"/>
                  </a:schemeClr>
                </a:gs>
                <a:gs pos="100000">
                  <a:srgbClr val="008000">
                    <a:shade val="100000"/>
                    <a:satMod val="115000"/>
                  </a:srgbClr>
                </a:gs>
              </a:gsLst>
              <a:lin ang="0" scaled="1"/>
              <a:tileRect/>
            </a:gradFill>
            <a:ln w="9525">
              <a:solidFill>
                <a:srgbClr val="000000"/>
              </a:solidFill>
              <a:round/>
              <a:headEnd/>
              <a:tailEnd/>
            </a:ln>
          </p:spPr>
          <p:txBody>
            <a:bodyPr/>
            <a:lstStyle/>
            <a:p>
              <a:endParaRPr lang="de-DE"/>
            </a:p>
          </p:txBody>
        </p:sp>
        <p:sp>
          <p:nvSpPr>
            <p:cNvPr id="42" name="AutoShape 122"/>
            <p:cNvSpPr>
              <a:spLocks noChangeArrowheads="1"/>
            </p:cNvSpPr>
            <p:nvPr/>
          </p:nvSpPr>
          <p:spPr bwMode="auto">
            <a:xfrm>
              <a:off x="1583143" y="5682501"/>
              <a:ext cx="114007" cy="122978"/>
            </a:xfrm>
            <a:prstGeom prst="roundRect">
              <a:avLst>
                <a:gd name="adj" fmla="val 16667"/>
              </a:avLst>
            </a:prstGeom>
            <a:gradFill rotWithShape="1">
              <a:gsLst>
                <a:gs pos="0">
                  <a:srgbClr val="FFCC99"/>
                </a:gs>
                <a:gs pos="50000">
                  <a:srgbClr val="FFFF99"/>
                </a:gs>
                <a:gs pos="100000">
                  <a:srgbClr val="FFCC99"/>
                </a:gs>
              </a:gsLst>
              <a:lin ang="0" scaled="1"/>
            </a:gradFill>
            <a:ln w="9525">
              <a:solidFill>
                <a:srgbClr val="000000"/>
              </a:solidFill>
              <a:round/>
              <a:headEnd/>
              <a:tailEnd/>
            </a:ln>
          </p:spPr>
          <p:txBody>
            <a:bodyPr/>
            <a:lstStyle/>
            <a:p>
              <a:endParaRPr lang="de-DE"/>
            </a:p>
          </p:txBody>
        </p:sp>
        <p:sp>
          <p:nvSpPr>
            <p:cNvPr id="43" name="AutoShape 123"/>
            <p:cNvSpPr>
              <a:spLocks noChangeArrowheads="1"/>
            </p:cNvSpPr>
            <p:nvPr/>
          </p:nvSpPr>
          <p:spPr bwMode="auto">
            <a:xfrm rot="16200000">
              <a:off x="1690727" y="5578696"/>
              <a:ext cx="187396" cy="617538"/>
            </a:xfrm>
            <a:prstGeom prst="can">
              <a:avLst>
                <a:gd name="adj" fmla="val 41565"/>
              </a:avLst>
            </a:prstGeom>
            <a:gradFill rotWithShape="1">
              <a:gsLst>
                <a:gs pos="0">
                  <a:srgbClr val="333333"/>
                </a:gs>
                <a:gs pos="50000">
                  <a:srgbClr val="FF0000"/>
                </a:gs>
                <a:gs pos="100000">
                  <a:srgbClr val="333333"/>
                </a:gs>
              </a:gsLst>
              <a:lin ang="0" scaled="1"/>
            </a:gradFill>
            <a:ln w="9525">
              <a:solidFill>
                <a:srgbClr val="000000"/>
              </a:solidFill>
              <a:round/>
              <a:headEnd/>
              <a:tailEnd/>
            </a:ln>
          </p:spPr>
          <p:txBody>
            <a:bodyPr/>
            <a:lstStyle/>
            <a:p>
              <a:endParaRPr lang="de-DE"/>
            </a:p>
          </p:txBody>
        </p:sp>
        <p:sp>
          <p:nvSpPr>
            <p:cNvPr id="44" name="Oval 125"/>
            <p:cNvSpPr>
              <a:spLocks noChangeArrowheads="1"/>
            </p:cNvSpPr>
            <p:nvPr/>
          </p:nvSpPr>
          <p:spPr bwMode="auto">
            <a:xfrm>
              <a:off x="1580162" y="5916745"/>
              <a:ext cx="123508" cy="140547"/>
            </a:xfrm>
            <a:prstGeom prst="ellipse">
              <a:avLst/>
            </a:prstGeom>
            <a:solidFill>
              <a:srgbClr val="333333"/>
            </a:solidFill>
            <a:ln w="9525">
              <a:solidFill>
                <a:srgbClr val="000000"/>
              </a:solidFill>
              <a:round/>
              <a:headEnd/>
              <a:tailEnd/>
            </a:ln>
          </p:spPr>
          <p:txBody>
            <a:bodyPr/>
            <a:lstStyle/>
            <a:p>
              <a:endParaRPr lang="de-DE"/>
            </a:p>
          </p:txBody>
        </p:sp>
        <p:sp>
          <p:nvSpPr>
            <p:cNvPr id="45" name="Oval 126"/>
            <p:cNvSpPr>
              <a:spLocks noChangeArrowheads="1"/>
            </p:cNvSpPr>
            <p:nvPr/>
          </p:nvSpPr>
          <p:spPr bwMode="auto">
            <a:xfrm>
              <a:off x="1603914" y="5940170"/>
              <a:ext cx="71255" cy="93698"/>
            </a:xfrm>
            <a:prstGeom prst="ellipse">
              <a:avLst/>
            </a:prstGeom>
            <a:solidFill>
              <a:srgbClr val="FFFFFF"/>
            </a:solidFill>
            <a:ln w="9525">
              <a:solidFill>
                <a:srgbClr val="000000"/>
              </a:solidFill>
              <a:round/>
              <a:headEnd/>
              <a:tailEnd/>
            </a:ln>
          </p:spPr>
          <p:txBody>
            <a:bodyPr/>
            <a:lstStyle/>
            <a:p>
              <a:endParaRPr lang="de-DE"/>
            </a:p>
          </p:txBody>
        </p:sp>
        <p:sp>
          <p:nvSpPr>
            <p:cNvPr id="46" name="Oval 128"/>
            <p:cNvSpPr>
              <a:spLocks noChangeArrowheads="1"/>
            </p:cNvSpPr>
            <p:nvPr/>
          </p:nvSpPr>
          <p:spPr bwMode="auto">
            <a:xfrm>
              <a:off x="1874681" y="5916745"/>
              <a:ext cx="123508" cy="140547"/>
            </a:xfrm>
            <a:prstGeom prst="ellipse">
              <a:avLst/>
            </a:prstGeom>
            <a:solidFill>
              <a:srgbClr val="333333"/>
            </a:solidFill>
            <a:ln w="9525">
              <a:solidFill>
                <a:srgbClr val="000000"/>
              </a:solidFill>
              <a:round/>
              <a:headEnd/>
              <a:tailEnd/>
            </a:ln>
          </p:spPr>
          <p:txBody>
            <a:bodyPr/>
            <a:lstStyle/>
            <a:p>
              <a:endParaRPr lang="de-DE"/>
            </a:p>
          </p:txBody>
        </p:sp>
        <p:sp>
          <p:nvSpPr>
            <p:cNvPr id="47" name="Oval 129"/>
            <p:cNvSpPr>
              <a:spLocks noChangeArrowheads="1"/>
            </p:cNvSpPr>
            <p:nvPr/>
          </p:nvSpPr>
          <p:spPr bwMode="auto">
            <a:xfrm>
              <a:off x="1898433" y="5940170"/>
              <a:ext cx="71255" cy="93698"/>
            </a:xfrm>
            <a:prstGeom prst="ellipse">
              <a:avLst/>
            </a:prstGeom>
            <a:solidFill>
              <a:srgbClr val="FFFFFF"/>
            </a:solidFill>
            <a:ln w="9525">
              <a:solidFill>
                <a:srgbClr val="000000"/>
              </a:solidFill>
              <a:round/>
              <a:headEnd/>
              <a:tailEnd/>
            </a:ln>
          </p:spPr>
          <p:txBody>
            <a:bodyPr/>
            <a:lstStyle/>
            <a:p>
              <a:endParaRPr lang="de-DE"/>
            </a:p>
          </p:txBody>
        </p:sp>
        <p:sp>
          <p:nvSpPr>
            <p:cNvPr id="48" name="AutoShape 130"/>
            <p:cNvSpPr>
              <a:spLocks noChangeArrowheads="1"/>
            </p:cNvSpPr>
            <p:nvPr/>
          </p:nvSpPr>
          <p:spPr bwMode="auto">
            <a:xfrm>
              <a:off x="1578393" y="5536098"/>
              <a:ext cx="118757" cy="146403"/>
            </a:xfrm>
            <a:prstGeom prst="smileyFace">
              <a:avLst>
                <a:gd name="adj" fmla="val 4653"/>
              </a:avLst>
            </a:prstGeom>
            <a:solidFill>
              <a:srgbClr val="FFFFFF"/>
            </a:solidFill>
            <a:ln w="9525">
              <a:solidFill>
                <a:srgbClr val="000000"/>
              </a:solidFill>
              <a:round/>
              <a:headEnd/>
              <a:tailEnd/>
            </a:ln>
          </p:spPr>
          <p:txBody>
            <a:bodyPr/>
            <a:lstStyle/>
            <a:p>
              <a:endParaRPr lang="de-DE"/>
            </a:p>
          </p:txBody>
        </p:sp>
        <p:sp>
          <p:nvSpPr>
            <p:cNvPr id="49" name="AutoShape 131"/>
            <p:cNvSpPr>
              <a:spLocks noChangeArrowheads="1"/>
            </p:cNvSpPr>
            <p:nvPr/>
          </p:nvSpPr>
          <p:spPr bwMode="auto">
            <a:xfrm>
              <a:off x="1733154" y="5530242"/>
              <a:ext cx="118757" cy="146403"/>
            </a:xfrm>
            <a:prstGeom prst="smileyFace">
              <a:avLst>
                <a:gd name="adj" fmla="val 4653"/>
              </a:avLst>
            </a:prstGeom>
            <a:solidFill>
              <a:srgbClr val="FFFFFF"/>
            </a:solidFill>
            <a:ln w="9525">
              <a:solidFill>
                <a:srgbClr val="000000"/>
              </a:solidFill>
              <a:round/>
              <a:headEnd/>
              <a:tailEnd/>
            </a:ln>
          </p:spPr>
          <p:txBody>
            <a:bodyPr/>
            <a:lstStyle/>
            <a:p>
              <a:endParaRPr lang="de-DE"/>
            </a:p>
          </p:txBody>
        </p:sp>
        <p:sp>
          <p:nvSpPr>
            <p:cNvPr id="51" name="AutoShape 131"/>
            <p:cNvSpPr>
              <a:spLocks noChangeArrowheads="1"/>
            </p:cNvSpPr>
            <p:nvPr/>
          </p:nvSpPr>
          <p:spPr bwMode="auto">
            <a:xfrm>
              <a:off x="1885554" y="5530242"/>
              <a:ext cx="118757" cy="146403"/>
            </a:xfrm>
            <a:prstGeom prst="smileyFace">
              <a:avLst>
                <a:gd name="adj" fmla="val 4653"/>
              </a:avLst>
            </a:prstGeom>
            <a:solidFill>
              <a:srgbClr val="FFFFFF"/>
            </a:solidFill>
            <a:ln w="9525">
              <a:solidFill>
                <a:srgbClr val="000000"/>
              </a:solidFill>
              <a:round/>
              <a:headEnd/>
              <a:tailEnd/>
            </a:ln>
          </p:spPr>
          <p:txBody>
            <a:bodyPr/>
            <a:lstStyle/>
            <a:p>
              <a:endParaRPr lang="de-DE"/>
            </a:p>
          </p:txBody>
        </p:sp>
        <p:grpSp>
          <p:nvGrpSpPr>
            <p:cNvPr id="52" name="Group 121"/>
            <p:cNvGrpSpPr>
              <a:grpSpLocks/>
            </p:cNvGrpSpPr>
            <p:nvPr/>
          </p:nvGrpSpPr>
          <p:grpSpPr bwMode="auto">
            <a:xfrm flipH="1">
              <a:off x="894123" y="5530244"/>
              <a:ext cx="617537" cy="527048"/>
              <a:chOff x="7065" y="2675"/>
              <a:chExt cx="780" cy="540"/>
            </a:xfrm>
          </p:grpSpPr>
          <p:sp>
            <p:nvSpPr>
              <p:cNvPr id="53" name="AutoShape 122"/>
              <p:cNvSpPr>
                <a:spLocks noChangeArrowheads="1"/>
              </p:cNvSpPr>
              <p:nvPr/>
            </p:nvSpPr>
            <p:spPr bwMode="auto">
              <a:xfrm>
                <a:off x="7269" y="2831"/>
                <a:ext cx="144" cy="126"/>
              </a:xfrm>
              <a:prstGeom prst="roundRect">
                <a:avLst>
                  <a:gd name="adj" fmla="val 16667"/>
                </a:avLst>
              </a:prstGeom>
              <a:gradFill rotWithShape="1">
                <a:gsLst>
                  <a:gs pos="0">
                    <a:srgbClr val="FFCC99"/>
                  </a:gs>
                  <a:gs pos="50000">
                    <a:srgbClr val="FFFF99"/>
                  </a:gs>
                  <a:gs pos="100000">
                    <a:srgbClr val="FFCC99"/>
                  </a:gs>
                </a:gsLst>
                <a:lin ang="0" scaled="1"/>
              </a:gradFill>
              <a:ln w="9525">
                <a:solidFill>
                  <a:srgbClr val="000000"/>
                </a:solidFill>
                <a:round/>
                <a:headEnd/>
                <a:tailEnd/>
              </a:ln>
            </p:spPr>
            <p:txBody>
              <a:bodyPr/>
              <a:lstStyle/>
              <a:p>
                <a:endParaRPr lang="de-DE"/>
              </a:p>
            </p:txBody>
          </p:sp>
          <p:sp>
            <p:nvSpPr>
              <p:cNvPr id="54" name="AutoShape 123"/>
              <p:cNvSpPr>
                <a:spLocks noChangeArrowheads="1"/>
              </p:cNvSpPr>
              <p:nvPr/>
            </p:nvSpPr>
            <p:spPr bwMode="auto">
              <a:xfrm rot="16200000">
                <a:off x="7359" y="2651"/>
                <a:ext cx="192" cy="780"/>
              </a:xfrm>
              <a:prstGeom prst="can">
                <a:avLst>
                  <a:gd name="adj" fmla="val 41565"/>
                </a:avLst>
              </a:prstGeom>
              <a:gradFill rotWithShape="1">
                <a:gsLst>
                  <a:gs pos="0">
                    <a:srgbClr val="333333"/>
                  </a:gs>
                  <a:gs pos="50000">
                    <a:srgbClr val="FF0000"/>
                  </a:gs>
                  <a:gs pos="100000">
                    <a:srgbClr val="333333"/>
                  </a:gs>
                </a:gsLst>
                <a:lin ang="0" scaled="1"/>
              </a:gradFill>
              <a:ln w="9525">
                <a:solidFill>
                  <a:srgbClr val="000000"/>
                </a:solidFill>
                <a:round/>
                <a:headEnd/>
                <a:tailEnd/>
              </a:ln>
            </p:spPr>
            <p:txBody>
              <a:bodyPr/>
              <a:lstStyle/>
              <a:p>
                <a:endParaRPr lang="de-DE"/>
              </a:p>
            </p:txBody>
          </p:sp>
          <p:grpSp>
            <p:nvGrpSpPr>
              <p:cNvPr id="55" name="Group 124"/>
              <p:cNvGrpSpPr>
                <a:grpSpLocks/>
              </p:cNvGrpSpPr>
              <p:nvPr/>
            </p:nvGrpSpPr>
            <p:grpSpPr bwMode="auto">
              <a:xfrm>
                <a:off x="7197" y="3071"/>
                <a:ext cx="156" cy="144"/>
                <a:chOff x="7197" y="3071"/>
                <a:chExt cx="156" cy="144"/>
              </a:xfrm>
            </p:grpSpPr>
            <p:sp>
              <p:nvSpPr>
                <p:cNvPr id="62" name="Oval 125"/>
                <p:cNvSpPr>
                  <a:spLocks noChangeArrowheads="1"/>
                </p:cNvSpPr>
                <p:nvPr/>
              </p:nvSpPr>
              <p:spPr bwMode="auto">
                <a:xfrm>
                  <a:off x="7197" y="3071"/>
                  <a:ext cx="156" cy="144"/>
                </a:xfrm>
                <a:prstGeom prst="ellipse">
                  <a:avLst/>
                </a:prstGeom>
                <a:solidFill>
                  <a:srgbClr val="333333"/>
                </a:solidFill>
                <a:ln w="9525">
                  <a:solidFill>
                    <a:srgbClr val="000000"/>
                  </a:solidFill>
                  <a:round/>
                  <a:headEnd/>
                  <a:tailEnd/>
                </a:ln>
              </p:spPr>
              <p:txBody>
                <a:bodyPr/>
                <a:lstStyle/>
                <a:p>
                  <a:endParaRPr lang="de-DE"/>
                </a:p>
              </p:txBody>
            </p:sp>
            <p:sp>
              <p:nvSpPr>
                <p:cNvPr id="63" name="Oval 126"/>
                <p:cNvSpPr>
                  <a:spLocks noChangeArrowheads="1"/>
                </p:cNvSpPr>
                <p:nvPr/>
              </p:nvSpPr>
              <p:spPr bwMode="auto">
                <a:xfrm>
                  <a:off x="7227" y="3095"/>
                  <a:ext cx="90" cy="96"/>
                </a:xfrm>
                <a:prstGeom prst="ellipse">
                  <a:avLst/>
                </a:prstGeom>
                <a:solidFill>
                  <a:srgbClr val="FFFFFF"/>
                </a:solidFill>
                <a:ln w="9525">
                  <a:solidFill>
                    <a:srgbClr val="000000"/>
                  </a:solidFill>
                  <a:round/>
                  <a:headEnd/>
                  <a:tailEnd/>
                </a:ln>
              </p:spPr>
              <p:txBody>
                <a:bodyPr/>
                <a:lstStyle/>
                <a:p>
                  <a:endParaRPr lang="de-DE"/>
                </a:p>
              </p:txBody>
            </p:sp>
          </p:grpSp>
          <p:grpSp>
            <p:nvGrpSpPr>
              <p:cNvPr id="56" name="Group 127"/>
              <p:cNvGrpSpPr>
                <a:grpSpLocks/>
              </p:cNvGrpSpPr>
              <p:nvPr/>
            </p:nvGrpSpPr>
            <p:grpSpPr bwMode="auto">
              <a:xfrm>
                <a:off x="7569" y="3071"/>
                <a:ext cx="156" cy="144"/>
                <a:chOff x="7197" y="3071"/>
                <a:chExt cx="156" cy="144"/>
              </a:xfrm>
            </p:grpSpPr>
            <p:sp>
              <p:nvSpPr>
                <p:cNvPr id="60" name="Oval 128"/>
                <p:cNvSpPr>
                  <a:spLocks noChangeArrowheads="1"/>
                </p:cNvSpPr>
                <p:nvPr/>
              </p:nvSpPr>
              <p:spPr bwMode="auto">
                <a:xfrm>
                  <a:off x="7197" y="3071"/>
                  <a:ext cx="156" cy="144"/>
                </a:xfrm>
                <a:prstGeom prst="ellipse">
                  <a:avLst/>
                </a:prstGeom>
                <a:solidFill>
                  <a:srgbClr val="333333"/>
                </a:solidFill>
                <a:ln w="9525">
                  <a:solidFill>
                    <a:srgbClr val="000000"/>
                  </a:solidFill>
                  <a:round/>
                  <a:headEnd/>
                  <a:tailEnd/>
                </a:ln>
              </p:spPr>
              <p:txBody>
                <a:bodyPr/>
                <a:lstStyle/>
                <a:p>
                  <a:endParaRPr lang="de-DE"/>
                </a:p>
              </p:txBody>
            </p:sp>
            <p:sp>
              <p:nvSpPr>
                <p:cNvPr id="61" name="Oval 129"/>
                <p:cNvSpPr>
                  <a:spLocks noChangeArrowheads="1"/>
                </p:cNvSpPr>
                <p:nvPr/>
              </p:nvSpPr>
              <p:spPr bwMode="auto">
                <a:xfrm>
                  <a:off x="7227" y="3095"/>
                  <a:ext cx="90" cy="96"/>
                </a:xfrm>
                <a:prstGeom prst="ellipse">
                  <a:avLst/>
                </a:prstGeom>
                <a:solidFill>
                  <a:srgbClr val="FFFFFF"/>
                </a:solidFill>
                <a:ln w="9525">
                  <a:solidFill>
                    <a:srgbClr val="000000"/>
                  </a:solidFill>
                  <a:round/>
                  <a:headEnd/>
                  <a:tailEnd/>
                </a:ln>
              </p:spPr>
              <p:txBody>
                <a:bodyPr/>
                <a:lstStyle/>
                <a:p>
                  <a:endParaRPr lang="de-DE"/>
                </a:p>
              </p:txBody>
            </p:sp>
          </p:grpSp>
          <p:sp>
            <p:nvSpPr>
              <p:cNvPr id="57" name="AutoShape 130"/>
              <p:cNvSpPr>
                <a:spLocks noChangeArrowheads="1"/>
              </p:cNvSpPr>
              <p:nvPr/>
            </p:nvSpPr>
            <p:spPr bwMode="auto">
              <a:xfrm>
                <a:off x="7263" y="2681"/>
                <a:ext cx="150" cy="150"/>
              </a:xfrm>
              <a:prstGeom prst="smileyFace">
                <a:avLst>
                  <a:gd name="adj" fmla="val 4653"/>
                </a:avLst>
              </a:prstGeom>
              <a:solidFill>
                <a:srgbClr val="FFFFFF"/>
              </a:solidFill>
              <a:ln w="9525">
                <a:solidFill>
                  <a:srgbClr val="000000"/>
                </a:solidFill>
                <a:round/>
                <a:headEnd/>
                <a:tailEnd/>
              </a:ln>
            </p:spPr>
            <p:txBody>
              <a:bodyPr/>
              <a:lstStyle/>
              <a:p>
                <a:endParaRPr lang="de-DE"/>
              </a:p>
            </p:txBody>
          </p:sp>
          <p:sp>
            <p:nvSpPr>
              <p:cNvPr id="58" name="AutoShape 131"/>
              <p:cNvSpPr>
                <a:spLocks noChangeArrowheads="1"/>
              </p:cNvSpPr>
              <p:nvPr/>
            </p:nvSpPr>
            <p:spPr bwMode="auto">
              <a:xfrm>
                <a:off x="7467" y="2675"/>
                <a:ext cx="150" cy="150"/>
              </a:xfrm>
              <a:prstGeom prst="smileyFace">
                <a:avLst>
                  <a:gd name="adj" fmla="val 4653"/>
                </a:avLst>
              </a:prstGeom>
              <a:solidFill>
                <a:srgbClr val="FFFFFF"/>
              </a:solidFill>
              <a:ln w="9525">
                <a:solidFill>
                  <a:srgbClr val="000000"/>
                </a:solidFill>
                <a:round/>
                <a:headEnd/>
                <a:tailEnd/>
              </a:ln>
            </p:spPr>
            <p:txBody>
              <a:bodyPr/>
              <a:lstStyle/>
              <a:p>
                <a:endParaRPr lang="de-DE"/>
              </a:p>
            </p:txBody>
          </p:sp>
          <p:sp>
            <p:nvSpPr>
              <p:cNvPr id="59" name="AutoShape 132"/>
              <p:cNvSpPr>
                <a:spLocks noChangeArrowheads="1"/>
              </p:cNvSpPr>
              <p:nvPr/>
            </p:nvSpPr>
            <p:spPr bwMode="auto">
              <a:xfrm>
                <a:off x="7473" y="2831"/>
                <a:ext cx="144" cy="126"/>
              </a:xfrm>
              <a:prstGeom prst="roundRect">
                <a:avLst>
                  <a:gd name="adj" fmla="val 16667"/>
                </a:avLst>
              </a:prstGeom>
              <a:gradFill rotWithShape="1">
                <a:gsLst>
                  <a:gs pos="0">
                    <a:srgbClr val="0000FF"/>
                  </a:gs>
                  <a:gs pos="50000">
                    <a:srgbClr val="99CCFF"/>
                  </a:gs>
                  <a:gs pos="100000">
                    <a:srgbClr val="0000FF"/>
                  </a:gs>
                </a:gsLst>
                <a:lin ang="0" scaled="1"/>
              </a:gradFill>
              <a:ln w="9525">
                <a:solidFill>
                  <a:srgbClr val="000000"/>
                </a:solidFill>
                <a:round/>
                <a:headEnd/>
                <a:tailEnd/>
              </a:ln>
            </p:spPr>
            <p:txBody>
              <a:bodyPr/>
              <a:lstStyle/>
              <a:p>
                <a:endParaRPr lang="de-DE"/>
              </a:p>
            </p:txBody>
          </p:sp>
        </p:grpSp>
        <p:sp>
          <p:nvSpPr>
            <p:cNvPr id="50" name="Wolke 49"/>
            <p:cNvSpPr/>
            <p:nvPr/>
          </p:nvSpPr>
          <p:spPr>
            <a:xfrm flipH="1">
              <a:off x="1475660" y="5805264"/>
              <a:ext cx="36000" cy="180000"/>
            </a:xfrm>
            <a:prstGeom prst="cloud">
              <a:avLst/>
            </a:prstGeom>
            <a:gradFill flip="none" rotWithShape="1">
              <a:gsLst>
                <a:gs pos="0">
                  <a:schemeClr val="bg1">
                    <a:lumMod val="75000"/>
                    <a:shade val="30000"/>
                    <a:satMod val="115000"/>
                  </a:schemeClr>
                </a:gs>
                <a:gs pos="50000">
                  <a:schemeClr val="bg1"/>
                </a:gs>
                <a:gs pos="100000">
                  <a:schemeClr val="bg1">
                    <a:lumMod val="75000"/>
                    <a:shade val="100000"/>
                    <a:satMod val="115000"/>
                  </a:schemeClr>
                </a:gs>
              </a:gsLst>
              <a:path path="circle">
                <a:fillToRect l="50000" t="50000" r="50000" b="50000"/>
              </a:path>
              <a:tileRect/>
            </a:gra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65" name="Pfeil nach rechts 64"/>
          <p:cNvSpPr/>
          <p:nvPr/>
        </p:nvSpPr>
        <p:spPr>
          <a:xfrm flipH="1">
            <a:off x="1295636" y="5589244"/>
            <a:ext cx="252028" cy="36000"/>
          </a:xfrm>
          <a:prstGeom prst="rightArrow">
            <a:avLst/>
          </a:prstGeom>
          <a:solidFill>
            <a:srgbClr val="6600FF"/>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aphicFrame>
        <p:nvGraphicFramePr>
          <p:cNvPr id="67" name="Objekt 66"/>
          <p:cNvGraphicFramePr>
            <a:graphicFrameLocks noChangeAspect="1"/>
          </p:cNvGraphicFramePr>
          <p:nvPr/>
        </p:nvGraphicFramePr>
        <p:xfrm>
          <a:off x="1592982" y="4113076"/>
          <a:ext cx="787400" cy="215900"/>
        </p:xfrm>
        <a:graphic>
          <a:graphicData uri="http://schemas.openxmlformats.org/presentationml/2006/ole">
            <mc:AlternateContent xmlns:mc="http://schemas.openxmlformats.org/markup-compatibility/2006">
              <mc:Choice xmlns:v="urn:schemas-microsoft-com:vml" Requires="v">
                <p:oleObj spid="_x0000_s75804" name="Formel" r:id="rId4" imgW="787320" imgH="215640" progId="Equation.3">
                  <p:embed/>
                </p:oleObj>
              </mc:Choice>
              <mc:Fallback>
                <p:oleObj name="Formel" r:id="rId4" imgW="787320" imgH="21564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92982" y="4113076"/>
                        <a:ext cx="7874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5779" name="Object 3"/>
          <p:cNvGraphicFramePr>
            <a:graphicFrameLocks noChangeAspect="1"/>
          </p:cNvGraphicFramePr>
          <p:nvPr/>
        </p:nvGraphicFramePr>
        <p:xfrm>
          <a:off x="683568" y="4113076"/>
          <a:ext cx="723900" cy="215900"/>
        </p:xfrm>
        <a:graphic>
          <a:graphicData uri="http://schemas.openxmlformats.org/presentationml/2006/ole">
            <mc:AlternateContent xmlns:mc="http://schemas.openxmlformats.org/markup-compatibility/2006">
              <mc:Choice xmlns:v="urn:schemas-microsoft-com:vml" Requires="v">
                <p:oleObj spid="_x0000_s75805" name="Formel" r:id="rId6" imgW="723600" imgH="215640" progId="Equation.3">
                  <p:embed/>
                </p:oleObj>
              </mc:Choice>
              <mc:Fallback>
                <p:oleObj name="Formel" r:id="rId6" imgW="723600" imgH="21564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3568" y="4113076"/>
                        <a:ext cx="7239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5780" name="Object 4"/>
          <p:cNvGraphicFramePr>
            <a:graphicFrameLocks noChangeAspect="1"/>
          </p:cNvGraphicFramePr>
          <p:nvPr/>
        </p:nvGraphicFramePr>
        <p:xfrm>
          <a:off x="908050" y="5359975"/>
          <a:ext cx="1130300" cy="241300"/>
        </p:xfrm>
        <a:graphic>
          <a:graphicData uri="http://schemas.openxmlformats.org/presentationml/2006/ole">
            <mc:AlternateContent xmlns:mc="http://schemas.openxmlformats.org/markup-compatibility/2006">
              <mc:Choice xmlns:v="urn:schemas-microsoft-com:vml" Requires="v">
                <p:oleObj spid="_x0000_s75806" name="Formel" r:id="rId8" imgW="1130040" imgH="241200" progId="Equation.3">
                  <p:embed/>
                </p:oleObj>
              </mc:Choice>
              <mc:Fallback>
                <p:oleObj name="Formel" r:id="rId8" imgW="1130040" imgH="241200" progId="Equation.3">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08050" y="5359975"/>
                        <a:ext cx="1130300" cy="241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9" name="Objekt 68"/>
          <p:cNvGraphicFramePr>
            <a:graphicFrameLocks noChangeAspect="1"/>
          </p:cNvGraphicFramePr>
          <p:nvPr/>
        </p:nvGraphicFramePr>
        <p:xfrm>
          <a:off x="4595813" y="4652963"/>
          <a:ext cx="1674812" cy="468312"/>
        </p:xfrm>
        <a:graphic>
          <a:graphicData uri="http://schemas.openxmlformats.org/presentationml/2006/ole">
            <mc:AlternateContent xmlns:mc="http://schemas.openxmlformats.org/markup-compatibility/2006">
              <mc:Choice xmlns:v="urn:schemas-microsoft-com:vml" Requires="v">
                <p:oleObj spid="_x0000_s75807" name="Formel" r:id="rId10" imgW="863280" imgH="241200" progId="Equation.3">
                  <p:embed/>
                </p:oleObj>
              </mc:Choice>
              <mc:Fallback>
                <p:oleObj name="Formel" r:id="rId10" imgW="863280" imgH="241200" progId="Equation.3">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95813" y="4652963"/>
                        <a:ext cx="1674812" cy="468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5783" name="Object 7"/>
          <p:cNvGraphicFramePr>
            <a:graphicFrameLocks noChangeAspect="1"/>
          </p:cNvGraphicFramePr>
          <p:nvPr/>
        </p:nvGraphicFramePr>
        <p:xfrm>
          <a:off x="3411067" y="5301268"/>
          <a:ext cx="4113261" cy="468000"/>
        </p:xfrm>
        <a:graphic>
          <a:graphicData uri="http://schemas.openxmlformats.org/presentationml/2006/ole">
            <mc:AlternateContent xmlns:mc="http://schemas.openxmlformats.org/markup-compatibility/2006">
              <mc:Choice xmlns:v="urn:schemas-microsoft-com:vml" Requires="v">
                <p:oleObj spid="_x0000_s75808" name="Formel" r:id="rId12" imgW="2120760" imgH="241200" progId="Equation.3">
                  <p:embed/>
                </p:oleObj>
              </mc:Choice>
              <mc:Fallback>
                <p:oleObj name="Formel" r:id="rId12" imgW="2120760" imgH="241200" progId="Equation.3">
                  <p:embed/>
                  <p:pic>
                    <p:nvPicPr>
                      <p:cNvPr id="0" name="Picture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411067" y="5301268"/>
                        <a:ext cx="4113261" cy="46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2" name="Textfeld 71"/>
          <p:cNvSpPr txBox="1"/>
          <p:nvPr/>
        </p:nvSpPr>
        <p:spPr>
          <a:xfrm>
            <a:off x="467544" y="3825044"/>
            <a:ext cx="2016224" cy="338554"/>
          </a:xfrm>
          <a:prstGeom prst="rect">
            <a:avLst/>
          </a:prstGeom>
          <a:noFill/>
        </p:spPr>
        <p:txBody>
          <a:bodyPr wrap="square" rtlCol="0">
            <a:spAutoFit/>
          </a:bodyPr>
          <a:lstStyle/>
          <a:p>
            <a:pPr algn="ctr"/>
            <a:r>
              <a:rPr lang="de-DE" sz="1600" b="1" dirty="0" smtClean="0">
                <a:latin typeface="+mj-lt"/>
              </a:rPr>
              <a:t>Zustand I</a:t>
            </a:r>
            <a:endParaRPr lang="de-DE" sz="1600" b="1" dirty="0">
              <a:latin typeface="+mj-lt"/>
            </a:endParaRPr>
          </a:p>
        </p:txBody>
      </p:sp>
      <p:sp>
        <p:nvSpPr>
          <p:cNvPr id="73" name="Textfeld 72"/>
          <p:cNvSpPr txBox="1"/>
          <p:nvPr/>
        </p:nvSpPr>
        <p:spPr>
          <a:xfrm>
            <a:off x="467544" y="5070666"/>
            <a:ext cx="2016224" cy="338554"/>
          </a:xfrm>
          <a:prstGeom prst="rect">
            <a:avLst/>
          </a:prstGeom>
          <a:noFill/>
        </p:spPr>
        <p:txBody>
          <a:bodyPr wrap="square" rtlCol="0">
            <a:spAutoFit/>
          </a:bodyPr>
          <a:lstStyle/>
          <a:p>
            <a:pPr algn="ctr"/>
            <a:r>
              <a:rPr lang="de-DE" sz="1600" b="1" dirty="0" smtClean="0">
                <a:latin typeface="+mj-lt"/>
              </a:rPr>
              <a:t>Zustand II</a:t>
            </a:r>
            <a:endParaRPr lang="de-DE" sz="1600" b="1" dirty="0">
              <a:latin typeface="+mj-lt"/>
            </a:endParaRPr>
          </a:p>
        </p:txBody>
      </p:sp>
      <p:sp>
        <p:nvSpPr>
          <p:cNvPr id="74" name="Textfeld 73"/>
          <p:cNvSpPr txBox="1"/>
          <p:nvPr/>
        </p:nvSpPr>
        <p:spPr>
          <a:xfrm>
            <a:off x="3527884" y="4077072"/>
            <a:ext cx="4104456" cy="400110"/>
          </a:xfrm>
          <a:prstGeom prst="rect">
            <a:avLst/>
          </a:prstGeom>
          <a:noFill/>
        </p:spPr>
        <p:txBody>
          <a:bodyPr wrap="square" rtlCol="0">
            <a:spAutoFit/>
          </a:bodyPr>
          <a:lstStyle/>
          <a:p>
            <a:pPr algn="ctr"/>
            <a:r>
              <a:rPr lang="de-DE" sz="2000" dirty="0" smtClean="0">
                <a:latin typeface="+mj-lt"/>
              </a:rPr>
              <a:t>z.B. total </a:t>
            </a:r>
            <a:r>
              <a:rPr lang="de-DE" sz="2000" dirty="0" err="1" smtClean="0">
                <a:latin typeface="+mj-lt"/>
              </a:rPr>
              <a:t>inelastischer</a:t>
            </a:r>
            <a:r>
              <a:rPr lang="de-DE" sz="2000" dirty="0" smtClean="0">
                <a:latin typeface="+mj-lt"/>
              </a:rPr>
              <a:t> Stoß</a:t>
            </a:r>
            <a:endParaRPr lang="de-DE" sz="2000" dirty="0">
              <a:latin typeface="+mj-lt"/>
            </a:endParaRPr>
          </a:p>
        </p:txBody>
      </p:sp>
    </p:spTree>
    <p:extLst>
      <p:ext uri="{BB962C8B-B14F-4D97-AF65-F5344CB8AC3E}">
        <p14:creationId xmlns:p14="http://schemas.microsoft.com/office/powerpoint/2010/main" val="894429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5"/>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75779"/>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7578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69"/>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7578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7" grpId="0" uiExpand="1" build="p" animBg="1"/>
      <p:bldP spid="32" grpId="0" animBg="1"/>
      <p:bldP spid="34" grpId="0" animBg="1"/>
      <p:bldP spid="38" grpId="0" animBg="1"/>
      <p:bldP spid="65" grpId="0" animBg="1"/>
      <p:bldP spid="72" grpId="0"/>
      <p:bldP spid="73" grpId="0"/>
      <p:bldP spid="7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p:txBody>
          <a:bodyPr/>
          <a:lstStyle/>
          <a:p>
            <a:pPr algn="ctr"/>
            <a:r>
              <a:rPr lang="de-DE" sz="3000" b="1" dirty="0" smtClean="0"/>
              <a:t>Vektorgrößen</a:t>
            </a:r>
            <a:endParaRPr lang="de-DE" sz="3000" b="1" dirty="0"/>
          </a:p>
        </p:txBody>
      </p:sp>
      <p:sp>
        <p:nvSpPr>
          <p:cNvPr id="4" name="Fußzeilenplatzhalter 3"/>
          <p:cNvSpPr>
            <a:spLocks noGrp="1"/>
          </p:cNvSpPr>
          <p:nvPr>
            <p:ph type="ftr" sz="quarter" idx="3"/>
          </p:nvPr>
        </p:nvSpPr>
        <p:spPr>
          <a:xfrm>
            <a:off x="217104" y="6376391"/>
            <a:ext cx="4464050" cy="364977"/>
          </a:xfrm>
        </p:spPr>
        <p:txBody>
          <a:bodyPr/>
          <a:lstStyle/>
          <a:p>
            <a:r>
              <a:rPr lang="de-DE" dirty="0" smtClean="0"/>
              <a:t>ZPG Physik 10.07.2017 - </a:t>
            </a:r>
            <a:r>
              <a:rPr lang="de-DE" dirty="0" err="1" smtClean="0"/>
              <a:t>StD'in</a:t>
            </a:r>
            <a:r>
              <a:rPr lang="de-DE" dirty="0" smtClean="0"/>
              <a:t> Monica Hettrich</a:t>
            </a:r>
            <a:endParaRPr lang="de-DE" dirty="0"/>
          </a:p>
        </p:txBody>
      </p:sp>
      <p:sp>
        <p:nvSpPr>
          <p:cNvPr id="6" name="Inhaltsplatzhalter 5"/>
          <p:cNvSpPr>
            <a:spLocks noGrp="1"/>
          </p:cNvSpPr>
          <p:nvPr>
            <p:ph sz="half" idx="1"/>
          </p:nvPr>
        </p:nvSpPr>
        <p:spPr>
          <a:xfrm>
            <a:off x="252390" y="1088740"/>
            <a:ext cx="8640089" cy="4932548"/>
          </a:xfrm>
        </p:spPr>
        <p:txBody>
          <a:bodyPr/>
          <a:lstStyle/>
          <a:p>
            <a:pPr marL="0" indent="0">
              <a:buNone/>
            </a:pPr>
            <a:r>
              <a:rPr lang="de-DE" sz="2400" b="1" dirty="0" smtClean="0">
                <a:solidFill>
                  <a:prstClr val="black"/>
                </a:solidFill>
                <a:latin typeface="Calibri"/>
                <a:sym typeface="Symbol"/>
              </a:rPr>
              <a:t>Weitere Hinweise:</a:t>
            </a:r>
          </a:p>
          <a:p>
            <a:r>
              <a:rPr lang="de-DE" sz="2000" dirty="0" smtClean="0"/>
              <a:t>Rückstoßprinzip:</a:t>
            </a:r>
          </a:p>
          <a:p>
            <a:pPr lvl="1"/>
            <a:r>
              <a:rPr lang="de-DE" sz="1600" dirty="0" smtClean="0"/>
              <a:t>z.B. „Umkehrung“ des </a:t>
            </a:r>
            <a:r>
              <a:rPr lang="de-DE" sz="1600" dirty="0" err="1" smtClean="0"/>
              <a:t>inelastischen</a:t>
            </a:r>
            <a:r>
              <a:rPr lang="de-DE" sz="1600" dirty="0" smtClean="0"/>
              <a:t> Stoßes</a:t>
            </a:r>
          </a:p>
          <a:p>
            <a:pPr lvl="1"/>
            <a:r>
              <a:rPr lang="de-DE" sz="1600" dirty="0" smtClean="0"/>
              <a:t>z.B. Astronaut im Weltall</a:t>
            </a:r>
          </a:p>
          <a:p>
            <a:pPr lvl="1"/>
            <a:r>
              <a:rPr lang="de-DE" sz="1600" dirty="0" smtClean="0"/>
              <a:t>z.B. Raketenwagen qualitativ</a:t>
            </a:r>
          </a:p>
          <a:p>
            <a:pPr lvl="1"/>
            <a:r>
              <a:rPr lang="de-DE" sz="1600" dirty="0" smtClean="0"/>
              <a:t>Film: ESA „Newton in </a:t>
            </a:r>
            <a:r>
              <a:rPr lang="de-DE" sz="1600" dirty="0" err="1" smtClean="0"/>
              <a:t>space</a:t>
            </a:r>
            <a:r>
              <a:rPr lang="de-DE" sz="1600" dirty="0" smtClean="0"/>
              <a:t>“</a:t>
            </a:r>
          </a:p>
          <a:p>
            <a:pPr marL="0" indent="0">
              <a:buNone/>
            </a:pPr>
            <a:endParaRPr lang="de-DE" sz="2400" dirty="0"/>
          </a:p>
        </p:txBody>
      </p:sp>
      <p:grpSp>
        <p:nvGrpSpPr>
          <p:cNvPr id="100" name="Gruppieren 99"/>
          <p:cNvGrpSpPr/>
          <p:nvPr/>
        </p:nvGrpSpPr>
        <p:grpSpPr>
          <a:xfrm>
            <a:off x="5220072" y="4221088"/>
            <a:ext cx="3559832" cy="1296144"/>
            <a:chOff x="652128" y="2420888"/>
            <a:chExt cx="3559832" cy="1296144"/>
          </a:xfrm>
        </p:grpSpPr>
        <p:sp>
          <p:nvSpPr>
            <p:cNvPr id="76" name="AutoShape 123"/>
            <p:cNvSpPr>
              <a:spLocks noChangeArrowheads="1"/>
            </p:cNvSpPr>
            <p:nvPr/>
          </p:nvSpPr>
          <p:spPr bwMode="auto">
            <a:xfrm rot="16200000">
              <a:off x="1786425" y="2218131"/>
              <a:ext cx="494585" cy="2052226"/>
            </a:xfrm>
            <a:prstGeom prst="cube">
              <a:avLst>
                <a:gd name="adj" fmla="val 60064"/>
              </a:avLst>
            </a:prstGeom>
            <a:gradFill rotWithShape="1">
              <a:gsLst>
                <a:gs pos="0">
                  <a:srgbClr val="333333"/>
                </a:gs>
                <a:gs pos="50000">
                  <a:srgbClr val="FF0000"/>
                </a:gs>
                <a:gs pos="100000">
                  <a:srgbClr val="333333"/>
                </a:gs>
              </a:gsLst>
              <a:lin ang="0" scaled="1"/>
            </a:gradFill>
            <a:ln w="9525">
              <a:solidFill>
                <a:srgbClr val="000000"/>
              </a:solidFill>
              <a:round/>
              <a:headEnd/>
              <a:tailEnd/>
            </a:ln>
          </p:spPr>
          <p:txBody>
            <a:bodyPr/>
            <a:lstStyle/>
            <a:p>
              <a:endParaRPr lang="de-DE"/>
            </a:p>
          </p:txBody>
        </p:sp>
        <p:sp>
          <p:nvSpPr>
            <p:cNvPr id="77" name="Oval 125"/>
            <p:cNvSpPr>
              <a:spLocks noChangeArrowheads="1"/>
            </p:cNvSpPr>
            <p:nvPr/>
          </p:nvSpPr>
          <p:spPr bwMode="auto">
            <a:xfrm>
              <a:off x="1511660" y="3321522"/>
              <a:ext cx="341389" cy="370939"/>
            </a:xfrm>
            <a:prstGeom prst="ellipse">
              <a:avLst/>
            </a:prstGeom>
            <a:solidFill>
              <a:srgbClr val="333333"/>
            </a:solidFill>
            <a:ln w="9525">
              <a:solidFill>
                <a:srgbClr val="000000"/>
              </a:solidFill>
              <a:round/>
              <a:headEnd/>
              <a:tailEnd/>
            </a:ln>
          </p:spPr>
          <p:txBody>
            <a:bodyPr/>
            <a:lstStyle/>
            <a:p>
              <a:endParaRPr lang="de-DE"/>
            </a:p>
          </p:txBody>
        </p:sp>
        <p:sp>
          <p:nvSpPr>
            <p:cNvPr id="78" name="Oval 126"/>
            <p:cNvSpPr>
              <a:spLocks noChangeArrowheads="1"/>
            </p:cNvSpPr>
            <p:nvPr/>
          </p:nvSpPr>
          <p:spPr bwMode="auto">
            <a:xfrm>
              <a:off x="1587283" y="3383346"/>
              <a:ext cx="196956" cy="247293"/>
            </a:xfrm>
            <a:prstGeom prst="ellipse">
              <a:avLst/>
            </a:prstGeom>
            <a:solidFill>
              <a:srgbClr val="FFFFFF"/>
            </a:solidFill>
            <a:ln w="9525">
              <a:solidFill>
                <a:srgbClr val="000000"/>
              </a:solidFill>
              <a:round/>
              <a:headEnd/>
              <a:tailEnd/>
            </a:ln>
          </p:spPr>
          <p:txBody>
            <a:bodyPr/>
            <a:lstStyle/>
            <a:p>
              <a:endParaRPr lang="de-DE"/>
            </a:p>
          </p:txBody>
        </p:sp>
        <p:sp>
          <p:nvSpPr>
            <p:cNvPr id="79" name="Oval 128"/>
            <p:cNvSpPr>
              <a:spLocks noChangeArrowheads="1"/>
            </p:cNvSpPr>
            <p:nvPr/>
          </p:nvSpPr>
          <p:spPr bwMode="auto">
            <a:xfrm>
              <a:off x="2502419" y="3346093"/>
              <a:ext cx="341389" cy="370939"/>
            </a:xfrm>
            <a:prstGeom prst="ellipse">
              <a:avLst/>
            </a:prstGeom>
            <a:solidFill>
              <a:srgbClr val="333333"/>
            </a:solidFill>
            <a:ln w="9525">
              <a:solidFill>
                <a:srgbClr val="000000"/>
              </a:solidFill>
              <a:round/>
              <a:headEnd/>
              <a:tailEnd/>
            </a:ln>
          </p:spPr>
          <p:txBody>
            <a:bodyPr/>
            <a:lstStyle/>
            <a:p>
              <a:endParaRPr lang="de-DE"/>
            </a:p>
          </p:txBody>
        </p:sp>
        <p:sp>
          <p:nvSpPr>
            <p:cNvPr id="80" name="Oval 129"/>
            <p:cNvSpPr>
              <a:spLocks noChangeArrowheads="1"/>
            </p:cNvSpPr>
            <p:nvPr/>
          </p:nvSpPr>
          <p:spPr bwMode="auto">
            <a:xfrm>
              <a:off x="2578042" y="3383346"/>
              <a:ext cx="196956" cy="247293"/>
            </a:xfrm>
            <a:prstGeom prst="ellipse">
              <a:avLst/>
            </a:prstGeom>
            <a:solidFill>
              <a:srgbClr val="FFFFFF"/>
            </a:solidFill>
            <a:ln w="9525">
              <a:solidFill>
                <a:srgbClr val="000000"/>
              </a:solidFill>
              <a:round/>
              <a:headEnd/>
              <a:tailEnd/>
            </a:ln>
          </p:spPr>
          <p:txBody>
            <a:bodyPr/>
            <a:lstStyle/>
            <a:p>
              <a:endParaRPr lang="de-DE"/>
            </a:p>
          </p:txBody>
        </p:sp>
        <p:sp>
          <p:nvSpPr>
            <p:cNvPr id="86" name="Zylinder 85"/>
            <p:cNvSpPr/>
            <p:nvPr/>
          </p:nvSpPr>
          <p:spPr>
            <a:xfrm>
              <a:off x="1979712" y="2564904"/>
              <a:ext cx="684076" cy="648000"/>
            </a:xfrm>
            <a:prstGeom prst="can">
              <a:avLst>
                <a:gd name="adj" fmla="val 31753"/>
              </a:avLst>
            </a:prstGeom>
            <a:solidFill>
              <a:schemeClr val="tx2">
                <a:lumMod val="60000"/>
                <a:lumOff val="4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Zylinder 84"/>
            <p:cNvSpPr/>
            <p:nvPr/>
          </p:nvSpPr>
          <p:spPr>
            <a:xfrm>
              <a:off x="1979712" y="2420888"/>
              <a:ext cx="684076" cy="792088"/>
            </a:xfrm>
            <a:prstGeom prst="can">
              <a:avLst>
                <a:gd name="adj" fmla="val 31914"/>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8" name="Zylinder 87"/>
            <p:cNvSpPr/>
            <p:nvPr/>
          </p:nvSpPr>
          <p:spPr>
            <a:xfrm rot="16200000" flipH="1">
              <a:off x="1817714" y="2906962"/>
              <a:ext cx="108012" cy="360000"/>
            </a:xfrm>
            <a:prstGeom prst="can">
              <a:avLst>
                <a:gd name="adj" fmla="val 68788"/>
              </a:avLst>
            </a:prstGeom>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2" name="Gerade Verbindung mit Pfeil 91"/>
            <p:cNvCxnSpPr/>
            <p:nvPr/>
          </p:nvCxnSpPr>
          <p:spPr>
            <a:xfrm flipH="1" flipV="1">
              <a:off x="755576" y="3068960"/>
              <a:ext cx="900000" cy="0"/>
            </a:xfrm>
            <a:prstGeom prst="straightConnector1">
              <a:avLst/>
            </a:prstGeom>
            <a:ln w="25400">
              <a:solidFill>
                <a:schemeClr val="tx2">
                  <a:lumMod val="40000"/>
                  <a:lumOff val="60000"/>
                </a:schemeClr>
              </a:solidFill>
              <a:prstDash val="sysDot"/>
              <a:tailEnd type="arrow"/>
            </a:ln>
            <a:effectLst>
              <a:outerShdw blurRad="50800" dist="38100" dir="2700000" algn="tl" rotWithShape="0">
                <a:schemeClr val="tx1">
                  <a:lumMod val="85000"/>
                  <a:lumOff val="15000"/>
                  <a:alpha val="40000"/>
                </a:schemeClr>
              </a:outerShdw>
            </a:effectLst>
          </p:spPr>
          <p:style>
            <a:lnRef idx="1">
              <a:schemeClr val="accent1"/>
            </a:lnRef>
            <a:fillRef idx="0">
              <a:schemeClr val="accent1"/>
            </a:fillRef>
            <a:effectRef idx="0">
              <a:schemeClr val="accent1"/>
            </a:effectRef>
            <a:fontRef idx="minor">
              <a:schemeClr val="tx1"/>
            </a:fontRef>
          </p:style>
        </p:cxnSp>
        <p:sp>
          <p:nvSpPr>
            <p:cNvPr id="93" name="Pfeil nach rechts 92"/>
            <p:cNvSpPr/>
            <p:nvPr/>
          </p:nvSpPr>
          <p:spPr>
            <a:xfrm>
              <a:off x="2987824" y="2960948"/>
              <a:ext cx="900100" cy="252028"/>
            </a:xfrm>
            <a:prstGeom prst="rightArrow">
              <a:avLst/>
            </a:prstGeom>
            <a:solidFill>
              <a:srgbClr val="00800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Textfeld 95"/>
            <p:cNvSpPr txBox="1"/>
            <p:nvPr/>
          </p:nvSpPr>
          <p:spPr>
            <a:xfrm>
              <a:off x="2879812" y="2636912"/>
              <a:ext cx="1332148" cy="923330"/>
            </a:xfrm>
            <a:prstGeom prst="rect">
              <a:avLst/>
            </a:prstGeom>
            <a:noFill/>
          </p:spPr>
          <p:txBody>
            <a:bodyPr wrap="square" rtlCol="0">
              <a:spAutoFit/>
            </a:bodyPr>
            <a:lstStyle/>
            <a:p>
              <a:pPr algn="ctr"/>
              <a:r>
                <a:rPr lang="de-DE" sz="1800" dirty="0" smtClean="0">
                  <a:latin typeface="+mn-lt"/>
                </a:rPr>
                <a:t>Bewegungs-</a:t>
              </a:r>
            </a:p>
            <a:p>
              <a:pPr algn="ctr"/>
              <a:endParaRPr lang="de-DE" sz="1800" dirty="0" smtClean="0">
                <a:latin typeface="+mn-lt"/>
              </a:endParaRPr>
            </a:p>
            <a:p>
              <a:pPr algn="ctr"/>
              <a:r>
                <a:rPr lang="de-DE" sz="1800" dirty="0" err="1" smtClean="0">
                  <a:latin typeface="+mn-lt"/>
                </a:rPr>
                <a:t>richtung</a:t>
              </a:r>
              <a:endParaRPr lang="de-DE" sz="1800" dirty="0">
                <a:latin typeface="+mn-lt"/>
              </a:endParaRPr>
            </a:p>
          </p:txBody>
        </p:sp>
        <p:graphicFrame>
          <p:nvGraphicFramePr>
            <p:cNvPr id="97" name="Objekt 96"/>
            <p:cNvGraphicFramePr>
              <a:graphicFrameLocks noChangeAspect="1"/>
            </p:cNvGraphicFramePr>
            <p:nvPr/>
          </p:nvGraphicFramePr>
          <p:xfrm>
            <a:off x="652128" y="2552328"/>
            <a:ext cx="1111560" cy="444624"/>
          </p:xfrm>
          <a:graphic>
            <a:graphicData uri="http://schemas.openxmlformats.org/presentationml/2006/ole">
              <mc:AlternateContent xmlns:mc="http://schemas.openxmlformats.org/markup-compatibility/2006">
                <mc:Choice xmlns:v="urn:schemas-microsoft-com:vml" Requires="v">
                  <p:oleObj spid="_x0000_s76843" name="Formel" r:id="rId4" imgW="571320" imgH="228600" progId="Equation.3">
                    <p:embed/>
                  </p:oleObj>
                </mc:Choice>
                <mc:Fallback>
                  <p:oleObj name="Formel" r:id="rId4" imgW="571320" imgH="228600" progId="Equation.3">
                    <p:embed/>
                    <p:pic>
                      <p:nvPicPr>
                        <p:cNvPr id="0"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2128" y="2552328"/>
                          <a:ext cx="1111560" cy="44462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133" name="Gruppieren 132"/>
          <p:cNvGrpSpPr/>
          <p:nvPr/>
        </p:nvGrpSpPr>
        <p:grpSpPr>
          <a:xfrm>
            <a:off x="359532" y="3392996"/>
            <a:ext cx="3996444" cy="1158317"/>
            <a:chOff x="4824028" y="879103"/>
            <a:chExt cx="3996444" cy="1158317"/>
          </a:xfrm>
        </p:grpSpPr>
        <p:sp>
          <p:nvSpPr>
            <p:cNvPr id="23" name="AutoShape 132"/>
            <p:cNvSpPr>
              <a:spLocks noChangeArrowheads="1"/>
            </p:cNvSpPr>
            <p:nvPr/>
          </p:nvSpPr>
          <p:spPr bwMode="auto">
            <a:xfrm>
              <a:off x="7329929" y="1421019"/>
              <a:ext cx="114007" cy="122978"/>
            </a:xfrm>
            <a:prstGeom prst="roundRect">
              <a:avLst>
                <a:gd name="adj" fmla="val 16667"/>
              </a:avLst>
            </a:prstGeom>
            <a:gradFill rotWithShape="1">
              <a:gsLst>
                <a:gs pos="0">
                  <a:srgbClr val="0000FF"/>
                </a:gs>
                <a:gs pos="50000">
                  <a:srgbClr val="99CCFF"/>
                </a:gs>
                <a:gs pos="100000">
                  <a:srgbClr val="0000FF"/>
                </a:gs>
              </a:gsLst>
              <a:lin ang="0" scaled="1"/>
            </a:gradFill>
            <a:ln w="9525">
              <a:solidFill>
                <a:srgbClr val="000000"/>
              </a:solidFill>
              <a:round/>
              <a:headEnd/>
              <a:tailEnd/>
            </a:ln>
          </p:spPr>
          <p:txBody>
            <a:bodyPr/>
            <a:lstStyle/>
            <a:p>
              <a:endParaRPr lang="de-DE"/>
            </a:p>
          </p:txBody>
        </p:sp>
        <p:sp>
          <p:nvSpPr>
            <p:cNvPr id="24" name="AutoShape 132"/>
            <p:cNvSpPr>
              <a:spLocks noChangeArrowheads="1"/>
            </p:cNvSpPr>
            <p:nvPr/>
          </p:nvSpPr>
          <p:spPr bwMode="auto">
            <a:xfrm>
              <a:off x="7482329" y="1421019"/>
              <a:ext cx="114007" cy="122978"/>
            </a:xfrm>
            <a:prstGeom prst="roundRect">
              <a:avLst>
                <a:gd name="adj" fmla="val 16667"/>
              </a:avLst>
            </a:prstGeom>
            <a:gradFill flip="none" rotWithShape="1">
              <a:gsLst>
                <a:gs pos="0">
                  <a:srgbClr val="008000">
                    <a:shade val="30000"/>
                    <a:satMod val="115000"/>
                  </a:srgbClr>
                </a:gs>
                <a:gs pos="50000">
                  <a:schemeClr val="accent3">
                    <a:lumMod val="60000"/>
                    <a:lumOff val="40000"/>
                  </a:schemeClr>
                </a:gs>
                <a:gs pos="100000">
                  <a:srgbClr val="008000">
                    <a:shade val="100000"/>
                    <a:satMod val="115000"/>
                  </a:srgbClr>
                </a:gs>
              </a:gsLst>
              <a:lin ang="0" scaled="1"/>
              <a:tileRect/>
            </a:gradFill>
            <a:ln w="9525">
              <a:solidFill>
                <a:srgbClr val="000000"/>
              </a:solidFill>
              <a:round/>
              <a:headEnd/>
              <a:tailEnd/>
            </a:ln>
          </p:spPr>
          <p:txBody>
            <a:bodyPr/>
            <a:lstStyle/>
            <a:p>
              <a:endParaRPr lang="de-DE"/>
            </a:p>
          </p:txBody>
        </p:sp>
        <p:sp>
          <p:nvSpPr>
            <p:cNvPr id="25" name="AutoShape 122"/>
            <p:cNvSpPr>
              <a:spLocks noChangeArrowheads="1"/>
            </p:cNvSpPr>
            <p:nvPr/>
          </p:nvSpPr>
          <p:spPr bwMode="auto">
            <a:xfrm>
              <a:off x="7175168" y="1421019"/>
              <a:ext cx="114007" cy="122978"/>
            </a:xfrm>
            <a:prstGeom prst="roundRect">
              <a:avLst>
                <a:gd name="adj" fmla="val 16667"/>
              </a:avLst>
            </a:prstGeom>
            <a:gradFill rotWithShape="1">
              <a:gsLst>
                <a:gs pos="0">
                  <a:srgbClr val="FFCC99"/>
                </a:gs>
                <a:gs pos="50000">
                  <a:srgbClr val="FFFF99"/>
                </a:gs>
                <a:gs pos="100000">
                  <a:srgbClr val="FFCC99"/>
                </a:gs>
              </a:gsLst>
              <a:lin ang="0" scaled="1"/>
            </a:gradFill>
            <a:ln w="9525">
              <a:solidFill>
                <a:srgbClr val="000000"/>
              </a:solidFill>
              <a:round/>
              <a:headEnd/>
              <a:tailEnd/>
            </a:ln>
          </p:spPr>
          <p:txBody>
            <a:bodyPr/>
            <a:lstStyle/>
            <a:p>
              <a:endParaRPr lang="de-DE"/>
            </a:p>
          </p:txBody>
        </p:sp>
        <p:sp>
          <p:nvSpPr>
            <p:cNvPr id="26" name="AutoShape 123"/>
            <p:cNvSpPr>
              <a:spLocks noChangeArrowheads="1"/>
            </p:cNvSpPr>
            <p:nvPr/>
          </p:nvSpPr>
          <p:spPr bwMode="auto">
            <a:xfrm rot="16200000">
              <a:off x="7301881" y="1317214"/>
              <a:ext cx="187396" cy="617538"/>
            </a:xfrm>
            <a:prstGeom prst="can">
              <a:avLst>
                <a:gd name="adj" fmla="val 41565"/>
              </a:avLst>
            </a:prstGeom>
            <a:gradFill rotWithShape="1">
              <a:gsLst>
                <a:gs pos="0">
                  <a:srgbClr val="333333"/>
                </a:gs>
                <a:gs pos="50000">
                  <a:srgbClr val="FF0000"/>
                </a:gs>
                <a:gs pos="100000">
                  <a:srgbClr val="333333"/>
                </a:gs>
              </a:gsLst>
              <a:lin ang="0" scaled="1"/>
            </a:gradFill>
            <a:ln w="9525">
              <a:solidFill>
                <a:srgbClr val="000000"/>
              </a:solidFill>
              <a:round/>
              <a:headEnd/>
              <a:tailEnd/>
            </a:ln>
          </p:spPr>
          <p:txBody>
            <a:bodyPr/>
            <a:lstStyle/>
            <a:p>
              <a:endParaRPr lang="de-DE"/>
            </a:p>
          </p:txBody>
        </p:sp>
        <p:sp>
          <p:nvSpPr>
            <p:cNvPr id="27" name="Oval 125"/>
            <p:cNvSpPr>
              <a:spLocks noChangeArrowheads="1"/>
            </p:cNvSpPr>
            <p:nvPr/>
          </p:nvSpPr>
          <p:spPr bwMode="auto">
            <a:xfrm>
              <a:off x="7172187" y="1655263"/>
              <a:ext cx="123508" cy="140547"/>
            </a:xfrm>
            <a:prstGeom prst="ellipse">
              <a:avLst/>
            </a:prstGeom>
            <a:solidFill>
              <a:srgbClr val="333333"/>
            </a:solidFill>
            <a:ln w="9525">
              <a:solidFill>
                <a:srgbClr val="000000"/>
              </a:solidFill>
              <a:round/>
              <a:headEnd/>
              <a:tailEnd/>
            </a:ln>
          </p:spPr>
          <p:txBody>
            <a:bodyPr/>
            <a:lstStyle/>
            <a:p>
              <a:endParaRPr lang="de-DE"/>
            </a:p>
          </p:txBody>
        </p:sp>
        <p:sp>
          <p:nvSpPr>
            <p:cNvPr id="28" name="Oval 126"/>
            <p:cNvSpPr>
              <a:spLocks noChangeArrowheads="1"/>
            </p:cNvSpPr>
            <p:nvPr/>
          </p:nvSpPr>
          <p:spPr bwMode="auto">
            <a:xfrm>
              <a:off x="7195939" y="1678688"/>
              <a:ext cx="71255" cy="93698"/>
            </a:xfrm>
            <a:prstGeom prst="ellipse">
              <a:avLst/>
            </a:prstGeom>
            <a:solidFill>
              <a:srgbClr val="FFFFFF"/>
            </a:solidFill>
            <a:ln w="9525">
              <a:solidFill>
                <a:srgbClr val="000000"/>
              </a:solidFill>
              <a:round/>
              <a:headEnd/>
              <a:tailEnd/>
            </a:ln>
          </p:spPr>
          <p:txBody>
            <a:bodyPr/>
            <a:lstStyle/>
            <a:p>
              <a:endParaRPr lang="de-DE"/>
            </a:p>
          </p:txBody>
        </p:sp>
        <p:sp>
          <p:nvSpPr>
            <p:cNvPr id="29" name="Oval 128"/>
            <p:cNvSpPr>
              <a:spLocks noChangeArrowheads="1"/>
            </p:cNvSpPr>
            <p:nvPr/>
          </p:nvSpPr>
          <p:spPr bwMode="auto">
            <a:xfrm>
              <a:off x="7466706" y="1655263"/>
              <a:ext cx="123508" cy="140547"/>
            </a:xfrm>
            <a:prstGeom prst="ellipse">
              <a:avLst/>
            </a:prstGeom>
            <a:solidFill>
              <a:srgbClr val="333333"/>
            </a:solidFill>
            <a:ln w="9525">
              <a:solidFill>
                <a:srgbClr val="000000"/>
              </a:solidFill>
              <a:round/>
              <a:headEnd/>
              <a:tailEnd/>
            </a:ln>
          </p:spPr>
          <p:txBody>
            <a:bodyPr/>
            <a:lstStyle/>
            <a:p>
              <a:endParaRPr lang="de-DE"/>
            </a:p>
          </p:txBody>
        </p:sp>
        <p:sp>
          <p:nvSpPr>
            <p:cNvPr id="30" name="Oval 129"/>
            <p:cNvSpPr>
              <a:spLocks noChangeArrowheads="1"/>
            </p:cNvSpPr>
            <p:nvPr/>
          </p:nvSpPr>
          <p:spPr bwMode="auto">
            <a:xfrm>
              <a:off x="7490458" y="1678688"/>
              <a:ext cx="71255" cy="93698"/>
            </a:xfrm>
            <a:prstGeom prst="ellipse">
              <a:avLst/>
            </a:prstGeom>
            <a:solidFill>
              <a:srgbClr val="FFFFFF"/>
            </a:solidFill>
            <a:ln w="9525">
              <a:solidFill>
                <a:srgbClr val="000000"/>
              </a:solidFill>
              <a:round/>
              <a:headEnd/>
              <a:tailEnd/>
            </a:ln>
          </p:spPr>
          <p:txBody>
            <a:bodyPr/>
            <a:lstStyle/>
            <a:p>
              <a:endParaRPr lang="de-DE"/>
            </a:p>
          </p:txBody>
        </p:sp>
        <p:sp>
          <p:nvSpPr>
            <p:cNvPr id="31" name="AutoShape 130"/>
            <p:cNvSpPr>
              <a:spLocks noChangeArrowheads="1"/>
            </p:cNvSpPr>
            <p:nvPr/>
          </p:nvSpPr>
          <p:spPr bwMode="auto">
            <a:xfrm>
              <a:off x="7170418" y="1274616"/>
              <a:ext cx="118757" cy="146403"/>
            </a:xfrm>
            <a:prstGeom prst="smileyFace">
              <a:avLst>
                <a:gd name="adj" fmla="val 4653"/>
              </a:avLst>
            </a:prstGeom>
            <a:solidFill>
              <a:srgbClr val="FFFFFF"/>
            </a:solidFill>
            <a:ln w="9525">
              <a:solidFill>
                <a:srgbClr val="000000"/>
              </a:solidFill>
              <a:round/>
              <a:headEnd/>
              <a:tailEnd/>
            </a:ln>
          </p:spPr>
          <p:txBody>
            <a:bodyPr/>
            <a:lstStyle/>
            <a:p>
              <a:endParaRPr lang="de-DE"/>
            </a:p>
          </p:txBody>
        </p:sp>
        <p:sp>
          <p:nvSpPr>
            <p:cNvPr id="32" name="AutoShape 131"/>
            <p:cNvSpPr>
              <a:spLocks noChangeArrowheads="1"/>
            </p:cNvSpPr>
            <p:nvPr/>
          </p:nvSpPr>
          <p:spPr bwMode="auto">
            <a:xfrm>
              <a:off x="7325179" y="1268760"/>
              <a:ext cx="118757" cy="146403"/>
            </a:xfrm>
            <a:prstGeom prst="smileyFace">
              <a:avLst>
                <a:gd name="adj" fmla="val 4653"/>
              </a:avLst>
            </a:prstGeom>
            <a:solidFill>
              <a:srgbClr val="FFFFFF"/>
            </a:solidFill>
            <a:ln w="9525">
              <a:solidFill>
                <a:srgbClr val="000000"/>
              </a:solidFill>
              <a:round/>
              <a:headEnd/>
              <a:tailEnd/>
            </a:ln>
          </p:spPr>
          <p:txBody>
            <a:bodyPr/>
            <a:lstStyle/>
            <a:p>
              <a:endParaRPr lang="de-DE"/>
            </a:p>
          </p:txBody>
        </p:sp>
        <p:sp>
          <p:nvSpPr>
            <p:cNvPr id="33" name="AutoShape 131"/>
            <p:cNvSpPr>
              <a:spLocks noChangeArrowheads="1"/>
            </p:cNvSpPr>
            <p:nvPr/>
          </p:nvSpPr>
          <p:spPr bwMode="auto">
            <a:xfrm>
              <a:off x="7477579" y="1268760"/>
              <a:ext cx="118757" cy="146403"/>
            </a:xfrm>
            <a:prstGeom prst="smileyFace">
              <a:avLst>
                <a:gd name="adj" fmla="val 4653"/>
              </a:avLst>
            </a:prstGeom>
            <a:solidFill>
              <a:srgbClr val="FFFFFF"/>
            </a:solidFill>
            <a:ln w="9525">
              <a:solidFill>
                <a:srgbClr val="000000"/>
              </a:solidFill>
              <a:round/>
              <a:headEnd/>
              <a:tailEnd/>
            </a:ln>
          </p:spPr>
          <p:txBody>
            <a:bodyPr/>
            <a:lstStyle/>
            <a:p>
              <a:endParaRPr lang="de-DE"/>
            </a:p>
          </p:txBody>
        </p:sp>
        <p:sp>
          <p:nvSpPr>
            <p:cNvPr id="36" name="AutoShape 122"/>
            <p:cNvSpPr>
              <a:spLocks noChangeArrowheads="1"/>
            </p:cNvSpPr>
            <p:nvPr/>
          </p:nvSpPr>
          <p:spPr bwMode="auto">
            <a:xfrm flipH="1">
              <a:off x="6541475" y="1421020"/>
              <a:ext cx="114007" cy="122978"/>
            </a:xfrm>
            <a:prstGeom prst="roundRect">
              <a:avLst>
                <a:gd name="adj" fmla="val 16667"/>
              </a:avLst>
            </a:prstGeom>
            <a:gradFill rotWithShape="1">
              <a:gsLst>
                <a:gs pos="0">
                  <a:srgbClr val="FFCC99"/>
                </a:gs>
                <a:gs pos="50000">
                  <a:srgbClr val="FFFF99"/>
                </a:gs>
                <a:gs pos="100000">
                  <a:srgbClr val="FFCC99"/>
                </a:gs>
              </a:gsLst>
              <a:lin ang="0" scaled="1"/>
            </a:gradFill>
            <a:ln w="9525">
              <a:solidFill>
                <a:srgbClr val="000000"/>
              </a:solidFill>
              <a:round/>
              <a:headEnd/>
              <a:tailEnd/>
            </a:ln>
          </p:spPr>
          <p:txBody>
            <a:bodyPr/>
            <a:lstStyle/>
            <a:p>
              <a:endParaRPr lang="de-DE"/>
            </a:p>
          </p:txBody>
        </p:sp>
        <p:sp>
          <p:nvSpPr>
            <p:cNvPr id="38" name="AutoShape 123"/>
            <p:cNvSpPr>
              <a:spLocks noChangeArrowheads="1"/>
            </p:cNvSpPr>
            <p:nvPr/>
          </p:nvSpPr>
          <p:spPr bwMode="auto">
            <a:xfrm rot="5400000" flipH="1">
              <a:off x="6335243" y="1317215"/>
              <a:ext cx="187395" cy="617537"/>
            </a:xfrm>
            <a:prstGeom prst="can">
              <a:avLst>
                <a:gd name="adj" fmla="val 41565"/>
              </a:avLst>
            </a:prstGeom>
            <a:gradFill rotWithShape="1">
              <a:gsLst>
                <a:gs pos="0">
                  <a:srgbClr val="333333"/>
                </a:gs>
                <a:gs pos="50000">
                  <a:srgbClr val="FF0000"/>
                </a:gs>
                <a:gs pos="100000">
                  <a:srgbClr val="333333"/>
                </a:gs>
              </a:gsLst>
              <a:lin ang="0" scaled="1"/>
            </a:gradFill>
            <a:ln w="9525">
              <a:solidFill>
                <a:srgbClr val="000000"/>
              </a:solidFill>
              <a:round/>
              <a:headEnd/>
              <a:tailEnd/>
            </a:ln>
          </p:spPr>
          <p:txBody>
            <a:bodyPr/>
            <a:lstStyle/>
            <a:p>
              <a:endParaRPr lang="de-DE"/>
            </a:p>
          </p:txBody>
        </p:sp>
        <p:grpSp>
          <p:nvGrpSpPr>
            <p:cNvPr id="39" name="Group 124"/>
            <p:cNvGrpSpPr>
              <a:grpSpLocks/>
            </p:cNvGrpSpPr>
            <p:nvPr/>
          </p:nvGrpSpPr>
          <p:grpSpPr bwMode="auto">
            <a:xfrm flipH="1">
              <a:off x="6545699" y="1655264"/>
              <a:ext cx="123507" cy="140546"/>
              <a:chOff x="7197" y="3071"/>
              <a:chExt cx="156" cy="144"/>
            </a:xfrm>
          </p:grpSpPr>
          <p:sp>
            <p:nvSpPr>
              <p:cNvPr id="46" name="Oval 125"/>
              <p:cNvSpPr>
                <a:spLocks noChangeArrowheads="1"/>
              </p:cNvSpPr>
              <p:nvPr/>
            </p:nvSpPr>
            <p:spPr bwMode="auto">
              <a:xfrm>
                <a:off x="7197" y="3071"/>
                <a:ext cx="156" cy="144"/>
              </a:xfrm>
              <a:prstGeom prst="ellipse">
                <a:avLst/>
              </a:prstGeom>
              <a:solidFill>
                <a:srgbClr val="333333"/>
              </a:solidFill>
              <a:ln w="9525">
                <a:solidFill>
                  <a:srgbClr val="000000"/>
                </a:solidFill>
                <a:round/>
                <a:headEnd/>
                <a:tailEnd/>
              </a:ln>
            </p:spPr>
            <p:txBody>
              <a:bodyPr/>
              <a:lstStyle/>
              <a:p>
                <a:endParaRPr lang="de-DE"/>
              </a:p>
            </p:txBody>
          </p:sp>
          <p:sp>
            <p:nvSpPr>
              <p:cNvPr id="47" name="Oval 126"/>
              <p:cNvSpPr>
                <a:spLocks noChangeArrowheads="1"/>
              </p:cNvSpPr>
              <p:nvPr/>
            </p:nvSpPr>
            <p:spPr bwMode="auto">
              <a:xfrm>
                <a:off x="7227" y="3095"/>
                <a:ext cx="90" cy="96"/>
              </a:xfrm>
              <a:prstGeom prst="ellipse">
                <a:avLst/>
              </a:prstGeom>
              <a:solidFill>
                <a:srgbClr val="FFFFFF"/>
              </a:solidFill>
              <a:ln w="9525">
                <a:solidFill>
                  <a:srgbClr val="000000"/>
                </a:solidFill>
                <a:round/>
                <a:headEnd/>
                <a:tailEnd/>
              </a:ln>
            </p:spPr>
            <p:txBody>
              <a:bodyPr/>
              <a:lstStyle/>
              <a:p>
                <a:endParaRPr lang="de-DE"/>
              </a:p>
            </p:txBody>
          </p:sp>
        </p:grpSp>
        <p:grpSp>
          <p:nvGrpSpPr>
            <p:cNvPr id="40" name="Group 127"/>
            <p:cNvGrpSpPr>
              <a:grpSpLocks/>
            </p:cNvGrpSpPr>
            <p:nvPr/>
          </p:nvGrpSpPr>
          <p:grpSpPr bwMode="auto">
            <a:xfrm flipH="1">
              <a:off x="6251182" y="1655264"/>
              <a:ext cx="123507" cy="140546"/>
              <a:chOff x="7197" y="3071"/>
              <a:chExt cx="156" cy="144"/>
            </a:xfrm>
          </p:grpSpPr>
          <p:sp>
            <p:nvSpPr>
              <p:cNvPr id="44" name="Oval 128"/>
              <p:cNvSpPr>
                <a:spLocks noChangeArrowheads="1"/>
              </p:cNvSpPr>
              <p:nvPr/>
            </p:nvSpPr>
            <p:spPr bwMode="auto">
              <a:xfrm>
                <a:off x="7197" y="3071"/>
                <a:ext cx="156" cy="144"/>
              </a:xfrm>
              <a:prstGeom prst="ellipse">
                <a:avLst/>
              </a:prstGeom>
              <a:solidFill>
                <a:srgbClr val="333333"/>
              </a:solidFill>
              <a:ln w="9525">
                <a:solidFill>
                  <a:srgbClr val="000000"/>
                </a:solidFill>
                <a:round/>
                <a:headEnd/>
                <a:tailEnd/>
              </a:ln>
            </p:spPr>
            <p:txBody>
              <a:bodyPr/>
              <a:lstStyle/>
              <a:p>
                <a:endParaRPr lang="de-DE"/>
              </a:p>
            </p:txBody>
          </p:sp>
          <p:sp>
            <p:nvSpPr>
              <p:cNvPr id="45" name="Oval 129"/>
              <p:cNvSpPr>
                <a:spLocks noChangeArrowheads="1"/>
              </p:cNvSpPr>
              <p:nvPr/>
            </p:nvSpPr>
            <p:spPr bwMode="auto">
              <a:xfrm>
                <a:off x="7227" y="3095"/>
                <a:ext cx="90" cy="96"/>
              </a:xfrm>
              <a:prstGeom prst="ellipse">
                <a:avLst/>
              </a:prstGeom>
              <a:solidFill>
                <a:srgbClr val="FFFFFF"/>
              </a:solidFill>
              <a:ln w="9525">
                <a:solidFill>
                  <a:srgbClr val="000000"/>
                </a:solidFill>
                <a:round/>
                <a:headEnd/>
                <a:tailEnd/>
              </a:ln>
            </p:spPr>
            <p:txBody>
              <a:bodyPr/>
              <a:lstStyle/>
              <a:p>
                <a:endParaRPr lang="de-DE"/>
              </a:p>
            </p:txBody>
          </p:sp>
        </p:grpSp>
        <p:sp>
          <p:nvSpPr>
            <p:cNvPr id="41" name="AutoShape 130"/>
            <p:cNvSpPr>
              <a:spLocks noChangeArrowheads="1"/>
            </p:cNvSpPr>
            <p:nvPr/>
          </p:nvSpPr>
          <p:spPr bwMode="auto">
            <a:xfrm flipH="1">
              <a:off x="6541475" y="1274618"/>
              <a:ext cx="118757" cy="146402"/>
            </a:xfrm>
            <a:prstGeom prst="smileyFace">
              <a:avLst>
                <a:gd name="adj" fmla="val 4653"/>
              </a:avLst>
            </a:prstGeom>
            <a:solidFill>
              <a:srgbClr val="FFFFFF"/>
            </a:solidFill>
            <a:ln w="9525">
              <a:solidFill>
                <a:srgbClr val="000000"/>
              </a:solidFill>
              <a:round/>
              <a:headEnd/>
              <a:tailEnd/>
            </a:ln>
          </p:spPr>
          <p:txBody>
            <a:bodyPr/>
            <a:lstStyle/>
            <a:p>
              <a:endParaRPr lang="de-DE"/>
            </a:p>
          </p:txBody>
        </p:sp>
        <p:sp>
          <p:nvSpPr>
            <p:cNvPr id="42" name="AutoShape 131"/>
            <p:cNvSpPr>
              <a:spLocks noChangeArrowheads="1"/>
            </p:cNvSpPr>
            <p:nvPr/>
          </p:nvSpPr>
          <p:spPr bwMode="auto">
            <a:xfrm flipH="1">
              <a:off x="6361455" y="1268762"/>
              <a:ext cx="118757" cy="146402"/>
            </a:xfrm>
            <a:prstGeom prst="smileyFace">
              <a:avLst>
                <a:gd name="adj" fmla="val 4653"/>
              </a:avLst>
            </a:prstGeom>
            <a:solidFill>
              <a:srgbClr val="FFFFFF"/>
            </a:solidFill>
            <a:ln w="9525">
              <a:solidFill>
                <a:srgbClr val="000000"/>
              </a:solidFill>
              <a:round/>
              <a:headEnd/>
              <a:tailEnd/>
            </a:ln>
          </p:spPr>
          <p:txBody>
            <a:bodyPr/>
            <a:lstStyle/>
            <a:p>
              <a:endParaRPr lang="de-DE"/>
            </a:p>
          </p:txBody>
        </p:sp>
        <p:sp>
          <p:nvSpPr>
            <p:cNvPr id="43" name="AutoShape 132"/>
            <p:cNvSpPr>
              <a:spLocks noChangeArrowheads="1"/>
            </p:cNvSpPr>
            <p:nvPr/>
          </p:nvSpPr>
          <p:spPr bwMode="auto">
            <a:xfrm flipH="1">
              <a:off x="6361455" y="1421020"/>
              <a:ext cx="114007" cy="122978"/>
            </a:xfrm>
            <a:prstGeom prst="roundRect">
              <a:avLst>
                <a:gd name="adj" fmla="val 16667"/>
              </a:avLst>
            </a:prstGeom>
            <a:gradFill rotWithShape="1">
              <a:gsLst>
                <a:gs pos="0">
                  <a:srgbClr val="0000FF"/>
                </a:gs>
                <a:gs pos="50000">
                  <a:srgbClr val="99CCFF"/>
                </a:gs>
                <a:gs pos="100000">
                  <a:srgbClr val="0000FF"/>
                </a:gs>
              </a:gsLst>
              <a:lin ang="0" scaled="1"/>
            </a:gradFill>
            <a:ln w="9525">
              <a:solidFill>
                <a:srgbClr val="000000"/>
              </a:solidFill>
              <a:round/>
              <a:headEnd/>
              <a:tailEnd/>
            </a:ln>
          </p:spPr>
          <p:txBody>
            <a:bodyPr/>
            <a:lstStyle/>
            <a:p>
              <a:endParaRPr lang="de-DE"/>
            </a:p>
          </p:txBody>
        </p:sp>
        <p:sp>
          <p:nvSpPr>
            <p:cNvPr id="48" name="AutoShape 132"/>
            <p:cNvSpPr>
              <a:spLocks noChangeArrowheads="1"/>
            </p:cNvSpPr>
            <p:nvPr/>
          </p:nvSpPr>
          <p:spPr bwMode="auto">
            <a:xfrm>
              <a:off x="6196930" y="1421019"/>
              <a:ext cx="114007" cy="122978"/>
            </a:xfrm>
            <a:prstGeom prst="roundRect">
              <a:avLst>
                <a:gd name="adj" fmla="val 16667"/>
              </a:avLst>
            </a:prstGeom>
            <a:gradFill flip="none" rotWithShape="1">
              <a:gsLst>
                <a:gs pos="0">
                  <a:srgbClr val="008000">
                    <a:shade val="30000"/>
                    <a:satMod val="115000"/>
                  </a:srgbClr>
                </a:gs>
                <a:gs pos="50000">
                  <a:schemeClr val="accent3">
                    <a:lumMod val="60000"/>
                    <a:lumOff val="40000"/>
                  </a:schemeClr>
                </a:gs>
                <a:gs pos="100000">
                  <a:srgbClr val="008000">
                    <a:shade val="100000"/>
                    <a:satMod val="115000"/>
                  </a:srgbClr>
                </a:gs>
              </a:gsLst>
              <a:lin ang="0" scaled="1"/>
              <a:tileRect/>
            </a:gradFill>
            <a:ln w="9525">
              <a:solidFill>
                <a:srgbClr val="000000"/>
              </a:solidFill>
              <a:round/>
              <a:headEnd/>
              <a:tailEnd/>
            </a:ln>
          </p:spPr>
          <p:txBody>
            <a:bodyPr/>
            <a:lstStyle/>
            <a:p>
              <a:endParaRPr lang="de-DE"/>
            </a:p>
          </p:txBody>
        </p:sp>
        <p:sp>
          <p:nvSpPr>
            <p:cNvPr id="49" name="AutoShape 131"/>
            <p:cNvSpPr>
              <a:spLocks noChangeArrowheads="1"/>
            </p:cNvSpPr>
            <p:nvPr/>
          </p:nvSpPr>
          <p:spPr bwMode="auto">
            <a:xfrm>
              <a:off x="6192180" y="1268760"/>
              <a:ext cx="118757" cy="146403"/>
            </a:xfrm>
            <a:prstGeom prst="smileyFace">
              <a:avLst>
                <a:gd name="adj" fmla="val 4653"/>
              </a:avLst>
            </a:prstGeom>
            <a:solidFill>
              <a:srgbClr val="FFFFFF"/>
            </a:solidFill>
            <a:ln w="9525">
              <a:solidFill>
                <a:srgbClr val="000000"/>
              </a:solidFill>
              <a:round/>
              <a:headEnd/>
              <a:tailEnd/>
            </a:ln>
          </p:spPr>
          <p:txBody>
            <a:bodyPr/>
            <a:lstStyle/>
            <a:p>
              <a:endParaRPr lang="de-DE"/>
            </a:p>
          </p:txBody>
        </p:sp>
        <p:grpSp>
          <p:nvGrpSpPr>
            <p:cNvPr id="58" name="Gruppieren 57"/>
            <p:cNvGrpSpPr/>
            <p:nvPr/>
          </p:nvGrpSpPr>
          <p:grpSpPr>
            <a:xfrm>
              <a:off x="6696236" y="1556792"/>
              <a:ext cx="432072" cy="180020"/>
              <a:chOff x="6264164" y="2708920"/>
              <a:chExt cx="612116" cy="288032"/>
            </a:xfrm>
          </p:grpSpPr>
          <p:cxnSp>
            <p:nvCxnSpPr>
              <p:cNvPr id="56" name="Gerade Verbindung 55"/>
              <p:cNvCxnSpPr/>
              <p:nvPr/>
            </p:nvCxnSpPr>
            <p:spPr>
              <a:xfrm>
                <a:off x="6264164" y="2852936"/>
                <a:ext cx="144040" cy="0"/>
              </a:xfrm>
              <a:prstGeom prst="line">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0" name="Ellipse 49"/>
              <p:cNvSpPr/>
              <p:nvPr/>
            </p:nvSpPr>
            <p:spPr>
              <a:xfrm>
                <a:off x="6372224" y="2708920"/>
                <a:ext cx="216000" cy="288032"/>
              </a:xfrm>
              <a:prstGeom prst="ellipse">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Ellipse 50"/>
              <p:cNvSpPr/>
              <p:nvPr/>
            </p:nvSpPr>
            <p:spPr>
              <a:xfrm>
                <a:off x="6444232" y="2708920"/>
                <a:ext cx="216000" cy="288032"/>
              </a:xfrm>
              <a:prstGeom prst="ellipse">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p:cNvSpPr/>
              <p:nvPr/>
            </p:nvSpPr>
            <p:spPr>
              <a:xfrm>
                <a:off x="6516216" y="2708920"/>
                <a:ext cx="216000" cy="288032"/>
              </a:xfrm>
              <a:prstGeom prst="ellipse">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Ellipse 52"/>
              <p:cNvSpPr/>
              <p:nvPr/>
            </p:nvSpPr>
            <p:spPr>
              <a:xfrm>
                <a:off x="6588224" y="2708920"/>
                <a:ext cx="216000" cy="288032"/>
              </a:xfrm>
              <a:prstGeom prst="ellipse">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5" name="Gerade Verbindung 54"/>
              <p:cNvCxnSpPr/>
              <p:nvPr/>
            </p:nvCxnSpPr>
            <p:spPr>
              <a:xfrm>
                <a:off x="6732240" y="2852936"/>
                <a:ext cx="144040" cy="0"/>
              </a:xfrm>
              <a:prstGeom prst="line">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7" name="Bogen 56"/>
              <p:cNvSpPr/>
              <p:nvPr/>
            </p:nvSpPr>
            <p:spPr>
              <a:xfrm>
                <a:off x="6624228" y="2708920"/>
                <a:ext cx="108000" cy="252000"/>
              </a:xfrm>
              <a:prstGeom prst="arc">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grpSp>
        <p:cxnSp>
          <p:nvCxnSpPr>
            <p:cNvPr id="60" name="Gerade Verbindung 59"/>
            <p:cNvCxnSpPr/>
            <p:nvPr/>
          </p:nvCxnSpPr>
          <p:spPr>
            <a:xfrm>
              <a:off x="6659818" y="1592796"/>
              <a:ext cx="504883" cy="0"/>
            </a:xfrm>
            <a:prstGeom prst="line">
              <a:avLst/>
            </a:prstGeom>
            <a:ln w="25400">
              <a:solidFill>
                <a:srgbClr val="FFC000"/>
              </a:solidFill>
            </a:ln>
          </p:spPr>
          <p:style>
            <a:lnRef idx="1">
              <a:schemeClr val="accent1"/>
            </a:lnRef>
            <a:fillRef idx="0">
              <a:schemeClr val="accent1"/>
            </a:fillRef>
            <a:effectRef idx="0">
              <a:schemeClr val="accent1"/>
            </a:effectRef>
            <a:fontRef idx="minor">
              <a:schemeClr val="tx1"/>
            </a:fontRef>
          </p:style>
        </p:cxnSp>
        <p:sp>
          <p:nvSpPr>
            <p:cNvPr id="115" name="Textfeld 114"/>
            <p:cNvSpPr txBox="1"/>
            <p:nvPr/>
          </p:nvSpPr>
          <p:spPr>
            <a:xfrm>
              <a:off x="7740352" y="879103"/>
              <a:ext cx="1080120" cy="461665"/>
            </a:xfrm>
            <a:prstGeom prst="rect">
              <a:avLst/>
            </a:prstGeom>
            <a:noFill/>
          </p:spPr>
          <p:txBody>
            <a:bodyPr wrap="square" rtlCol="0">
              <a:spAutoFit/>
            </a:bodyPr>
            <a:lstStyle/>
            <a:p>
              <a:pPr algn="ctr"/>
              <a:r>
                <a:rPr lang="de-DE" sz="1200" dirty="0" smtClean="0">
                  <a:latin typeface="+mn-lt"/>
                </a:rPr>
                <a:t>Gespannte Feder, Faden</a:t>
              </a:r>
              <a:endParaRPr lang="de-DE" sz="1200" dirty="0">
                <a:latin typeface="+mn-lt"/>
              </a:endParaRPr>
            </a:p>
          </p:txBody>
        </p:sp>
        <p:cxnSp>
          <p:nvCxnSpPr>
            <p:cNvPr id="117" name="Gerade Verbindung mit Pfeil 116"/>
            <p:cNvCxnSpPr>
              <a:stCxn id="115" idx="1"/>
              <a:endCxn id="52" idx="0"/>
            </p:cNvCxnSpPr>
            <p:nvPr/>
          </p:nvCxnSpPr>
          <p:spPr>
            <a:xfrm flipH="1">
              <a:off x="6950385" y="1109936"/>
              <a:ext cx="789967" cy="446856"/>
            </a:xfrm>
            <a:prstGeom prst="straightConnector1">
              <a:avLst/>
            </a:prstGeom>
            <a:ln w="25400">
              <a:solidFill>
                <a:schemeClr val="bg1">
                  <a:lumMod val="50000"/>
                </a:schemeClr>
              </a:solidFill>
              <a:prstDash val="sysDash"/>
              <a:tailEnd type="arrow"/>
            </a:ln>
          </p:spPr>
          <p:style>
            <a:lnRef idx="1">
              <a:schemeClr val="accent1"/>
            </a:lnRef>
            <a:fillRef idx="0">
              <a:schemeClr val="accent1"/>
            </a:fillRef>
            <a:effectRef idx="0">
              <a:schemeClr val="accent1"/>
            </a:effectRef>
            <a:fontRef idx="minor">
              <a:schemeClr val="tx1"/>
            </a:fontRef>
          </p:style>
        </p:cxnSp>
        <p:graphicFrame>
          <p:nvGraphicFramePr>
            <p:cNvPr id="76815" name="Object 15"/>
            <p:cNvGraphicFramePr>
              <a:graphicFrameLocks noChangeAspect="1"/>
            </p:cNvGraphicFramePr>
            <p:nvPr/>
          </p:nvGraphicFramePr>
          <p:xfrm>
            <a:off x="6678613" y="1808820"/>
            <a:ext cx="533400" cy="228600"/>
          </p:xfrm>
          <a:graphic>
            <a:graphicData uri="http://schemas.openxmlformats.org/presentationml/2006/ole">
              <mc:AlternateContent xmlns:mc="http://schemas.openxmlformats.org/markup-compatibility/2006">
                <mc:Choice xmlns:v="urn:schemas-microsoft-com:vml" Requires="v">
                  <p:oleObj spid="_x0000_s76844" name="Formel" r:id="rId6" imgW="533160" imgH="228600" progId="Equation.3">
                    <p:embed/>
                  </p:oleObj>
                </mc:Choice>
                <mc:Fallback>
                  <p:oleObj name="Formel" r:id="rId6" imgW="533160" imgH="228600" progId="Equation.3">
                    <p:embed/>
                    <p:pic>
                      <p:nvPicPr>
                        <p:cNvPr id="0" name="Picture 1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78613" y="1808820"/>
                          <a:ext cx="533400"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3" name="Textfeld 122"/>
            <p:cNvSpPr txBox="1"/>
            <p:nvPr/>
          </p:nvSpPr>
          <p:spPr>
            <a:xfrm>
              <a:off x="4824028" y="944724"/>
              <a:ext cx="2016224" cy="338554"/>
            </a:xfrm>
            <a:prstGeom prst="rect">
              <a:avLst/>
            </a:prstGeom>
            <a:noFill/>
          </p:spPr>
          <p:txBody>
            <a:bodyPr wrap="square" rtlCol="0">
              <a:spAutoFit/>
            </a:bodyPr>
            <a:lstStyle/>
            <a:p>
              <a:pPr algn="ctr"/>
              <a:r>
                <a:rPr lang="de-DE" sz="1600" b="1" dirty="0" smtClean="0">
                  <a:latin typeface="+mj-lt"/>
                </a:rPr>
                <a:t>Zustand I</a:t>
              </a:r>
              <a:endParaRPr lang="de-DE" sz="1600" b="1" dirty="0">
                <a:latin typeface="+mj-lt"/>
              </a:endParaRPr>
            </a:p>
          </p:txBody>
        </p:sp>
      </p:grpSp>
      <p:grpSp>
        <p:nvGrpSpPr>
          <p:cNvPr id="134" name="Gruppieren 133"/>
          <p:cNvGrpSpPr/>
          <p:nvPr/>
        </p:nvGrpSpPr>
        <p:grpSpPr>
          <a:xfrm>
            <a:off x="287524" y="4587515"/>
            <a:ext cx="4102335" cy="1325761"/>
            <a:chOff x="4788024" y="1707195"/>
            <a:chExt cx="4102335" cy="1325761"/>
          </a:xfrm>
        </p:grpSpPr>
        <p:sp>
          <p:nvSpPr>
            <p:cNvPr id="61" name="AutoShape 132"/>
            <p:cNvSpPr>
              <a:spLocks noChangeArrowheads="1"/>
            </p:cNvSpPr>
            <p:nvPr/>
          </p:nvSpPr>
          <p:spPr bwMode="auto">
            <a:xfrm>
              <a:off x="7653965" y="2298125"/>
              <a:ext cx="114007" cy="122978"/>
            </a:xfrm>
            <a:prstGeom prst="roundRect">
              <a:avLst>
                <a:gd name="adj" fmla="val 16667"/>
              </a:avLst>
            </a:prstGeom>
            <a:gradFill rotWithShape="1">
              <a:gsLst>
                <a:gs pos="0">
                  <a:srgbClr val="0000FF"/>
                </a:gs>
                <a:gs pos="50000">
                  <a:srgbClr val="99CCFF"/>
                </a:gs>
                <a:gs pos="100000">
                  <a:srgbClr val="0000FF"/>
                </a:gs>
              </a:gsLst>
              <a:lin ang="0" scaled="1"/>
            </a:gradFill>
            <a:ln w="9525">
              <a:solidFill>
                <a:srgbClr val="000000"/>
              </a:solidFill>
              <a:round/>
              <a:headEnd/>
              <a:tailEnd/>
            </a:ln>
          </p:spPr>
          <p:txBody>
            <a:bodyPr/>
            <a:lstStyle/>
            <a:p>
              <a:endParaRPr lang="de-DE"/>
            </a:p>
          </p:txBody>
        </p:sp>
        <p:sp>
          <p:nvSpPr>
            <p:cNvPr id="62" name="AutoShape 132"/>
            <p:cNvSpPr>
              <a:spLocks noChangeArrowheads="1"/>
            </p:cNvSpPr>
            <p:nvPr/>
          </p:nvSpPr>
          <p:spPr bwMode="auto">
            <a:xfrm>
              <a:off x="7806365" y="2298125"/>
              <a:ext cx="114007" cy="122978"/>
            </a:xfrm>
            <a:prstGeom prst="roundRect">
              <a:avLst>
                <a:gd name="adj" fmla="val 16667"/>
              </a:avLst>
            </a:prstGeom>
            <a:gradFill flip="none" rotWithShape="1">
              <a:gsLst>
                <a:gs pos="0">
                  <a:srgbClr val="008000">
                    <a:shade val="30000"/>
                    <a:satMod val="115000"/>
                  </a:srgbClr>
                </a:gs>
                <a:gs pos="50000">
                  <a:schemeClr val="accent3">
                    <a:lumMod val="60000"/>
                    <a:lumOff val="40000"/>
                  </a:schemeClr>
                </a:gs>
                <a:gs pos="100000">
                  <a:srgbClr val="008000">
                    <a:shade val="100000"/>
                    <a:satMod val="115000"/>
                  </a:srgbClr>
                </a:gs>
              </a:gsLst>
              <a:lin ang="0" scaled="1"/>
              <a:tileRect/>
            </a:gradFill>
            <a:ln w="9525">
              <a:solidFill>
                <a:srgbClr val="000000"/>
              </a:solidFill>
              <a:round/>
              <a:headEnd/>
              <a:tailEnd/>
            </a:ln>
          </p:spPr>
          <p:txBody>
            <a:bodyPr/>
            <a:lstStyle/>
            <a:p>
              <a:endParaRPr lang="de-DE"/>
            </a:p>
          </p:txBody>
        </p:sp>
        <p:sp>
          <p:nvSpPr>
            <p:cNvPr id="63" name="AutoShape 122"/>
            <p:cNvSpPr>
              <a:spLocks noChangeArrowheads="1"/>
            </p:cNvSpPr>
            <p:nvPr/>
          </p:nvSpPr>
          <p:spPr bwMode="auto">
            <a:xfrm>
              <a:off x="7499204" y="2298125"/>
              <a:ext cx="114007" cy="122978"/>
            </a:xfrm>
            <a:prstGeom prst="roundRect">
              <a:avLst>
                <a:gd name="adj" fmla="val 16667"/>
              </a:avLst>
            </a:prstGeom>
            <a:gradFill rotWithShape="1">
              <a:gsLst>
                <a:gs pos="0">
                  <a:srgbClr val="FFCC99"/>
                </a:gs>
                <a:gs pos="50000">
                  <a:srgbClr val="FFFF99"/>
                </a:gs>
                <a:gs pos="100000">
                  <a:srgbClr val="FFCC99"/>
                </a:gs>
              </a:gsLst>
              <a:lin ang="0" scaled="1"/>
            </a:gradFill>
            <a:ln w="9525">
              <a:solidFill>
                <a:srgbClr val="000000"/>
              </a:solidFill>
              <a:round/>
              <a:headEnd/>
              <a:tailEnd/>
            </a:ln>
          </p:spPr>
          <p:txBody>
            <a:bodyPr/>
            <a:lstStyle/>
            <a:p>
              <a:endParaRPr lang="de-DE"/>
            </a:p>
          </p:txBody>
        </p:sp>
        <p:sp>
          <p:nvSpPr>
            <p:cNvPr id="64" name="AutoShape 123"/>
            <p:cNvSpPr>
              <a:spLocks noChangeArrowheads="1"/>
            </p:cNvSpPr>
            <p:nvPr/>
          </p:nvSpPr>
          <p:spPr bwMode="auto">
            <a:xfrm rot="16200000">
              <a:off x="7625917" y="2194320"/>
              <a:ext cx="187396" cy="617538"/>
            </a:xfrm>
            <a:prstGeom prst="can">
              <a:avLst>
                <a:gd name="adj" fmla="val 41565"/>
              </a:avLst>
            </a:prstGeom>
            <a:gradFill rotWithShape="1">
              <a:gsLst>
                <a:gs pos="0">
                  <a:srgbClr val="333333"/>
                </a:gs>
                <a:gs pos="50000">
                  <a:srgbClr val="FF0000"/>
                </a:gs>
                <a:gs pos="100000">
                  <a:srgbClr val="333333"/>
                </a:gs>
              </a:gsLst>
              <a:lin ang="0" scaled="1"/>
            </a:gradFill>
            <a:ln w="9525">
              <a:solidFill>
                <a:srgbClr val="000000"/>
              </a:solidFill>
              <a:round/>
              <a:headEnd/>
              <a:tailEnd/>
            </a:ln>
          </p:spPr>
          <p:txBody>
            <a:bodyPr/>
            <a:lstStyle/>
            <a:p>
              <a:endParaRPr lang="de-DE"/>
            </a:p>
          </p:txBody>
        </p:sp>
        <p:sp>
          <p:nvSpPr>
            <p:cNvPr id="65" name="Oval 125"/>
            <p:cNvSpPr>
              <a:spLocks noChangeArrowheads="1"/>
            </p:cNvSpPr>
            <p:nvPr/>
          </p:nvSpPr>
          <p:spPr bwMode="auto">
            <a:xfrm>
              <a:off x="7496223" y="2532369"/>
              <a:ext cx="123508" cy="140547"/>
            </a:xfrm>
            <a:prstGeom prst="ellipse">
              <a:avLst/>
            </a:prstGeom>
            <a:solidFill>
              <a:srgbClr val="333333"/>
            </a:solidFill>
            <a:ln w="9525">
              <a:solidFill>
                <a:srgbClr val="000000"/>
              </a:solidFill>
              <a:round/>
              <a:headEnd/>
              <a:tailEnd/>
            </a:ln>
          </p:spPr>
          <p:txBody>
            <a:bodyPr/>
            <a:lstStyle/>
            <a:p>
              <a:endParaRPr lang="de-DE"/>
            </a:p>
          </p:txBody>
        </p:sp>
        <p:sp>
          <p:nvSpPr>
            <p:cNvPr id="66" name="Oval 126"/>
            <p:cNvSpPr>
              <a:spLocks noChangeArrowheads="1"/>
            </p:cNvSpPr>
            <p:nvPr/>
          </p:nvSpPr>
          <p:spPr bwMode="auto">
            <a:xfrm>
              <a:off x="7519975" y="2555794"/>
              <a:ext cx="71255" cy="93698"/>
            </a:xfrm>
            <a:prstGeom prst="ellipse">
              <a:avLst/>
            </a:prstGeom>
            <a:solidFill>
              <a:srgbClr val="FFFFFF"/>
            </a:solidFill>
            <a:ln w="9525">
              <a:solidFill>
                <a:srgbClr val="000000"/>
              </a:solidFill>
              <a:round/>
              <a:headEnd/>
              <a:tailEnd/>
            </a:ln>
          </p:spPr>
          <p:txBody>
            <a:bodyPr/>
            <a:lstStyle/>
            <a:p>
              <a:endParaRPr lang="de-DE"/>
            </a:p>
          </p:txBody>
        </p:sp>
        <p:sp>
          <p:nvSpPr>
            <p:cNvPr id="67" name="Oval 128"/>
            <p:cNvSpPr>
              <a:spLocks noChangeArrowheads="1"/>
            </p:cNvSpPr>
            <p:nvPr/>
          </p:nvSpPr>
          <p:spPr bwMode="auto">
            <a:xfrm>
              <a:off x="7790742" y="2532369"/>
              <a:ext cx="123508" cy="140547"/>
            </a:xfrm>
            <a:prstGeom prst="ellipse">
              <a:avLst/>
            </a:prstGeom>
            <a:solidFill>
              <a:srgbClr val="333333"/>
            </a:solidFill>
            <a:ln w="9525">
              <a:solidFill>
                <a:srgbClr val="000000"/>
              </a:solidFill>
              <a:round/>
              <a:headEnd/>
              <a:tailEnd/>
            </a:ln>
          </p:spPr>
          <p:txBody>
            <a:bodyPr/>
            <a:lstStyle/>
            <a:p>
              <a:endParaRPr lang="de-DE"/>
            </a:p>
          </p:txBody>
        </p:sp>
        <p:sp>
          <p:nvSpPr>
            <p:cNvPr id="68" name="Oval 129"/>
            <p:cNvSpPr>
              <a:spLocks noChangeArrowheads="1"/>
            </p:cNvSpPr>
            <p:nvPr/>
          </p:nvSpPr>
          <p:spPr bwMode="auto">
            <a:xfrm>
              <a:off x="7814494" y="2555794"/>
              <a:ext cx="71255" cy="93698"/>
            </a:xfrm>
            <a:prstGeom prst="ellipse">
              <a:avLst/>
            </a:prstGeom>
            <a:solidFill>
              <a:srgbClr val="FFFFFF"/>
            </a:solidFill>
            <a:ln w="9525">
              <a:solidFill>
                <a:srgbClr val="000000"/>
              </a:solidFill>
              <a:round/>
              <a:headEnd/>
              <a:tailEnd/>
            </a:ln>
          </p:spPr>
          <p:txBody>
            <a:bodyPr/>
            <a:lstStyle/>
            <a:p>
              <a:endParaRPr lang="de-DE"/>
            </a:p>
          </p:txBody>
        </p:sp>
        <p:sp>
          <p:nvSpPr>
            <p:cNvPr id="69" name="AutoShape 130"/>
            <p:cNvSpPr>
              <a:spLocks noChangeArrowheads="1"/>
            </p:cNvSpPr>
            <p:nvPr/>
          </p:nvSpPr>
          <p:spPr bwMode="auto">
            <a:xfrm>
              <a:off x="7494454" y="2151722"/>
              <a:ext cx="118757" cy="146403"/>
            </a:xfrm>
            <a:prstGeom prst="smileyFace">
              <a:avLst>
                <a:gd name="adj" fmla="val 4653"/>
              </a:avLst>
            </a:prstGeom>
            <a:solidFill>
              <a:srgbClr val="FFFFFF"/>
            </a:solidFill>
            <a:ln w="9525">
              <a:solidFill>
                <a:srgbClr val="000000"/>
              </a:solidFill>
              <a:round/>
              <a:headEnd/>
              <a:tailEnd/>
            </a:ln>
          </p:spPr>
          <p:txBody>
            <a:bodyPr/>
            <a:lstStyle/>
            <a:p>
              <a:endParaRPr lang="de-DE"/>
            </a:p>
          </p:txBody>
        </p:sp>
        <p:sp>
          <p:nvSpPr>
            <p:cNvPr id="70" name="AutoShape 131"/>
            <p:cNvSpPr>
              <a:spLocks noChangeArrowheads="1"/>
            </p:cNvSpPr>
            <p:nvPr/>
          </p:nvSpPr>
          <p:spPr bwMode="auto">
            <a:xfrm>
              <a:off x="7649215" y="2145866"/>
              <a:ext cx="118757" cy="146403"/>
            </a:xfrm>
            <a:prstGeom prst="smileyFace">
              <a:avLst>
                <a:gd name="adj" fmla="val 4653"/>
              </a:avLst>
            </a:prstGeom>
            <a:solidFill>
              <a:srgbClr val="FFFFFF"/>
            </a:solidFill>
            <a:ln w="9525">
              <a:solidFill>
                <a:srgbClr val="000000"/>
              </a:solidFill>
              <a:round/>
              <a:headEnd/>
              <a:tailEnd/>
            </a:ln>
          </p:spPr>
          <p:txBody>
            <a:bodyPr/>
            <a:lstStyle/>
            <a:p>
              <a:endParaRPr lang="de-DE"/>
            </a:p>
          </p:txBody>
        </p:sp>
        <p:sp>
          <p:nvSpPr>
            <p:cNvPr id="71" name="AutoShape 131"/>
            <p:cNvSpPr>
              <a:spLocks noChangeArrowheads="1"/>
            </p:cNvSpPr>
            <p:nvPr/>
          </p:nvSpPr>
          <p:spPr bwMode="auto">
            <a:xfrm>
              <a:off x="7801615" y="2145866"/>
              <a:ext cx="118757" cy="146403"/>
            </a:xfrm>
            <a:prstGeom prst="smileyFace">
              <a:avLst>
                <a:gd name="adj" fmla="val 4653"/>
              </a:avLst>
            </a:prstGeom>
            <a:solidFill>
              <a:srgbClr val="FFFFFF"/>
            </a:solidFill>
            <a:ln w="9525">
              <a:solidFill>
                <a:srgbClr val="000000"/>
              </a:solidFill>
              <a:round/>
              <a:headEnd/>
              <a:tailEnd/>
            </a:ln>
          </p:spPr>
          <p:txBody>
            <a:bodyPr/>
            <a:lstStyle/>
            <a:p>
              <a:endParaRPr lang="de-DE"/>
            </a:p>
          </p:txBody>
        </p:sp>
        <p:sp>
          <p:nvSpPr>
            <p:cNvPr id="72" name="AutoShape 122"/>
            <p:cNvSpPr>
              <a:spLocks noChangeArrowheads="1"/>
            </p:cNvSpPr>
            <p:nvPr/>
          </p:nvSpPr>
          <p:spPr bwMode="auto">
            <a:xfrm flipH="1">
              <a:off x="6289447" y="2285116"/>
              <a:ext cx="114007" cy="122978"/>
            </a:xfrm>
            <a:prstGeom prst="roundRect">
              <a:avLst>
                <a:gd name="adj" fmla="val 16667"/>
              </a:avLst>
            </a:prstGeom>
            <a:gradFill rotWithShape="1">
              <a:gsLst>
                <a:gs pos="0">
                  <a:srgbClr val="FFCC99"/>
                </a:gs>
                <a:gs pos="50000">
                  <a:srgbClr val="FFFF99"/>
                </a:gs>
                <a:gs pos="100000">
                  <a:srgbClr val="FFCC99"/>
                </a:gs>
              </a:gsLst>
              <a:lin ang="0" scaled="1"/>
            </a:gradFill>
            <a:ln w="9525">
              <a:solidFill>
                <a:srgbClr val="000000"/>
              </a:solidFill>
              <a:round/>
              <a:headEnd/>
              <a:tailEnd/>
            </a:ln>
          </p:spPr>
          <p:txBody>
            <a:bodyPr/>
            <a:lstStyle/>
            <a:p>
              <a:endParaRPr lang="de-DE"/>
            </a:p>
          </p:txBody>
        </p:sp>
        <p:sp>
          <p:nvSpPr>
            <p:cNvPr id="73" name="AutoShape 123"/>
            <p:cNvSpPr>
              <a:spLocks noChangeArrowheads="1"/>
            </p:cNvSpPr>
            <p:nvPr/>
          </p:nvSpPr>
          <p:spPr bwMode="auto">
            <a:xfrm rot="5400000" flipH="1">
              <a:off x="6083215" y="2181311"/>
              <a:ext cx="187395" cy="617537"/>
            </a:xfrm>
            <a:prstGeom prst="can">
              <a:avLst>
                <a:gd name="adj" fmla="val 41565"/>
              </a:avLst>
            </a:prstGeom>
            <a:gradFill rotWithShape="1">
              <a:gsLst>
                <a:gs pos="0">
                  <a:srgbClr val="333333"/>
                </a:gs>
                <a:gs pos="50000">
                  <a:srgbClr val="FF0000"/>
                </a:gs>
                <a:gs pos="100000">
                  <a:srgbClr val="333333"/>
                </a:gs>
              </a:gsLst>
              <a:lin ang="0" scaled="1"/>
            </a:gradFill>
            <a:ln w="9525">
              <a:solidFill>
                <a:srgbClr val="000000"/>
              </a:solidFill>
              <a:round/>
              <a:headEnd/>
              <a:tailEnd/>
            </a:ln>
          </p:spPr>
          <p:txBody>
            <a:bodyPr/>
            <a:lstStyle/>
            <a:p>
              <a:endParaRPr lang="de-DE"/>
            </a:p>
          </p:txBody>
        </p:sp>
        <p:grpSp>
          <p:nvGrpSpPr>
            <p:cNvPr id="74" name="Group 124"/>
            <p:cNvGrpSpPr>
              <a:grpSpLocks/>
            </p:cNvGrpSpPr>
            <p:nvPr/>
          </p:nvGrpSpPr>
          <p:grpSpPr bwMode="auto">
            <a:xfrm flipH="1">
              <a:off x="6293671" y="2519360"/>
              <a:ext cx="123507" cy="140546"/>
              <a:chOff x="7197" y="3071"/>
              <a:chExt cx="156" cy="144"/>
            </a:xfrm>
          </p:grpSpPr>
          <p:sp>
            <p:nvSpPr>
              <p:cNvPr id="75" name="Oval 125"/>
              <p:cNvSpPr>
                <a:spLocks noChangeArrowheads="1"/>
              </p:cNvSpPr>
              <p:nvPr/>
            </p:nvSpPr>
            <p:spPr bwMode="auto">
              <a:xfrm>
                <a:off x="7197" y="3071"/>
                <a:ext cx="156" cy="144"/>
              </a:xfrm>
              <a:prstGeom prst="ellipse">
                <a:avLst/>
              </a:prstGeom>
              <a:solidFill>
                <a:srgbClr val="333333"/>
              </a:solidFill>
              <a:ln w="9525">
                <a:solidFill>
                  <a:srgbClr val="000000"/>
                </a:solidFill>
                <a:round/>
                <a:headEnd/>
                <a:tailEnd/>
              </a:ln>
            </p:spPr>
            <p:txBody>
              <a:bodyPr/>
              <a:lstStyle/>
              <a:p>
                <a:endParaRPr lang="de-DE"/>
              </a:p>
            </p:txBody>
          </p:sp>
          <p:sp>
            <p:nvSpPr>
              <p:cNvPr id="81" name="Oval 126"/>
              <p:cNvSpPr>
                <a:spLocks noChangeArrowheads="1"/>
              </p:cNvSpPr>
              <p:nvPr/>
            </p:nvSpPr>
            <p:spPr bwMode="auto">
              <a:xfrm>
                <a:off x="7227" y="3095"/>
                <a:ext cx="90" cy="96"/>
              </a:xfrm>
              <a:prstGeom prst="ellipse">
                <a:avLst/>
              </a:prstGeom>
              <a:solidFill>
                <a:srgbClr val="FFFFFF"/>
              </a:solidFill>
              <a:ln w="9525">
                <a:solidFill>
                  <a:srgbClr val="000000"/>
                </a:solidFill>
                <a:round/>
                <a:headEnd/>
                <a:tailEnd/>
              </a:ln>
            </p:spPr>
            <p:txBody>
              <a:bodyPr/>
              <a:lstStyle/>
              <a:p>
                <a:endParaRPr lang="de-DE"/>
              </a:p>
            </p:txBody>
          </p:sp>
        </p:grpSp>
        <p:grpSp>
          <p:nvGrpSpPr>
            <p:cNvPr id="82" name="Group 127"/>
            <p:cNvGrpSpPr>
              <a:grpSpLocks/>
            </p:cNvGrpSpPr>
            <p:nvPr/>
          </p:nvGrpSpPr>
          <p:grpSpPr bwMode="auto">
            <a:xfrm flipH="1">
              <a:off x="5999154" y="2519360"/>
              <a:ext cx="123507" cy="140546"/>
              <a:chOff x="7197" y="3071"/>
              <a:chExt cx="156" cy="144"/>
            </a:xfrm>
          </p:grpSpPr>
          <p:sp>
            <p:nvSpPr>
              <p:cNvPr id="83" name="Oval 128"/>
              <p:cNvSpPr>
                <a:spLocks noChangeArrowheads="1"/>
              </p:cNvSpPr>
              <p:nvPr/>
            </p:nvSpPr>
            <p:spPr bwMode="auto">
              <a:xfrm>
                <a:off x="7197" y="3071"/>
                <a:ext cx="156" cy="144"/>
              </a:xfrm>
              <a:prstGeom prst="ellipse">
                <a:avLst/>
              </a:prstGeom>
              <a:solidFill>
                <a:srgbClr val="333333"/>
              </a:solidFill>
              <a:ln w="9525">
                <a:solidFill>
                  <a:srgbClr val="000000"/>
                </a:solidFill>
                <a:round/>
                <a:headEnd/>
                <a:tailEnd/>
              </a:ln>
            </p:spPr>
            <p:txBody>
              <a:bodyPr/>
              <a:lstStyle/>
              <a:p>
                <a:endParaRPr lang="de-DE"/>
              </a:p>
            </p:txBody>
          </p:sp>
          <p:sp>
            <p:nvSpPr>
              <p:cNvPr id="84" name="Oval 129"/>
              <p:cNvSpPr>
                <a:spLocks noChangeArrowheads="1"/>
              </p:cNvSpPr>
              <p:nvPr/>
            </p:nvSpPr>
            <p:spPr bwMode="auto">
              <a:xfrm>
                <a:off x="7227" y="3095"/>
                <a:ext cx="90" cy="96"/>
              </a:xfrm>
              <a:prstGeom prst="ellipse">
                <a:avLst/>
              </a:prstGeom>
              <a:solidFill>
                <a:srgbClr val="FFFFFF"/>
              </a:solidFill>
              <a:ln w="9525">
                <a:solidFill>
                  <a:srgbClr val="000000"/>
                </a:solidFill>
                <a:round/>
                <a:headEnd/>
                <a:tailEnd/>
              </a:ln>
            </p:spPr>
            <p:txBody>
              <a:bodyPr/>
              <a:lstStyle/>
              <a:p>
                <a:endParaRPr lang="de-DE"/>
              </a:p>
            </p:txBody>
          </p:sp>
        </p:grpSp>
        <p:sp>
          <p:nvSpPr>
            <p:cNvPr id="87" name="AutoShape 130"/>
            <p:cNvSpPr>
              <a:spLocks noChangeArrowheads="1"/>
            </p:cNvSpPr>
            <p:nvPr/>
          </p:nvSpPr>
          <p:spPr bwMode="auto">
            <a:xfrm flipH="1">
              <a:off x="6289447" y="2138714"/>
              <a:ext cx="118757" cy="146402"/>
            </a:xfrm>
            <a:prstGeom prst="smileyFace">
              <a:avLst>
                <a:gd name="adj" fmla="val 4653"/>
              </a:avLst>
            </a:prstGeom>
            <a:solidFill>
              <a:srgbClr val="FFFFFF"/>
            </a:solidFill>
            <a:ln w="9525">
              <a:solidFill>
                <a:srgbClr val="000000"/>
              </a:solidFill>
              <a:round/>
              <a:headEnd/>
              <a:tailEnd/>
            </a:ln>
          </p:spPr>
          <p:txBody>
            <a:bodyPr/>
            <a:lstStyle/>
            <a:p>
              <a:endParaRPr lang="de-DE"/>
            </a:p>
          </p:txBody>
        </p:sp>
        <p:sp>
          <p:nvSpPr>
            <p:cNvPr id="89" name="AutoShape 131"/>
            <p:cNvSpPr>
              <a:spLocks noChangeArrowheads="1"/>
            </p:cNvSpPr>
            <p:nvPr/>
          </p:nvSpPr>
          <p:spPr bwMode="auto">
            <a:xfrm flipH="1">
              <a:off x="6109427" y="2132858"/>
              <a:ext cx="118757" cy="146402"/>
            </a:xfrm>
            <a:prstGeom prst="smileyFace">
              <a:avLst>
                <a:gd name="adj" fmla="val 4653"/>
              </a:avLst>
            </a:prstGeom>
            <a:solidFill>
              <a:srgbClr val="FFFFFF"/>
            </a:solidFill>
            <a:ln w="9525">
              <a:solidFill>
                <a:srgbClr val="000000"/>
              </a:solidFill>
              <a:round/>
              <a:headEnd/>
              <a:tailEnd/>
            </a:ln>
          </p:spPr>
          <p:txBody>
            <a:bodyPr/>
            <a:lstStyle/>
            <a:p>
              <a:endParaRPr lang="de-DE"/>
            </a:p>
          </p:txBody>
        </p:sp>
        <p:sp>
          <p:nvSpPr>
            <p:cNvPr id="90" name="AutoShape 132"/>
            <p:cNvSpPr>
              <a:spLocks noChangeArrowheads="1"/>
            </p:cNvSpPr>
            <p:nvPr/>
          </p:nvSpPr>
          <p:spPr bwMode="auto">
            <a:xfrm flipH="1">
              <a:off x="6109427" y="2285116"/>
              <a:ext cx="114007" cy="122978"/>
            </a:xfrm>
            <a:prstGeom prst="roundRect">
              <a:avLst>
                <a:gd name="adj" fmla="val 16667"/>
              </a:avLst>
            </a:prstGeom>
            <a:gradFill rotWithShape="1">
              <a:gsLst>
                <a:gs pos="0">
                  <a:srgbClr val="0000FF"/>
                </a:gs>
                <a:gs pos="50000">
                  <a:srgbClr val="99CCFF"/>
                </a:gs>
                <a:gs pos="100000">
                  <a:srgbClr val="0000FF"/>
                </a:gs>
              </a:gsLst>
              <a:lin ang="0" scaled="1"/>
            </a:gradFill>
            <a:ln w="9525">
              <a:solidFill>
                <a:srgbClr val="000000"/>
              </a:solidFill>
              <a:round/>
              <a:headEnd/>
              <a:tailEnd/>
            </a:ln>
          </p:spPr>
          <p:txBody>
            <a:bodyPr/>
            <a:lstStyle/>
            <a:p>
              <a:endParaRPr lang="de-DE"/>
            </a:p>
          </p:txBody>
        </p:sp>
        <p:sp>
          <p:nvSpPr>
            <p:cNvPr id="91" name="AutoShape 132"/>
            <p:cNvSpPr>
              <a:spLocks noChangeArrowheads="1"/>
            </p:cNvSpPr>
            <p:nvPr/>
          </p:nvSpPr>
          <p:spPr bwMode="auto">
            <a:xfrm>
              <a:off x="5944902" y="2285115"/>
              <a:ext cx="114007" cy="122978"/>
            </a:xfrm>
            <a:prstGeom prst="roundRect">
              <a:avLst>
                <a:gd name="adj" fmla="val 16667"/>
              </a:avLst>
            </a:prstGeom>
            <a:gradFill flip="none" rotWithShape="1">
              <a:gsLst>
                <a:gs pos="0">
                  <a:srgbClr val="008000">
                    <a:shade val="30000"/>
                    <a:satMod val="115000"/>
                  </a:srgbClr>
                </a:gs>
                <a:gs pos="50000">
                  <a:schemeClr val="accent3">
                    <a:lumMod val="60000"/>
                    <a:lumOff val="40000"/>
                  </a:schemeClr>
                </a:gs>
                <a:gs pos="100000">
                  <a:srgbClr val="008000">
                    <a:shade val="100000"/>
                    <a:satMod val="115000"/>
                  </a:srgbClr>
                </a:gs>
              </a:gsLst>
              <a:lin ang="0" scaled="1"/>
              <a:tileRect/>
            </a:gradFill>
            <a:ln w="9525">
              <a:solidFill>
                <a:srgbClr val="000000"/>
              </a:solidFill>
              <a:round/>
              <a:headEnd/>
              <a:tailEnd/>
            </a:ln>
          </p:spPr>
          <p:txBody>
            <a:bodyPr/>
            <a:lstStyle/>
            <a:p>
              <a:endParaRPr lang="de-DE"/>
            </a:p>
          </p:txBody>
        </p:sp>
        <p:sp>
          <p:nvSpPr>
            <p:cNvPr id="94" name="AutoShape 131"/>
            <p:cNvSpPr>
              <a:spLocks noChangeArrowheads="1"/>
            </p:cNvSpPr>
            <p:nvPr/>
          </p:nvSpPr>
          <p:spPr bwMode="auto">
            <a:xfrm>
              <a:off x="5940152" y="2132856"/>
              <a:ext cx="118757" cy="146403"/>
            </a:xfrm>
            <a:prstGeom prst="smileyFace">
              <a:avLst>
                <a:gd name="adj" fmla="val 4653"/>
              </a:avLst>
            </a:prstGeom>
            <a:solidFill>
              <a:srgbClr val="FFFFFF"/>
            </a:solidFill>
            <a:ln w="9525">
              <a:solidFill>
                <a:srgbClr val="000000"/>
              </a:solidFill>
              <a:round/>
              <a:headEnd/>
              <a:tailEnd/>
            </a:ln>
          </p:spPr>
          <p:txBody>
            <a:bodyPr/>
            <a:lstStyle/>
            <a:p>
              <a:endParaRPr lang="de-DE"/>
            </a:p>
          </p:txBody>
        </p:sp>
        <p:grpSp>
          <p:nvGrpSpPr>
            <p:cNvPr id="114" name="Gruppieren 113"/>
            <p:cNvGrpSpPr/>
            <p:nvPr/>
          </p:nvGrpSpPr>
          <p:grpSpPr>
            <a:xfrm>
              <a:off x="6804248" y="2420888"/>
              <a:ext cx="612092" cy="180020"/>
              <a:chOff x="6804248" y="2348880"/>
              <a:chExt cx="612092" cy="180020"/>
            </a:xfrm>
          </p:grpSpPr>
          <p:cxnSp>
            <p:nvCxnSpPr>
              <p:cNvPr id="102" name="Gerade Verbindung 101"/>
              <p:cNvCxnSpPr/>
              <p:nvPr/>
            </p:nvCxnSpPr>
            <p:spPr>
              <a:xfrm>
                <a:off x="6804248" y="2438890"/>
                <a:ext cx="101673" cy="0"/>
              </a:xfrm>
              <a:prstGeom prst="line">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03" name="Ellipse 102"/>
              <p:cNvSpPr/>
              <p:nvPr/>
            </p:nvSpPr>
            <p:spPr>
              <a:xfrm>
                <a:off x="6880524" y="2348880"/>
                <a:ext cx="152467" cy="180020"/>
              </a:xfrm>
              <a:prstGeom prst="ellipse">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6984268" y="2348880"/>
                <a:ext cx="152467" cy="180020"/>
              </a:xfrm>
              <a:prstGeom prst="ellipse">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7092280" y="2348880"/>
                <a:ext cx="152467" cy="180020"/>
              </a:xfrm>
              <a:prstGeom prst="ellipse">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7213011" y="2348880"/>
                <a:ext cx="152467" cy="180020"/>
              </a:xfrm>
              <a:prstGeom prst="ellipse">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07" name="Gerade Verbindung 106"/>
              <p:cNvCxnSpPr/>
              <p:nvPr/>
            </p:nvCxnSpPr>
            <p:spPr>
              <a:xfrm>
                <a:off x="7314667" y="2438890"/>
                <a:ext cx="101673" cy="0"/>
              </a:xfrm>
              <a:prstGeom prst="line">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08" name="Bogen 107"/>
              <p:cNvSpPr/>
              <p:nvPr/>
            </p:nvSpPr>
            <p:spPr>
              <a:xfrm>
                <a:off x="7238425" y="2348880"/>
                <a:ext cx="76234" cy="180000"/>
              </a:xfrm>
              <a:prstGeom prst="arc">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grpSp>
        <p:sp>
          <p:nvSpPr>
            <p:cNvPr id="118" name="Freihandform 117"/>
            <p:cNvSpPr/>
            <p:nvPr/>
          </p:nvSpPr>
          <p:spPr>
            <a:xfrm>
              <a:off x="6436426" y="2423322"/>
              <a:ext cx="331818" cy="177586"/>
            </a:xfrm>
            <a:custGeom>
              <a:avLst/>
              <a:gdLst>
                <a:gd name="connsiteX0" fmla="*/ 0 w 463138"/>
                <a:gd name="connsiteY0" fmla="*/ 23751 h 249382"/>
                <a:gd name="connsiteX1" fmla="*/ 95003 w 463138"/>
                <a:gd name="connsiteY1" fmla="*/ 0 h 249382"/>
                <a:gd name="connsiteX2" fmla="*/ 190005 w 463138"/>
                <a:gd name="connsiteY2" fmla="*/ 11876 h 249382"/>
                <a:gd name="connsiteX3" fmla="*/ 201880 w 463138"/>
                <a:gd name="connsiteY3" fmla="*/ 142504 h 249382"/>
                <a:gd name="connsiteX4" fmla="*/ 213756 w 463138"/>
                <a:gd name="connsiteY4" fmla="*/ 190005 h 249382"/>
                <a:gd name="connsiteX5" fmla="*/ 225631 w 463138"/>
                <a:gd name="connsiteY5" fmla="*/ 225631 h 249382"/>
                <a:gd name="connsiteX6" fmla="*/ 332509 w 463138"/>
                <a:gd name="connsiteY6" fmla="*/ 237507 h 249382"/>
                <a:gd name="connsiteX7" fmla="*/ 368135 w 463138"/>
                <a:gd name="connsiteY7" fmla="*/ 249382 h 249382"/>
                <a:gd name="connsiteX8" fmla="*/ 427512 w 463138"/>
                <a:gd name="connsiteY8" fmla="*/ 237507 h 249382"/>
                <a:gd name="connsiteX9" fmla="*/ 463138 w 463138"/>
                <a:gd name="connsiteY9" fmla="*/ 237507 h 249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3138" h="249382">
                  <a:moveTo>
                    <a:pt x="0" y="23751"/>
                  </a:moveTo>
                  <a:cubicBezTo>
                    <a:pt x="28111" y="14381"/>
                    <a:pt x="66346" y="0"/>
                    <a:pt x="95003" y="0"/>
                  </a:cubicBezTo>
                  <a:cubicBezTo>
                    <a:pt x="126917" y="0"/>
                    <a:pt x="158338" y="7917"/>
                    <a:pt x="190005" y="11876"/>
                  </a:cubicBezTo>
                  <a:cubicBezTo>
                    <a:pt x="193963" y="55419"/>
                    <a:pt x="196101" y="99165"/>
                    <a:pt x="201880" y="142504"/>
                  </a:cubicBezTo>
                  <a:cubicBezTo>
                    <a:pt x="204037" y="158682"/>
                    <a:pt x="209272" y="174312"/>
                    <a:pt x="213756" y="190005"/>
                  </a:cubicBezTo>
                  <a:cubicBezTo>
                    <a:pt x="217195" y="202041"/>
                    <a:pt x="214009" y="220982"/>
                    <a:pt x="225631" y="225631"/>
                  </a:cubicBezTo>
                  <a:cubicBezTo>
                    <a:pt x="258912" y="238944"/>
                    <a:pt x="296883" y="233548"/>
                    <a:pt x="332509" y="237507"/>
                  </a:cubicBezTo>
                  <a:cubicBezTo>
                    <a:pt x="344384" y="241465"/>
                    <a:pt x="355617" y="249382"/>
                    <a:pt x="368135" y="249382"/>
                  </a:cubicBezTo>
                  <a:cubicBezTo>
                    <a:pt x="388319" y="249382"/>
                    <a:pt x="407484" y="240010"/>
                    <a:pt x="427512" y="237507"/>
                  </a:cubicBezTo>
                  <a:cubicBezTo>
                    <a:pt x="439296" y="236034"/>
                    <a:pt x="451263" y="237507"/>
                    <a:pt x="463138" y="237507"/>
                  </a:cubicBezTo>
                </a:path>
              </a:pathLst>
            </a:custGeom>
            <a:ln w="25400">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19" name="Pfeil nach rechts 118"/>
            <p:cNvSpPr/>
            <p:nvPr/>
          </p:nvSpPr>
          <p:spPr>
            <a:xfrm>
              <a:off x="7632340" y="2744928"/>
              <a:ext cx="252028" cy="36000"/>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0" name="Pfeil nach rechts 119"/>
            <p:cNvSpPr/>
            <p:nvPr/>
          </p:nvSpPr>
          <p:spPr>
            <a:xfrm flipH="1">
              <a:off x="6012160" y="2744928"/>
              <a:ext cx="252028" cy="36000"/>
            </a:xfrm>
            <a:prstGeom prst="rightArrow">
              <a:avLst/>
            </a:prstGeom>
            <a:solidFill>
              <a:srgbClr val="00800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aphicFrame>
          <p:nvGraphicFramePr>
            <p:cNvPr id="121" name="Objekt 120"/>
            <p:cNvGraphicFramePr>
              <a:graphicFrameLocks noChangeAspect="1"/>
            </p:cNvGraphicFramePr>
            <p:nvPr/>
          </p:nvGraphicFramePr>
          <p:xfrm>
            <a:off x="7380312" y="2817056"/>
            <a:ext cx="787400" cy="215900"/>
          </p:xfrm>
          <a:graphic>
            <a:graphicData uri="http://schemas.openxmlformats.org/presentationml/2006/ole">
              <mc:AlternateContent xmlns:mc="http://schemas.openxmlformats.org/markup-compatibility/2006">
                <mc:Choice xmlns:v="urn:schemas-microsoft-com:vml" Requires="v">
                  <p:oleObj spid="_x0000_s76845" name="Formel" r:id="rId8" imgW="787320" imgH="215640" progId="Equation.3">
                    <p:embed/>
                  </p:oleObj>
                </mc:Choice>
                <mc:Fallback>
                  <p:oleObj name="Formel" r:id="rId8" imgW="787320" imgH="215640" progId="Equation.3">
                    <p:embed/>
                    <p:pic>
                      <p:nvPicPr>
                        <p:cNvPr id="0" name="Picture 1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380312" y="2817056"/>
                          <a:ext cx="7874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2" name="Object 3"/>
            <p:cNvGraphicFramePr>
              <a:graphicFrameLocks noChangeAspect="1"/>
            </p:cNvGraphicFramePr>
            <p:nvPr/>
          </p:nvGraphicFramePr>
          <p:xfrm>
            <a:off x="5832140" y="2793752"/>
            <a:ext cx="685800" cy="203200"/>
          </p:xfrm>
          <a:graphic>
            <a:graphicData uri="http://schemas.openxmlformats.org/presentationml/2006/ole">
              <mc:AlternateContent xmlns:mc="http://schemas.openxmlformats.org/markup-compatibility/2006">
                <mc:Choice xmlns:v="urn:schemas-microsoft-com:vml" Requires="v">
                  <p:oleObj spid="_x0000_s76846" name="Formel" r:id="rId10" imgW="685800" imgH="203040" progId="Equation.3">
                    <p:embed/>
                  </p:oleObj>
                </mc:Choice>
                <mc:Fallback>
                  <p:oleObj name="Formel" r:id="rId10" imgW="685800" imgH="203040" progId="Equation.3">
                    <p:embed/>
                    <p:pic>
                      <p:nvPicPr>
                        <p:cNvPr id="0" name="Picture 1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832140" y="2793752"/>
                          <a:ext cx="685800" cy="203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4" name="Textfeld 123"/>
            <p:cNvSpPr txBox="1"/>
            <p:nvPr/>
          </p:nvSpPr>
          <p:spPr>
            <a:xfrm>
              <a:off x="4788024" y="1866310"/>
              <a:ext cx="2016224" cy="338554"/>
            </a:xfrm>
            <a:prstGeom prst="rect">
              <a:avLst/>
            </a:prstGeom>
            <a:noFill/>
          </p:spPr>
          <p:txBody>
            <a:bodyPr wrap="square" rtlCol="0">
              <a:spAutoFit/>
            </a:bodyPr>
            <a:lstStyle/>
            <a:p>
              <a:pPr algn="ctr"/>
              <a:r>
                <a:rPr lang="de-DE" sz="1600" b="1" dirty="0" smtClean="0">
                  <a:latin typeface="+mj-lt"/>
                </a:rPr>
                <a:t>Zustand II</a:t>
              </a:r>
              <a:endParaRPr lang="de-DE" sz="1600" b="1" dirty="0">
                <a:latin typeface="+mj-lt"/>
              </a:endParaRPr>
            </a:p>
          </p:txBody>
        </p:sp>
        <p:sp>
          <p:nvSpPr>
            <p:cNvPr id="131" name="Textfeld 130"/>
            <p:cNvSpPr txBox="1"/>
            <p:nvPr/>
          </p:nvSpPr>
          <p:spPr>
            <a:xfrm>
              <a:off x="7810239" y="1707195"/>
              <a:ext cx="1080120" cy="461665"/>
            </a:xfrm>
            <a:prstGeom prst="rect">
              <a:avLst/>
            </a:prstGeom>
            <a:noFill/>
          </p:spPr>
          <p:txBody>
            <a:bodyPr wrap="square" rtlCol="0">
              <a:spAutoFit/>
            </a:bodyPr>
            <a:lstStyle/>
            <a:p>
              <a:pPr algn="ctr"/>
              <a:r>
                <a:rPr lang="de-DE" sz="1200" dirty="0" smtClean="0">
                  <a:latin typeface="+mn-lt"/>
                </a:rPr>
                <a:t>Entspannte Feder</a:t>
              </a:r>
              <a:endParaRPr lang="de-DE" sz="1200" dirty="0">
                <a:latin typeface="+mn-lt"/>
              </a:endParaRPr>
            </a:p>
          </p:txBody>
        </p:sp>
        <p:cxnSp>
          <p:nvCxnSpPr>
            <p:cNvPr id="132" name="Gerade Verbindung mit Pfeil 131"/>
            <p:cNvCxnSpPr>
              <a:stCxn id="131" idx="1"/>
            </p:cNvCxnSpPr>
            <p:nvPr/>
          </p:nvCxnSpPr>
          <p:spPr>
            <a:xfrm flipH="1">
              <a:off x="7020272" y="1938028"/>
              <a:ext cx="789967" cy="446856"/>
            </a:xfrm>
            <a:prstGeom prst="straightConnector1">
              <a:avLst/>
            </a:prstGeom>
            <a:ln w="25400">
              <a:solidFill>
                <a:schemeClr val="bg1">
                  <a:lumMod val="50000"/>
                </a:schemeClr>
              </a:solidFill>
              <a:prstDash val="sysDash"/>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94429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p:txBody>
          <a:bodyPr/>
          <a:lstStyle/>
          <a:p>
            <a:pPr algn="ctr"/>
            <a:r>
              <a:rPr lang="de-DE" sz="3000" b="1" dirty="0" smtClean="0"/>
              <a:t>Grundlegendes über Behandlungstiefe</a:t>
            </a:r>
            <a:endParaRPr lang="de-DE" sz="3000" b="1" dirty="0"/>
          </a:p>
        </p:txBody>
      </p:sp>
      <p:sp>
        <p:nvSpPr>
          <p:cNvPr id="4" name="Fußzeilenplatzhalter 3"/>
          <p:cNvSpPr>
            <a:spLocks noGrp="1"/>
          </p:cNvSpPr>
          <p:nvPr>
            <p:ph type="ftr" sz="quarter" idx="3"/>
          </p:nvPr>
        </p:nvSpPr>
        <p:spPr>
          <a:xfrm>
            <a:off x="217104" y="6376391"/>
            <a:ext cx="4464050" cy="364977"/>
          </a:xfrm>
        </p:spPr>
        <p:txBody>
          <a:bodyPr/>
          <a:lstStyle/>
          <a:p>
            <a:r>
              <a:rPr lang="de-DE" dirty="0" smtClean="0"/>
              <a:t>ZPG Physik 10.07.2017 - </a:t>
            </a:r>
            <a:r>
              <a:rPr lang="de-DE" dirty="0" err="1" smtClean="0"/>
              <a:t>StD'in</a:t>
            </a:r>
            <a:r>
              <a:rPr lang="de-DE" dirty="0" smtClean="0"/>
              <a:t> Monica Hettrich</a:t>
            </a:r>
            <a:endParaRPr lang="de-DE" dirty="0"/>
          </a:p>
        </p:txBody>
      </p:sp>
      <p:sp>
        <p:nvSpPr>
          <p:cNvPr id="24" name="Inhaltsplatzhalter 1"/>
          <p:cNvSpPr>
            <a:spLocks noGrp="1"/>
          </p:cNvSpPr>
          <p:nvPr>
            <p:ph sz="half" idx="1"/>
          </p:nvPr>
        </p:nvSpPr>
        <p:spPr>
          <a:xfrm>
            <a:off x="252390" y="944724"/>
            <a:ext cx="8640089" cy="1440160"/>
          </a:xfrm>
          <a:solidFill>
            <a:schemeClr val="accent6">
              <a:lumMod val="40000"/>
              <a:lumOff val="60000"/>
            </a:schemeClr>
          </a:solidFill>
        </p:spPr>
        <p:txBody>
          <a:bodyPr/>
          <a:lstStyle/>
          <a:p>
            <a:pPr algn="ctr">
              <a:spcBef>
                <a:spcPts val="0"/>
              </a:spcBef>
              <a:spcAft>
                <a:spcPts val="0"/>
              </a:spcAft>
              <a:buNone/>
            </a:pPr>
            <a:r>
              <a:rPr lang="de-DE" b="1" dirty="0" smtClean="0">
                <a:latin typeface="+mn-lt"/>
                <a:sym typeface="Symbol"/>
              </a:rPr>
              <a:t>BP 2016/17 Physik: </a:t>
            </a:r>
          </a:p>
          <a:p>
            <a:pPr algn="ctr">
              <a:spcBef>
                <a:spcPts val="0"/>
              </a:spcBef>
              <a:spcAft>
                <a:spcPts val="0"/>
              </a:spcAft>
              <a:buNone/>
            </a:pPr>
            <a:r>
              <a:rPr lang="de-DE" sz="2000" dirty="0" smtClean="0">
                <a:latin typeface="+mn-lt"/>
                <a:sym typeface="Symbol"/>
              </a:rPr>
              <a:t>Die Schülerinnen und Schüler können …</a:t>
            </a:r>
          </a:p>
          <a:p>
            <a:pPr marL="0" indent="0" algn="ctr">
              <a:buNone/>
            </a:pPr>
            <a:r>
              <a:rPr lang="de-DE" sz="2400" dirty="0" smtClean="0">
                <a:latin typeface="+mn-lt"/>
                <a:sym typeface="Symbol"/>
              </a:rPr>
              <a:t>inhaltsbezogene (</a:t>
            </a:r>
            <a:r>
              <a:rPr lang="de-DE" sz="2400" dirty="0" err="1" smtClean="0">
                <a:latin typeface="+mn-lt"/>
                <a:sym typeface="Symbol"/>
              </a:rPr>
              <a:t>ibK</a:t>
            </a:r>
            <a:r>
              <a:rPr lang="de-DE" sz="2400" dirty="0" smtClean="0">
                <a:latin typeface="+mn-lt"/>
                <a:sym typeface="Symbol"/>
              </a:rPr>
              <a:t>) &amp; prozessbezogene Kompetenzen (</a:t>
            </a:r>
            <a:r>
              <a:rPr lang="de-DE" sz="2400" dirty="0" err="1" smtClean="0">
                <a:latin typeface="+mn-lt"/>
                <a:sym typeface="Symbol"/>
              </a:rPr>
              <a:t>pbK</a:t>
            </a:r>
            <a:r>
              <a:rPr lang="de-DE" sz="2400" dirty="0" smtClean="0">
                <a:latin typeface="+mn-lt"/>
                <a:sym typeface="Symbol"/>
              </a:rPr>
              <a:t>)</a:t>
            </a:r>
          </a:p>
        </p:txBody>
      </p:sp>
      <p:sp>
        <p:nvSpPr>
          <p:cNvPr id="5" name="Textfeld 4"/>
          <p:cNvSpPr txBox="1"/>
          <p:nvPr/>
        </p:nvSpPr>
        <p:spPr>
          <a:xfrm>
            <a:off x="251520" y="2456892"/>
            <a:ext cx="8640960" cy="3797963"/>
          </a:xfrm>
          <a:prstGeom prst="rect">
            <a:avLst/>
          </a:prstGeom>
          <a:noFill/>
        </p:spPr>
        <p:txBody>
          <a:bodyPr wrap="square" rtlCol="0">
            <a:spAutoFit/>
          </a:bodyPr>
          <a:lstStyle/>
          <a:p>
            <a:pPr marL="361950" indent="-361950" eaLnBrk="1" hangingPunct="1">
              <a:spcBef>
                <a:spcPct val="20000"/>
              </a:spcBef>
              <a:buClr>
                <a:srgbClr val="7F7F7F"/>
              </a:buClr>
              <a:buFont typeface="Wingdings" pitchFamily="2" charset="2"/>
              <a:buChar char="§"/>
            </a:pPr>
            <a:r>
              <a:rPr lang="de-DE" dirty="0" smtClean="0">
                <a:solidFill>
                  <a:prstClr val="black"/>
                </a:solidFill>
                <a:latin typeface="Calibri"/>
                <a:cs typeface="Arial" pitchFamily="34" charset="0"/>
                <a:sym typeface="Symbol"/>
              </a:rPr>
              <a:t>hier folgen Hinweise zur Behandlungstiefe einzelner </a:t>
            </a:r>
            <a:r>
              <a:rPr lang="de-DE" dirty="0" err="1" smtClean="0">
                <a:solidFill>
                  <a:prstClr val="black"/>
                </a:solidFill>
                <a:latin typeface="Calibri"/>
                <a:cs typeface="Arial" pitchFamily="34" charset="0"/>
                <a:sym typeface="Symbol"/>
              </a:rPr>
              <a:t>ibK</a:t>
            </a:r>
            <a:r>
              <a:rPr lang="de-DE" dirty="0" smtClean="0">
                <a:solidFill>
                  <a:prstClr val="black"/>
                </a:solidFill>
                <a:latin typeface="Calibri"/>
                <a:cs typeface="Arial" pitchFamily="34" charset="0"/>
                <a:sym typeface="Symbol"/>
              </a:rPr>
              <a:t>:</a:t>
            </a:r>
          </a:p>
          <a:p>
            <a:pPr marL="819150" lvl="1" indent="-361950" eaLnBrk="1" hangingPunct="1">
              <a:spcBef>
                <a:spcPts val="0"/>
              </a:spcBef>
              <a:buClr>
                <a:srgbClr val="7F7F7F"/>
              </a:buClr>
              <a:buFont typeface="Arial" pitchFamily="34" charset="0"/>
              <a:buChar char="•"/>
            </a:pPr>
            <a:r>
              <a:rPr lang="de-DE" sz="2000" dirty="0" smtClean="0">
                <a:solidFill>
                  <a:prstClr val="black"/>
                </a:solidFill>
                <a:latin typeface="Calibri"/>
                <a:cs typeface="Arial" pitchFamily="34" charset="0"/>
                <a:sym typeface="Symbol"/>
              </a:rPr>
              <a:t>Minimum der Behandlungstiefe wird angegeben, kein Maximum</a:t>
            </a:r>
          </a:p>
          <a:p>
            <a:pPr marL="361950" indent="-361950" eaLnBrk="1" hangingPunct="1">
              <a:spcBef>
                <a:spcPct val="20000"/>
              </a:spcBef>
              <a:buClr>
                <a:srgbClr val="7F7F7F"/>
              </a:buClr>
              <a:buFont typeface="Wingdings" pitchFamily="2" charset="2"/>
              <a:buChar char="§"/>
            </a:pPr>
            <a:r>
              <a:rPr lang="de-DE" dirty="0" smtClean="0">
                <a:solidFill>
                  <a:prstClr val="black"/>
                </a:solidFill>
                <a:latin typeface="Calibri"/>
                <a:cs typeface="Arial" pitchFamily="34" charset="0"/>
                <a:sym typeface="Symbol"/>
              </a:rPr>
              <a:t>bei Kopplung an unterschiedliche </a:t>
            </a:r>
            <a:r>
              <a:rPr lang="de-DE" dirty="0" err="1" smtClean="0">
                <a:solidFill>
                  <a:prstClr val="black"/>
                </a:solidFill>
                <a:latin typeface="Calibri"/>
                <a:cs typeface="Arial" pitchFamily="34" charset="0"/>
                <a:sym typeface="Symbol"/>
              </a:rPr>
              <a:t>pbK</a:t>
            </a:r>
            <a:r>
              <a:rPr lang="de-DE" dirty="0" smtClean="0">
                <a:solidFill>
                  <a:prstClr val="black"/>
                </a:solidFill>
                <a:latin typeface="Calibri"/>
                <a:cs typeface="Arial" pitchFamily="34" charset="0"/>
                <a:sym typeface="Symbol"/>
              </a:rPr>
              <a:t> kann die Behandlungstiefe variieren (Schwerpunktsetzung), z.B. bei</a:t>
            </a:r>
          </a:p>
          <a:p>
            <a:pPr marL="819150" lvl="1" indent="-361950" eaLnBrk="1" hangingPunct="1">
              <a:spcBef>
                <a:spcPts val="0"/>
              </a:spcBef>
              <a:buClr>
                <a:srgbClr val="7F7F7F"/>
              </a:buClr>
              <a:buFont typeface="Arial" pitchFamily="34" charset="0"/>
              <a:buChar char="•"/>
            </a:pPr>
            <a:r>
              <a:rPr lang="de-DE" sz="2000" dirty="0" smtClean="0">
                <a:solidFill>
                  <a:prstClr val="black"/>
                </a:solidFill>
                <a:latin typeface="Calibri"/>
                <a:cs typeface="Arial" pitchFamily="34" charset="0"/>
                <a:sym typeface="Symbol"/>
              </a:rPr>
              <a:t>2.1 (3) Experimente zur Überprüfung von Hypothesen planen (unter anderem vermutete Einflussgrößen getrennt variieren)</a:t>
            </a:r>
          </a:p>
          <a:p>
            <a:pPr marL="819150" lvl="1" indent="-361950" eaLnBrk="1" hangingPunct="1">
              <a:spcBef>
                <a:spcPts val="0"/>
              </a:spcBef>
              <a:buClr>
                <a:srgbClr val="7F7F7F"/>
              </a:buClr>
              <a:buFont typeface="Arial" pitchFamily="34" charset="0"/>
              <a:buChar char="•"/>
            </a:pPr>
            <a:r>
              <a:rPr lang="de-DE" sz="2000" dirty="0" smtClean="0">
                <a:solidFill>
                  <a:prstClr val="black"/>
                </a:solidFill>
                <a:latin typeface="Calibri"/>
                <a:cs typeface="Arial" pitchFamily="34" charset="0"/>
                <a:sym typeface="Symbol"/>
              </a:rPr>
              <a:t>2.1 (6) mathematische Zusammenhänge zwischen physikalischen Größen herstellen und überprüfen</a:t>
            </a:r>
          </a:p>
          <a:p>
            <a:pPr marL="819150" lvl="1" indent="-361950" eaLnBrk="1" hangingPunct="1">
              <a:spcBef>
                <a:spcPts val="0"/>
              </a:spcBef>
              <a:buClr>
                <a:srgbClr val="7F7F7F"/>
              </a:buClr>
              <a:buFont typeface="Arial" pitchFamily="34" charset="0"/>
              <a:buChar char="•"/>
            </a:pPr>
            <a:r>
              <a:rPr lang="de-DE" sz="2000" dirty="0" smtClean="0">
                <a:solidFill>
                  <a:prstClr val="black"/>
                </a:solidFill>
                <a:latin typeface="Calibri"/>
                <a:cs typeface="Arial" pitchFamily="34" charset="0"/>
                <a:sym typeface="Symbol"/>
              </a:rPr>
              <a:t>2.1 (7) aus proportionalen Zusammenhängen Gleichungen entwickeln</a:t>
            </a:r>
          </a:p>
          <a:p>
            <a:pPr marL="819150" lvl="1" indent="-361950" eaLnBrk="1" hangingPunct="1">
              <a:spcBef>
                <a:spcPts val="0"/>
              </a:spcBef>
              <a:buClr>
                <a:srgbClr val="7F7F7F"/>
              </a:buClr>
              <a:buFont typeface="Arial" pitchFamily="34" charset="0"/>
              <a:buChar char="•"/>
            </a:pPr>
            <a:r>
              <a:rPr lang="de-DE" sz="2000" dirty="0" smtClean="0">
                <a:solidFill>
                  <a:prstClr val="black"/>
                </a:solidFill>
                <a:latin typeface="Calibri"/>
                <a:cs typeface="Arial" pitchFamily="34" charset="0"/>
                <a:sym typeface="Symbol"/>
              </a:rPr>
              <a:t>etc.</a:t>
            </a:r>
          </a:p>
          <a:p>
            <a:pPr marL="361950" indent="-361950" eaLnBrk="1" hangingPunct="1">
              <a:spcBef>
                <a:spcPts val="0"/>
              </a:spcBef>
              <a:buClr>
                <a:srgbClr val="7F7F7F"/>
              </a:buClr>
              <a:buFont typeface="Arial" pitchFamily="34" charset="0"/>
              <a:buChar char="•"/>
            </a:pPr>
            <a:r>
              <a:rPr lang="de-DE" dirty="0" smtClean="0">
                <a:solidFill>
                  <a:prstClr val="black"/>
                </a:solidFill>
                <a:latin typeface="Calibri"/>
                <a:cs typeface="Arial" pitchFamily="34" charset="0"/>
                <a:sym typeface="Symbol"/>
              </a:rPr>
              <a:t>Hinweise zu nicht im BP 2016/17 auftauchenden Begriffen</a:t>
            </a:r>
          </a:p>
        </p:txBody>
      </p:sp>
    </p:spTree>
    <p:extLst>
      <p:ext uri="{BB962C8B-B14F-4D97-AF65-F5344CB8AC3E}">
        <p14:creationId xmlns:p14="http://schemas.microsoft.com/office/powerpoint/2010/main" val="894429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uild="p" animBg="1"/>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sz="4000" b="1" dirty="0" smtClean="0"/>
              <a:t>Klasse 9</a:t>
            </a:r>
            <a:endParaRPr lang="de-DE" sz="4000" b="1" dirty="0"/>
          </a:p>
        </p:txBody>
      </p:sp>
      <p:sp>
        <p:nvSpPr>
          <p:cNvPr id="3" name="Untertitel 2"/>
          <p:cNvSpPr>
            <a:spLocks noGrp="1"/>
          </p:cNvSpPr>
          <p:nvPr>
            <p:ph type="subTitle" idx="1"/>
          </p:nvPr>
        </p:nvSpPr>
        <p:spPr/>
        <p:txBody>
          <a:bodyPr/>
          <a:lstStyle/>
          <a:p>
            <a:r>
              <a:rPr lang="de-DE" dirty="0" smtClean="0"/>
              <a:t>3.3.1 Denk- und Arbeitsweisen der Physik</a:t>
            </a:r>
          </a:p>
          <a:p>
            <a:r>
              <a:rPr lang="de-DE" dirty="0" smtClean="0"/>
              <a:t>3.3.2 Elektromagnetismus</a:t>
            </a:r>
          </a:p>
          <a:p>
            <a:r>
              <a:rPr lang="de-DE" dirty="0" smtClean="0"/>
              <a:t>3.3.4 Struktur der Materie</a:t>
            </a:r>
            <a:endParaRPr lang="de-DE" dirty="0"/>
          </a:p>
        </p:txBody>
      </p:sp>
      <p:sp>
        <p:nvSpPr>
          <p:cNvPr id="4" name="Fußzeilenplatzhalter 3"/>
          <p:cNvSpPr>
            <a:spLocks noGrp="1"/>
          </p:cNvSpPr>
          <p:nvPr>
            <p:ph type="ftr" sz="quarter" idx="3"/>
          </p:nvPr>
        </p:nvSpPr>
        <p:spPr/>
        <p:txBody>
          <a:bodyPr/>
          <a:lstStyle/>
          <a:p>
            <a:r>
              <a:rPr lang="de-DE" smtClean="0"/>
              <a:t>ZPG Physik 10.07.2017 - StD'in Monica Hettrich</a:t>
            </a:r>
            <a:endParaRPr lang="de-DE"/>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p:txBody>
          <a:bodyPr/>
          <a:lstStyle/>
          <a:p>
            <a:pPr algn="ctr"/>
            <a:r>
              <a:rPr lang="de-DE" sz="2800" b="1" dirty="0" smtClean="0">
                <a:latin typeface="+mn-lt"/>
                <a:sym typeface="Symbol"/>
              </a:rPr>
              <a:t>3.3.1 Denk- und Arbeitsweisen: </a:t>
            </a:r>
            <a:br>
              <a:rPr lang="de-DE" sz="2800" b="1" dirty="0" smtClean="0">
                <a:latin typeface="+mn-lt"/>
                <a:sym typeface="Symbol"/>
              </a:rPr>
            </a:br>
            <a:endParaRPr lang="de-DE" sz="3000" b="1" dirty="0"/>
          </a:p>
        </p:txBody>
      </p:sp>
      <p:sp>
        <p:nvSpPr>
          <p:cNvPr id="4" name="Fußzeilenplatzhalter 3"/>
          <p:cNvSpPr>
            <a:spLocks noGrp="1"/>
          </p:cNvSpPr>
          <p:nvPr>
            <p:ph type="ftr" sz="quarter" idx="3"/>
          </p:nvPr>
        </p:nvSpPr>
        <p:spPr>
          <a:xfrm>
            <a:off x="217104" y="6376391"/>
            <a:ext cx="4464050" cy="364977"/>
          </a:xfrm>
        </p:spPr>
        <p:txBody>
          <a:bodyPr/>
          <a:lstStyle/>
          <a:p>
            <a:r>
              <a:rPr lang="de-DE" dirty="0" smtClean="0"/>
              <a:t>ZPG Physik 10.07.2017 - </a:t>
            </a:r>
            <a:r>
              <a:rPr lang="de-DE" dirty="0" err="1" smtClean="0"/>
              <a:t>StD'in</a:t>
            </a:r>
            <a:r>
              <a:rPr lang="de-DE" dirty="0" smtClean="0"/>
              <a:t> Monica Hettrich</a:t>
            </a:r>
            <a:endParaRPr lang="de-DE" dirty="0"/>
          </a:p>
        </p:txBody>
      </p:sp>
      <p:sp>
        <p:nvSpPr>
          <p:cNvPr id="24" name="Inhaltsplatzhalter 1"/>
          <p:cNvSpPr>
            <a:spLocks noGrp="1"/>
          </p:cNvSpPr>
          <p:nvPr>
            <p:ph sz="half" idx="1"/>
          </p:nvPr>
        </p:nvSpPr>
        <p:spPr>
          <a:xfrm>
            <a:off x="252390" y="1340768"/>
            <a:ext cx="8640089" cy="1296144"/>
          </a:xfrm>
          <a:solidFill>
            <a:schemeClr val="accent6">
              <a:lumMod val="40000"/>
              <a:lumOff val="60000"/>
            </a:schemeClr>
          </a:solidFill>
        </p:spPr>
        <p:txBody>
          <a:bodyPr/>
          <a:lstStyle/>
          <a:p>
            <a:pPr algn="ctr">
              <a:spcBef>
                <a:spcPts val="0"/>
              </a:spcBef>
              <a:spcAft>
                <a:spcPts val="0"/>
              </a:spcAft>
              <a:buNone/>
            </a:pPr>
            <a:r>
              <a:rPr lang="de-DE" sz="2000" dirty="0" smtClean="0">
                <a:latin typeface="+mn-lt"/>
                <a:sym typeface="Symbol"/>
              </a:rPr>
              <a:t>Die Schülerinnen und Schüler können …</a:t>
            </a:r>
          </a:p>
          <a:p>
            <a:pPr marL="0" indent="0" algn="ctr">
              <a:buNone/>
            </a:pPr>
            <a:r>
              <a:rPr lang="de-DE" sz="2400" dirty="0" smtClean="0">
                <a:latin typeface="+mn-lt"/>
                <a:sym typeface="Symbol"/>
              </a:rPr>
              <a:t>3.3.1 (3) die Funktion von Modellen in der Physik erläutern (anhand des</a:t>
            </a:r>
            <a:r>
              <a:rPr lang="de-DE" sz="2400" i="1" dirty="0" smtClean="0">
                <a:latin typeface="+mn-lt"/>
                <a:sym typeface="Symbol"/>
              </a:rPr>
              <a:t> Teilchenmodells</a:t>
            </a:r>
            <a:r>
              <a:rPr lang="de-DE" sz="2400" dirty="0" smtClean="0">
                <a:latin typeface="+mn-lt"/>
                <a:sym typeface="Symbol"/>
              </a:rPr>
              <a:t> und der Modellvorstellung von </a:t>
            </a:r>
            <a:r>
              <a:rPr lang="de-DE" sz="2400" i="1" dirty="0" smtClean="0">
                <a:latin typeface="+mn-lt"/>
                <a:sym typeface="Symbol"/>
              </a:rPr>
              <a:t>Atomen</a:t>
            </a:r>
            <a:r>
              <a:rPr lang="de-DE" sz="2400" dirty="0" smtClean="0">
                <a:latin typeface="+mn-lt"/>
                <a:sym typeface="Symbol"/>
              </a:rPr>
              <a:t>)</a:t>
            </a:r>
          </a:p>
        </p:txBody>
      </p:sp>
      <p:sp>
        <p:nvSpPr>
          <p:cNvPr id="5" name="Textfeld 4"/>
          <p:cNvSpPr txBox="1"/>
          <p:nvPr/>
        </p:nvSpPr>
        <p:spPr>
          <a:xfrm>
            <a:off x="251520" y="2996953"/>
            <a:ext cx="8640960" cy="2591479"/>
          </a:xfrm>
          <a:prstGeom prst="rect">
            <a:avLst/>
          </a:prstGeom>
          <a:noFill/>
        </p:spPr>
        <p:txBody>
          <a:bodyPr wrap="square" rtlCol="0">
            <a:spAutoFit/>
          </a:bodyPr>
          <a:lstStyle/>
          <a:p>
            <a:pPr lvl="0" eaLnBrk="1" hangingPunct="1">
              <a:spcBef>
                <a:spcPct val="20000"/>
              </a:spcBef>
              <a:buClr>
                <a:srgbClr val="7F7F7F"/>
              </a:buClr>
            </a:pPr>
            <a:r>
              <a:rPr lang="de-DE" sz="2800" b="1" dirty="0" smtClean="0">
                <a:solidFill>
                  <a:prstClr val="black"/>
                </a:solidFill>
                <a:latin typeface="Calibri"/>
                <a:cs typeface="Arial" pitchFamily="34" charset="0"/>
                <a:sym typeface="Symbol"/>
              </a:rPr>
              <a:t>Hinweise:</a:t>
            </a:r>
          </a:p>
          <a:p>
            <a:pPr marL="361950" indent="-361950" eaLnBrk="1" hangingPunct="1">
              <a:spcBef>
                <a:spcPct val="20000"/>
              </a:spcBef>
              <a:buClr>
                <a:srgbClr val="7F7F7F"/>
              </a:buClr>
              <a:buFont typeface="Wingdings" pitchFamily="2" charset="2"/>
              <a:buChar char="§"/>
            </a:pPr>
            <a:r>
              <a:rPr lang="de-DE" dirty="0">
                <a:solidFill>
                  <a:prstClr val="black"/>
                </a:solidFill>
                <a:latin typeface="Calibri"/>
                <a:cs typeface="Arial" pitchFamily="34" charset="0"/>
                <a:sym typeface="Symbol"/>
              </a:rPr>
              <a:t>Teilchenmodell evtl. schon in Kl. 7/8 eingeführt</a:t>
            </a:r>
          </a:p>
          <a:p>
            <a:pPr marL="361950" lvl="0" indent="-361950" eaLnBrk="1" hangingPunct="1">
              <a:spcBef>
                <a:spcPct val="20000"/>
              </a:spcBef>
              <a:buClr>
                <a:srgbClr val="7F7F7F"/>
              </a:buClr>
              <a:buFont typeface="Wingdings" pitchFamily="2" charset="2"/>
              <a:buChar char="§"/>
            </a:pPr>
            <a:r>
              <a:rPr lang="de-DE" dirty="0" smtClean="0">
                <a:solidFill>
                  <a:prstClr val="black"/>
                </a:solidFill>
                <a:latin typeface="Calibri"/>
                <a:cs typeface="Arial" pitchFamily="34" charset="0"/>
                <a:sym typeface="Symbol"/>
              </a:rPr>
              <a:t>Teilchenmodell </a:t>
            </a:r>
            <a:r>
              <a:rPr lang="de-DE" dirty="0">
                <a:solidFill>
                  <a:prstClr val="black"/>
                </a:solidFill>
                <a:latin typeface="Calibri"/>
                <a:cs typeface="Arial" pitchFamily="34" charset="0"/>
                <a:sym typeface="Symbol"/>
              </a:rPr>
              <a:t>auch in Chemie </a:t>
            </a:r>
            <a:r>
              <a:rPr lang="de-DE" dirty="0" smtClean="0">
                <a:solidFill>
                  <a:prstClr val="black"/>
                </a:solidFill>
                <a:latin typeface="Calibri"/>
                <a:cs typeface="Arial" pitchFamily="34" charset="0"/>
                <a:sym typeface="Symbol"/>
              </a:rPr>
              <a:t>(-&gt; </a:t>
            </a:r>
            <a:r>
              <a:rPr lang="de-DE" i="1" dirty="0">
                <a:solidFill>
                  <a:prstClr val="black"/>
                </a:solidFill>
                <a:latin typeface="Calibri"/>
                <a:cs typeface="Arial" pitchFamily="34" charset="0"/>
                <a:sym typeface="Symbol"/>
              </a:rPr>
              <a:t>3.2.1.2 Stoffe und ihre </a:t>
            </a:r>
            <a:r>
              <a:rPr lang="de-DE" i="1" dirty="0" smtClean="0">
                <a:solidFill>
                  <a:prstClr val="black"/>
                </a:solidFill>
                <a:latin typeface="Calibri"/>
                <a:cs typeface="Arial" pitchFamily="34" charset="0"/>
                <a:sym typeface="Symbol"/>
              </a:rPr>
              <a:t>Teilchen</a:t>
            </a:r>
            <a:r>
              <a:rPr lang="de-DE" dirty="0" smtClean="0">
                <a:solidFill>
                  <a:prstClr val="black"/>
                </a:solidFill>
                <a:latin typeface="Calibri"/>
                <a:cs typeface="Arial" pitchFamily="34" charset="0"/>
                <a:sym typeface="Symbol"/>
              </a:rPr>
              <a:t>); Absprache mit Chemie-Lehrkraft: Zeitpunkt und Behandlungstiefe </a:t>
            </a:r>
          </a:p>
          <a:p>
            <a:pPr marL="361950" lvl="0" indent="-361950" eaLnBrk="1" hangingPunct="1">
              <a:spcBef>
                <a:spcPct val="20000"/>
              </a:spcBef>
              <a:buClr>
                <a:srgbClr val="7F7F7F"/>
              </a:buClr>
              <a:buFont typeface="Wingdings" pitchFamily="2" charset="2"/>
              <a:buChar char="§"/>
            </a:pPr>
            <a:r>
              <a:rPr lang="de-DE" dirty="0" smtClean="0">
                <a:solidFill>
                  <a:prstClr val="black"/>
                </a:solidFill>
                <a:latin typeface="Calibri"/>
                <a:cs typeface="Arial" pitchFamily="34" charset="0"/>
                <a:sym typeface="Symbol"/>
              </a:rPr>
              <a:t>zum Atommodell vgl. auch ZPG-Material Kl. 9/10</a:t>
            </a:r>
          </a:p>
        </p:txBody>
      </p:sp>
    </p:spTree>
    <p:extLst>
      <p:ext uri="{BB962C8B-B14F-4D97-AF65-F5344CB8AC3E}">
        <p14:creationId xmlns:p14="http://schemas.microsoft.com/office/powerpoint/2010/main" val="894429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uild="p" animBg="1"/>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p:txBody>
          <a:bodyPr/>
          <a:lstStyle/>
          <a:p>
            <a:pPr algn="ctr"/>
            <a:r>
              <a:rPr lang="de-DE" sz="2800" b="1" dirty="0" smtClean="0">
                <a:latin typeface="+mn-lt"/>
                <a:sym typeface="Symbol"/>
              </a:rPr>
              <a:t>3.3.2 Elektromagnetismus: </a:t>
            </a:r>
            <a:br>
              <a:rPr lang="de-DE" sz="2800" b="1" dirty="0" smtClean="0">
                <a:latin typeface="+mn-lt"/>
                <a:sym typeface="Symbol"/>
              </a:rPr>
            </a:br>
            <a:endParaRPr lang="de-DE" sz="3000" b="1" dirty="0"/>
          </a:p>
        </p:txBody>
      </p:sp>
      <p:sp>
        <p:nvSpPr>
          <p:cNvPr id="4" name="Fußzeilenplatzhalter 3"/>
          <p:cNvSpPr>
            <a:spLocks noGrp="1"/>
          </p:cNvSpPr>
          <p:nvPr>
            <p:ph type="ftr" sz="quarter" idx="3"/>
          </p:nvPr>
        </p:nvSpPr>
        <p:spPr>
          <a:xfrm>
            <a:off x="217104" y="6376391"/>
            <a:ext cx="4464050" cy="364977"/>
          </a:xfrm>
        </p:spPr>
        <p:txBody>
          <a:bodyPr/>
          <a:lstStyle/>
          <a:p>
            <a:r>
              <a:rPr lang="de-DE" dirty="0" smtClean="0"/>
              <a:t>ZPG Physik 10.07.2017 - </a:t>
            </a:r>
            <a:r>
              <a:rPr lang="de-DE" dirty="0" err="1" smtClean="0"/>
              <a:t>StD'in</a:t>
            </a:r>
            <a:r>
              <a:rPr lang="de-DE" dirty="0" smtClean="0"/>
              <a:t> Monica Hettrich</a:t>
            </a:r>
            <a:endParaRPr lang="de-DE" dirty="0"/>
          </a:p>
        </p:txBody>
      </p:sp>
      <p:sp>
        <p:nvSpPr>
          <p:cNvPr id="24" name="Inhaltsplatzhalter 1"/>
          <p:cNvSpPr>
            <a:spLocks noGrp="1"/>
          </p:cNvSpPr>
          <p:nvPr>
            <p:ph sz="half" idx="1"/>
          </p:nvPr>
        </p:nvSpPr>
        <p:spPr>
          <a:xfrm>
            <a:off x="252390" y="1268760"/>
            <a:ext cx="8640089" cy="2016224"/>
          </a:xfrm>
          <a:solidFill>
            <a:schemeClr val="accent6">
              <a:lumMod val="40000"/>
              <a:lumOff val="60000"/>
            </a:schemeClr>
          </a:solidFill>
        </p:spPr>
        <p:txBody>
          <a:bodyPr/>
          <a:lstStyle/>
          <a:p>
            <a:pPr algn="ctr">
              <a:spcBef>
                <a:spcPts val="0"/>
              </a:spcBef>
              <a:spcAft>
                <a:spcPts val="0"/>
              </a:spcAft>
              <a:buNone/>
            </a:pPr>
            <a:r>
              <a:rPr lang="de-DE" sz="2000" dirty="0" smtClean="0">
                <a:latin typeface="+mn-lt"/>
                <a:sym typeface="Symbol"/>
              </a:rPr>
              <a:t>Die Schülerinnen und Schüler können …</a:t>
            </a:r>
          </a:p>
          <a:p>
            <a:pPr marL="0" indent="0" algn="ctr">
              <a:buNone/>
            </a:pPr>
            <a:r>
              <a:rPr lang="de-DE" sz="2400" dirty="0" smtClean="0">
                <a:latin typeface="+mn-lt"/>
                <a:sym typeface="Symbol"/>
              </a:rPr>
              <a:t>(3) </a:t>
            </a:r>
            <a:r>
              <a:rPr lang="de-DE" sz="2400" i="1" dirty="0" smtClean="0">
                <a:latin typeface="+mn-lt"/>
              </a:rPr>
              <a:t>Kennlinien</a:t>
            </a:r>
            <a:r>
              <a:rPr lang="de-DE" sz="2400" dirty="0" smtClean="0">
                <a:latin typeface="+mn-lt"/>
              </a:rPr>
              <a:t> experimentell aufzeichnen und interpretieren (zum Beispiel Eisendraht, Graphit, technischer Widerstand) sowie die Abhängigkeit des </a:t>
            </a:r>
            <a:r>
              <a:rPr lang="de-DE" sz="2400" i="1" dirty="0" smtClean="0">
                <a:latin typeface="+mn-lt"/>
              </a:rPr>
              <a:t>Widerstandes</a:t>
            </a:r>
            <a:r>
              <a:rPr lang="de-DE" sz="2400" dirty="0" smtClean="0">
                <a:latin typeface="+mn-lt"/>
              </a:rPr>
              <a:t> von Länge, Querschnitt und Material beschreiben</a:t>
            </a:r>
            <a:endParaRPr lang="de-DE" sz="2400" dirty="0" smtClean="0">
              <a:latin typeface="+mn-lt"/>
              <a:sym typeface="Symbol"/>
            </a:endParaRPr>
          </a:p>
        </p:txBody>
      </p:sp>
      <p:sp>
        <p:nvSpPr>
          <p:cNvPr id="5" name="Textfeld 4"/>
          <p:cNvSpPr txBox="1"/>
          <p:nvPr/>
        </p:nvSpPr>
        <p:spPr>
          <a:xfrm>
            <a:off x="251520" y="3427951"/>
            <a:ext cx="8640960" cy="2665345"/>
          </a:xfrm>
          <a:prstGeom prst="rect">
            <a:avLst/>
          </a:prstGeom>
          <a:noFill/>
        </p:spPr>
        <p:txBody>
          <a:bodyPr wrap="square" rtlCol="0">
            <a:spAutoFit/>
          </a:bodyPr>
          <a:lstStyle/>
          <a:p>
            <a:pPr lvl="0" eaLnBrk="1" hangingPunct="1">
              <a:spcBef>
                <a:spcPct val="20000"/>
              </a:spcBef>
              <a:buClr>
                <a:srgbClr val="7F7F7F"/>
              </a:buClr>
            </a:pPr>
            <a:r>
              <a:rPr lang="de-DE" sz="2800" b="1" dirty="0" smtClean="0">
                <a:solidFill>
                  <a:prstClr val="black"/>
                </a:solidFill>
                <a:latin typeface="Calibri"/>
                <a:cs typeface="Arial" pitchFamily="34" charset="0"/>
                <a:sym typeface="Symbol"/>
              </a:rPr>
              <a:t>Hinweise:</a:t>
            </a:r>
          </a:p>
          <a:p>
            <a:pPr marL="361950" lvl="0" indent="-361950" eaLnBrk="1" hangingPunct="1">
              <a:spcBef>
                <a:spcPct val="20000"/>
              </a:spcBef>
              <a:buClr>
                <a:srgbClr val="7F7F7F"/>
              </a:buClr>
              <a:buFont typeface="Wingdings" pitchFamily="2" charset="2"/>
              <a:buChar char="§"/>
            </a:pPr>
            <a:r>
              <a:rPr lang="de-DE" dirty="0" smtClean="0">
                <a:solidFill>
                  <a:prstClr val="black"/>
                </a:solidFill>
                <a:latin typeface="Calibri"/>
                <a:cs typeface="Arial" pitchFamily="34" charset="0"/>
                <a:sym typeface="Symbol"/>
              </a:rPr>
              <a:t>Kennlinien: S-Experimente evtl. mit Messwerterfassung </a:t>
            </a:r>
          </a:p>
          <a:p>
            <a:pPr marL="361950" lvl="0" indent="-361950" eaLnBrk="1" hangingPunct="1">
              <a:spcBef>
                <a:spcPct val="20000"/>
              </a:spcBef>
              <a:buClr>
                <a:srgbClr val="7F7F7F"/>
              </a:buClr>
              <a:buFont typeface="Wingdings" pitchFamily="2" charset="2"/>
              <a:buChar char="§"/>
            </a:pPr>
            <a:r>
              <a:rPr lang="de-DE" dirty="0" smtClean="0">
                <a:solidFill>
                  <a:prstClr val="black"/>
                </a:solidFill>
                <a:latin typeface="Calibri"/>
                <a:cs typeface="Arial" pitchFamily="34" charset="0"/>
                <a:sym typeface="Symbol"/>
              </a:rPr>
              <a:t>Spezifischer Widerstand:</a:t>
            </a:r>
          </a:p>
          <a:p>
            <a:pPr marL="819150" lvl="1" indent="-361950" eaLnBrk="1" hangingPunct="1">
              <a:spcBef>
                <a:spcPct val="20000"/>
              </a:spcBef>
              <a:buClr>
                <a:srgbClr val="7F7F7F"/>
              </a:buClr>
              <a:buFont typeface="Wingdings" pitchFamily="2" charset="2"/>
              <a:buChar char="§"/>
            </a:pPr>
            <a:r>
              <a:rPr lang="de-DE" dirty="0" smtClean="0">
                <a:solidFill>
                  <a:prstClr val="black"/>
                </a:solidFill>
                <a:latin typeface="Calibri"/>
                <a:cs typeface="Arial" pitchFamily="34" charset="0"/>
                <a:sym typeface="Symbol"/>
              </a:rPr>
              <a:t>Begriff und Formel nicht erforderlich</a:t>
            </a:r>
          </a:p>
          <a:p>
            <a:pPr marL="819150" lvl="1" indent="-361950" eaLnBrk="1" hangingPunct="1">
              <a:spcBef>
                <a:spcPct val="20000"/>
              </a:spcBef>
              <a:buClr>
                <a:srgbClr val="7F7F7F"/>
              </a:buClr>
              <a:buFont typeface="Wingdings" pitchFamily="2" charset="2"/>
              <a:buChar char="§"/>
            </a:pPr>
            <a:r>
              <a:rPr lang="de-DE" dirty="0" smtClean="0">
                <a:solidFill>
                  <a:prstClr val="black"/>
                </a:solidFill>
                <a:latin typeface="Calibri"/>
                <a:cs typeface="Arial" pitchFamily="34" charset="0"/>
                <a:sym typeface="Symbol"/>
              </a:rPr>
              <a:t>im Fokus steht die Erkenntnisgewinnung dorthin (je desto-Aussagen)</a:t>
            </a:r>
          </a:p>
        </p:txBody>
      </p:sp>
    </p:spTree>
    <p:extLst>
      <p:ext uri="{BB962C8B-B14F-4D97-AF65-F5344CB8AC3E}">
        <p14:creationId xmlns:p14="http://schemas.microsoft.com/office/powerpoint/2010/main" val="894429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uild="p" animBg="1"/>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p:txBody>
          <a:bodyPr/>
          <a:lstStyle/>
          <a:p>
            <a:pPr algn="ctr"/>
            <a:r>
              <a:rPr lang="de-DE" sz="2800" b="1" dirty="0" smtClean="0">
                <a:solidFill>
                  <a:prstClr val="black"/>
                </a:solidFill>
                <a:sym typeface="Symbol"/>
              </a:rPr>
              <a:t>3.3.2 Elektromagnetismus</a:t>
            </a:r>
            <a:r>
              <a:rPr lang="de-DE" sz="2800" b="1" dirty="0" smtClean="0">
                <a:latin typeface="+mn-lt"/>
                <a:sym typeface="Symbol"/>
              </a:rPr>
              <a:t>: </a:t>
            </a:r>
            <a:br>
              <a:rPr lang="de-DE" sz="2800" b="1" dirty="0" smtClean="0">
                <a:latin typeface="+mn-lt"/>
                <a:sym typeface="Symbol"/>
              </a:rPr>
            </a:br>
            <a:endParaRPr lang="de-DE" sz="3000" b="1" dirty="0"/>
          </a:p>
        </p:txBody>
      </p:sp>
      <p:sp>
        <p:nvSpPr>
          <p:cNvPr id="4" name="Fußzeilenplatzhalter 3"/>
          <p:cNvSpPr>
            <a:spLocks noGrp="1"/>
          </p:cNvSpPr>
          <p:nvPr>
            <p:ph type="ftr" sz="quarter" idx="3"/>
          </p:nvPr>
        </p:nvSpPr>
        <p:spPr>
          <a:xfrm>
            <a:off x="217104" y="6376391"/>
            <a:ext cx="4464050" cy="364977"/>
          </a:xfrm>
        </p:spPr>
        <p:txBody>
          <a:bodyPr/>
          <a:lstStyle/>
          <a:p>
            <a:r>
              <a:rPr lang="de-DE" dirty="0" smtClean="0"/>
              <a:t>ZPG Physik 10.07.2017 - </a:t>
            </a:r>
            <a:r>
              <a:rPr lang="de-DE" dirty="0" err="1" smtClean="0"/>
              <a:t>StD'in</a:t>
            </a:r>
            <a:r>
              <a:rPr lang="de-DE" dirty="0" smtClean="0"/>
              <a:t> Monica Hettrich</a:t>
            </a:r>
            <a:endParaRPr lang="de-DE" dirty="0"/>
          </a:p>
        </p:txBody>
      </p:sp>
      <p:sp>
        <p:nvSpPr>
          <p:cNvPr id="24" name="Inhaltsplatzhalter 1"/>
          <p:cNvSpPr>
            <a:spLocks noGrp="1"/>
          </p:cNvSpPr>
          <p:nvPr>
            <p:ph sz="half" idx="1"/>
          </p:nvPr>
        </p:nvSpPr>
        <p:spPr>
          <a:xfrm>
            <a:off x="252390" y="1268760"/>
            <a:ext cx="8640089" cy="2232248"/>
          </a:xfrm>
          <a:solidFill>
            <a:schemeClr val="accent6">
              <a:lumMod val="40000"/>
              <a:lumOff val="60000"/>
            </a:schemeClr>
          </a:solidFill>
        </p:spPr>
        <p:txBody>
          <a:bodyPr/>
          <a:lstStyle/>
          <a:p>
            <a:pPr algn="ctr">
              <a:spcBef>
                <a:spcPts val="0"/>
              </a:spcBef>
              <a:spcAft>
                <a:spcPts val="0"/>
              </a:spcAft>
              <a:buNone/>
            </a:pPr>
            <a:r>
              <a:rPr lang="de-DE" sz="2000" dirty="0" smtClean="0">
                <a:latin typeface="+mn-lt"/>
                <a:sym typeface="Symbol"/>
              </a:rPr>
              <a:t>Die Schülerinnen und Schüler können …</a:t>
            </a:r>
          </a:p>
          <a:p>
            <a:pPr marL="0" indent="0" algn="ctr">
              <a:buNone/>
            </a:pPr>
            <a:r>
              <a:rPr lang="de-DE" sz="2400" dirty="0" smtClean="0">
                <a:latin typeface="+mn-lt"/>
                <a:sym typeface="Symbol"/>
              </a:rPr>
              <a:t>(5) </a:t>
            </a:r>
            <a:r>
              <a:rPr lang="de-DE" sz="2400" dirty="0" smtClean="0">
                <a:latin typeface="+mn-lt"/>
              </a:rPr>
              <a:t>die </a:t>
            </a:r>
            <a:r>
              <a:rPr lang="de-DE" sz="2400" i="1" dirty="0" smtClean="0">
                <a:latin typeface="+mn-lt"/>
              </a:rPr>
              <a:t>elektromagnetische Induktion</a:t>
            </a:r>
            <a:r>
              <a:rPr lang="de-DE" sz="2400" dirty="0" smtClean="0">
                <a:latin typeface="+mn-lt"/>
              </a:rPr>
              <a:t> qualitativ untersuchen und beschreiben</a:t>
            </a:r>
          </a:p>
          <a:p>
            <a:pPr marL="0" indent="0" algn="ctr">
              <a:buNone/>
            </a:pPr>
            <a:r>
              <a:rPr lang="de-DE" sz="2400" dirty="0" smtClean="0">
                <a:latin typeface="+mn-lt"/>
                <a:sym typeface="Symbol"/>
              </a:rPr>
              <a:t>(6) mithilfe der </a:t>
            </a:r>
            <a:r>
              <a:rPr lang="de-DE" sz="2400" i="1" dirty="0" smtClean="0">
                <a:latin typeface="+mn-lt"/>
                <a:sym typeface="Symbol"/>
              </a:rPr>
              <a:t>elektromagnetischen Induktion</a:t>
            </a:r>
            <a:r>
              <a:rPr lang="de-DE" sz="2400" dirty="0" smtClean="0">
                <a:latin typeface="+mn-lt"/>
                <a:sym typeface="Symbol"/>
              </a:rPr>
              <a:t> die Funktionsweise von </a:t>
            </a:r>
            <a:r>
              <a:rPr lang="de-DE" sz="2400" i="1" dirty="0" smtClean="0">
                <a:latin typeface="+mn-lt"/>
                <a:sym typeface="Symbol"/>
              </a:rPr>
              <a:t>Generator</a:t>
            </a:r>
            <a:r>
              <a:rPr lang="de-DE" sz="2400" dirty="0" smtClean="0">
                <a:latin typeface="+mn-lt"/>
                <a:sym typeface="Symbol"/>
              </a:rPr>
              <a:t> und </a:t>
            </a:r>
            <a:r>
              <a:rPr lang="de-DE" sz="2400" i="1" dirty="0" smtClean="0">
                <a:latin typeface="+mn-lt"/>
                <a:sym typeface="Symbol"/>
              </a:rPr>
              <a:t>Transformator</a:t>
            </a:r>
            <a:r>
              <a:rPr lang="de-DE" sz="2400" dirty="0" smtClean="0">
                <a:latin typeface="+mn-lt"/>
                <a:sym typeface="Symbol"/>
              </a:rPr>
              <a:t> qualitativ erklären</a:t>
            </a:r>
          </a:p>
        </p:txBody>
      </p:sp>
      <p:sp>
        <p:nvSpPr>
          <p:cNvPr id="5" name="Textfeld 4"/>
          <p:cNvSpPr txBox="1"/>
          <p:nvPr/>
        </p:nvSpPr>
        <p:spPr>
          <a:xfrm>
            <a:off x="251520" y="3861048"/>
            <a:ext cx="8640960" cy="1409617"/>
          </a:xfrm>
          <a:prstGeom prst="rect">
            <a:avLst/>
          </a:prstGeom>
          <a:noFill/>
        </p:spPr>
        <p:txBody>
          <a:bodyPr wrap="square" rtlCol="0">
            <a:spAutoFit/>
          </a:bodyPr>
          <a:lstStyle/>
          <a:p>
            <a:pPr lvl="0" eaLnBrk="1" hangingPunct="1">
              <a:spcBef>
                <a:spcPct val="20000"/>
              </a:spcBef>
              <a:buClr>
                <a:srgbClr val="7F7F7F"/>
              </a:buClr>
            </a:pPr>
            <a:r>
              <a:rPr lang="de-DE" sz="2800" b="1" dirty="0" smtClean="0">
                <a:solidFill>
                  <a:prstClr val="black"/>
                </a:solidFill>
                <a:latin typeface="Calibri"/>
                <a:cs typeface="Arial" pitchFamily="34" charset="0"/>
                <a:sym typeface="Symbol"/>
              </a:rPr>
              <a:t>Hinweise:</a:t>
            </a:r>
          </a:p>
          <a:p>
            <a:pPr marL="361950" lvl="0" indent="-361950" eaLnBrk="1" hangingPunct="1">
              <a:spcBef>
                <a:spcPct val="20000"/>
              </a:spcBef>
              <a:buClr>
                <a:srgbClr val="7F7F7F"/>
              </a:buClr>
              <a:buFont typeface="Wingdings" pitchFamily="2" charset="2"/>
              <a:buChar char="§"/>
            </a:pPr>
            <a:r>
              <a:rPr lang="de-DE" dirty="0" smtClean="0">
                <a:solidFill>
                  <a:prstClr val="black"/>
                </a:solidFill>
                <a:latin typeface="Calibri"/>
                <a:cs typeface="Arial" pitchFamily="34" charset="0"/>
                <a:sym typeface="Symbol"/>
              </a:rPr>
              <a:t>Induktionsphänomene in Mittelstufe wieder explizit aufgeführt</a:t>
            </a:r>
          </a:p>
          <a:p>
            <a:pPr marL="361950" lvl="0" indent="-361950" eaLnBrk="1" hangingPunct="1">
              <a:spcBef>
                <a:spcPct val="20000"/>
              </a:spcBef>
              <a:buClr>
                <a:srgbClr val="7F7F7F"/>
              </a:buClr>
              <a:buFont typeface="Wingdings" pitchFamily="2" charset="2"/>
              <a:buChar char="§"/>
            </a:pPr>
            <a:r>
              <a:rPr lang="de-DE" dirty="0" smtClean="0">
                <a:solidFill>
                  <a:prstClr val="black"/>
                </a:solidFill>
                <a:latin typeface="Calibri"/>
                <a:cs typeface="Arial" pitchFamily="34" charset="0"/>
                <a:sym typeface="Symbol"/>
              </a:rPr>
              <a:t>Je desto-Aussagen</a:t>
            </a:r>
          </a:p>
        </p:txBody>
      </p:sp>
    </p:spTree>
    <p:extLst>
      <p:ext uri="{BB962C8B-B14F-4D97-AF65-F5344CB8AC3E}">
        <p14:creationId xmlns:p14="http://schemas.microsoft.com/office/powerpoint/2010/main" val="894429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uild="p" animBg="1"/>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p:txBody>
          <a:bodyPr/>
          <a:lstStyle/>
          <a:p>
            <a:pPr algn="ctr"/>
            <a:r>
              <a:rPr lang="de-DE" sz="2800" b="1" dirty="0" smtClean="0">
                <a:solidFill>
                  <a:prstClr val="black"/>
                </a:solidFill>
                <a:sym typeface="Symbol"/>
              </a:rPr>
              <a:t>3.3.2 Elektromagnetismus</a:t>
            </a:r>
            <a:r>
              <a:rPr lang="de-DE" sz="2800" b="1" dirty="0" smtClean="0">
                <a:latin typeface="+mn-lt"/>
                <a:sym typeface="Symbol"/>
              </a:rPr>
              <a:t>: </a:t>
            </a:r>
            <a:br>
              <a:rPr lang="de-DE" sz="2800" b="1" dirty="0" smtClean="0">
                <a:latin typeface="+mn-lt"/>
                <a:sym typeface="Symbol"/>
              </a:rPr>
            </a:br>
            <a:endParaRPr lang="de-DE" sz="3000" b="1" dirty="0"/>
          </a:p>
        </p:txBody>
      </p:sp>
      <p:sp>
        <p:nvSpPr>
          <p:cNvPr id="4" name="Fußzeilenplatzhalter 3"/>
          <p:cNvSpPr>
            <a:spLocks noGrp="1"/>
          </p:cNvSpPr>
          <p:nvPr>
            <p:ph type="ftr" sz="quarter" idx="3"/>
          </p:nvPr>
        </p:nvSpPr>
        <p:spPr>
          <a:xfrm>
            <a:off x="217104" y="6376391"/>
            <a:ext cx="4464050" cy="364977"/>
          </a:xfrm>
        </p:spPr>
        <p:txBody>
          <a:bodyPr/>
          <a:lstStyle/>
          <a:p>
            <a:r>
              <a:rPr lang="de-DE" dirty="0" smtClean="0"/>
              <a:t>ZPG Physik 10.07.2017 - </a:t>
            </a:r>
            <a:r>
              <a:rPr lang="de-DE" dirty="0" err="1" smtClean="0"/>
              <a:t>StD'in</a:t>
            </a:r>
            <a:r>
              <a:rPr lang="de-DE" dirty="0" smtClean="0"/>
              <a:t> Monica Hettrich</a:t>
            </a:r>
            <a:endParaRPr lang="de-DE" dirty="0"/>
          </a:p>
        </p:txBody>
      </p:sp>
      <p:sp>
        <p:nvSpPr>
          <p:cNvPr id="24" name="Inhaltsplatzhalter 1"/>
          <p:cNvSpPr>
            <a:spLocks noGrp="1"/>
          </p:cNvSpPr>
          <p:nvPr>
            <p:ph sz="half" idx="1"/>
          </p:nvPr>
        </p:nvSpPr>
        <p:spPr>
          <a:xfrm>
            <a:off x="252390" y="1268760"/>
            <a:ext cx="8640089" cy="1584176"/>
          </a:xfrm>
          <a:solidFill>
            <a:schemeClr val="accent6">
              <a:lumMod val="40000"/>
              <a:lumOff val="60000"/>
            </a:schemeClr>
          </a:solidFill>
        </p:spPr>
        <p:txBody>
          <a:bodyPr/>
          <a:lstStyle/>
          <a:p>
            <a:pPr algn="ctr">
              <a:spcBef>
                <a:spcPts val="0"/>
              </a:spcBef>
              <a:spcAft>
                <a:spcPts val="0"/>
              </a:spcAft>
              <a:buNone/>
            </a:pPr>
            <a:r>
              <a:rPr lang="de-DE" sz="2000" dirty="0" smtClean="0">
                <a:latin typeface="+mn-lt"/>
                <a:sym typeface="Symbol"/>
              </a:rPr>
              <a:t>Die Schülerinnen und Schüler können …</a:t>
            </a:r>
          </a:p>
          <a:p>
            <a:pPr marL="0" indent="0" algn="ctr">
              <a:buNone/>
            </a:pPr>
            <a:r>
              <a:rPr lang="de-DE" sz="2400" dirty="0" smtClean="0">
                <a:latin typeface="+mn-lt"/>
                <a:sym typeface="Symbol"/>
              </a:rPr>
              <a:t>(7) </a:t>
            </a:r>
            <a:r>
              <a:rPr lang="de-DE" sz="2400" dirty="0" smtClean="0">
                <a:latin typeface="+mn-lt"/>
              </a:rPr>
              <a:t>physikalische Aspekte der elektrischen Energieversorgung beschreiben (</a:t>
            </a:r>
            <a:r>
              <a:rPr lang="de-DE" sz="2400" i="1" dirty="0" smtClean="0">
                <a:latin typeface="+mn-lt"/>
              </a:rPr>
              <a:t>Gleichspannung, Wechselspannung, Transformatoren</a:t>
            </a:r>
            <a:r>
              <a:rPr lang="de-DE" sz="2400" dirty="0" smtClean="0">
                <a:latin typeface="+mn-lt"/>
              </a:rPr>
              <a:t>, Stromnetz)</a:t>
            </a:r>
            <a:endParaRPr lang="de-DE" sz="2400" dirty="0" smtClean="0">
              <a:latin typeface="+mn-lt"/>
              <a:sym typeface="Symbol"/>
            </a:endParaRPr>
          </a:p>
        </p:txBody>
      </p:sp>
      <p:sp>
        <p:nvSpPr>
          <p:cNvPr id="5" name="Textfeld 4"/>
          <p:cNvSpPr txBox="1"/>
          <p:nvPr/>
        </p:nvSpPr>
        <p:spPr>
          <a:xfrm>
            <a:off x="251520" y="3212976"/>
            <a:ext cx="8640960" cy="3034677"/>
          </a:xfrm>
          <a:prstGeom prst="rect">
            <a:avLst/>
          </a:prstGeom>
          <a:noFill/>
        </p:spPr>
        <p:txBody>
          <a:bodyPr wrap="square" rtlCol="0">
            <a:spAutoFit/>
          </a:bodyPr>
          <a:lstStyle/>
          <a:p>
            <a:pPr lvl="0" eaLnBrk="1" hangingPunct="1">
              <a:spcBef>
                <a:spcPct val="20000"/>
              </a:spcBef>
              <a:buClr>
                <a:srgbClr val="7F7F7F"/>
              </a:buClr>
            </a:pPr>
            <a:r>
              <a:rPr lang="de-DE" sz="2800" b="1" dirty="0" smtClean="0">
                <a:solidFill>
                  <a:prstClr val="black"/>
                </a:solidFill>
                <a:latin typeface="Calibri"/>
                <a:cs typeface="Arial" pitchFamily="34" charset="0"/>
                <a:sym typeface="Symbol"/>
              </a:rPr>
              <a:t>Hinweise:</a:t>
            </a:r>
          </a:p>
          <a:p>
            <a:pPr marL="361950" indent="-361950" eaLnBrk="1" hangingPunct="1">
              <a:spcBef>
                <a:spcPct val="20000"/>
              </a:spcBef>
              <a:buClr>
                <a:srgbClr val="7F7F7F"/>
              </a:buClr>
              <a:buFont typeface="Wingdings" pitchFamily="2" charset="2"/>
              <a:buChar char="§"/>
            </a:pPr>
            <a:r>
              <a:rPr lang="de-DE" dirty="0" smtClean="0">
                <a:solidFill>
                  <a:prstClr val="black"/>
                </a:solidFill>
                <a:latin typeface="Calibri"/>
                <a:cs typeface="Arial" pitchFamily="34" charset="0"/>
                <a:sym typeface="Symbol"/>
              </a:rPr>
              <a:t>Behandlung in Verbindung mit der Leitperspektive BNE</a:t>
            </a:r>
          </a:p>
          <a:p>
            <a:pPr marL="361950" indent="-361950" eaLnBrk="1" hangingPunct="1">
              <a:spcBef>
                <a:spcPct val="20000"/>
              </a:spcBef>
              <a:buClr>
                <a:srgbClr val="7F7F7F"/>
              </a:buClr>
              <a:buFont typeface="Wingdings" pitchFamily="2" charset="2"/>
              <a:buChar char="§"/>
            </a:pPr>
            <a:r>
              <a:rPr lang="de-DE" dirty="0" smtClean="0">
                <a:solidFill>
                  <a:prstClr val="black"/>
                </a:solidFill>
                <a:latin typeface="Calibri"/>
                <a:cs typeface="Arial" pitchFamily="34" charset="0"/>
                <a:sym typeface="Symbol"/>
              </a:rPr>
              <a:t>Wechselspannung:</a:t>
            </a:r>
          </a:p>
          <a:p>
            <a:pPr marL="819150" lvl="1" indent="-361950" eaLnBrk="1" hangingPunct="1">
              <a:spcBef>
                <a:spcPct val="20000"/>
              </a:spcBef>
              <a:buClr>
                <a:srgbClr val="7F7F7F"/>
              </a:buClr>
              <a:buFont typeface="Wingdings" pitchFamily="2" charset="2"/>
              <a:buChar char="§"/>
            </a:pPr>
            <a:r>
              <a:rPr lang="de-DE" dirty="0" smtClean="0">
                <a:solidFill>
                  <a:prstClr val="black"/>
                </a:solidFill>
                <a:latin typeface="Calibri"/>
                <a:cs typeface="Arial" pitchFamily="34" charset="0"/>
                <a:sym typeface="Symbol"/>
              </a:rPr>
              <a:t>Phänomen steht im Vordergrund</a:t>
            </a:r>
            <a:r>
              <a:rPr lang="de-DE" dirty="0">
                <a:solidFill>
                  <a:prstClr val="black"/>
                </a:solidFill>
                <a:latin typeface="Calibri"/>
                <a:cs typeface="Arial" pitchFamily="34" charset="0"/>
                <a:sym typeface="Symbol"/>
              </a:rPr>
              <a:t> </a:t>
            </a:r>
            <a:r>
              <a:rPr lang="de-DE" dirty="0" smtClean="0">
                <a:solidFill>
                  <a:prstClr val="black"/>
                </a:solidFill>
                <a:latin typeface="Calibri"/>
                <a:cs typeface="Arial" pitchFamily="34" charset="0"/>
                <a:sym typeface="Symbol"/>
              </a:rPr>
              <a:t>(</a:t>
            </a:r>
            <a:r>
              <a:rPr lang="de-DE" dirty="0">
                <a:solidFill>
                  <a:prstClr val="black"/>
                </a:solidFill>
                <a:latin typeface="Calibri"/>
                <a:cs typeface="Arial" pitchFamily="34" charset="0"/>
                <a:sym typeface="Symbol"/>
              </a:rPr>
              <a:t>k</a:t>
            </a:r>
            <a:r>
              <a:rPr lang="de-DE" dirty="0" smtClean="0">
                <a:solidFill>
                  <a:prstClr val="black"/>
                </a:solidFill>
                <a:latin typeface="Calibri"/>
                <a:cs typeface="Arial" pitchFamily="34" charset="0"/>
                <a:sym typeface="Symbol"/>
              </a:rPr>
              <a:t>eine Effektivwerte, Phasen etc.)</a:t>
            </a:r>
          </a:p>
          <a:p>
            <a:pPr marL="361950" indent="-361950" eaLnBrk="1" hangingPunct="1">
              <a:spcBef>
                <a:spcPct val="20000"/>
              </a:spcBef>
              <a:buClr>
                <a:srgbClr val="7F7F7F"/>
              </a:buClr>
              <a:buFont typeface="Wingdings" pitchFamily="2" charset="2"/>
              <a:buChar char="§"/>
            </a:pPr>
            <a:r>
              <a:rPr lang="de-DE" dirty="0" smtClean="0">
                <a:solidFill>
                  <a:prstClr val="black"/>
                </a:solidFill>
                <a:latin typeface="Calibri"/>
                <a:cs typeface="Arial" pitchFamily="34" charset="0"/>
                <a:sym typeface="Symbol"/>
              </a:rPr>
              <a:t>Es genügt qualitativ: Einsatz von Wechselspannung und Transformator im Stromnetz</a:t>
            </a:r>
            <a:endParaRPr lang="de-DE" u="sng" dirty="0" smtClean="0">
              <a:solidFill>
                <a:prstClr val="black"/>
              </a:solidFill>
              <a:latin typeface="Calibri"/>
              <a:cs typeface="Arial" pitchFamily="34" charset="0"/>
              <a:sym typeface="Symbol"/>
            </a:endParaRPr>
          </a:p>
        </p:txBody>
      </p:sp>
    </p:spTree>
    <p:extLst>
      <p:ext uri="{BB962C8B-B14F-4D97-AF65-F5344CB8AC3E}">
        <p14:creationId xmlns:p14="http://schemas.microsoft.com/office/powerpoint/2010/main" val="894429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uild="p" animBg="1"/>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p:txBody>
          <a:bodyPr/>
          <a:lstStyle/>
          <a:p>
            <a:pPr algn="ctr"/>
            <a:r>
              <a:rPr lang="de-DE" sz="2800" b="1" dirty="0" smtClean="0">
                <a:solidFill>
                  <a:prstClr val="black"/>
                </a:solidFill>
                <a:sym typeface="Symbol"/>
              </a:rPr>
              <a:t>3.3.2 Elektromagnetismus</a:t>
            </a:r>
            <a:r>
              <a:rPr lang="de-DE" sz="2800" b="1" dirty="0" smtClean="0">
                <a:latin typeface="+mn-lt"/>
                <a:sym typeface="Symbol"/>
              </a:rPr>
              <a:t>: </a:t>
            </a:r>
            <a:br>
              <a:rPr lang="de-DE" sz="2800" b="1" dirty="0" smtClean="0">
                <a:latin typeface="+mn-lt"/>
                <a:sym typeface="Symbol"/>
              </a:rPr>
            </a:br>
            <a:endParaRPr lang="de-DE" sz="3000" b="1" dirty="0"/>
          </a:p>
        </p:txBody>
      </p:sp>
      <p:sp>
        <p:nvSpPr>
          <p:cNvPr id="4" name="Fußzeilenplatzhalter 3"/>
          <p:cNvSpPr>
            <a:spLocks noGrp="1"/>
          </p:cNvSpPr>
          <p:nvPr>
            <p:ph type="ftr" sz="quarter" idx="3"/>
          </p:nvPr>
        </p:nvSpPr>
        <p:spPr>
          <a:xfrm>
            <a:off x="217104" y="6376391"/>
            <a:ext cx="4464050" cy="364977"/>
          </a:xfrm>
        </p:spPr>
        <p:txBody>
          <a:bodyPr/>
          <a:lstStyle/>
          <a:p>
            <a:r>
              <a:rPr lang="de-DE" dirty="0" smtClean="0"/>
              <a:t>ZPG Physik 10.07.2017 - </a:t>
            </a:r>
            <a:r>
              <a:rPr lang="de-DE" dirty="0" err="1" smtClean="0"/>
              <a:t>StD'in</a:t>
            </a:r>
            <a:r>
              <a:rPr lang="de-DE" dirty="0" smtClean="0"/>
              <a:t> Monica Hettrich</a:t>
            </a:r>
            <a:endParaRPr lang="de-DE" dirty="0"/>
          </a:p>
        </p:txBody>
      </p:sp>
      <p:sp>
        <p:nvSpPr>
          <p:cNvPr id="24" name="Inhaltsplatzhalter 1"/>
          <p:cNvSpPr>
            <a:spLocks noGrp="1"/>
          </p:cNvSpPr>
          <p:nvPr>
            <p:ph sz="half" idx="1"/>
          </p:nvPr>
        </p:nvSpPr>
        <p:spPr>
          <a:xfrm>
            <a:off x="252390" y="1484784"/>
            <a:ext cx="8640089" cy="1296144"/>
          </a:xfrm>
          <a:solidFill>
            <a:schemeClr val="accent6">
              <a:lumMod val="40000"/>
              <a:lumOff val="60000"/>
            </a:schemeClr>
          </a:solidFill>
        </p:spPr>
        <p:txBody>
          <a:bodyPr/>
          <a:lstStyle/>
          <a:p>
            <a:pPr algn="ctr">
              <a:spcBef>
                <a:spcPts val="0"/>
              </a:spcBef>
              <a:spcAft>
                <a:spcPts val="0"/>
              </a:spcAft>
              <a:buNone/>
            </a:pPr>
            <a:r>
              <a:rPr lang="de-DE" sz="2000" dirty="0" smtClean="0">
                <a:latin typeface="+mn-lt"/>
                <a:sym typeface="Symbol"/>
              </a:rPr>
              <a:t>Die Schülerinnen und Schüler können …</a:t>
            </a:r>
          </a:p>
          <a:p>
            <a:pPr marL="0" indent="0" algn="ctr">
              <a:buNone/>
            </a:pPr>
            <a:r>
              <a:rPr lang="de-DE" sz="2400" dirty="0" smtClean="0">
                <a:latin typeface="+mn-lt"/>
                <a:sym typeface="Symbol"/>
              </a:rPr>
              <a:t>(8) </a:t>
            </a:r>
            <a:r>
              <a:rPr lang="de-DE" sz="2400" dirty="0" smtClean="0">
                <a:latin typeface="+mn-lt"/>
              </a:rPr>
              <a:t>physikalische Angaben auf Alltagsgeräten beschreiben („Akkuladung“, Gleichspannung, Wechselspannung)</a:t>
            </a:r>
            <a:endParaRPr lang="de-DE" sz="2400" dirty="0" smtClean="0">
              <a:latin typeface="+mn-lt"/>
              <a:sym typeface="Symbol"/>
            </a:endParaRPr>
          </a:p>
        </p:txBody>
      </p:sp>
      <p:sp>
        <p:nvSpPr>
          <p:cNvPr id="5" name="Textfeld 4"/>
          <p:cNvSpPr txBox="1"/>
          <p:nvPr/>
        </p:nvSpPr>
        <p:spPr>
          <a:xfrm>
            <a:off x="251520" y="3284984"/>
            <a:ext cx="8640960" cy="2296013"/>
          </a:xfrm>
          <a:prstGeom prst="rect">
            <a:avLst/>
          </a:prstGeom>
          <a:noFill/>
        </p:spPr>
        <p:txBody>
          <a:bodyPr wrap="square" rtlCol="0">
            <a:spAutoFit/>
          </a:bodyPr>
          <a:lstStyle/>
          <a:p>
            <a:pPr lvl="0" eaLnBrk="1" hangingPunct="1">
              <a:spcBef>
                <a:spcPct val="20000"/>
              </a:spcBef>
              <a:buClr>
                <a:srgbClr val="7F7F7F"/>
              </a:buClr>
            </a:pPr>
            <a:r>
              <a:rPr lang="de-DE" b="1" dirty="0" smtClean="0">
                <a:solidFill>
                  <a:prstClr val="black"/>
                </a:solidFill>
                <a:latin typeface="Calibri"/>
                <a:cs typeface="Arial" pitchFamily="34" charset="0"/>
                <a:sym typeface="Symbol"/>
              </a:rPr>
              <a:t>Hinweise:</a:t>
            </a:r>
          </a:p>
          <a:p>
            <a:pPr marL="361950" lvl="0" indent="-361950" eaLnBrk="1" hangingPunct="1">
              <a:spcBef>
                <a:spcPct val="20000"/>
              </a:spcBef>
              <a:buClr>
                <a:srgbClr val="7F7F7F"/>
              </a:buClr>
              <a:buFont typeface="Wingdings" pitchFamily="2" charset="2"/>
              <a:buChar char="§"/>
            </a:pPr>
            <a:r>
              <a:rPr lang="de-DE" dirty="0" smtClean="0">
                <a:solidFill>
                  <a:prstClr val="black"/>
                </a:solidFill>
                <a:latin typeface="Calibri"/>
                <a:cs typeface="Arial" pitchFamily="34" charset="0"/>
                <a:sym typeface="Symbol"/>
              </a:rPr>
              <a:t>Nutzen der Begriffe im Alltag soll klar werden:</a:t>
            </a:r>
          </a:p>
          <a:p>
            <a:pPr marL="819150" lvl="1" indent="-361950" eaLnBrk="1" hangingPunct="1">
              <a:spcBef>
                <a:spcPct val="20000"/>
              </a:spcBef>
              <a:buClr>
                <a:srgbClr val="7F7F7F"/>
              </a:buClr>
              <a:buFont typeface="Wingdings" pitchFamily="2" charset="2"/>
              <a:buChar char="§"/>
            </a:pPr>
            <a:r>
              <a:rPr lang="de-DE" dirty="0" smtClean="0">
                <a:solidFill>
                  <a:prstClr val="black"/>
                </a:solidFill>
                <a:latin typeface="Calibri"/>
                <a:cs typeface="Arial" pitchFamily="34" charset="0"/>
                <a:sym typeface="Symbol"/>
              </a:rPr>
              <a:t>Typenschilder von elektrischen Geräten, Akkus …</a:t>
            </a:r>
          </a:p>
          <a:p>
            <a:pPr marL="819150" lvl="1" indent="-361950" eaLnBrk="1" hangingPunct="1">
              <a:spcBef>
                <a:spcPct val="20000"/>
              </a:spcBef>
              <a:buClr>
                <a:srgbClr val="7F7F7F"/>
              </a:buClr>
              <a:buFont typeface="Wingdings" pitchFamily="2" charset="2"/>
              <a:buChar char="§"/>
            </a:pPr>
            <a:r>
              <a:rPr lang="de-DE" dirty="0" smtClean="0">
                <a:solidFill>
                  <a:prstClr val="black"/>
                </a:solidFill>
                <a:latin typeface="Calibri"/>
                <a:cs typeface="Arial" pitchFamily="34" charset="0"/>
                <a:sym typeface="Symbol"/>
              </a:rPr>
              <a:t>Perspektive: Verbraucherbildung</a:t>
            </a:r>
          </a:p>
          <a:p>
            <a:pPr marL="361950" indent="-361950" eaLnBrk="1" hangingPunct="1">
              <a:spcBef>
                <a:spcPct val="20000"/>
              </a:spcBef>
              <a:buClr>
                <a:srgbClr val="7F7F7F"/>
              </a:buClr>
              <a:buFont typeface="Wingdings" pitchFamily="2" charset="2"/>
              <a:buChar char="§"/>
            </a:pPr>
            <a:r>
              <a:rPr lang="de-DE" dirty="0">
                <a:solidFill>
                  <a:prstClr val="black"/>
                </a:solidFill>
                <a:latin typeface="Calibri"/>
                <a:cs typeface="Arial" pitchFamily="34" charset="0"/>
                <a:sym typeface="Symbol"/>
              </a:rPr>
              <a:t>Unterrichtsidee: Beratungsgespräch </a:t>
            </a:r>
            <a:r>
              <a:rPr lang="de-DE" dirty="0" smtClean="0">
                <a:solidFill>
                  <a:prstClr val="black"/>
                </a:solidFill>
                <a:latin typeface="Calibri"/>
                <a:cs typeface="Arial" pitchFamily="34" charset="0"/>
                <a:sym typeface="Symbol"/>
              </a:rPr>
              <a:t>im Elektroladen</a:t>
            </a:r>
            <a:endParaRPr lang="de-DE" dirty="0">
              <a:solidFill>
                <a:prstClr val="black"/>
              </a:solidFill>
              <a:latin typeface="Calibri"/>
              <a:cs typeface="Arial" pitchFamily="34" charset="0"/>
              <a:sym typeface="Symbol"/>
            </a:endParaRPr>
          </a:p>
        </p:txBody>
      </p:sp>
    </p:spTree>
    <p:extLst>
      <p:ext uri="{BB962C8B-B14F-4D97-AF65-F5344CB8AC3E}">
        <p14:creationId xmlns:p14="http://schemas.microsoft.com/office/powerpoint/2010/main" val="894429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uild="p" animBg="1"/>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p:txBody>
          <a:bodyPr/>
          <a:lstStyle/>
          <a:p>
            <a:pPr algn="ctr"/>
            <a:r>
              <a:rPr lang="de-DE" sz="2800" b="1" dirty="0" smtClean="0">
                <a:solidFill>
                  <a:prstClr val="black"/>
                </a:solidFill>
                <a:sym typeface="Symbol"/>
              </a:rPr>
              <a:t>3.3.2 Elektromagnetismus</a:t>
            </a:r>
            <a:r>
              <a:rPr lang="de-DE" sz="2800" b="1" dirty="0" smtClean="0">
                <a:latin typeface="+mn-lt"/>
                <a:sym typeface="Symbol"/>
              </a:rPr>
              <a:t>: </a:t>
            </a:r>
            <a:br>
              <a:rPr lang="de-DE" sz="2800" b="1" dirty="0" smtClean="0">
                <a:latin typeface="+mn-lt"/>
                <a:sym typeface="Symbol"/>
              </a:rPr>
            </a:br>
            <a:endParaRPr lang="de-DE" sz="3000" b="1" dirty="0"/>
          </a:p>
        </p:txBody>
      </p:sp>
      <p:sp>
        <p:nvSpPr>
          <p:cNvPr id="4" name="Fußzeilenplatzhalter 3"/>
          <p:cNvSpPr>
            <a:spLocks noGrp="1"/>
          </p:cNvSpPr>
          <p:nvPr>
            <p:ph type="ftr" sz="quarter" idx="3"/>
          </p:nvPr>
        </p:nvSpPr>
        <p:spPr>
          <a:xfrm>
            <a:off x="217104" y="6376391"/>
            <a:ext cx="4464050" cy="364977"/>
          </a:xfrm>
        </p:spPr>
        <p:txBody>
          <a:bodyPr/>
          <a:lstStyle/>
          <a:p>
            <a:r>
              <a:rPr lang="de-DE" dirty="0" smtClean="0"/>
              <a:t>ZPG Physik 10.07.2017 - </a:t>
            </a:r>
            <a:r>
              <a:rPr lang="de-DE" dirty="0" err="1" smtClean="0"/>
              <a:t>StD'in</a:t>
            </a:r>
            <a:r>
              <a:rPr lang="de-DE" dirty="0" smtClean="0"/>
              <a:t> Monica Hettrich</a:t>
            </a:r>
            <a:endParaRPr lang="de-DE" dirty="0"/>
          </a:p>
        </p:txBody>
      </p:sp>
      <p:sp>
        <p:nvSpPr>
          <p:cNvPr id="24" name="Inhaltsplatzhalter 1"/>
          <p:cNvSpPr>
            <a:spLocks noGrp="1"/>
          </p:cNvSpPr>
          <p:nvPr>
            <p:ph sz="half" idx="1"/>
          </p:nvPr>
        </p:nvSpPr>
        <p:spPr>
          <a:xfrm>
            <a:off x="252390" y="1412776"/>
            <a:ext cx="8640089" cy="2016224"/>
          </a:xfrm>
          <a:solidFill>
            <a:schemeClr val="accent6">
              <a:lumMod val="40000"/>
              <a:lumOff val="60000"/>
            </a:schemeClr>
          </a:solidFill>
        </p:spPr>
        <p:txBody>
          <a:bodyPr/>
          <a:lstStyle/>
          <a:p>
            <a:pPr algn="ctr">
              <a:spcBef>
                <a:spcPts val="0"/>
              </a:spcBef>
              <a:spcAft>
                <a:spcPts val="0"/>
              </a:spcAft>
              <a:buNone/>
            </a:pPr>
            <a:r>
              <a:rPr lang="de-DE" sz="2000" dirty="0" smtClean="0">
                <a:latin typeface="+mn-lt"/>
                <a:sym typeface="Symbol"/>
              </a:rPr>
              <a:t>Die Schülerinnen und Schüler können …</a:t>
            </a:r>
          </a:p>
          <a:p>
            <a:pPr marL="0" indent="0" algn="ctr">
              <a:buNone/>
            </a:pPr>
            <a:r>
              <a:rPr lang="de-DE" sz="2400" dirty="0" smtClean="0">
                <a:latin typeface="+mn-lt"/>
                <a:sym typeface="Symbol"/>
              </a:rPr>
              <a:t>(9) </a:t>
            </a:r>
            <a:r>
              <a:rPr lang="de-DE" sz="2400" dirty="0" smtClean="0">
                <a:latin typeface="+mn-lt"/>
              </a:rPr>
              <a:t>einfache elektronische Bauteile untersuchen, mithilfe ihrer </a:t>
            </a:r>
            <a:r>
              <a:rPr lang="de-DE" sz="2400" i="1" dirty="0" smtClean="0">
                <a:latin typeface="+mn-lt"/>
              </a:rPr>
              <a:t>Kennlinien</a:t>
            </a:r>
            <a:r>
              <a:rPr lang="de-DE" sz="2400" dirty="0" smtClean="0">
                <a:latin typeface="+mn-lt"/>
              </a:rPr>
              <a:t> funktional beschreiben und Anwendungen erläutern (zum Beispiel dotierte Halbleiter, Diode, Leuchtdiode, temperaturabhängige Widerstände, lichtabhängige Widerstände)</a:t>
            </a:r>
            <a:endParaRPr lang="de-DE" sz="2400" dirty="0" smtClean="0">
              <a:latin typeface="+mn-lt"/>
              <a:sym typeface="Symbol"/>
            </a:endParaRPr>
          </a:p>
        </p:txBody>
      </p:sp>
      <p:sp>
        <p:nvSpPr>
          <p:cNvPr id="5" name="Textfeld 4"/>
          <p:cNvSpPr txBox="1"/>
          <p:nvPr/>
        </p:nvSpPr>
        <p:spPr>
          <a:xfrm>
            <a:off x="251520" y="3789040"/>
            <a:ext cx="8640960" cy="2160591"/>
          </a:xfrm>
          <a:prstGeom prst="rect">
            <a:avLst/>
          </a:prstGeom>
          <a:noFill/>
        </p:spPr>
        <p:txBody>
          <a:bodyPr wrap="square" rtlCol="0">
            <a:spAutoFit/>
          </a:bodyPr>
          <a:lstStyle/>
          <a:p>
            <a:pPr lvl="0" eaLnBrk="1" hangingPunct="1">
              <a:spcBef>
                <a:spcPct val="20000"/>
              </a:spcBef>
              <a:buClr>
                <a:srgbClr val="7F7F7F"/>
              </a:buClr>
            </a:pPr>
            <a:r>
              <a:rPr lang="de-DE" b="1" dirty="0" smtClean="0">
                <a:solidFill>
                  <a:prstClr val="black"/>
                </a:solidFill>
                <a:latin typeface="Calibri"/>
                <a:cs typeface="Arial" pitchFamily="34" charset="0"/>
                <a:sym typeface="Symbol"/>
              </a:rPr>
              <a:t>Hinweise:</a:t>
            </a:r>
          </a:p>
          <a:p>
            <a:pPr marL="361950" lvl="0" indent="-361950" eaLnBrk="1" hangingPunct="1">
              <a:spcBef>
                <a:spcPct val="20000"/>
              </a:spcBef>
              <a:buClr>
                <a:srgbClr val="7F7F7F"/>
              </a:buClr>
              <a:buFont typeface="Wingdings" pitchFamily="2" charset="2"/>
              <a:buChar char="§"/>
            </a:pPr>
            <a:r>
              <a:rPr lang="de-DE" dirty="0" smtClean="0">
                <a:solidFill>
                  <a:prstClr val="black"/>
                </a:solidFill>
                <a:latin typeface="Calibri"/>
                <a:cs typeface="Arial" pitchFamily="34" charset="0"/>
                <a:sym typeface="Symbol"/>
              </a:rPr>
              <a:t>„funktional“: Beschreibung der prinzipiellen Funktionsweise</a:t>
            </a:r>
          </a:p>
          <a:p>
            <a:pPr marL="361950" lvl="0" indent="-361950" eaLnBrk="1" hangingPunct="1">
              <a:spcBef>
                <a:spcPct val="20000"/>
              </a:spcBef>
              <a:buClr>
                <a:srgbClr val="7F7F7F"/>
              </a:buClr>
              <a:buFont typeface="Wingdings" pitchFamily="2" charset="2"/>
              <a:buChar char="§"/>
            </a:pPr>
            <a:r>
              <a:rPr lang="de-DE" dirty="0" smtClean="0">
                <a:solidFill>
                  <a:prstClr val="black"/>
                </a:solidFill>
                <a:latin typeface="Calibri"/>
                <a:cs typeface="Arial" pitchFamily="34" charset="0"/>
                <a:sym typeface="Symbol"/>
              </a:rPr>
              <a:t>Dotierung kann, muss aber nicht Thema sein („zum Beispiel“!)</a:t>
            </a:r>
          </a:p>
          <a:p>
            <a:pPr marL="361950" lvl="0" indent="-361950" eaLnBrk="1" hangingPunct="1">
              <a:spcBef>
                <a:spcPct val="20000"/>
              </a:spcBef>
              <a:buClr>
                <a:srgbClr val="7F7F7F"/>
              </a:buClr>
              <a:buFont typeface="Wingdings" pitchFamily="2" charset="2"/>
              <a:buChar char="§"/>
            </a:pPr>
            <a:r>
              <a:rPr lang="de-DE" dirty="0" smtClean="0">
                <a:solidFill>
                  <a:prstClr val="black"/>
                </a:solidFill>
                <a:latin typeface="Calibri"/>
                <a:cs typeface="Arial" pitchFamily="34" charset="0"/>
                <a:sym typeface="Symbol"/>
              </a:rPr>
              <a:t>Klammer gibt Hinweise zur Auswahl – ist aber keine verbindliche Themenliste</a:t>
            </a:r>
          </a:p>
        </p:txBody>
      </p:sp>
    </p:spTree>
    <p:extLst>
      <p:ext uri="{BB962C8B-B14F-4D97-AF65-F5344CB8AC3E}">
        <p14:creationId xmlns:p14="http://schemas.microsoft.com/office/powerpoint/2010/main" val="894429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uild="p" animBg="1"/>
      <p:bldP spid="5" grpId="0"/>
    </p:bldLst>
  </p:timing>
</p:sld>
</file>

<file path=ppt/theme/theme1.xml><?xml version="1.0" encoding="utf-8"?>
<a:theme xmlns:a="http://schemas.openxmlformats.org/drawingml/2006/main" name="Powerpoint_ZPG">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 xmlns:thm15="http://schemas.microsoft.com/office/thememl/2012/main" name="2015-04-05 G8 BP 2016 Physik-Leitperspektiven-pbK-ibK" id="{6D46AD23-E355-604C-B451-29306F04266A}" vid="{4DAB78A5-37DC-6748-8711-6A30687A6D40}"/>
    </a:ext>
  </a:ext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Powerpoint_ZPG</Template>
  <TotalTime>0</TotalTime>
  <Words>1896</Words>
  <Application>Microsoft Office PowerPoint</Application>
  <PresentationFormat>Bildschirmpräsentation (4:3)</PresentationFormat>
  <Paragraphs>206</Paragraphs>
  <Slides>19</Slides>
  <Notes>17</Notes>
  <HiddenSlides>0</HiddenSlides>
  <MMClips>0</MMClips>
  <ScaleCrop>false</ScaleCrop>
  <HeadingPairs>
    <vt:vector size="6" baseType="variant">
      <vt:variant>
        <vt:lpstr>Design</vt:lpstr>
      </vt:variant>
      <vt:variant>
        <vt:i4>1</vt:i4>
      </vt:variant>
      <vt:variant>
        <vt:lpstr>Eingebettete OLE-Server</vt:lpstr>
      </vt:variant>
      <vt:variant>
        <vt:i4>1</vt:i4>
      </vt:variant>
      <vt:variant>
        <vt:lpstr>Folientitel</vt:lpstr>
      </vt:variant>
      <vt:variant>
        <vt:i4>19</vt:i4>
      </vt:variant>
    </vt:vector>
  </HeadingPairs>
  <TitlesOfParts>
    <vt:vector size="21" baseType="lpstr">
      <vt:lpstr>Powerpoint_ZPG</vt:lpstr>
      <vt:lpstr>Formel</vt:lpstr>
      <vt:lpstr>Behandlungstiefe  im BP Physik 2016/17</vt:lpstr>
      <vt:lpstr>Grundlegendes über Behandlungstiefe</vt:lpstr>
      <vt:lpstr>Klasse 9</vt:lpstr>
      <vt:lpstr>3.3.1 Denk- und Arbeitsweisen:  </vt:lpstr>
      <vt:lpstr>3.3.2 Elektromagnetismus:  </vt:lpstr>
      <vt:lpstr>3.3.2 Elektromagnetismus:  </vt:lpstr>
      <vt:lpstr>3.3.2 Elektromagnetismus:  </vt:lpstr>
      <vt:lpstr>3.3.2 Elektromagnetismus:  </vt:lpstr>
      <vt:lpstr>3.3.2 Elektromagnetismus:  </vt:lpstr>
      <vt:lpstr>3.3.4 Struktur der Materie: </vt:lpstr>
      <vt:lpstr>3.3.4 Struktur der Materie: </vt:lpstr>
      <vt:lpstr>3.3.4 Struktur der Materie: </vt:lpstr>
      <vt:lpstr>3.3.4 Struktur der Materie: </vt:lpstr>
      <vt:lpstr>Klasse 10</vt:lpstr>
      <vt:lpstr>3.3.5.1 Kinematik:  </vt:lpstr>
      <vt:lpstr>Vektorgrößen:  </vt:lpstr>
      <vt:lpstr>Vektorgrößen</vt:lpstr>
      <vt:lpstr>Vektorgrößen</vt:lpstr>
      <vt:lpstr>Vektorgrößen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Unterrichtsvorhaben Kl. 7: „Einführung in die Physik mit Fachmethoden“</dc:title>
  <dc:subject>PowerPoint-Präsentation</dc:subject>
  <dc:creator>Monica</dc:creator>
  <cp:lastModifiedBy>Hettrich, Monica (RPS)</cp:lastModifiedBy>
  <cp:revision>385</cp:revision>
  <cp:lastPrinted>2014-11-07T09:42:53Z</cp:lastPrinted>
  <dcterms:created xsi:type="dcterms:W3CDTF">2015-09-30T07:16:42Z</dcterms:created>
  <dcterms:modified xsi:type="dcterms:W3CDTF">2017-08-01T14:34:21Z</dcterms:modified>
</cp:coreProperties>
</file>