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1" r:id="rId1"/>
  </p:sldMasterIdLst>
  <p:notesMasterIdLst>
    <p:notesMasterId r:id="rId38"/>
  </p:notesMasterIdLst>
  <p:handoutMasterIdLst>
    <p:handoutMasterId r:id="rId39"/>
  </p:handoutMasterIdLst>
  <p:sldIdLst>
    <p:sldId id="256" r:id="rId2"/>
    <p:sldId id="257" r:id="rId3"/>
    <p:sldId id="286" r:id="rId4"/>
    <p:sldId id="322" r:id="rId5"/>
    <p:sldId id="287" r:id="rId6"/>
    <p:sldId id="292" r:id="rId7"/>
    <p:sldId id="306" r:id="rId8"/>
    <p:sldId id="299" r:id="rId9"/>
    <p:sldId id="303" r:id="rId10"/>
    <p:sldId id="304" r:id="rId11"/>
    <p:sldId id="305" r:id="rId12"/>
    <p:sldId id="307" r:id="rId13"/>
    <p:sldId id="308" r:id="rId14"/>
    <p:sldId id="309" r:id="rId15"/>
    <p:sldId id="315" r:id="rId16"/>
    <p:sldId id="317" r:id="rId17"/>
    <p:sldId id="311" r:id="rId18"/>
    <p:sldId id="312" r:id="rId19"/>
    <p:sldId id="313" r:id="rId20"/>
    <p:sldId id="318" r:id="rId21"/>
    <p:sldId id="314" r:id="rId22"/>
    <p:sldId id="316" r:id="rId23"/>
    <p:sldId id="323" r:id="rId24"/>
    <p:sldId id="320" r:id="rId25"/>
    <p:sldId id="321" r:id="rId26"/>
    <p:sldId id="324" r:id="rId27"/>
    <p:sldId id="332" r:id="rId28"/>
    <p:sldId id="326" r:id="rId29"/>
    <p:sldId id="333" r:id="rId30"/>
    <p:sldId id="334" r:id="rId31"/>
    <p:sldId id="327" r:id="rId32"/>
    <p:sldId id="335" r:id="rId33"/>
    <p:sldId id="336" r:id="rId34"/>
    <p:sldId id="328" r:id="rId35"/>
    <p:sldId id="329" r:id="rId36"/>
    <p:sldId id="331" r:id="rId37"/>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F2F"/>
    <a:srgbClr val="6600CC"/>
    <a:srgbClr val="6600FF"/>
    <a:srgbClr val="000000"/>
    <a:srgbClr val="C00000"/>
    <a:srgbClr val="FFFFCC"/>
    <a:srgbClr val="FFFF99"/>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20" autoAdjust="0"/>
    <p:restoredTop sz="93946" autoAdjust="0"/>
  </p:normalViewPr>
  <p:slideViewPr>
    <p:cSldViewPr>
      <p:cViewPr>
        <p:scale>
          <a:sx n="110" d="100"/>
          <a:sy n="110" d="100"/>
        </p:scale>
        <p:origin x="-2136" y="-324"/>
      </p:cViewPr>
      <p:guideLst>
        <p:guide orient="horz" pos="1071"/>
        <p:guide orient="horz" pos="2069"/>
        <p:guide orient="horz" pos="1570"/>
        <p:guide orient="horz" pos="2568"/>
        <p:guide orient="horz" pos="3022"/>
        <p:guide orient="horz" pos="3566"/>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50" d="100"/>
          <a:sy n="150" d="100"/>
        </p:scale>
        <p:origin x="-756" y="42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L:\Fachberater\ZPG\ZPG_V\Arbeitsb&#246;gen%20f&#252;r%20moodle%20neu\3.2_Ursachen%20des%20Klimawandels\Einsatz%20von%20Prim&#228;renergie%20in%20Deutschland.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100"/>
              <a:t>Einsatz von Primärenergie in Deutschland 2012 in PJ</a:t>
            </a:r>
          </a:p>
        </c:rich>
      </c:tx>
      <c:layout>
        <c:manualLayout>
          <c:xMode val="edge"/>
          <c:yMode val="edge"/>
          <c:x val="0.19503573143930023"/>
          <c:y val="3.160226710791586E-2"/>
        </c:manualLayout>
      </c:layout>
      <c:overlay val="0"/>
    </c:title>
    <c:autoTitleDeleted val="0"/>
    <c:plotArea>
      <c:layout/>
      <c:barChart>
        <c:barDir val="col"/>
        <c:grouping val="clustered"/>
        <c:varyColors val="0"/>
        <c:ser>
          <c:idx val="0"/>
          <c:order val="0"/>
          <c:spPr>
            <a:solidFill>
              <a:schemeClr val="tx2">
                <a:lumMod val="20000"/>
                <a:lumOff val="80000"/>
              </a:schemeClr>
            </a:solidFill>
            <a:ln w="22225">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cat>
            <c:strRef>
              <c:f>Tabelle1!$A$10:$D$10</c:f>
              <c:strCache>
                <c:ptCount val="4"/>
                <c:pt idx="0">
                  <c:v>Wärmeerzeugung</c:v>
                </c:pt>
                <c:pt idx="1">
                  <c:v>Kraftstoffe</c:v>
                </c:pt>
                <c:pt idx="2">
                  <c:v>Erzeugter Strom</c:v>
                </c:pt>
                <c:pt idx="3">
                  <c:v>Verluste bei der Stromerzeugung</c:v>
                </c:pt>
              </c:strCache>
            </c:strRef>
          </c:cat>
          <c:val>
            <c:numRef>
              <c:f>Tabelle1!$A$11:$D$11</c:f>
              <c:numCache>
                <c:formatCode>General</c:formatCode>
                <c:ptCount val="4"/>
                <c:pt idx="0">
                  <c:v>4500</c:v>
                </c:pt>
                <c:pt idx="1">
                  <c:v>2500</c:v>
                </c:pt>
                <c:pt idx="2">
                  <c:v>2000</c:v>
                </c:pt>
                <c:pt idx="3">
                  <c:v>3500</c:v>
                </c:pt>
              </c:numCache>
            </c:numRef>
          </c:val>
        </c:ser>
        <c:dLbls>
          <c:showLegendKey val="0"/>
          <c:showVal val="0"/>
          <c:showCatName val="0"/>
          <c:showSerName val="0"/>
          <c:showPercent val="0"/>
          <c:showBubbleSize val="0"/>
        </c:dLbls>
        <c:gapWidth val="100"/>
        <c:axId val="164335616"/>
        <c:axId val="164337152"/>
      </c:barChart>
      <c:catAx>
        <c:axId val="164335616"/>
        <c:scaling>
          <c:orientation val="minMax"/>
        </c:scaling>
        <c:delete val="0"/>
        <c:axPos val="b"/>
        <c:majorTickMark val="out"/>
        <c:minorTickMark val="none"/>
        <c:tickLblPos val="nextTo"/>
        <c:txPr>
          <a:bodyPr/>
          <a:lstStyle/>
          <a:p>
            <a:pPr>
              <a:defRPr sz="900"/>
            </a:pPr>
            <a:endParaRPr lang="de-DE"/>
          </a:p>
        </c:txPr>
        <c:crossAx val="164337152"/>
        <c:crosses val="autoZero"/>
        <c:auto val="1"/>
        <c:lblAlgn val="ctr"/>
        <c:lblOffset val="100"/>
        <c:noMultiLvlLbl val="0"/>
      </c:catAx>
      <c:valAx>
        <c:axId val="164337152"/>
        <c:scaling>
          <c:orientation val="minMax"/>
        </c:scaling>
        <c:delete val="0"/>
        <c:axPos val="l"/>
        <c:majorGridlines/>
        <c:numFmt formatCode="General" sourceLinked="1"/>
        <c:majorTickMark val="out"/>
        <c:minorTickMark val="none"/>
        <c:tickLblPos val="nextTo"/>
        <c:crossAx val="164335616"/>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33475" y="579438"/>
            <a:ext cx="1019175"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defRPr sz="1000" i="1" dirty="0">
                <a:latin typeface="Arial" charset="0"/>
                <a:cs typeface="+mn-cs"/>
              </a:defRPr>
            </a:lvl1pPr>
          </a:lstStyle>
          <a:p>
            <a:pPr>
              <a:defRPr/>
            </a:pPr>
            <a:r>
              <a:rPr lang="de-DE"/>
              <a:t>Titel des Vortrags</a:t>
            </a:r>
          </a:p>
        </p:txBody>
      </p:sp>
      <p:sp>
        <p:nvSpPr>
          <p:cNvPr id="18436" name="Rectangle 4"/>
          <p:cNvSpPr>
            <a:spLocks noGrp="1" noChangeArrowheads="1"/>
          </p:cNvSpPr>
          <p:nvPr>
            <p:ph type="ftr" sz="quarter" idx="2"/>
          </p:nvPr>
        </p:nvSpPr>
        <p:spPr bwMode="auto">
          <a:xfrm>
            <a:off x="1133475" y="9264650"/>
            <a:ext cx="2360613"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defRPr sz="1000" i="1" dirty="0">
                <a:latin typeface="Arial" charset="0"/>
                <a:cs typeface="+mn-cs"/>
              </a:defRPr>
            </a:lvl1pPr>
          </a:lstStyle>
          <a:p>
            <a:pPr>
              <a:defRPr/>
            </a:pPr>
            <a:r>
              <a:rPr lang="de-DE"/>
              <a:t>Vortragender, Anlass, 1. Dezember 2003</a:t>
            </a:r>
          </a:p>
        </p:txBody>
      </p:sp>
      <p:sp>
        <p:nvSpPr>
          <p:cNvPr id="18437" name="Rectangle 5"/>
          <p:cNvSpPr>
            <a:spLocks noGrp="1" noChangeArrowheads="1"/>
          </p:cNvSpPr>
          <p:nvPr>
            <p:ph type="sldNum" sz="quarter" idx="3"/>
          </p:nvPr>
        </p:nvSpPr>
        <p:spPr bwMode="auto">
          <a:xfrm>
            <a:off x="5032375" y="9264650"/>
            <a:ext cx="595313"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defRPr sz="1000" i="1" dirty="0">
                <a:latin typeface="Arial" charset="0"/>
                <a:cs typeface="+mn-cs"/>
              </a:defRPr>
            </a:lvl1pPr>
          </a:lstStyle>
          <a:p>
            <a:pPr>
              <a:defRPr/>
            </a:pPr>
            <a:r>
              <a:rPr lang="de-DE"/>
              <a:t>Seite </a:t>
            </a:r>
            <a:fld id="{97FDE0AD-EC0D-4544-9969-973325A87E45}" type="slidenum">
              <a:rPr lang="de-DE"/>
              <a:pPr>
                <a:defRPr/>
              </a:pPr>
              <a:t>‹Nr.›</a:t>
            </a:fld>
            <a:endParaRPr lang="de-DE"/>
          </a:p>
        </p:txBody>
      </p:sp>
    </p:spTree>
    <p:extLst>
      <p:ext uri="{BB962C8B-B14F-4D97-AF65-F5344CB8AC3E}">
        <p14:creationId xmlns:p14="http://schemas.microsoft.com/office/powerpoint/2010/main" val="7020392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133475" y="4714875"/>
            <a:ext cx="453072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 name="Rectangle 7"/>
          <p:cNvSpPr>
            <a:spLocks noGrp="1" noChangeArrowheads="1"/>
          </p:cNvSpPr>
          <p:nvPr>
            <p:ph type="sldNum" sz="quarter" idx="5"/>
          </p:nvPr>
        </p:nvSpPr>
        <p:spPr bwMode="auto">
          <a:xfrm>
            <a:off x="460375" y="282575"/>
            <a:ext cx="595313"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eaLnBrk="0" hangingPunct="0">
              <a:defRPr sz="1000" i="1" dirty="0">
                <a:latin typeface="Arial" charset="0"/>
                <a:cs typeface="+mn-cs"/>
              </a:defRPr>
            </a:lvl1pPr>
          </a:lstStyle>
          <a:p>
            <a:pPr>
              <a:defRPr/>
            </a:pPr>
            <a:r>
              <a:rPr lang="de-DE"/>
              <a:t>Seite </a:t>
            </a:r>
            <a:fld id="{3D838AA5-358A-46B5-8D60-98ACC593106B}" type="slidenum">
              <a:rPr lang="de-DE"/>
              <a:pPr>
                <a:defRPr/>
              </a:pPr>
              <a:t>‹Nr.›</a:t>
            </a:fld>
            <a:endParaRPr lang="de-DE"/>
          </a:p>
        </p:txBody>
      </p:sp>
      <p:sp>
        <p:nvSpPr>
          <p:cNvPr id="3" name="Kopfzeilenplatzhalter 2"/>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dirty="0">
                <a:latin typeface="Times"/>
                <a:cs typeface="+mn-cs"/>
              </a:defRPr>
            </a:lvl1pPr>
          </a:lstStyle>
          <a:p>
            <a:pPr>
              <a:defRPr/>
            </a:pPr>
            <a:endParaRPr lang="de-DE"/>
          </a:p>
        </p:txBody>
      </p:sp>
    </p:spTree>
    <p:extLst>
      <p:ext uri="{BB962C8B-B14F-4D97-AF65-F5344CB8AC3E}">
        <p14:creationId xmlns:p14="http://schemas.microsoft.com/office/powerpoint/2010/main" val="226460926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43012"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9CB37FD8-494A-44AD-89A4-9F561C5858FA}" type="slidenum">
              <a:rPr lang="de-DE" altLang="de-DE" sz="1000" smtClean="0">
                <a:latin typeface="Arial" charset="0"/>
              </a:rPr>
              <a:pPr/>
              <a:t>1</a:t>
            </a:fld>
            <a:endParaRPr lang="de-DE" altLang="de-DE" sz="1000" smtClean="0">
              <a:latin typeface="Arial" charset="0"/>
            </a:endParaRPr>
          </a:p>
        </p:txBody>
      </p:sp>
      <p:sp>
        <p:nvSpPr>
          <p:cNvPr id="4301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53252"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AFE3E937-C358-4E8F-8B40-2BB7D8608AA9}" type="slidenum">
              <a:rPr lang="de-DE" altLang="de-DE" sz="1000" smtClean="0">
                <a:latin typeface="Arial" charset="0"/>
              </a:rPr>
              <a:pPr/>
              <a:t>10</a:t>
            </a:fld>
            <a:endParaRPr lang="de-DE" altLang="de-DE" sz="1000" smtClean="0">
              <a:latin typeface="Arial" charset="0"/>
            </a:endParaRPr>
          </a:p>
        </p:txBody>
      </p:sp>
      <p:sp>
        <p:nvSpPr>
          <p:cNvPr id="5325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54276"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B0C529E0-563F-4592-AAC8-A024644ECE00}" type="slidenum">
              <a:rPr lang="de-DE" altLang="de-DE" sz="1000" smtClean="0">
                <a:latin typeface="Arial" charset="0"/>
              </a:rPr>
              <a:pPr/>
              <a:t>11</a:t>
            </a:fld>
            <a:endParaRPr lang="de-DE" altLang="de-DE" sz="1000" smtClean="0">
              <a:latin typeface="Arial" charset="0"/>
            </a:endParaRPr>
          </a:p>
        </p:txBody>
      </p:sp>
      <p:sp>
        <p:nvSpPr>
          <p:cNvPr id="5427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55300"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5FBC0119-28A8-4F8B-81AA-C130F1658851}" type="slidenum">
              <a:rPr lang="de-DE" altLang="de-DE" sz="1000" smtClean="0">
                <a:latin typeface="Arial" charset="0"/>
              </a:rPr>
              <a:pPr/>
              <a:t>12</a:t>
            </a:fld>
            <a:endParaRPr lang="de-DE" altLang="de-DE" sz="1000" smtClean="0">
              <a:latin typeface="Arial" charset="0"/>
            </a:endParaRPr>
          </a:p>
        </p:txBody>
      </p:sp>
      <p:sp>
        <p:nvSpPr>
          <p:cNvPr id="5530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56324"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E239EA7B-460D-4632-BF93-911A3F081937}" type="slidenum">
              <a:rPr lang="de-DE" altLang="de-DE" sz="1000" smtClean="0">
                <a:latin typeface="Arial" charset="0"/>
              </a:rPr>
              <a:pPr/>
              <a:t>13</a:t>
            </a:fld>
            <a:endParaRPr lang="de-DE" altLang="de-DE" sz="1000" smtClean="0">
              <a:latin typeface="Arial" charset="0"/>
            </a:endParaRPr>
          </a:p>
        </p:txBody>
      </p:sp>
      <p:sp>
        <p:nvSpPr>
          <p:cNvPr id="5632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57348"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30944772-24F0-4EA8-A4E8-A2B33A9FCFA3}" type="slidenum">
              <a:rPr lang="de-DE" altLang="de-DE" sz="1000" smtClean="0">
                <a:latin typeface="Arial" charset="0"/>
              </a:rPr>
              <a:pPr/>
              <a:t>14</a:t>
            </a:fld>
            <a:endParaRPr lang="de-DE" altLang="de-DE" sz="1000" smtClean="0">
              <a:latin typeface="Arial" charset="0"/>
            </a:endParaRPr>
          </a:p>
        </p:txBody>
      </p:sp>
      <p:sp>
        <p:nvSpPr>
          <p:cNvPr id="5734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58372"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F54EFC76-31A5-4478-90BE-C7A608498736}" type="slidenum">
              <a:rPr lang="de-DE" altLang="de-DE" sz="1000" smtClean="0">
                <a:latin typeface="Arial" charset="0"/>
              </a:rPr>
              <a:pPr/>
              <a:t>15</a:t>
            </a:fld>
            <a:endParaRPr lang="de-DE" altLang="de-DE" sz="1000" smtClean="0">
              <a:latin typeface="Arial" charset="0"/>
            </a:endParaRPr>
          </a:p>
        </p:txBody>
      </p:sp>
      <p:sp>
        <p:nvSpPr>
          <p:cNvPr id="5837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59396"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227849F6-C295-48C0-BA86-2CBB1625B7A0}" type="slidenum">
              <a:rPr lang="de-DE" altLang="de-DE" sz="1000" smtClean="0">
                <a:latin typeface="Arial" charset="0"/>
              </a:rPr>
              <a:pPr/>
              <a:t>16</a:t>
            </a:fld>
            <a:endParaRPr lang="de-DE" altLang="de-DE" sz="1000" smtClean="0">
              <a:latin typeface="Arial" charset="0"/>
            </a:endParaRPr>
          </a:p>
        </p:txBody>
      </p:sp>
      <p:sp>
        <p:nvSpPr>
          <p:cNvPr id="5939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61444"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3301CB5E-BF93-45B3-8CED-90D4F8EE91DF}" type="slidenum">
              <a:rPr lang="de-DE" altLang="de-DE" sz="1000" smtClean="0">
                <a:latin typeface="Arial" charset="0"/>
              </a:rPr>
              <a:pPr/>
              <a:t>17</a:t>
            </a:fld>
            <a:endParaRPr lang="de-DE" altLang="de-DE" sz="1000" smtClean="0">
              <a:latin typeface="Arial" charset="0"/>
            </a:endParaRPr>
          </a:p>
        </p:txBody>
      </p:sp>
      <p:sp>
        <p:nvSpPr>
          <p:cNvPr id="6144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62467"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62468"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40776D45-DB8E-48F7-8F91-3D88AB66D82A}" type="slidenum">
              <a:rPr lang="de-DE" altLang="de-DE" sz="1000" smtClean="0">
                <a:latin typeface="Arial" charset="0"/>
              </a:rPr>
              <a:pPr/>
              <a:t>18</a:t>
            </a:fld>
            <a:endParaRPr lang="de-DE" altLang="de-DE" sz="1000" smtClean="0">
              <a:latin typeface="Arial" charset="0"/>
            </a:endParaRPr>
          </a:p>
        </p:txBody>
      </p:sp>
      <p:sp>
        <p:nvSpPr>
          <p:cNvPr id="6246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ln/>
        </p:spPr>
      </p:sp>
      <p:sp>
        <p:nvSpPr>
          <p:cNvPr id="63491"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63492"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37D1B864-6FBA-4DF9-BA15-3B049FF78C88}" type="slidenum">
              <a:rPr lang="de-DE" altLang="de-DE" sz="1000" smtClean="0">
                <a:latin typeface="Arial" charset="0"/>
              </a:rPr>
              <a:pPr/>
              <a:t>19</a:t>
            </a:fld>
            <a:endParaRPr lang="de-DE" altLang="de-DE" sz="1000" smtClean="0">
              <a:latin typeface="Arial" charset="0"/>
            </a:endParaRPr>
          </a:p>
        </p:txBody>
      </p:sp>
      <p:sp>
        <p:nvSpPr>
          <p:cNvPr id="6349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44036"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3CB1B61A-E14A-4ECA-9733-F982DD40DBE3}" type="slidenum">
              <a:rPr lang="de-DE" altLang="de-DE" sz="1000" smtClean="0">
                <a:latin typeface="Arial" charset="0"/>
              </a:rPr>
              <a:pPr/>
              <a:t>2</a:t>
            </a:fld>
            <a:endParaRPr lang="de-DE" altLang="de-DE" sz="1000" smtClean="0">
              <a:latin typeface="Arial" charset="0"/>
            </a:endParaRPr>
          </a:p>
        </p:txBody>
      </p:sp>
      <p:sp>
        <p:nvSpPr>
          <p:cNvPr id="4403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ln/>
        </p:spPr>
      </p:sp>
      <p:sp>
        <p:nvSpPr>
          <p:cNvPr id="64515"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64516"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BBDC9FA8-A810-440B-92C3-1010389D7BAE}" type="slidenum">
              <a:rPr lang="de-DE" altLang="de-DE" sz="1000" smtClean="0">
                <a:latin typeface="Arial" charset="0"/>
              </a:rPr>
              <a:pPr/>
              <a:t>20</a:t>
            </a:fld>
            <a:endParaRPr lang="de-DE" altLang="de-DE" sz="1000" smtClean="0">
              <a:latin typeface="Arial" charset="0"/>
            </a:endParaRPr>
          </a:p>
        </p:txBody>
      </p:sp>
      <p:sp>
        <p:nvSpPr>
          <p:cNvPr id="6451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ln/>
        </p:spPr>
      </p:sp>
      <p:sp>
        <p:nvSpPr>
          <p:cNvPr id="65539"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65540"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1CB1A142-9A4A-404A-8EE6-06FC792F4366}" type="slidenum">
              <a:rPr lang="de-DE" altLang="de-DE" sz="1000" smtClean="0">
                <a:latin typeface="Arial" charset="0"/>
              </a:rPr>
              <a:pPr/>
              <a:t>21</a:t>
            </a:fld>
            <a:endParaRPr lang="de-DE" altLang="de-DE" sz="1000" smtClean="0">
              <a:latin typeface="Arial" charset="0"/>
            </a:endParaRPr>
          </a:p>
        </p:txBody>
      </p:sp>
      <p:sp>
        <p:nvSpPr>
          <p:cNvPr id="6554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a:ln/>
        </p:spPr>
      </p:sp>
      <p:sp>
        <p:nvSpPr>
          <p:cNvPr id="66563"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66564"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FCBEA4F7-C607-435A-B54E-507EF92E268C}" type="slidenum">
              <a:rPr lang="de-DE" altLang="de-DE" sz="1000" smtClean="0">
                <a:latin typeface="Arial" charset="0"/>
              </a:rPr>
              <a:pPr/>
              <a:t>22</a:t>
            </a:fld>
            <a:endParaRPr lang="de-DE" altLang="de-DE" sz="1000" smtClean="0">
              <a:latin typeface="Arial" charset="0"/>
            </a:endParaRPr>
          </a:p>
        </p:txBody>
      </p:sp>
      <p:sp>
        <p:nvSpPr>
          <p:cNvPr id="6656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68612"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EF9FD542-78A3-4EE5-BCC3-EA7B9F53AC01}" type="slidenum">
              <a:rPr lang="de-DE" altLang="de-DE" sz="1000" smtClean="0">
                <a:latin typeface="Arial" charset="0"/>
              </a:rPr>
              <a:pPr/>
              <a:t>23</a:t>
            </a:fld>
            <a:endParaRPr lang="de-DE" altLang="de-DE" sz="1000" smtClean="0">
              <a:latin typeface="Arial" charset="0"/>
            </a:endParaRPr>
          </a:p>
        </p:txBody>
      </p:sp>
      <p:sp>
        <p:nvSpPr>
          <p:cNvPr id="6861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ln/>
        </p:spPr>
      </p:sp>
      <p:sp>
        <p:nvSpPr>
          <p:cNvPr id="69635"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69636"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10D65A86-B777-4CAC-BA08-53346D1FE5C3}" type="slidenum">
              <a:rPr lang="de-DE" altLang="de-DE" sz="1000" smtClean="0">
                <a:latin typeface="Arial" charset="0"/>
              </a:rPr>
              <a:pPr/>
              <a:t>24</a:t>
            </a:fld>
            <a:endParaRPr lang="de-DE" altLang="de-DE" sz="1000" smtClean="0">
              <a:latin typeface="Arial" charset="0"/>
            </a:endParaRPr>
          </a:p>
        </p:txBody>
      </p:sp>
      <p:sp>
        <p:nvSpPr>
          <p:cNvPr id="6963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ln/>
        </p:spPr>
      </p:sp>
      <p:sp>
        <p:nvSpPr>
          <p:cNvPr id="70659"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70660"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5C502EB5-AB32-4A31-862C-C8AB6041B038}" type="slidenum">
              <a:rPr lang="de-DE" altLang="de-DE" sz="1000" smtClean="0">
                <a:latin typeface="Arial" charset="0"/>
              </a:rPr>
              <a:pPr/>
              <a:t>25</a:t>
            </a:fld>
            <a:endParaRPr lang="de-DE" altLang="de-DE" sz="1000" smtClean="0">
              <a:latin typeface="Arial" charset="0"/>
            </a:endParaRPr>
          </a:p>
        </p:txBody>
      </p:sp>
      <p:sp>
        <p:nvSpPr>
          <p:cNvPr id="7066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71684"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FCA5B9BE-5126-4217-8B1E-CD1067882CA9}" type="slidenum">
              <a:rPr lang="de-DE" altLang="de-DE" sz="1000" smtClean="0">
                <a:latin typeface="Arial" charset="0"/>
              </a:rPr>
              <a:pPr/>
              <a:t>26</a:t>
            </a:fld>
            <a:endParaRPr lang="de-DE" altLang="de-DE" sz="1000" smtClean="0">
              <a:latin typeface="Arial" charset="0"/>
            </a:endParaRPr>
          </a:p>
        </p:txBody>
      </p:sp>
      <p:sp>
        <p:nvSpPr>
          <p:cNvPr id="7168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71684"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FCA5B9BE-5126-4217-8B1E-CD1067882CA9}" type="slidenum">
              <a:rPr lang="de-DE" altLang="de-DE" sz="1000" smtClean="0">
                <a:latin typeface="Arial" charset="0"/>
              </a:rPr>
              <a:pPr/>
              <a:t>27</a:t>
            </a:fld>
            <a:endParaRPr lang="de-DE" altLang="de-DE" sz="1000" smtClean="0">
              <a:latin typeface="Arial" charset="0"/>
            </a:endParaRPr>
          </a:p>
        </p:txBody>
      </p:sp>
      <p:sp>
        <p:nvSpPr>
          <p:cNvPr id="7168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ln/>
        </p:spPr>
      </p:sp>
      <p:sp>
        <p:nvSpPr>
          <p:cNvPr id="73731"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73732"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F3F192D4-79ED-49D3-94E5-C60B27839817}" type="slidenum">
              <a:rPr lang="de-DE" altLang="de-DE" sz="1000" smtClean="0">
                <a:latin typeface="Arial" charset="0"/>
              </a:rPr>
              <a:pPr/>
              <a:t>28</a:t>
            </a:fld>
            <a:endParaRPr lang="de-DE" altLang="de-DE" sz="1000" smtClean="0">
              <a:latin typeface="Arial" charset="0"/>
            </a:endParaRPr>
          </a:p>
        </p:txBody>
      </p:sp>
      <p:sp>
        <p:nvSpPr>
          <p:cNvPr id="7373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71684"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FCA5B9BE-5126-4217-8B1E-CD1067882CA9}" type="slidenum">
              <a:rPr lang="de-DE" altLang="de-DE" sz="1000" smtClean="0">
                <a:latin typeface="Arial" charset="0"/>
              </a:rPr>
              <a:pPr/>
              <a:t>29</a:t>
            </a:fld>
            <a:endParaRPr lang="de-DE" altLang="de-DE" sz="1000" smtClean="0">
              <a:latin typeface="Arial" charset="0"/>
            </a:endParaRPr>
          </a:p>
        </p:txBody>
      </p:sp>
      <p:sp>
        <p:nvSpPr>
          <p:cNvPr id="7168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45060"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09CD3B1B-FD5A-4B07-AA54-5A716A3AEF17}" type="slidenum">
              <a:rPr lang="de-DE" altLang="de-DE" sz="1000" smtClean="0">
                <a:latin typeface="Arial" charset="0"/>
              </a:rPr>
              <a:pPr/>
              <a:t>3</a:t>
            </a:fld>
            <a:endParaRPr lang="de-DE" altLang="de-DE" sz="1000" smtClean="0">
              <a:latin typeface="Arial" charset="0"/>
            </a:endParaRPr>
          </a:p>
        </p:txBody>
      </p:sp>
      <p:sp>
        <p:nvSpPr>
          <p:cNvPr id="4506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71684"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FCA5B9BE-5126-4217-8B1E-CD1067882CA9}" type="slidenum">
              <a:rPr lang="de-DE" altLang="de-DE" sz="1000" smtClean="0">
                <a:latin typeface="Arial" charset="0"/>
              </a:rPr>
              <a:pPr/>
              <a:t>30</a:t>
            </a:fld>
            <a:endParaRPr lang="de-DE" altLang="de-DE" sz="1000" smtClean="0">
              <a:latin typeface="Arial" charset="0"/>
            </a:endParaRPr>
          </a:p>
        </p:txBody>
      </p:sp>
      <p:sp>
        <p:nvSpPr>
          <p:cNvPr id="7168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74756"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83334529-D0BF-42FD-9F85-3AE6CC617E4F}" type="slidenum">
              <a:rPr lang="de-DE" altLang="de-DE" sz="1000" smtClean="0">
                <a:latin typeface="Arial" charset="0"/>
              </a:rPr>
              <a:pPr/>
              <a:t>31</a:t>
            </a:fld>
            <a:endParaRPr lang="de-DE" altLang="de-DE" sz="1000" smtClean="0">
              <a:latin typeface="Arial" charset="0"/>
            </a:endParaRPr>
          </a:p>
        </p:txBody>
      </p:sp>
      <p:sp>
        <p:nvSpPr>
          <p:cNvPr id="7475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71684"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FCA5B9BE-5126-4217-8B1E-CD1067882CA9}" type="slidenum">
              <a:rPr lang="de-DE" altLang="de-DE" sz="1000" smtClean="0">
                <a:latin typeface="Arial" charset="0"/>
              </a:rPr>
              <a:pPr/>
              <a:t>32</a:t>
            </a:fld>
            <a:endParaRPr lang="de-DE" altLang="de-DE" sz="1000" smtClean="0">
              <a:latin typeface="Arial" charset="0"/>
            </a:endParaRPr>
          </a:p>
        </p:txBody>
      </p:sp>
      <p:sp>
        <p:nvSpPr>
          <p:cNvPr id="7168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71684"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FCA5B9BE-5126-4217-8B1E-CD1067882CA9}" type="slidenum">
              <a:rPr lang="de-DE" altLang="de-DE" sz="1000" smtClean="0">
                <a:latin typeface="Arial" charset="0"/>
              </a:rPr>
              <a:pPr/>
              <a:t>33</a:t>
            </a:fld>
            <a:endParaRPr lang="de-DE" altLang="de-DE" sz="1000" smtClean="0">
              <a:latin typeface="Arial" charset="0"/>
            </a:endParaRPr>
          </a:p>
        </p:txBody>
      </p:sp>
      <p:sp>
        <p:nvSpPr>
          <p:cNvPr id="7168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ln/>
        </p:spPr>
      </p:sp>
      <p:sp>
        <p:nvSpPr>
          <p:cNvPr id="75779"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75780"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8D9D33B1-108D-4D93-85D1-132D6357A6EF}" type="slidenum">
              <a:rPr lang="de-DE" altLang="de-DE" sz="1000" smtClean="0">
                <a:latin typeface="Arial" charset="0"/>
              </a:rPr>
              <a:pPr/>
              <a:t>34</a:t>
            </a:fld>
            <a:endParaRPr lang="de-DE" altLang="de-DE" sz="1000" smtClean="0">
              <a:latin typeface="Arial" charset="0"/>
            </a:endParaRPr>
          </a:p>
        </p:txBody>
      </p:sp>
      <p:sp>
        <p:nvSpPr>
          <p:cNvPr id="7578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ln/>
        </p:spPr>
      </p:sp>
      <p:sp>
        <p:nvSpPr>
          <p:cNvPr id="76803"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76804"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743C8509-9F44-49E0-9831-3140FE03423D}" type="slidenum">
              <a:rPr lang="de-DE" altLang="de-DE" sz="1000" smtClean="0">
                <a:latin typeface="Arial" charset="0"/>
              </a:rPr>
              <a:pPr/>
              <a:t>35</a:t>
            </a:fld>
            <a:endParaRPr lang="de-DE" altLang="de-DE" sz="1000" smtClean="0">
              <a:latin typeface="Arial" charset="0"/>
            </a:endParaRPr>
          </a:p>
        </p:txBody>
      </p:sp>
      <p:sp>
        <p:nvSpPr>
          <p:cNvPr id="7680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ln/>
        </p:spPr>
      </p:sp>
      <p:sp>
        <p:nvSpPr>
          <p:cNvPr id="77827"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77828"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4F5ACBF7-94AD-4E33-9A23-66CB79C56278}" type="slidenum">
              <a:rPr lang="de-DE" altLang="de-DE" sz="1000" smtClean="0">
                <a:latin typeface="Arial" charset="0"/>
              </a:rPr>
              <a:pPr/>
              <a:t>36</a:t>
            </a:fld>
            <a:endParaRPr lang="de-DE" altLang="de-DE" sz="1000" smtClean="0">
              <a:latin typeface="Arial" charset="0"/>
            </a:endParaRPr>
          </a:p>
        </p:txBody>
      </p:sp>
      <p:sp>
        <p:nvSpPr>
          <p:cNvPr id="7782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46084"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A2B7E23B-F8EC-42E3-9ADC-F69A78539961}" type="slidenum">
              <a:rPr lang="de-DE" altLang="de-DE" sz="1000" smtClean="0">
                <a:latin typeface="Arial" charset="0"/>
              </a:rPr>
              <a:pPr/>
              <a:t>4</a:t>
            </a:fld>
            <a:endParaRPr lang="de-DE" altLang="de-DE" sz="1000" smtClean="0">
              <a:latin typeface="Arial" charset="0"/>
            </a:endParaRPr>
          </a:p>
        </p:txBody>
      </p:sp>
      <p:sp>
        <p:nvSpPr>
          <p:cNvPr id="4608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p:spPr>
        <p:txBody>
          <a:bodyPr/>
          <a:lstStyle/>
          <a:p>
            <a:r>
              <a:rPr lang="de-DE" altLang="de-DE" smtClean="0">
                <a:latin typeface="Times" pitchFamily="18" charset="0"/>
              </a:rPr>
              <a:t>BNE:</a:t>
            </a:r>
          </a:p>
          <a:p>
            <a:r>
              <a:rPr lang="de-DE" altLang="de-DE" smtClean="0">
                <a:latin typeface="Times" pitchFamily="18" charset="0"/>
              </a:rPr>
              <a:t>In Kl. 7/8 erfolgt – aufbauend auf den ersten Erfahrungen in BNT – eine vertiefte Beschäftigung mit dem Themenbereich Energie. Über den Aspekt „Energie verschwindet nie, aber sie wechselt den Träger / Speicher“ und der Betrachtung längerer Energieübertragungsketten wird der 2. Hauptsatz der Thermodynamik propädeutisch vorbereitet. Damit wird motiviert, mit Energie „sparsam“ / Effizient umzugehen und praktische Möglichkeiten dafür im Alltag gesucht.</a:t>
            </a:r>
          </a:p>
          <a:p>
            <a:r>
              <a:rPr lang="de-DE" altLang="de-DE" smtClean="0">
                <a:latin typeface="Times" pitchFamily="18" charset="0"/>
              </a:rPr>
              <a:t>In Kl. 9/10 wird dies im Bereich von Elektrizitätslehre, Struktur der Materie und Wärmelehre ausgebaut und konkretisiert. Die Problematik der globalen Erwärmung wird thematisiert (fächerübergreifende Aspekte berücksichtigen, Absprachen sind erforderlich), der natürliche und der antropogene Treibhauseffekt erläutert. Klimaszenarien, z.B. des IPCC, mit Rahmenbedingungen und Aussagekraft werden diskutiert. Physikalisch-technische Grundlagen von möglicherweise hilfreichen Technologien werden besprochen.</a:t>
            </a:r>
          </a:p>
          <a:p>
            <a:endParaRPr lang="de-DE" altLang="de-DE" smtClean="0">
              <a:latin typeface="Times" pitchFamily="18" charset="0"/>
            </a:endParaRPr>
          </a:p>
          <a:p>
            <a:endParaRPr lang="de-DE" altLang="de-DE" smtClean="0">
              <a:latin typeface="Times" pitchFamily="18" charset="0"/>
            </a:endParaRPr>
          </a:p>
        </p:txBody>
      </p:sp>
      <p:sp>
        <p:nvSpPr>
          <p:cNvPr id="47108"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1B92A27A-63A9-4B7F-A932-BF644B213144}" type="slidenum">
              <a:rPr lang="de-DE" altLang="de-DE" sz="1000" smtClean="0">
                <a:latin typeface="Arial" charset="0"/>
              </a:rPr>
              <a:pPr/>
              <a:t>5</a:t>
            </a:fld>
            <a:endParaRPr lang="de-DE" altLang="de-DE" sz="1000" smtClean="0">
              <a:latin typeface="Arial" charset="0"/>
            </a:endParaRPr>
          </a:p>
        </p:txBody>
      </p:sp>
      <p:sp>
        <p:nvSpPr>
          <p:cNvPr id="4710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p:spPr>
        <p:txBody>
          <a:bodyPr/>
          <a:lstStyle/>
          <a:p>
            <a:r>
              <a:rPr lang="de-DE" altLang="de-DE" smtClean="0">
                <a:latin typeface="Times" pitchFamily="18" charset="0"/>
              </a:rPr>
              <a:t>Hier einige Schwerpunkte der Möglichkeiten, Leitperspektiven in Kl. 9/10 im Unterricht umzusetzen:</a:t>
            </a:r>
          </a:p>
          <a:p>
            <a:pPr>
              <a:buFontTx/>
              <a:buChar char="•"/>
            </a:pPr>
            <a:r>
              <a:rPr lang="de-DE" altLang="de-DE" smtClean="0">
                <a:latin typeface="Times" pitchFamily="18" charset="0"/>
              </a:rPr>
              <a:t> BNE zieht sich wie ein roter Faden durch die Bereiche von Kl. 9, da die Energiethematik bei allen drei Bereichen eine Rolle spielt, ganz besonders aber im Bereich der Wärmelehre</a:t>
            </a:r>
          </a:p>
        </p:txBody>
      </p:sp>
      <p:sp>
        <p:nvSpPr>
          <p:cNvPr id="48132"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18589FDA-3EC8-4DEE-ACB8-2EE74BFE86EF}" type="slidenum">
              <a:rPr lang="de-DE" altLang="de-DE" sz="1000" smtClean="0">
                <a:latin typeface="Arial" charset="0"/>
              </a:rPr>
              <a:pPr/>
              <a:t>6</a:t>
            </a:fld>
            <a:endParaRPr lang="de-DE" altLang="de-DE" sz="1000" smtClean="0">
              <a:latin typeface="Arial" charset="0"/>
            </a:endParaRPr>
          </a:p>
        </p:txBody>
      </p:sp>
      <p:sp>
        <p:nvSpPr>
          <p:cNvPr id="4813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49156"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D1F4DD51-025C-466F-930F-00F1A6280CAB}" type="slidenum">
              <a:rPr lang="de-DE" altLang="de-DE" sz="1000" smtClean="0">
                <a:latin typeface="Arial" charset="0"/>
              </a:rPr>
              <a:pPr/>
              <a:t>7</a:t>
            </a:fld>
            <a:endParaRPr lang="de-DE" altLang="de-DE" sz="1000" smtClean="0">
              <a:latin typeface="Arial" charset="0"/>
            </a:endParaRPr>
          </a:p>
        </p:txBody>
      </p:sp>
      <p:sp>
        <p:nvSpPr>
          <p:cNvPr id="4915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51204"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E006B47B-55DB-4AEA-B59C-4FE6B6489EEC}" type="slidenum">
              <a:rPr lang="de-DE" altLang="de-DE" sz="1000" smtClean="0">
                <a:latin typeface="Arial" charset="0"/>
              </a:rPr>
              <a:pPr/>
              <a:t>8</a:t>
            </a:fld>
            <a:endParaRPr lang="de-DE" altLang="de-DE" sz="1000" smtClean="0">
              <a:latin typeface="Arial" charset="0"/>
            </a:endParaRPr>
          </a:p>
        </p:txBody>
      </p:sp>
      <p:sp>
        <p:nvSpPr>
          <p:cNvPr id="5120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p:spPr>
        <p:txBody>
          <a:bodyPr/>
          <a:lstStyle/>
          <a:p>
            <a:endParaRPr lang="de-DE" altLang="de-DE" smtClean="0">
              <a:latin typeface="Times" pitchFamily="18" charset="0"/>
            </a:endParaRPr>
          </a:p>
        </p:txBody>
      </p:sp>
      <p:sp>
        <p:nvSpPr>
          <p:cNvPr id="52228" name="Foliennummernplatzhalter 3"/>
          <p:cNvSpPr>
            <a:spLocks noGrp="1"/>
          </p:cNvSpPr>
          <p:nvPr>
            <p:ph type="sldNum" sz="quarter" idx="5"/>
          </p:nvPr>
        </p:nvSpPr>
        <p:spPr>
          <a:noFill/>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000" smtClean="0">
                <a:latin typeface="Arial" charset="0"/>
              </a:rPr>
              <a:t>Seite </a:t>
            </a:r>
            <a:fld id="{58BB01FA-2D4F-452E-BF04-54C17ACC12D4}" type="slidenum">
              <a:rPr lang="de-DE" altLang="de-DE" sz="1000" smtClean="0">
                <a:latin typeface="Arial" charset="0"/>
              </a:rPr>
              <a:pPr/>
              <a:t>9</a:t>
            </a:fld>
            <a:endParaRPr lang="de-DE" altLang="de-DE" sz="1000" smtClean="0">
              <a:latin typeface="Arial" charset="0"/>
            </a:endParaRPr>
          </a:p>
        </p:txBody>
      </p:sp>
      <p:sp>
        <p:nvSpPr>
          <p:cNvPr id="5222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de-DE" altLang="de-DE"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Fußzeilenplatzhalter 4"/>
          <p:cNvSpPr>
            <a:spLocks noGrp="1"/>
          </p:cNvSpPr>
          <p:nvPr>
            <p:ph type="ftr" sz="quarter" idx="10"/>
          </p:nvPr>
        </p:nvSpPr>
        <p:spPr>
          <a:xfrm>
            <a:off x="2484438" y="6470650"/>
            <a:ext cx="4464050" cy="365125"/>
          </a:xfrm>
        </p:spPr>
        <p:txBody>
          <a:bodyPr/>
          <a:lstStyle>
            <a:lvl1pPr algn="ctr"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a:defRPr/>
            </a:pPr>
            <a:r>
              <a:rPr lang="de-DE"/>
              <a:t>ZPG Physik 10.07.2017 – Rolf Piffer</a:t>
            </a:r>
          </a:p>
        </p:txBody>
      </p:sp>
    </p:spTree>
    <p:extLst>
      <p:ext uri="{BB962C8B-B14F-4D97-AF65-F5344CB8AC3E}">
        <p14:creationId xmlns:p14="http://schemas.microsoft.com/office/powerpoint/2010/main" val="380703854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5" name="Fußzeilenplatzhalter 4"/>
          <p:cNvSpPr txBox="1">
            <a:spLocks/>
          </p:cNvSpPr>
          <p:nvPr userDrawn="1"/>
        </p:nvSpPr>
        <p:spPr>
          <a:xfrm>
            <a:off x="252413" y="6453188"/>
            <a:ext cx="719137" cy="365125"/>
          </a:xfrm>
          <a:prstGeom prst="rect">
            <a:avLst/>
          </a:prstGeom>
        </p:spPr>
        <p:txBody>
          <a:bodyPr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a:defRPr/>
            </a:pPr>
            <a:endParaRPr lang="de-DE" dirty="0"/>
          </a:p>
        </p:txBody>
      </p:sp>
      <p:sp>
        <p:nvSpPr>
          <p:cNvPr id="3" name="Inhaltsplatzhalter 2"/>
          <p:cNvSpPr>
            <a:spLocks noGrp="1"/>
          </p:cNvSpPr>
          <p:nvPr>
            <p:ph sz="half" idx="1"/>
          </p:nvPr>
        </p:nvSpPr>
        <p:spPr>
          <a:xfrm>
            <a:off x="374848" y="908720"/>
            <a:ext cx="4038600" cy="4958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565848" y="908720"/>
            <a:ext cx="4038600" cy="4958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05747368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52390" y="908720"/>
            <a:ext cx="8640089"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 1"/>
          <p:cNvSpPr>
            <a:spLocks noGrp="1"/>
          </p:cNvSpPr>
          <p:nvPr>
            <p:ph type="ctrTitle"/>
          </p:nvPr>
        </p:nvSpPr>
        <p:spPr>
          <a:xfrm>
            <a:off x="252389" y="260649"/>
            <a:ext cx="8640089" cy="648072"/>
          </a:xfrm>
          <a:prstGeom prst="rect">
            <a:avLst/>
          </a:prstGeom>
        </p:spPr>
        <p:txBody>
          <a:bodyPr/>
          <a:lstStyle>
            <a:lvl1pPr algn="l">
              <a:defRPr sz="3200">
                <a:latin typeface="+mj-lt"/>
              </a:defRPr>
            </a:lvl1pPr>
          </a:lstStyle>
          <a:p>
            <a:r>
              <a:rPr lang="de-DE" smtClean="0"/>
              <a:t>Titelmasterformat durch Klicken bearbeiten</a:t>
            </a:r>
            <a:endParaRPr lang="de-DE" dirty="0"/>
          </a:p>
        </p:txBody>
      </p:sp>
      <p:sp>
        <p:nvSpPr>
          <p:cNvPr id="4" name="Fußzeilenplatzhalter 4"/>
          <p:cNvSpPr>
            <a:spLocks noGrp="1"/>
          </p:cNvSpPr>
          <p:nvPr>
            <p:ph type="ftr" sz="quarter" idx="10"/>
          </p:nvPr>
        </p:nvSpPr>
        <p:spPr/>
        <p:txBody>
          <a:bodyPr/>
          <a:lstStyle>
            <a:lvl1pPr>
              <a:defRPr/>
            </a:lvl1pPr>
          </a:lstStyle>
          <a:p>
            <a:pPr>
              <a:defRPr/>
            </a:pPr>
            <a:r>
              <a:rPr lang="de-DE"/>
              <a:t>ZPG Physik 10.07.2017 – Rolf Piffer</a:t>
            </a:r>
          </a:p>
        </p:txBody>
      </p:sp>
      <p:sp>
        <p:nvSpPr>
          <p:cNvPr id="5" name="Foliennummernplatzhalter 5"/>
          <p:cNvSpPr>
            <a:spLocks noGrp="1"/>
          </p:cNvSpPr>
          <p:nvPr>
            <p:ph type="sldNum" sz="quarter" idx="11"/>
          </p:nvPr>
        </p:nvSpPr>
        <p:spPr/>
        <p:txBody>
          <a:bodyPr/>
          <a:lstStyle>
            <a:lvl1pPr>
              <a:defRPr/>
            </a:lvl1pPr>
          </a:lstStyle>
          <a:p>
            <a:pPr>
              <a:defRPr/>
            </a:pPr>
            <a:r>
              <a:rPr lang="de-DE"/>
              <a:t>Folie </a:t>
            </a:r>
            <a:fld id="{94CE279F-E1CC-4CF2-9FBC-C5724BAA044E}" type="slidenum">
              <a:rPr lang="de-DE"/>
              <a:pPr>
                <a:defRPr/>
              </a:pPr>
              <a:t>‹Nr.›</a:t>
            </a:fld>
            <a:endParaRPr lang="de-DE"/>
          </a:p>
        </p:txBody>
      </p:sp>
    </p:spTree>
    <p:extLst>
      <p:ext uri="{BB962C8B-B14F-4D97-AF65-F5344CB8AC3E}">
        <p14:creationId xmlns:p14="http://schemas.microsoft.com/office/powerpoint/2010/main" val="233158143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r>
              <a:rPr lang="de-DE"/>
              <a:t>ZPG Physik 10.07.2017 – Rolf Piffer</a:t>
            </a:r>
          </a:p>
        </p:txBody>
      </p:sp>
      <p:sp>
        <p:nvSpPr>
          <p:cNvPr id="3" name="Foliennummernplatzhalter 5"/>
          <p:cNvSpPr>
            <a:spLocks noGrp="1"/>
          </p:cNvSpPr>
          <p:nvPr>
            <p:ph type="sldNum" sz="quarter" idx="11"/>
          </p:nvPr>
        </p:nvSpPr>
        <p:spPr/>
        <p:txBody>
          <a:bodyPr/>
          <a:lstStyle>
            <a:lvl1pPr>
              <a:defRPr/>
            </a:lvl1pPr>
          </a:lstStyle>
          <a:p>
            <a:pPr>
              <a:defRPr/>
            </a:pPr>
            <a:r>
              <a:rPr lang="de-DE"/>
              <a:t>Folie </a:t>
            </a:r>
            <a:fld id="{EDC652F0-2ED4-4E9D-99B9-5BBA8BD26ADE}" type="slidenum">
              <a:rPr lang="de-DE"/>
              <a:pPr>
                <a:defRPr/>
              </a:pPr>
              <a:t>‹Nr.›</a:t>
            </a:fld>
            <a:endParaRPr lang="de-DE"/>
          </a:p>
        </p:txBody>
      </p:sp>
    </p:spTree>
    <p:extLst>
      <p:ext uri="{BB962C8B-B14F-4D97-AF65-F5344CB8AC3E}">
        <p14:creationId xmlns:p14="http://schemas.microsoft.com/office/powerpoint/2010/main" val="225071460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4" name="Titel 1"/>
          <p:cNvSpPr>
            <a:spLocks noGrp="1"/>
          </p:cNvSpPr>
          <p:nvPr>
            <p:ph type="title"/>
          </p:nvPr>
        </p:nvSpPr>
        <p:spPr>
          <a:xfrm>
            <a:off x="457200" y="980728"/>
            <a:ext cx="8229600" cy="436910"/>
          </a:xfrm>
          <a:prstGeom prst="rect">
            <a:avLst/>
          </a:prstGeom>
        </p:spPr>
        <p:txBody>
          <a:bodyPr/>
          <a:lstStyle>
            <a:lvl1pPr>
              <a:defRPr sz="2800"/>
            </a:lvl1pPr>
          </a:lstStyle>
          <a:p>
            <a:r>
              <a:rPr lang="de-DE" dirty="0"/>
              <a:t>Titelmasterformat durch Klicken bearbeiten</a:t>
            </a:r>
          </a:p>
        </p:txBody>
      </p:sp>
      <p:sp>
        <p:nvSpPr>
          <p:cNvPr id="3" name="Foliennummernplatzhalter 3"/>
          <p:cNvSpPr>
            <a:spLocks noGrp="1"/>
          </p:cNvSpPr>
          <p:nvPr>
            <p:ph type="sldNum" sz="quarter" idx="10"/>
          </p:nvPr>
        </p:nvSpPr>
        <p:spPr>
          <a:xfrm>
            <a:off x="179388" y="6170613"/>
            <a:ext cx="1584325" cy="365125"/>
          </a:xfrm>
        </p:spPr>
        <p:txBody>
          <a:bodyPr/>
          <a:lstStyle>
            <a:lvl1pPr algn="l">
              <a:defRPr smtClean="0">
                <a:solidFill>
                  <a:schemeClr val="tx1"/>
                </a:solidFill>
              </a:defRPr>
            </a:lvl1pPr>
          </a:lstStyle>
          <a:p>
            <a:pPr>
              <a:defRPr/>
            </a:pPr>
            <a:fld id="{A6EAACF4-58B3-4150-AF80-8163864283B6}" type="slidenum">
              <a:rPr lang="de-DE"/>
              <a:pPr>
                <a:defRPr/>
              </a:pPr>
              <a:t>‹Nr.›</a:t>
            </a:fld>
            <a:endParaRPr lang="de-DE" dirty="0"/>
          </a:p>
        </p:txBody>
      </p:sp>
    </p:spTree>
    <p:extLst>
      <p:ext uri="{BB962C8B-B14F-4D97-AF65-F5344CB8AC3E}">
        <p14:creationId xmlns:p14="http://schemas.microsoft.com/office/powerpoint/2010/main" val="184849797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229600" cy="436910"/>
          </a:xfrm>
          <a:prstGeom prst="rect">
            <a:avLst/>
          </a:prstGeom>
        </p:spPr>
        <p:txBody>
          <a:bodyPr/>
          <a:lstStyle>
            <a:lvl1pPr>
              <a:defRPr sz="2800"/>
            </a:lvl1pPr>
          </a:lstStyle>
          <a:p>
            <a:r>
              <a:rPr lang="de-DE" dirty="0"/>
              <a:t>Titelmasterformat durch Klicken bearbeiten</a:t>
            </a:r>
          </a:p>
        </p:txBody>
      </p:sp>
      <p:sp>
        <p:nvSpPr>
          <p:cNvPr id="3" name="Foliennummernplatzhalter 4"/>
          <p:cNvSpPr>
            <a:spLocks noGrp="1"/>
          </p:cNvSpPr>
          <p:nvPr>
            <p:ph type="sldNum" sz="quarter" idx="10"/>
          </p:nvPr>
        </p:nvSpPr>
        <p:spPr>
          <a:xfrm>
            <a:off x="179388" y="6165850"/>
            <a:ext cx="1584325" cy="365125"/>
          </a:xfrm>
        </p:spPr>
        <p:txBody>
          <a:bodyPr/>
          <a:lstStyle>
            <a:lvl1pPr algn="l">
              <a:defRPr b="0" smtClean="0">
                <a:solidFill>
                  <a:schemeClr val="tx1"/>
                </a:solidFill>
              </a:defRPr>
            </a:lvl1pPr>
          </a:lstStyle>
          <a:p>
            <a:pPr>
              <a:defRPr/>
            </a:pPr>
            <a:fld id="{9307BEB6-B959-430B-92E2-B2E042D2F95F}" type="slidenum">
              <a:rPr lang="de-DE"/>
              <a:pPr>
                <a:defRPr/>
              </a:pPr>
              <a:t>‹Nr.›</a:t>
            </a:fld>
            <a:endParaRPr lang="de-DE" dirty="0"/>
          </a:p>
        </p:txBody>
      </p:sp>
    </p:spTree>
    <p:extLst>
      <p:ext uri="{BB962C8B-B14F-4D97-AF65-F5344CB8AC3E}">
        <p14:creationId xmlns:p14="http://schemas.microsoft.com/office/powerpoint/2010/main" val="227760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17488" y="6470650"/>
            <a:ext cx="4464050" cy="365125"/>
          </a:xfrm>
          <a:prstGeom prst="rect">
            <a:avLst/>
          </a:prstGeom>
        </p:spPr>
        <p:txBody>
          <a:bodyPr vert="horz" lIns="91440" tIns="45720" rIns="91440" bIns="45720" rtlCol="0" anchor="ctr"/>
          <a:lstStyle>
            <a:lvl1pPr algn="l" eaLnBrk="0" fontAlgn="auto" hangingPunct="0">
              <a:spcBef>
                <a:spcPts val="0"/>
              </a:spcBef>
              <a:spcAft>
                <a:spcPts val="0"/>
              </a:spcAft>
              <a:defRPr sz="1000" dirty="0" smtClean="0">
                <a:solidFill>
                  <a:schemeClr val="tx1">
                    <a:tint val="75000"/>
                  </a:schemeClr>
                </a:solidFill>
                <a:latin typeface="Arial" pitchFamily="34" charset="0"/>
                <a:cs typeface="Arial" pitchFamily="34" charset="0"/>
              </a:defRPr>
            </a:lvl1pPr>
          </a:lstStyle>
          <a:p>
            <a:pPr>
              <a:defRPr/>
            </a:pPr>
            <a:r>
              <a:rPr lang="de-DE"/>
              <a:t>ZPG Physik 10.07.2017 – Rolf Piffer</a:t>
            </a:r>
          </a:p>
        </p:txBody>
      </p:sp>
      <p:sp>
        <p:nvSpPr>
          <p:cNvPr id="6" name="Foliennummernplatzhalter 5"/>
          <p:cNvSpPr>
            <a:spLocks noGrp="1"/>
          </p:cNvSpPr>
          <p:nvPr>
            <p:ph type="sldNum" sz="quarter" idx="4"/>
          </p:nvPr>
        </p:nvSpPr>
        <p:spPr>
          <a:xfrm>
            <a:off x="6759575" y="6467475"/>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dirty="0" smtClean="0">
                <a:solidFill>
                  <a:schemeClr val="tx1">
                    <a:tint val="75000"/>
                  </a:schemeClr>
                </a:solidFill>
                <a:latin typeface="+mn-lt"/>
                <a:cs typeface="+mn-cs"/>
              </a:defRPr>
            </a:lvl1pPr>
          </a:lstStyle>
          <a:p>
            <a:pPr>
              <a:defRPr/>
            </a:pPr>
            <a:r>
              <a:rPr lang="de-DE"/>
              <a:t>Folie </a:t>
            </a:r>
            <a:fld id="{C68542AA-7FDE-41E5-97B4-583A80A8E561}" type="slidenum">
              <a:rPr lang="de-DE"/>
              <a:pPr>
                <a:defRPr/>
              </a:pPr>
              <a:t>‹Nr.›</a:t>
            </a:fld>
            <a:endParaRPr lang="de-DE"/>
          </a:p>
        </p:txBody>
      </p:sp>
      <p:sp>
        <p:nvSpPr>
          <p:cNvPr id="1028" name="Textfeld 9"/>
          <p:cNvSpPr txBox="1">
            <a:spLocks noChangeArrowheads="1"/>
          </p:cNvSpPr>
          <p:nvPr/>
        </p:nvSpPr>
        <p:spPr bwMode="auto">
          <a:xfrm>
            <a:off x="223838" y="260350"/>
            <a:ext cx="8696325" cy="576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endParaRPr lang="de-DE" altLang="de-DE" sz="2800" b="1">
              <a:latin typeface="Arial" charset="0"/>
            </a:endParaRPr>
          </a:p>
        </p:txBody>
      </p:sp>
      <p:pic>
        <p:nvPicPr>
          <p:cNvPr id="1029" name="Bild 8"/>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flipV="1">
            <a:off x="217488" y="6345238"/>
            <a:ext cx="87122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5" r:id="rId3"/>
    <p:sldLayoutId id="2147483756" r:id="rId4"/>
    <p:sldLayoutId id="2147483759" r:id="rId5"/>
    <p:sldLayoutId id="2147483760" r:id="rId6"/>
  </p:sldLayoutIdLst>
  <p:transition spd="med">
    <p:fade/>
  </p:transition>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fontAlgn="base">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youtube.com/watch?v=SG3yT0Ol8i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SG3yT0Ol8i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e.wikipedia.org/wiki/Globale_Erw%C3%A4rmun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commons.wikimedia.org/w/index.php?curid=669669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Klimawandel_neu.sw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slide" Target="slide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p:nvPr>
        </p:nvSpPr>
        <p:spPr bwMode="auto">
          <a:xfrm>
            <a:off x="323850" y="2130425"/>
            <a:ext cx="8496300" cy="209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4000" b="1" smtClean="0"/>
              <a:t>Leitperspektive</a:t>
            </a:r>
            <a:br>
              <a:rPr lang="de-DE" altLang="de-DE" sz="4000" b="1" smtClean="0"/>
            </a:br>
            <a:r>
              <a:rPr lang="de-DE" altLang="de-DE" sz="4000" b="1" smtClean="0"/>
              <a:t>Bildung für Nachhaltige Entwicklung</a:t>
            </a:r>
            <a:br>
              <a:rPr lang="de-DE" altLang="de-DE" sz="4000" b="1" smtClean="0"/>
            </a:br>
            <a:r>
              <a:rPr lang="de-DE" altLang="de-DE" sz="4000" b="1" smtClean="0"/>
              <a:t>BNE</a:t>
            </a:r>
          </a:p>
        </p:txBody>
      </p:sp>
      <p:sp>
        <p:nvSpPr>
          <p:cNvPr id="3" name="Untertitel 2"/>
          <p:cNvSpPr>
            <a:spLocks noGrp="1"/>
          </p:cNvSpPr>
          <p:nvPr>
            <p:ph type="subTitle" idx="1"/>
          </p:nvPr>
        </p:nvSpPr>
        <p:spPr>
          <a:xfrm>
            <a:off x="1403350" y="4365625"/>
            <a:ext cx="6400800" cy="503238"/>
          </a:xfrm>
        </p:spPr>
        <p:txBody>
          <a:bodyPr/>
          <a:lstStyle/>
          <a:p>
            <a:pPr>
              <a:defRPr/>
            </a:pPr>
            <a:r>
              <a:rPr lang="de-DE" dirty="0" smtClean="0"/>
              <a:t>Ein möglicher Beitrag des Fachs Physik</a:t>
            </a:r>
          </a:p>
        </p:txBody>
      </p:sp>
      <p:sp>
        <p:nvSpPr>
          <p:cNvPr id="8" name="Fußzeilenplatzhalter 7"/>
          <p:cNvSpPr>
            <a:spLocks noGrp="1"/>
          </p:cNvSpPr>
          <p:nvPr>
            <p:ph type="ftr" sz="quarter" idx="10"/>
          </p:nvPr>
        </p:nvSpPr>
        <p:spPr/>
        <p:txBody>
          <a:bodyPr/>
          <a:lstStyle/>
          <a:p>
            <a:pPr>
              <a:defRPr/>
            </a:pPr>
            <a:r>
              <a:rPr lang="de-DE"/>
              <a:t>ZPG Physik 10.07.2017 – Rolf Piffer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256213"/>
          </a:xfrm>
        </p:spPr>
        <p:txBody>
          <a:bodyPr/>
          <a:lstStyle/>
          <a:p>
            <a:pPr marL="400050" lvl="1" indent="0">
              <a:buFont typeface="Arial" charset="0"/>
              <a:buNone/>
              <a:defRPr/>
            </a:pPr>
            <a:r>
              <a:rPr lang="de-DE" sz="2800" dirty="0" smtClean="0">
                <a:latin typeface="+mn-lt"/>
              </a:rPr>
              <a:t>Die Folgen einer globalen Erwärmung:</a:t>
            </a:r>
          </a:p>
          <a:p>
            <a:pPr marL="914400" lvl="1" indent="-514350">
              <a:defRPr/>
            </a:pPr>
            <a:r>
              <a:rPr lang="de-DE" sz="2800" dirty="0" smtClean="0">
                <a:solidFill>
                  <a:srgbClr val="FF0000"/>
                </a:solidFill>
                <a:latin typeface="+mn-lt"/>
              </a:rPr>
              <a:t>Abschmelzen der Eismassen auf der Erde</a:t>
            </a:r>
          </a:p>
          <a:p>
            <a:pPr marL="914400" lvl="1" indent="-514350">
              <a:defRPr/>
            </a:pPr>
            <a:r>
              <a:rPr lang="de-DE" sz="2800" dirty="0" smtClean="0">
                <a:solidFill>
                  <a:srgbClr val="FF0000"/>
                </a:solidFill>
                <a:latin typeface="+mn-lt"/>
              </a:rPr>
              <a:t>Erhöhung des Meeresspiegels </a:t>
            </a:r>
          </a:p>
          <a:p>
            <a:pPr marL="914400" lvl="1" indent="-514350">
              <a:defRPr/>
            </a:pPr>
            <a:r>
              <a:rPr lang="de-DE" sz="2800" dirty="0" smtClean="0">
                <a:latin typeface="+mn-lt"/>
              </a:rPr>
              <a:t>Vernichtung von Lebensraum</a:t>
            </a:r>
          </a:p>
          <a:p>
            <a:pPr marL="914400" lvl="1" indent="-514350">
              <a:defRPr/>
            </a:pPr>
            <a:r>
              <a:rPr lang="de-DE" sz="2800" dirty="0" smtClean="0">
                <a:latin typeface="+mn-lt"/>
              </a:rPr>
              <a:t>Verringerung der Landwirtschaftsflächen</a:t>
            </a:r>
          </a:p>
          <a:p>
            <a:pPr marL="914400" lvl="1" indent="-514350">
              <a:defRPr/>
            </a:pPr>
            <a:r>
              <a:rPr lang="de-DE" sz="2800" dirty="0" smtClean="0">
                <a:latin typeface="+mn-lt"/>
              </a:rPr>
              <a:t>Hungersnöte </a:t>
            </a:r>
          </a:p>
          <a:p>
            <a:pPr marL="914400" lvl="1" indent="-514350">
              <a:defRPr/>
            </a:pPr>
            <a:r>
              <a:rPr lang="de-DE" sz="2800" dirty="0" smtClean="0">
                <a:latin typeface="+mn-lt"/>
              </a:rPr>
              <a:t>Migration und die Folgen </a:t>
            </a:r>
          </a:p>
          <a:p>
            <a:pPr marL="400050" lvl="1" indent="0">
              <a:buFont typeface="Arial" charset="0"/>
              <a:buNone/>
              <a:defRPr/>
            </a:pPr>
            <a:endParaRPr lang="de-DE" sz="2800" dirty="0" smtClean="0">
              <a:latin typeface="+mn-lt"/>
            </a:endParaRPr>
          </a:p>
        </p:txBody>
      </p:sp>
      <p:sp>
        <p:nvSpPr>
          <p:cNvPr id="16387"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Betroffenheit schaffen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F20B2645-3E0C-418A-816F-F1BAFF367189}" type="slidenum">
              <a:rPr lang="de-DE"/>
              <a:pPr>
                <a:defRPr/>
              </a:pPr>
              <a:t>10</a:t>
            </a:fld>
            <a:endParaRPr lang="de-DE"/>
          </a:p>
        </p:txBody>
      </p:sp>
      <p:sp>
        <p:nvSpPr>
          <p:cNvPr id="3" name="Textfeld 2"/>
          <p:cNvSpPr txBox="1"/>
          <p:nvPr/>
        </p:nvSpPr>
        <p:spPr>
          <a:xfrm>
            <a:off x="7596336" y="1827572"/>
            <a:ext cx="1440160" cy="461665"/>
          </a:xfrm>
          <a:prstGeom prst="rect">
            <a:avLst/>
          </a:prstGeom>
          <a:noFill/>
        </p:spPr>
        <p:txBody>
          <a:bodyPr wrap="square" rtlCol="0">
            <a:spAutoFit/>
          </a:bodyPr>
          <a:lstStyle/>
          <a:p>
            <a:r>
              <a:rPr lang="de-DE" dirty="0" smtClean="0">
                <a:solidFill>
                  <a:srgbClr val="FF0000"/>
                </a:solidFill>
                <a:latin typeface="+mn-lt"/>
              </a:rPr>
              <a:t>Physik</a:t>
            </a:r>
            <a:endParaRPr lang="de-DE" dirty="0">
              <a:solidFill>
                <a:srgbClr val="FF0000"/>
              </a:solidFill>
              <a:latin typeface="+mn-lt"/>
            </a:endParaRPr>
          </a:p>
        </p:txBody>
      </p:sp>
      <p:sp>
        <p:nvSpPr>
          <p:cNvPr id="5" name="Geschweifte Klammer rechts 4"/>
          <p:cNvSpPr/>
          <p:nvPr/>
        </p:nvSpPr>
        <p:spPr>
          <a:xfrm>
            <a:off x="7164288" y="1556792"/>
            <a:ext cx="360040" cy="100811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FF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256213"/>
          </a:xfrm>
        </p:spPr>
        <p:txBody>
          <a:bodyPr/>
          <a:lstStyle/>
          <a:p>
            <a:pPr marL="1346200" lvl="1" indent="-1346200">
              <a:buFont typeface="Arial" charset="0"/>
              <a:buNone/>
              <a:defRPr/>
            </a:pPr>
            <a:r>
              <a:rPr lang="de-DE" dirty="0" smtClean="0">
                <a:latin typeface="+mn-lt"/>
              </a:rPr>
              <a:t>Video 1: 	Erhöhung des Meeresspiegels durch das Abschmelzen von Eis um bis zu 6 m </a:t>
            </a:r>
            <a:br>
              <a:rPr lang="de-DE" dirty="0" smtClean="0">
                <a:latin typeface="+mn-lt"/>
              </a:rPr>
            </a:br>
            <a:r>
              <a:rPr lang="de-DE" dirty="0" smtClean="0">
                <a:latin typeface="+mn-lt"/>
              </a:rPr>
              <a:t>=&gt; Vernichtung von Lebensraum </a:t>
            </a:r>
            <a:br>
              <a:rPr lang="de-DE" dirty="0" smtClean="0">
                <a:latin typeface="+mn-lt"/>
              </a:rPr>
            </a:br>
            <a:r>
              <a:rPr lang="de-DE" dirty="0" smtClean="0">
                <a:latin typeface="+mn-lt"/>
              </a:rPr>
              <a:t>(Al Gore: Eine unbequeme Wahrheit)</a:t>
            </a:r>
          </a:p>
          <a:p>
            <a:pPr marL="1346200" lvl="1" indent="-1346200">
              <a:buFont typeface="Arial" charset="0"/>
              <a:buNone/>
              <a:defRPr/>
            </a:pPr>
            <a:r>
              <a:rPr lang="de-DE" dirty="0" smtClean="0">
                <a:latin typeface="+mn-lt"/>
              </a:rPr>
              <a:t>Video 2: 	Englisches Gericht verbot die Aufführung des Al- Gore-Films: Behauptung von Al Gore sei falsch bzw. maßlos übertrieben</a:t>
            </a:r>
          </a:p>
          <a:p>
            <a:pPr marL="1346200" lvl="1" indent="-1346200">
              <a:buFont typeface="Arial" charset="0"/>
              <a:buNone/>
              <a:defRPr/>
            </a:pPr>
            <a:endParaRPr lang="de-DE" sz="2800" dirty="0" smtClean="0">
              <a:latin typeface="+mn-lt"/>
            </a:endParaRPr>
          </a:p>
          <a:p>
            <a:pPr marL="1346200" lvl="1" indent="-1346200">
              <a:buFont typeface="Arial" charset="0"/>
              <a:buNone/>
              <a:defRPr/>
            </a:pPr>
            <a:r>
              <a:rPr lang="de-DE" sz="2800" dirty="0" smtClean="0">
                <a:latin typeface="+mn-lt"/>
              </a:rPr>
              <a:t>Fragen: </a:t>
            </a:r>
          </a:p>
          <a:p>
            <a:pPr marL="449263" lvl="1" indent="-449263">
              <a:buFont typeface="+mj-lt"/>
              <a:buAutoNum type="arabicPeriod"/>
              <a:defRPr/>
            </a:pPr>
            <a:r>
              <a:rPr lang="de-DE" dirty="0" smtClean="0">
                <a:latin typeface="+mn-lt"/>
              </a:rPr>
              <a:t>Stimmt die Behauptung von Al Gore oder nicht?</a:t>
            </a:r>
          </a:p>
          <a:p>
            <a:pPr marL="449263" lvl="1" indent="-449263">
              <a:buFont typeface="+mj-lt"/>
              <a:buAutoNum type="arabicPeriod"/>
              <a:defRPr/>
            </a:pPr>
            <a:r>
              <a:rPr lang="de-DE" dirty="0" smtClean="0">
                <a:latin typeface="+mn-lt"/>
              </a:rPr>
              <a:t>Was genau kann man mit physikalischen Methoden ermitteln und was nicht?</a:t>
            </a:r>
          </a:p>
          <a:p>
            <a:pPr marL="400050" lvl="1" indent="0">
              <a:buFont typeface="Arial" charset="0"/>
              <a:buNone/>
              <a:defRPr/>
            </a:pPr>
            <a:endParaRPr lang="de-DE" sz="2800" dirty="0" smtClean="0">
              <a:latin typeface="+mn-lt"/>
            </a:endParaRPr>
          </a:p>
        </p:txBody>
      </p:sp>
      <p:sp>
        <p:nvSpPr>
          <p:cNvPr id="17411"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Darstellungen kritisch hinterfragen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24525FEB-7A0E-4195-8090-23C345116BD5}" type="slidenum">
              <a:rPr lang="de-DE"/>
              <a:pPr>
                <a:defRPr/>
              </a:pPr>
              <a:t>11</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Struktur der Arbeitsbögen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6D67DBA2-19BC-4468-9309-7553F86DEB53}" type="slidenum">
              <a:rPr lang="de-DE"/>
              <a:pPr>
                <a:defRPr/>
              </a:pPr>
              <a:t>12</a:t>
            </a:fld>
            <a:endParaRPr lang="de-DE"/>
          </a:p>
        </p:txBody>
      </p:sp>
      <p:pic>
        <p:nvPicPr>
          <p:cNvPr id="1843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1671"/>
          <a:stretch>
            <a:fillRect/>
          </a:stretch>
        </p:blipFill>
        <p:spPr bwMode="auto">
          <a:xfrm>
            <a:off x="231775" y="1468438"/>
            <a:ext cx="8801100" cy="10239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250825" y="966788"/>
            <a:ext cx="8137525" cy="523875"/>
          </a:xfrm>
          <a:prstGeom prst="rect">
            <a:avLst/>
          </a:prstGeom>
          <a:noFill/>
        </p:spPr>
        <p:txBody>
          <a:bodyPr>
            <a:spAutoFit/>
          </a:bodyPr>
          <a:lstStyle/>
          <a:p>
            <a:pPr eaLnBrk="0" hangingPunct="0">
              <a:defRPr/>
            </a:pPr>
            <a:r>
              <a:rPr lang="de-DE" sz="2800" dirty="0">
                <a:latin typeface="+mn-lt"/>
                <a:cs typeface="+mn-cs"/>
              </a:rPr>
              <a:t>Seite </a:t>
            </a:r>
            <a:r>
              <a:rPr lang="de-DE" sz="2800" dirty="0" smtClean="0">
                <a:latin typeface="+mn-lt"/>
                <a:cs typeface="+mn-cs"/>
              </a:rPr>
              <a:t>1: Für </a:t>
            </a:r>
            <a:r>
              <a:rPr lang="de-DE" sz="2800" dirty="0">
                <a:latin typeface="+mn-lt"/>
                <a:cs typeface="+mn-cs"/>
              </a:rPr>
              <a:t>die </a:t>
            </a:r>
            <a:r>
              <a:rPr lang="de-DE" sz="2800" dirty="0" smtClean="0">
                <a:latin typeface="+mn-lt"/>
                <a:cs typeface="+mn-cs"/>
              </a:rPr>
              <a:t>Lehrkraft</a:t>
            </a:r>
            <a:endParaRPr lang="de-DE" sz="2800" dirty="0">
              <a:latin typeface="+mn-lt"/>
              <a:cs typeface="+mn-cs"/>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r="17796"/>
          <a:stretch>
            <a:fillRect/>
          </a:stretch>
        </p:blipFill>
        <p:spPr bwMode="auto">
          <a:xfrm>
            <a:off x="390525" y="2708275"/>
            <a:ext cx="86455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3573463"/>
            <a:ext cx="8793163" cy="79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368800"/>
            <a:ext cx="8662988"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88" y="5148263"/>
            <a:ext cx="87630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3455988"/>
          </a:xfrm>
        </p:spPr>
        <p:txBody>
          <a:bodyPr/>
          <a:lstStyle/>
          <a:p>
            <a:pPr marL="400050" lvl="1" indent="-400050">
              <a:buFont typeface="Arial" charset="0"/>
              <a:buNone/>
              <a:defRPr/>
            </a:pPr>
            <a:r>
              <a:rPr lang="de-DE" sz="2800" dirty="0" smtClean="0">
                <a:latin typeface="+mn-lt"/>
              </a:rPr>
              <a:t>Seite 2 und folgende: </a:t>
            </a:r>
            <a:r>
              <a:rPr lang="de-DE" sz="2800" dirty="0">
                <a:latin typeface="+mn-lt"/>
              </a:rPr>
              <a:t>F</a:t>
            </a:r>
            <a:r>
              <a:rPr lang="de-DE" sz="2800" dirty="0" smtClean="0">
                <a:latin typeface="+mn-lt"/>
              </a:rPr>
              <a:t>ür die Schülerinnen und Schüler</a:t>
            </a:r>
          </a:p>
          <a:p>
            <a:pPr marL="914400" lvl="1" indent="-514350">
              <a:buFont typeface="+mj-lt"/>
              <a:buAutoNum type="arabicPeriod"/>
              <a:defRPr/>
            </a:pPr>
            <a:r>
              <a:rPr lang="de-DE" sz="2800" dirty="0" smtClean="0">
                <a:latin typeface="+mn-lt"/>
              </a:rPr>
              <a:t>Problemstellung</a:t>
            </a:r>
          </a:p>
          <a:p>
            <a:pPr marL="914400" lvl="1" indent="-514350">
              <a:buFont typeface="+mj-lt"/>
              <a:buAutoNum type="arabicPeriod"/>
              <a:defRPr/>
            </a:pPr>
            <a:r>
              <a:rPr lang="de-DE" sz="2800" dirty="0" smtClean="0">
                <a:latin typeface="+mn-lt"/>
              </a:rPr>
              <a:t>Informationen</a:t>
            </a:r>
          </a:p>
          <a:p>
            <a:pPr marL="914400" lvl="1" indent="-514350">
              <a:buFont typeface="+mj-lt"/>
              <a:buAutoNum type="arabicPeriod"/>
              <a:defRPr/>
            </a:pPr>
            <a:endParaRPr lang="de-DE" sz="2800" dirty="0" smtClean="0">
              <a:latin typeface="+mn-lt"/>
            </a:endParaRPr>
          </a:p>
          <a:p>
            <a:pPr marL="914400" lvl="1" indent="-514350">
              <a:buFont typeface="+mj-lt"/>
              <a:buAutoNum type="arabicPeriod"/>
              <a:defRPr/>
            </a:pPr>
            <a:endParaRPr lang="de-DE" sz="2800" dirty="0" smtClean="0">
              <a:latin typeface="+mn-lt"/>
            </a:endParaRPr>
          </a:p>
          <a:p>
            <a:pPr marL="914400" lvl="1" indent="-514350">
              <a:buFont typeface="+mj-lt"/>
              <a:buAutoNum type="arabicPeriod"/>
              <a:defRPr/>
            </a:pPr>
            <a:endParaRPr lang="de-DE" sz="2800" dirty="0">
              <a:latin typeface="+mn-lt"/>
            </a:endParaRPr>
          </a:p>
          <a:p>
            <a:pPr marL="400050" lvl="1" indent="0">
              <a:buFont typeface="Arial" charset="0"/>
              <a:buNone/>
              <a:defRPr/>
            </a:pPr>
            <a:endParaRPr lang="de-DE" sz="2800" dirty="0" smtClean="0">
              <a:latin typeface="+mn-lt"/>
            </a:endParaRPr>
          </a:p>
          <a:p>
            <a:pPr marL="400050" lvl="1" indent="0">
              <a:buFont typeface="Arial" charset="0"/>
              <a:buNone/>
              <a:defRPr/>
            </a:pPr>
            <a:endParaRPr lang="de-DE" sz="2800" dirty="0">
              <a:latin typeface="+mn-lt"/>
            </a:endParaRPr>
          </a:p>
          <a:p>
            <a:pPr marL="400050" lvl="1" indent="0">
              <a:buFont typeface="Arial" charset="0"/>
              <a:buNone/>
              <a:defRPr/>
            </a:pPr>
            <a:endParaRPr lang="de-DE" sz="2800" dirty="0" smtClean="0">
              <a:latin typeface="+mn-lt"/>
            </a:endParaRPr>
          </a:p>
          <a:p>
            <a:pPr marL="400050" lvl="1" indent="0">
              <a:buFont typeface="Arial" charset="0"/>
              <a:buNone/>
              <a:defRPr/>
            </a:pPr>
            <a:endParaRPr lang="de-DE" sz="2800" dirty="0" smtClean="0">
              <a:latin typeface="+mn-lt"/>
            </a:endParaRPr>
          </a:p>
        </p:txBody>
      </p:sp>
      <p:sp>
        <p:nvSpPr>
          <p:cNvPr id="19459"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Struktur der Arbeitsbögen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7B34907D-2482-4B5C-8FCC-CDC210C7DBBE}" type="slidenum">
              <a:rPr lang="de-DE"/>
              <a:pPr>
                <a:defRPr/>
              </a:pPr>
              <a:t>13</a:t>
            </a:fld>
            <a:endParaRPr lang="de-D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2465388"/>
            <a:ext cx="7500938" cy="64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663" y="3429000"/>
            <a:ext cx="7827962"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Inhaltsplatzhalter 1"/>
          <p:cNvSpPr txBox="1">
            <a:spLocks/>
          </p:cNvSpPr>
          <p:nvPr/>
        </p:nvSpPr>
        <p:spPr>
          <a:xfrm>
            <a:off x="250825" y="4652963"/>
            <a:ext cx="8640763" cy="576262"/>
          </a:xfrm>
          <a:prstGeom prst="rect">
            <a:avLst/>
          </a:prstGeom>
        </p:spPr>
        <p:txBody>
          <a:bodyPr/>
          <a:lstStyle>
            <a:lvl1pPr marL="342900" indent="-342900" algn="l" rtl="0" eaLnBrk="1" fontAlgn="base" hangingPunct="1">
              <a:spcBef>
                <a:spcPct val="20000"/>
              </a:spcBef>
              <a:spcAft>
                <a:spcPct val="0"/>
              </a:spcAft>
              <a:buClr>
                <a:srgbClr val="7F7F7F"/>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914400" lvl="1" indent="-514350">
              <a:buFont typeface="+mj-lt"/>
              <a:buAutoNum type="arabicPeriod" startAt="3"/>
              <a:defRPr/>
            </a:pPr>
            <a:r>
              <a:rPr lang="de-DE" sz="2800" dirty="0" smtClean="0">
                <a:latin typeface="+mn-lt"/>
              </a:rPr>
              <a:t>Aufgaben</a:t>
            </a:r>
          </a:p>
          <a:p>
            <a:pPr marL="914400" lvl="1" indent="-514350">
              <a:buFont typeface="+mj-lt"/>
              <a:buAutoNum type="arabicPeriod" startAt="3"/>
              <a:defRPr/>
            </a:pPr>
            <a:endParaRPr lang="de-DE" sz="2800" dirty="0" smtClean="0">
              <a:latin typeface="+mn-lt"/>
            </a:endParaRPr>
          </a:p>
          <a:p>
            <a:pPr marL="400050" lvl="1" indent="0">
              <a:buFont typeface="Arial" charset="0"/>
              <a:buNone/>
              <a:defRPr/>
            </a:pPr>
            <a:endParaRPr lang="de-DE" sz="2800" dirty="0" smtClean="0">
              <a:latin typeface="+mn-lt"/>
            </a:endParaRPr>
          </a:p>
          <a:p>
            <a:pPr marL="400050" lvl="1" indent="0">
              <a:buFont typeface="Arial" charset="0"/>
              <a:buNone/>
              <a:defRPr/>
            </a:pPr>
            <a:endParaRPr lang="de-DE" sz="2800" dirty="0" smtClean="0">
              <a:latin typeface="+mn-lt"/>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5157192"/>
            <a:ext cx="7500938"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256213"/>
          </a:xfrm>
        </p:spPr>
        <p:txBody>
          <a:bodyPr/>
          <a:lstStyle/>
          <a:p>
            <a:pPr marL="400050" lvl="1" indent="-400050">
              <a:buFont typeface="Arial" charset="0"/>
              <a:buNone/>
              <a:defRPr/>
            </a:pPr>
            <a:r>
              <a:rPr lang="de-DE" sz="2800" dirty="0" smtClean="0">
                <a:latin typeface="+mn-lt"/>
              </a:rPr>
              <a:t>Letzte Seite(n): Für die Lehrkraft</a:t>
            </a:r>
          </a:p>
          <a:p>
            <a:pPr marL="400050" lvl="1" indent="0">
              <a:buFont typeface="Arial" charset="0"/>
              <a:buNone/>
              <a:defRPr/>
            </a:pPr>
            <a:r>
              <a:rPr lang="de-DE" sz="2800" dirty="0" smtClean="0">
                <a:latin typeface="+mn-lt"/>
              </a:rPr>
              <a:t>Mögliche </a:t>
            </a:r>
            <a:r>
              <a:rPr lang="de-DE" sz="2800" dirty="0">
                <a:latin typeface="+mn-lt"/>
              </a:rPr>
              <a:t>Lösungen (je nach Einsatz auch für die Schülerinnen und Schüler</a:t>
            </a:r>
            <a:r>
              <a:rPr lang="de-DE" sz="2800" dirty="0" smtClean="0">
                <a:latin typeface="+mn-lt"/>
              </a:rPr>
              <a:t>)</a:t>
            </a:r>
          </a:p>
          <a:p>
            <a:pPr marL="400050" lvl="1" indent="0">
              <a:buFont typeface="Arial" charset="0"/>
              <a:buNone/>
              <a:defRPr/>
            </a:pPr>
            <a:r>
              <a:rPr lang="de-DE" sz="2800" i="1" dirty="0" smtClean="0">
                <a:latin typeface="+mn-lt"/>
              </a:rPr>
              <a:t>Kursiv gedruckt: Die gestellten Aufgaben</a:t>
            </a:r>
          </a:p>
          <a:p>
            <a:pPr marL="400050" lvl="1" indent="0">
              <a:buFont typeface="Arial" charset="0"/>
              <a:buNone/>
              <a:defRPr/>
            </a:pPr>
            <a:endParaRPr lang="de-DE" sz="2800" dirty="0">
              <a:latin typeface="+mn-lt"/>
            </a:endParaRPr>
          </a:p>
          <a:p>
            <a:pPr marL="400050" lvl="1" indent="0">
              <a:buFont typeface="Arial" charset="0"/>
              <a:buNone/>
              <a:defRPr/>
            </a:pPr>
            <a:endParaRPr lang="de-DE" sz="2800" dirty="0">
              <a:latin typeface="+mn-lt"/>
            </a:endParaRPr>
          </a:p>
          <a:p>
            <a:pPr marL="400050" lvl="1" indent="0">
              <a:buFont typeface="Arial" charset="0"/>
              <a:buNone/>
              <a:defRPr/>
            </a:pPr>
            <a:endParaRPr lang="de-DE" sz="2800" dirty="0" smtClean="0">
              <a:latin typeface="+mn-lt"/>
            </a:endParaRPr>
          </a:p>
          <a:p>
            <a:pPr marL="400050" lvl="1" indent="0">
              <a:buFont typeface="Arial" charset="0"/>
              <a:buNone/>
              <a:defRPr/>
            </a:pPr>
            <a:endParaRPr lang="de-DE" sz="2800" dirty="0" smtClean="0">
              <a:latin typeface="+mn-lt"/>
            </a:endParaRPr>
          </a:p>
        </p:txBody>
      </p:sp>
      <p:sp>
        <p:nvSpPr>
          <p:cNvPr id="20483"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Struktur der Arbeitsbögen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C6C6A4EC-B230-4CE5-9F35-E6D5C7C04335}" type="slidenum">
              <a:rPr lang="de-DE"/>
              <a:pPr>
                <a:defRPr/>
              </a:pPr>
              <a:t>14</a:t>
            </a:fld>
            <a:endParaRPr lang="de-DE"/>
          </a:p>
        </p:txBody>
      </p:sp>
      <p:pic>
        <p:nvPicPr>
          <p:cNvPr id="204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141663"/>
            <a:ext cx="8158162"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256213"/>
          </a:xfrm>
        </p:spPr>
        <p:txBody>
          <a:bodyPr/>
          <a:lstStyle/>
          <a:p>
            <a:pPr marL="400050" lvl="1" indent="0">
              <a:buFont typeface="Arial" charset="0"/>
              <a:buNone/>
              <a:defRPr/>
            </a:pPr>
            <a:r>
              <a:rPr lang="de-DE" sz="2800" dirty="0" smtClean="0">
                <a:latin typeface="+mn-lt"/>
              </a:rPr>
              <a:t>Diskussion über: </a:t>
            </a:r>
          </a:p>
          <a:p>
            <a:pPr marL="857250" lvl="1" indent="-457200">
              <a:defRPr/>
            </a:pPr>
            <a:r>
              <a:rPr lang="de-DE" sz="2800" dirty="0" smtClean="0">
                <a:latin typeface="+mn-lt"/>
              </a:rPr>
              <a:t>Welche Aussagen lassen sich überprüfen und welche nicht?</a:t>
            </a:r>
          </a:p>
          <a:p>
            <a:pPr marL="857250" lvl="1" indent="-457200">
              <a:defRPr/>
            </a:pPr>
            <a:r>
              <a:rPr lang="de-DE" sz="2800" dirty="0" smtClean="0">
                <a:latin typeface="+mn-lt"/>
              </a:rPr>
              <a:t>Welche Rolle spielt die Physik bei der Überprüfung von Behauptungen?</a:t>
            </a:r>
          </a:p>
          <a:p>
            <a:pPr marL="1371600" lvl="2" indent="-457200">
              <a:defRPr/>
            </a:pPr>
            <a:r>
              <a:rPr lang="de-DE" sz="2400" dirty="0" smtClean="0">
                <a:latin typeface="+mn-lt"/>
              </a:rPr>
              <a:t>Belastbare Fakten als Grundlage für Folgerungen</a:t>
            </a:r>
          </a:p>
          <a:p>
            <a:pPr marL="1371600" lvl="2" indent="-457200">
              <a:defRPr/>
            </a:pPr>
            <a:r>
              <a:rPr lang="de-DE" sz="2400" dirty="0" smtClean="0">
                <a:latin typeface="+mn-lt"/>
              </a:rPr>
              <a:t>Folgerungen aus physikalischen Gesetzen</a:t>
            </a:r>
          </a:p>
          <a:p>
            <a:pPr marL="1371600" lvl="2" indent="-457200">
              <a:defRPr/>
            </a:pPr>
            <a:r>
              <a:rPr lang="de-DE" sz="2400" dirty="0" smtClean="0">
                <a:latin typeface="+mn-lt"/>
              </a:rPr>
              <a:t>Unterscheidung zwischen belastbaren Aussagen und modellbehafteten Hypothesen </a:t>
            </a:r>
          </a:p>
        </p:txBody>
      </p:sp>
      <p:sp>
        <p:nvSpPr>
          <p:cNvPr id="21507"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Darstellungen kritisch hinterfragen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92CE3163-5DB1-461E-8218-B27CA452D80C}" type="slidenum">
              <a:rPr lang="de-DE"/>
              <a:pPr>
                <a:defRPr/>
              </a:pPr>
              <a:t>15</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256213"/>
          </a:xfrm>
        </p:spPr>
        <p:txBody>
          <a:bodyPr/>
          <a:lstStyle/>
          <a:p>
            <a:pPr marL="400050" lvl="1" indent="0">
              <a:buFont typeface="Arial" charset="0"/>
              <a:buNone/>
              <a:defRPr/>
            </a:pPr>
            <a:r>
              <a:rPr lang="de-DE" sz="2800" dirty="0" smtClean="0">
                <a:latin typeface="+mn-lt"/>
              </a:rPr>
              <a:t>Gründe für die Erderwärmung: </a:t>
            </a:r>
          </a:p>
          <a:p>
            <a:pPr marL="857250" lvl="1" indent="-457200">
              <a:defRPr/>
            </a:pPr>
            <a:r>
              <a:rPr lang="de-DE" dirty="0" smtClean="0">
                <a:latin typeface="+mn-lt"/>
              </a:rPr>
              <a:t>Große Unwissenheit der Schülerinnen und Schüler</a:t>
            </a:r>
          </a:p>
          <a:p>
            <a:pPr marL="1371600" lvl="2" indent="-457200">
              <a:defRPr/>
            </a:pPr>
            <a:r>
              <a:rPr lang="de-DE" dirty="0" smtClean="0">
                <a:latin typeface="+mn-lt"/>
              </a:rPr>
              <a:t>„Das CO</a:t>
            </a:r>
            <a:r>
              <a:rPr lang="de-DE" baseline="-25000" dirty="0" smtClean="0">
                <a:latin typeface="+mn-lt"/>
              </a:rPr>
              <a:t>2</a:t>
            </a:r>
            <a:r>
              <a:rPr lang="de-DE" dirty="0" smtClean="0">
                <a:latin typeface="+mn-lt"/>
              </a:rPr>
              <a:t> macht die Ozonschicht kaputt“ </a:t>
            </a:r>
            <a:br>
              <a:rPr lang="de-DE" dirty="0" smtClean="0">
                <a:latin typeface="+mn-lt"/>
              </a:rPr>
            </a:br>
            <a:r>
              <a:rPr lang="de-DE" dirty="0" smtClean="0">
                <a:latin typeface="+mn-lt"/>
              </a:rPr>
              <a:t>(mehrfach genannt)</a:t>
            </a:r>
          </a:p>
          <a:p>
            <a:pPr marL="1371600" lvl="2" indent="-457200">
              <a:defRPr/>
            </a:pPr>
            <a:r>
              <a:rPr lang="de-DE" dirty="0" smtClean="0">
                <a:latin typeface="+mn-lt"/>
              </a:rPr>
              <a:t>Verschmutzung der Atmosphäre </a:t>
            </a:r>
          </a:p>
          <a:p>
            <a:pPr marL="1371600" lvl="2" indent="-457200">
              <a:defRPr/>
            </a:pPr>
            <a:r>
              <a:rPr lang="de-DE" dirty="0" smtClean="0">
                <a:latin typeface="+mn-lt"/>
              </a:rPr>
              <a:t>Treibhausgase verursachen das Ozonloch </a:t>
            </a:r>
            <a:br>
              <a:rPr lang="de-DE" dirty="0" smtClean="0">
                <a:latin typeface="+mn-lt"/>
              </a:rPr>
            </a:br>
            <a:r>
              <a:rPr lang="de-DE" dirty="0" smtClean="0">
                <a:latin typeface="+mn-lt"/>
              </a:rPr>
              <a:t>(nach N. Harich: </a:t>
            </a:r>
            <a:r>
              <a:rPr lang="de-DE" dirty="0" err="1" smtClean="0">
                <a:latin typeface="+mn-lt"/>
              </a:rPr>
              <a:t>PdN</a:t>
            </a:r>
            <a:r>
              <a:rPr lang="de-DE" dirty="0" smtClean="0">
                <a:latin typeface="+mn-lt"/>
              </a:rPr>
              <a:t>-Chemie, 3/60 (2011), S. 20ff.)</a:t>
            </a:r>
          </a:p>
          <a:p>
            <a:pPr marL="857250" lvl="1" indent="-457200">
              <a:defRPr/>
            </a:pPr>
            <a:r>
              <a:rPr lang="de-DE" dirty="0" smtClean="0">
                <a:latin typeface="+mn-lt"/>
              </a:rPr>
              <a:t>Schülerinnen und Schüler haben eklatante Wissenslücken bei</a:t>
            </a:r>
          </a:p>
          <a:p>
            <a:pPr marL="1371600" lvl="2" indent="-457200">
              <a:defRPr/>
            </a:pPr>
            <a:r>
              <a:rPr lang="de-DE" dirty="0">
                <a:latin typeface="+mn-lt"/>
              </a:rPr>
              <a:t>Strahlung und Strahlungsarten</a:t>
            </a:r>
          </a:p>
          <a:p>
            <a:pPr marL="1371600" lvl="2" indent="-457200">
              <a:defRPr/>
            </a:pPr>
            <a:r>
              <a:rPr lang="de-DE" dirty="0" smtClean="0">
                <a:latin typeface="+mn-lt"/>
              </a:rPr>
              <a:t>Absorption</a:t>
            </a:r>
          </a:p>
          <a:p>
            <a:pPr marL="1371600" lvl="2" indent="-457200">
              <a:defRPr/>
            </a:pPr>
            <a:r>
              <a:rPr lang="de-DE" dirty="0" smtClean="0">
                <a:latin typeface="+mn-lt"/>
              </a:rPr>
              <a:t>Emission</a:t>
            </a:r>
          </a:p>
          <a:p>
            <a:pPr marL="1371600" lvl="2" indent="-457200">
              <a:defRPr/>
            </a:pPr>
            <a:r>
              <a:rPr lang="de-DE" dirty="0" smtClean="0">
                <a:latin typeface="+mn-lt"/>
              </a:rPr>
              <a:t>Energieumwandlungen</a:t>
            </a:r>
            <a:br>
              <a:rPr lang="de-DE" dirty="0" smtClean="0">
                <a:latin typeface="+mn-lt"/>
              </a:rPr>
            </a:br>
            <a:r>
              <a:rPr lang="de-DE" dirty="0" smtClean="0">
                <a:latin typeface="+mn-lt"/>
              </a:rPr>
              <a:t>(nach N. Harich, siehe oben)</a:t>
            </a:r>
          </a:p>
          <a:p>
            <a:pPr marL="1371600" lvl="2" indent="-457200">
              <a:defRPr/>
            </a:pPr>
            <a:endParaRPr lang="de-DE" dirty="0" smtClean="0">
              <a:latin typeface="+mn-lt"/>
            </a:endParaRPr>
          </a:p>
          <a:p>
            <a:pPr marL="1371600" lvl="2" indent="-457200">
              <a:defRPr/>
            </a:pPr>
            <a:endParaRPr lang="de-DE" dirty="0" smtClean="0">
              <a:latin typeface="+mn-lt"/>
            </a:endParaRPr>
          </a:p>
        </p:txBody>
      </p:sp>
      <p:sp>
        <p:nvSpPr>
          <p:cNvPr id="22531"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Erklärungen kritisch hinterfragen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B669B29C-FE72-4385-8158-006B1CBE0C6F}" type="slidenum">
              <a:rPr lang="de-DE"/>
              <a:pPr>
                <a:defRPr/>
              </a:pPr>
              <a:t>16</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Erklärungen kritisch bewerten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2A850E3B-890C-41BB-AC28-1C562983B77B}" type="slidenum">
              <a:rPr lang="de-DE"/>
              <a:pPr>
                <a:defRPr/>
              </a:pPr>
              <a:t>17</a:t>
            </a:fld>
            <a:endParaRPr lang="de-DE"/>
          </a:p>
        </p:txBody>
      </p:sp>
      <p:sp>
        <p:nvSpPr>
          <p:cNvPr id="24" name="Textfeld 23"/>
          <p:cNvSpPr txBox="1"/>
          <p:nvPr/>
        </p:nvSpPr>
        <p:spPr>
          <a:xfrm>
            <a:off x="465294" y="2634841"/>
            <a:ext cx="8568506" cy="1200329"/>
          </a:xfrm>
          <a:prstGeom prst="rect">
            <a:avLst/>
          </a:prstGeom>
          <a:noFill/>
        </p:spPr>
        <p:txBody>
          <a:bodyPr wrap="square">
            <a:spAutoFit/>
          </a:bodyPr>
          <a:lstStyle/>
          <a:p>
            <a:pPr eaLnBrk="0" hangingPunct="0">
              <a:defRPr/>
            </a:pPr>
            <a:r>
              <a:rPr lang="de-DE" dirty="0" smtClean="0">
                <a:latin typeface="+mn-lt"/>
                <a:cs typeface="+mn-cs"/>
              </a:rPr>
              <a:t>Folgerung daraus:</a:t>
            </a:r>
            <a:endParaRPr lang="de-DE" dirty="0">
              <a:latin typeface="+mn-lt"/>
              <a:cs typeface="+mn-cs"/>
            </a:endParaRPr>
          </a:p>
          <a:p>
            <a:pPr eaLnBrk="0" hangingPunct="0">
              <a:defRPr/>
            </a:pPr>
            <a:r>
              <a:rPr lang="de-DE" dirty="0">
                <a:latin typeface="+mn-lt"/>
                <a:cs typeface="+mn-cs"/>
              </a:rPr>
              <a:t>Eine größere Strahlungsleistung der Sonne </a:t>
            </a:r>
            <a:br>
              <a:rPr lang="de-DE" dirty="0">
                <a:latin typeface="+mn-lt"/>
                <a:cs typeface="+mn-cs"/>
              </a:rPr>
            </a:br>
            <a:r>
              <a:rPr lang="de-DE" dirty="0">
                <a:latin typeface="+mn-lt"/>
                <a:cs typeface="+mn-cs"/>
              </a:rPr>
              <a:t>=&gt; Erderwärmung    </a:t>
            </a:r>
          </a:p>
        </p:txBody>
      </p:sp>
      <p:sp>
        <p:nvSpPr>
          <p:cNvPr id="25" name="Textfeld 24"/>
          <p:cNvSpPr txBox="1"/>
          <p:nvPr/>
        </p:nvSpPr>
        <p:spPr>
          <a:xfrm>
            <a:off x="395288" y="3765227"/>
            <a:ext cx="8569325" cy="2616101"/>
          </a:xfrm>
          <a:prstGeom prst="rect">
            <a:avLst/>
          </a:prstGeom>
          <a:noFill/>
        </p:spPr>
        <p:txBody>
          <a:bodyPr>
            <a:spAutoFit/>
          </a:bodyPr>
          <a:lstStyle/>
          <a:p>
            <a:pPr marL="457200" indent="-457200" eaLnBrk="0" hangingPunct="0">
              <a:buFont typeface="+mj-lt"/>
              <a:buAutoNum type="arabicPeriod"/>
              <a:defRPr/>
            </a:pPr>
            <a:r>
              <a:rPr lang="de-DE" dirty="0">
                <a:latin typeface="+mn-lt"/>
                <a:cs typeface="+mn-cs"/>
                <a:hlinkClick r:id="rId3" action="ppaction://hlinksldjump"/>
              </a:rPr>
              <a:t>Zusammenhang zwischen der Leistung einer Strahlungsquelle und der Erwärmung eines bestrahlten Körpers kann und muss im Modellversuch experimentell untersucht werden!</a:t>
            </a:r>
            <a:endParaRPr lang="de-DE" dirty="0">
              <a:latin typeface="+mn-lt"/>
              <a:cs typeface="+mn-cs"/>
            </a:endParaRPr>
          </a:p>
          <a:p>
            <a:pPr marL="457200" indent="-457200" eaLnBrk="0" hangingPunct="0">
              <a:spcBef>
                <a:spcPts val="1200"/>
              </a:spcBef>
              <a:buFont typeface="+mj-lt"/>
              <a:buAutoNum type="arabicPeriod"/>
              <a:defRPr/>
            </a:pPr>
            <a:r>
              <a:rPr lang="de-DE" b="1" dirty="0" smtClean="0">
                <a:latin typeface="+mn-lt"/>
                <a:cs typeface="+mn-cs"/>
              </a:rPr>
              <a:t>Aber</a:t>
            </a:r>
            <a:r>
              <a:rPr lang="de-DE" dirty="0" smtClean="0">
                <a:latin typeface="+mn-lt"/>
                <a:cs typeface="+mn-cs"/>
              </a:rPr>
              <a:t>: Auf </a:t>
            </a:r>
            <a:r>
              <a:rPr lang="de-DE" dirty="0">
                <a:latin typeface="+mn-lt"/>
                <a:cs typeface="+mn-cs"/>
              </a:rPr>
              <a:t>die Bedeutung des Gases CO</a:t>
            </a:r>
            <a:r>
              <a:rPr lang="de-DE" baseline="-25000" dirty="0">
                <a:latin typeface="+mn-lt"/>
                <a:cs typeface="+mn-cs"/>
              </a:rPr>
              <a:t>2</a:t>
            </a:r>
            <a:r>
              <a:rPr lang="de-DE" dirty="0">
                <a:latin typeface="+mn-lt"/>
                <a:cs typeface="+mn-cs"/>
              </a:rPr>
              <a:t> für die Erderwärmung kann </a:t>
            </a:r>
            <a:r>
              <a:rPr lang="de-DE" dirty="0" smtClean="0">
                <a:latin typeface="+mn-lt"/>
                <a:cs typeface="+mn-cs"/>
              </a:rPr>
              <a:t>hieraus </a:t>
            </a:r>
            <a:r>
              <a:rPr lang="de-DE" dirty="0">
                <a:latin typeface="+mn-lt"/>
                <a:cs typeface="+mn-cs"/>
              </a:rPr>
              <a:t>nicht geschlossen </a:t>
            </a:r>
            <a:r>
              <a:rPr lang="de-DE" dirty="0" smtClean="0">
                <a:latin typeface="+mn-lt"/>
                <a:cs typeface="+mn-cs"/>
              </a:rPr>
              <a:t>werden! </a:t>
            </a:r>
          </a:p>
          <a:p>
            <a:pPr eaLnBrk="0" hangingPunct="0">
              <a:spcBef>
                <a:spcPts val="1200"/>
              </a:spcBef>
              <a:defRPr/>
            </a:pPr>
            <a:r>
              <a:rPr lang="de-DE" dirty="0" smtClean="0">
                <a:latin typeface="+mn-lt"/>
                <a:cs typeface="+mn-cs"/>
                <a:sym typeface="Wingdings" panose="05000000000000000000" pitchFamily="2" charset="2"/>
              </a:rPr>
              <a:t> </a:t>
            </a:r>
            <a:r>
              <a:rPr lang="de-DE" dirty="0">
                <a:latin typeface="+mn-lt"/>
                <a:cs typeface="+mn-cs"/>
                <a:sym typeface="Wingdings" panose="05000000000000000000" pitchFamily="2" charset="2"/>
              </a:rPr>
              <a:t>Diskussion in der Klasse</a:t>
            </a:r>
            <a:endParaRPr lang="de-DE" dirty="0">
              <a:latin typeface="+mn-lt"/>
              <a:cs typeface="+mn-cs"/>
            </a:endParaRPr>
          </a:p>
        </p:txBody>
      </p:sp>
      <p:sp>
        <p:nvSpPr>
          <p:cNvPr id="2" name="Rechteck 1"/>
          <p:cNvSpPr/>
          <p:nvPr/>
        </p:nvSpPr>
        <p:spPr>
          <a:xfrm>
            <a:off x="449132" y="980728"/>
            <a:ext cx="8371340" cy="1692771"/>
          </a:xfrm>
          <a:prstGeom prst="rect">
            <a:avLst/>
          </a:prstGeom>
        </p:spPr>
        <p:txBody>
          <a:bodyPr wrap="square">
            <a:spAutoFit/>
          </a:bodyPr>
          <a:lstStyle/>
          <a:p>
            <a:pPr marL="266700" indent="-266700">
              <a:buFont typeface="Wingdings" pitchFamily="2" charset="2"/>
              <a:buNone/>
              <a:tabLst>
                <a:tab pos="266700" algn="l"/>
              </a:tabLst>
              <a:defRPr/>
            </a:pPr>
            <a:r>
              <a:rPr lang="de-DE" dirty="0">
                <a:latin typeface="+mn-lt"/>
                <a:cs typeface="+mn-cs"/>
              </a:rPr>
              <a:t>Filmausschnitt aus „Der große Erderwärmungsschwindel“: </a:t>
            </a:r>
            <a:endParaRPr lang="de-DE" dirty="0" smtClean="0">
              <a:latin typeface="+mn-lt"/>
              <a:cs typeface="+mn-cs"/>
            </a:endParaRPr>
          </a:p>
          <a:p>
            <a:pPr>
              <a:buFont typeface="Wingdings" pitchFamily="2" charset="2"/>
              <a:buNone/>
              <a:tabLst>
                <a:tab pos="0" algn="l"/>
              </a:tabLst>
              <a:defRPr/>
            </a:pPr>
            <a:r>
              <a:rPr lang="de-DE" sz="1600" dirty="0">
                <a:latin typeface="+mn-lt"/>
                <a:cs typeface="+mn-cs"/>
              </a:rPr>
              <a:t>(Quelle:  </a:t>
            </a:r>
            <a:r>
              <a:rPr lang="de-DE" sz="1600" dirty="0">
                <a:latin typeface="+mn-lt"/>
                <a:cs typeface="+mn-cs"/>
                <a:hlinkClick r:id="rId4"/>
              </a:rPr>
              <a:t>https://www.youtube.com/watch?v=SG3yT0Ol8ik</a:t>
            </a:r>
            <a:r>
              <a:rPr lang="de-DE" sz="1600" dirty="0">
                <a:latin typeface="+mn-lt"/>
                <a:cs typeface="+mn-cs"/>
              </a:rPr>
              <a:t> letzter Aufruf am 10.03.2017, 22:30 bis </a:t>
            </a:r>
            <a:r>
              <a:rPr lang="de-DE" sz="1600" dirty="0" smtClean="0">
                <a:latin typeface="+mn-lt"/>
                <a:cs typeface="+mn-cs"/>
              </a:rPr>
              <a:t>26:35 </a:t>
            </a:r>
            <a:r>
              <a:rPr lang="de-DE" sz="1600" dirty="0">
                <a:latin typeface="+mn-lt"/>
                <a:cs typeface="+mn-cs"/>
              </a:rPr>
              <a:t>min) </a:t>
            </a:r>
          </a:p>
          <a:p>
            <a:pPr>
              <a:buFont typeface="Wingdings" pitchFamily="2" charset="2"/>
              <a:buNone/>
              <a:tabLst>
                <a:tab pos="0" algn="l"/>
              </a:tabLst>
              <a:defRPr/>
            </a:pPr>
            <a:r>
              <a:rPr lang="de-DE" dirty="0" smtClean="0">
                <a:latin typeface="+mn-lt"/>
                <a:cs typeface="+mn-cs"/>
              </a:rPr>
              <a:t>Dortige Behauptung: Nicht </a:t>
            </a:r>
            <a:r>
              <a:rPr lang="de-DE" dirty="0">
                <a:latin typeface="+mn-lt"/>
                <a:cs typeface="+mn-cs"/>
              </a:rPr>
              <a:t>CO</a:t>
            </a:r>
            <a:r>
              <a:rPr lang="de-DE" baseline="-25000" dirty="0">
                <a:latin typeface="+mn-lt"/>
                <a:cs typeface="+mn-cs"/>
              </a:rPr>
              <a:t>2</a:t>
            </a:r>
            <a:r>
              <a:rPr lang="de-DE" dirty="0">
                <a:latin typeface="+mn-lt"/>
                <a:cs typeface="+mn-cs"/>
              </a:rPr>
              <a:t> ist die Ursache für die Erwärmung, sondern </a:t>
            </a:r>
            <a:r>
              <a:rPr lang="de-DE" b="1" dirty="0">
                <a:latin typeface="+mn-lt"/>
                <a:cs typeface="+mn-cs"/>
              </a:rPr>
              <a:t>nur</a:t>
            </a:r>
            <a:r>
              <a:rPr lang="de-DE" dirty="0">
                <a:latin typeface="+mn-lt"/>
                <a:cs typeface="+mn-cs"/>
              </a:rPr>
              <a:t> die Aktivität der </a:t>
            </a:r>
            <a:r>
              <a:rPr lang="de-DE" dirty="0" smtClean="0">
                <a:latin typeface="+mn-lt"/>
                <a:cs typeface="+mn-cs"/>
              </a:rPr>
              <a:t>Sonne (Beleg bei </a:t>
            </a:r>
            <a:r>
              <a:rPr lang="de-DE" dirty="0">
                <a:latin typeface="+mn-lt"/>
                <a:cs typeface="+mn-cs"/>
              </a:rPr>
              <a:t>25:44 min</a:t>
            </a:r>
            <a:r>
              <a:rPr lang="de-DE" dirty="0" smtClean="0">
                <a:latin typeface="+mn-lt"/>
                <a:cs typeface="+mn-cs"/>
              </a:rPr>
              <a:t>). </a:t>
            </a:r>
            <a:endParaRPr lang="de-DE"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4"/>
            <a:ext cx="8640762" cy="1079773"/>
          </a:xfrm>
        </p:spPr>
        <p:txBody>
          <a:bodyPr/>
          <a:lstStyle/>
          <a:p>
            <a:pPr marL="0" indent="0">
              <a:buNone/>
              <a:defRPr/>
            </a:pPr>
            <a:r>
              <a:rPr lang="de-DE" sz="2400" dirty="0" smtClean="0">
                <a:latin typeface="+mn-lt"/>
              </a:rPr>
              <a:t>Ursache für die Erwärmung: nur die </a:t>
            </a:r>
            <a:r>
              <a:rPr lang="de-DE" sz="2400" dirty="0">
                <a:latin typeface="+mn-lt"/>
              </a:rPr>
              <a:t>Aktivität der </a:t>
            </a:r>
            <a:r>
              <a:rPr lang="de-DE" sz="2400" dirty="0" smtClean="0">
                <a:latin typeface="+mn-lt"/>
              </a:rPr>
              <a:t>Sonnenaktivität </a:t>
            </a:r>
            <a:r>
              <a:rPr lang="de-DE" sz="2000" dirty="0">
                <a:latin typeface="+mn-lt"/>
              </a:rPr>
              <a:t>(</a:t>
            </a:r>
            <a:r>
              <a:rPr lang="de-DE" sz="2000" dirty="0">
                <a:latin typeface="+mn-lt"/>
                <a:hlinkClick r:id="rId3"/>
              </a:rPr>
              <a:t>https://www.youtube.com/watch?v=SG3yT0Ol8ik</a:t>
            </a:r>
            <a:r>
              <a:rPr lang="de-DE" sz="2000" dirty="0">
                <a:latin typeface="+mn-lt"/>
              </a:rPr>
              <a:t> letzter Aufruf am 10.03.2017, bei 25:44 min) </a:t>
            </a:r>
          </a:p>
          <a:p>
            <a:pPr marL="266700" indent="-266700">
              <a:buNone/>
              <a:tabLst>
                <a:tab pos="266700" algn="l"/>
              </a:tabLst>
              <a:defRPr/>
            </a:pPr>
            <a:endParaRPr lang="de-DE" sz="2400" dirty="0" smtClean="0">
              <a:latin typeface="+mn-lt"/>
            </a:endParaRPr>
          </a:p>
        </p:txBody>
      </p:sp>
      <p:sp>
        <p:nvSpPr>
          <p:cNvPr id="25604"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Erklärungen kritisch bewerten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2DC652A2-DFF7-4EDD-A0DA-428481655079}" type="slidenum">
              <a:rPr lang="de-DE"/>
              <a:pPr>
                <a:defRPr/>
              </a:pPr>
              <a:t>18</a:t>
            </a:fld>
            <a:endParaRPr lang="de-DE"/>
          </a:p>
        </p:txBody>
      </p:sp>
      <p:sp>
        <p:nvSpPr>
          <p:cNvPr id="24" name="Inhaltsplatzhalter 1"/>
          <p:cNvSpPr txBox="1">
            <a:spLocks/>
          </p:cNvSpPr>
          <p:nvPr/>
        </p:nvSpPr>
        <p:spPr bwMode="auto">
          <a:xfrm>
            <a:off x="250825" y="2060848"/>
            <a:ext cx="8640763" cy="504825"/>
          </a:xfrm>
          <a:prstGeom prst="rect">
            <a:avLst/>
          </a:prstGeom>
        </p:spPr>
        <p:txBody>
          <a:bodyPr/>
          <a:lstStyle>
            <a:lvl1pPr marL="342900" indent="-342900" algn="l" rtl="0" eaLnBrk="1" fontAlgn="base" hangingPunct="1">
              <a:spcBef>
                <a:spcPct val="20000"/>
              </a:spcBef>
              <a:spcAft>
                <a:spcPct val="0"/>
              </a:spcAft>
              <a:buClr>
                <a:srgbClr val="7F7F7F"/>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66700" indent="-266700">
              <a:buFont typeface="Wingdings" pitchFamily="2" charset="2"/>
              <a:buNone/>
              <a:tabLst>
                <a:tab pos="266700" algn="l"/>
              </a:tabLst>
              <a:defRPr/>
            </a:pPr>
            <a:r>
              <a:rPr lang="de-DE" sz="2400" dirty="0" smtClean="0">
                <a:latin typeface="+mn-lt"/>
              </a:rPr>
              <a:t>Die Daten für die Sonnenaktivität sind bis 1980 aufgetragen!</a:t>
            </a:r>
          </a:p>
          <a:p>
            <a:pPr marL="266700" indent="-266700">
              <a:buFont typeface="Wingdings" pitchFamily="2" charset="2"/>
              <a:buNone/>
              <a:tabLst>
                <a:tab pos="266700" algn="l"/>
              </a:tabLst>
              <a:defRPr/>
            </a:pPr>
            <a:endParaRPr lang="de-DE" sz="2400" dirty="0" smtClean="0">
              <a:latin typeface="+mn-lt"/>
            </a:endParaRPr>
          </a:p>
        </p:txBody>
      </p:sp>
      <p:sp>
        <p:nvSpPr>
          <p:cNvPr id="25" name="Inhaltsplatzhalter 1"/>
          <p:cNvSpPr txBox="1">
            <a:spLocks/>
          </p:cNvSpPr>
          <p:nvPr/>
        </p:nvSpPr>
        <p:spPr>
          <a:xfrm>
            <a:off x="323528" y="2603823"/>
            <a:ext cx="8415338" cy="465137"/>
          </a:xfrm>
          <a:prstGeom prst="rect">
            <a:avLst/>
          </a:prstGeom>
        </p:spPr>
        <p:txBody>
          <a:bodyPr/>
          <a:lstStyle>
            <a:lvl1pPr marL="342900" indent="-342900" algn="l" rtl="0" eaLnBrk="1" fontAlgn="base" hangingPunct="1">
              <a:spcBef>
                <a:spcPct val="20000"/>
              </a:spcBef>
              <a:spcAft>
                <a:spcPct val="0"/>
              </a:spcAft>
              <a:buClr>
                <a:srgbClr val="7F7F7F"/>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Wingdings" pitchFamily="2" charset="2"/>
              <a:buNone/>
              <a:defRPr/>
            </a:pPr>
            <a:r>
              <a:rPr lang="de-DE" sz="2400" dirty="0" smtClean="0">
                <a:latin typeface="+mn-lt"/>
              </a:rPr>
              <a:t>=&gt; Behauptung der Autoren scheint richtig zu sein!</a:t>
            </a:r>
            <a:endParaRPr lang="de-DE" dirty="0" smtClean="0">
              <a:latin typeface="+mn-lt"/>
            </a:endParaRPr>
          </a:p>
        </p:txBody>
      </p:sp>
      <p:sp>
        <p:nvSpPr>
          <p:cNvPr id="27" name="Inhaltsplatzhalter 1"/>
          <p:cNvSpPr txBox="1">
            <a:spLocks/>
          </p:cNvSpPr>
          <p:nvPr/>
        </p:nvSpPr>
        <p:spPr>
          <a:xfrm>
            <a:off x="323528" y="3212976"/>
            <a:ext cx="8415338" cy="864096"/>
          </a:xfrm>
          <a:prstGeom prst="rect">
            <a:avLst/>
          </a:prstGeom>
        </p:spPr>
        <p:txBody>
          <a:bodyPr/>
          <a:lstStyle>
            <a:lvl1pPr marL="342900" indent="-342900" algn="l" rtl="0" eaLnBrk="1" fontAlgn="base" hangingPunct="1">
              <a:spcBef>
                <a:spcPct val="20000"/>
              </a:spcBef>
              <a:spcAft>
                <a:spcPct val="0"/>
              </a:spcAft>
              <a:buClr>
                <a:srgbClr val="7F7F7F"/>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61950" indent="-361950">
              <a:buFont typeface="Wingdings" pitchFamily="2" charset="2"/>
              <a:buNone/>
              <a:defRPr/>
            </a:pPr>
            <a:r>
              <a:rPr lang="de-DE" sz="2400" dirty="0" smtClean="0">
                <a:latin typeface="+mn-lt"/>
              </a:rPr>
              <a:t>=&gt; Behauptung der Autoren scheint </a:t>
            </a:r>
            <a:r>
              <a:rPr lang="de-DE" sz="2400" dirty="0" smtClean="0">
                <a:solidFill>
                  <a:srgbClr val="FF2F2F"/>
                </a:solidFill>
                <a:latin typeface="+mn-lt"/>
              </a:rPr>
              <a:t>aber nur bis 1980 </a:t>
            </a:r>
            <a:r>
              <a:rPr lang="de-DE" sz="2400" dirty="0" smtClean="0">
                <a:latin typeface="+mn-lt"/>
              </a:rPr>
              <a:t>richtig zu sein!</a:t>
            </a:r>
            <a:endParaRPr lang="de-DE" dirty="0" smtClean="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Erklärungen kritisch bewerten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43DC7B9D-A6A2-45C0-82DF-666D7667F10C}" type="slidenum">
              <a:rPr lang="de-DE"/>
              <a:pPr>
                <a:defRPr/>
              </a:pPr>
              <a:t>19</a:t>
            </a:fld>
            <a:endParaRPr lang="de-DE"/>
          </a:p>
        </p:txBody>
      </p:sp>
      <p:sp>
        <p:nvSpPr>
          <p:cNvPr id="49" name="Inhaltsplatzhalter 1"/>
          <p:cNvSpPr txBox="1">
            <a:spLocks/>
          </p:cNvSpPr>
          <p:nvPr/>
        </p:nvSpPr>
        <p:spPr>
          <a:xfrm>
            <a:off x="251520" y="948886"/>
            <a:ext cx="8640960" cy="1327986"/>
          </a:xfrm>
          <a:prstGeom prst="rect">
            <a:avLst/>
          </a:prstGeom>
        </p:spPr>
        <p:txBody>
          <a:bodyPr/>
          <a:lstStyle>
            <a:lvl1pPr marL="342900" indent="-342900" algn="l" rtl="0" eaLnBrk="1" fontAlgn="base" hangingPunct="1">
              <a:spcBef>
                <a:spcPct val="20000"/>
              </a:spcBef>
              <a:spcAft>
                <a:spcPct val="0"/>
              </a:spcAft>
              <a:buClr>
                <a:srgbClr val="7F7F7F"/>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Wingdings" pitchFamily="2" charset="2"/>
              <a:buNone/>
              <a:defRPr/>
            </a:pPr>
            <a:r>
              <a:rPr lang="de-DE" sz="2400" dirty="0">
                <a:latin typeface="+mn-lt"/>
              </a:rPr>
              <a:t>Ergänzung mit Messdaten bis 2015 aus einer anderen Datenquelle</a:t>
            </a:r>
            <a:r>
              <a:rPr lang="de-DE" sz="2000" dirty="0" smtClean="0">
                <a:latin typeface="+mn-lt"/>
              </a:rPr>
              <a:t>:</a:t>
            </a:r>
          </a:p>
          <a:p>
            <a:pPr marL="0" indent="0">
              <a:buNone/>
              <a:defRPr/>
            </a:pPr>
            <a:r>
              <a:rPr lang="de-DE" sz="1600" dirty="0">
                <a:latin typeface="+mn-lt"/>
              </a:rPr>
              <a:t>(</a:t>
            </a:r>
            <a:r>
              <a:rPr lang="de-DE" sz="1600" dirty="0">
                <a:latin typeface="+mn-lt"/>
                <a:hlinkClick r:id="rId3"/>
              </a:rPr>
              <a:t>https://</a:t>
            </a:r>
            <a:r>
              <a:rPr lang="de-DE" sz="1600" dirty="0" smtClean="0">
                <a:latin typeface="+mn-lt"/>
                <a:hlinkClick r:id="rId3"/>
              </a:rPr>
              <a:t>de.wikipedia.org/wiki/Globale_Erw%C3%A4rmung</a:t>
            </a:r>
            <a:r>
              <a:rPr lang="de-DE" sz="1600" dirty="0" smtClean="0">
                <a:latin typeface="+mn-lt"/>
              </a:rPr>
              <a:t>, </a:t>
            </a:r>
            <a:r>
              <a:rPr lang="de-DE" sz="1600" dirty="0">
                <a:latin typeface="+mn-lt"/>
              </a:rPr>
              <a:t>von Leland </a:t>
            </a:r>
            <a:r>
              <a:rPr lang="de-DE" sz="1600" dirty="0" err="1">
                <a:latin typeface="+mn-lt"/>
              </a:rPr>
              <a:t>McInnes</a:t>
            </a:r>
            <a:r>
              <a:rPr lang="de-DE" sz="1600" dirty="0">
                <a:latin typeface="+mn-lt"/>
              </a:rPr>
              <a:t> aus der englischsprachigen Wikipedia, CC BY-SA 3.0, </a:t>
            </a:r>
            <a:r>
              <a:rPr lang="de-DE" sz="1600" dirty="0">
                <a:latin typeface="+mn-lt"/>
                <a:hlinkClick r:id="rId4"/>
              </a:rPr>
              <a:t>https://</a:t>
            </a:r>
            <a:r>
              <a:rPr lang="de-DE" sz="1600" dirty="0" smtClean="0">
                <a:latin typeface="+mn-lt"/>
                <a:hlinkClick r:id="rId4"/>
              </a:rPr>
              <a:t>commons.wikimedia.org/w/index.php?curid=6696694</a:t>
            </a:r>
            <a:r>
              <a:rPr lang="de-DE" sz="1600" dirty="0" smtClean="0">
                <a:latin typeface="+mn-lt"/>
              </a:rPr>
              <a:t>, </a:t>
            </a:r>
            <a:r>
              <a:rPr lang="de-DE" sz="1600" dirty="0">
                <a:latin typeface="+mn-lt"/>
              </a:rPr>
              <a:t>letzter Zugriff am </a:t>
            </a:r>
            <a:r>
              <a:rPr lang="de-DE" sz="1600" dirty="0" smtClean="0">
                <a:latin typeface="+mn-lt"/>
              </a:rPr>
              <a:t>12.3.2017)</a:t>
            </a:r>
          </a:p>
        </p:txBody>
      </p:sp>
      <p:sp>
        <p:nvSpPr>
          <p:cNvPr id="51" name="Inhaltsplatzhalter 1"/>
          <p:cNvSpPr txBox="1">
            <a:spLocks/>
          </p:cNvSpPr>
          <p:nvPr/>
        </p:nvSpPr>
        <p:spPr>
          <a:xfrm>
            <a:off x="323850" y="5843588"/>
            <a:ext cx="8415338" cy="465137"/>
          </a:xfrm>
          <a:prstGeom prst="rect">
            <a:avLst/>
          </a:prstGeom>
        </p:spPr>
        <p:txBody>
          <a:bodyPr/>
          <a:lstStyle>
            <a:lvl1pPr marL="342900" indent="-342900" algn="l" rtl="0" eaLnBrk="1" fontAlgn="base" hangingPunct="1">
              <a:spcBef>
                <a:spcPct val="20000"/>
              </a:spcBef>
              <a:spcAft>
                <a:spcPct val="0"/>
              </a:spcAft>
              <a:buClr>
                <a:srgbClr val="7F7F7F"/>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Wingdings" pitchFamily="2" charset="2"/>
              <a:buNone/>
              <a:defRPr/>
            </a:pPr>
            <a:r>
              <a:rPr lang="de-DE" sz="2400" dirty="0" smtClean="0">
                <a:solidFill>
                  <a:srgbClr val="FF0000"/>
                </a:solidFill>
                <a:latin typeface="+mn-lt"/>
              </a:rPr>
              <a:t>=&gt; Behauptung der Autoren ist streng genommen falsch!</a:t>
            </a:r>
            <a:endParaRPr lang="de-DE" dirty="0" smtClean="0">
              <a:solidFill>
                <a:srgbClr val="FF0000"/>
              </a:solidFill>
              <a:latin typeface="+mn-lt"/>
            </a:endParaRPr>
          </a:p>
        </p:txBody>
      </p:sp>
      <p:sp>
        <p:nvSpPr>
          <p:cNvPr id="12" name="Textfeld 11"/>
          <p:cNvSpPr txBox="1"/>
          <p:nvPr/>
        </p:nvSpPr>
        <p:spPr>
          <a:xfrm>
            <a:off x="5652120" y="2564904"/>
            <a:ext cx="3312368" cy="2862322"/>
          </a:xfrm>
          <a:prstGeom prst="rect">
            <a:avLst/>
          </a:prstGeom>
          <a:noFill/>
        </p:spPr>
        <p:txBody>
          <a:bodyPr wrap="square" rtlCol="0">
            <a:spAutoFit/>
          </a:bodyPr>
          <a:lstStyle/>
          <a:p>
            <a:r>
              <a:rPr lang="de-DE" sz="2000" dirty="0" smtClean="0">
                <a:latin typeface="+mn-lt"/>
                <a:cs typeface="Arial" pitchFamily="34" charset="0"/>
              </a:rPr>
              <a:t>Das Diagramm präsentiert die </a:t>
            </a:r>
            <a:r>
              <a:rPr lang="de-DE" sz="2000" dirty="0">
                <a:latin typeface="+mn-lt"/>
                <a:cs typeface="Arial" pitchFamily="34" charset="0"/>
              </a:rPr>
              <a:t>Zahl der Sonnenflecken (inkl. deren Mittelwert) und die Änderung der Erdtemperatur (inkl. Mittelwert) ab 1850. </a:t>
            </a:r>
            <a:endParaRPr lang="de-DE" sz="2000" dirty="0" smtClean="0">
              <a:latin typeface="+mn-lt"/>
              <a:cs typeface="Arial" pitchFamily="34" charset="0"/>
            </a:endParaRPr>
          </a:p>
          <a:p>
            <a:r>
              <a:rPr lang="de-DE" sz="2000" dirty="0">
                <a:latin typeface="+mn-lt"/>
                <a:cs typeface="Arial" pitchFamily="34" charset="0"/>
              </a:rPr>
              <a:t>Gegensätzliche Verläufe von Sonnenaktivität und Temperatur in den letzten 25 </a:t>
            </a:r>
            <a:r>
              <a:rPr lang="de-DE" sz="2000" dirty="0" smtClean="0">
                <a:latin typeface="+mn-lt"/>
                <a:cs typeface="Arial" pitchFamily="34" charset="0"/>
              </a:rPr>
              <a:t>Jahren!</a:t>
            </a:r>
            <a:endParaRPr lang="de-DE" dirty="0"/>
          </a:p>
        </p:txBody>
      </p:sp>
      <p:grpSp>
        <p:nvGrpSpPr>
          <p:cNvPr id="13" name="Group 39"/>
          <p:cNvGrpSpPr>
            <a:grpSpLocks/>
          </p:cNvGrpSpPr>
          <p:nvPr/>
        </p:nvGrpSpPr>
        <p:grpSpPr bwMode="auto">
          <a:xfrm>
            <a:off x="179512" y="2276872"/>
            <a:ext cx="5040560" cy="3672408"/>
            <a:chOff x="1072" y="9412"/>
            <a:chExt cx="6025" cy="4162"/>
          </a:xfrm>
        </p:grpSpPr>
        <p:grpSp>
          <p:nvGrpSpPr>
            <p:cNvPr id="14" name="Group 40"/>
            <p:cNvGrpSpPr>
              <a:grpSpLocks/>
            </p:cNvGrpSpPr>
            <p:nvPr/>
          </p:nvGrpSpPr>
          <p:grpSpPr bwMode="auto">
            <a:xfrm>
              <a:off x="1072" y="9412"/>
              <a:ext cx="6025" cy="3997"/>
              <a:chOff x="1072" y="8786"/>
              <a:chExt cx="6173" cy="4630"/>
            </a:xfrm>
          </p:grpSpPr>
          <p:pic>
            <p:nvPicPr>
              <p:cNvPr id="26665" name="Picture 41" descr="720px-Temp-sunspot-c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 y="8786"/>
                <a:ext cx="6173" cy="4630"/>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42"/>
              <p:cNvSpPr>
                <a:spLocks noChangeShapeType="1"/>
              </p:cNvSpPr>
              <p:nvPr/>
            </p:nvSpPr>
            <p:spPr bwMode="auto">
              <a:xfrm>
                <a:off x="3456" y="9466"/>
                <a:ext cx="1490" cy="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3"/>
              <p:cNvSpPr>
                <a:spLocks noChangeShapeType="1"/>
              </p:cNvSpPr>
              <p:nvPr/>
            </p:nvSpPr>
            <p:spPr bwMode="auto">
              <a:xfrm>
                <a:off x="3186" y="9946"/>
                <a:ext cx="424" cy="24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5" name="Text Box 44"/>
            <p:cNvSpPr txBox="1">
              <a:spLocks noChangeArrowheads="1"/>
            </p:cNvSpPr>
            <p:nvPr/>
          </p:nvSpPr>
          <p:spPr bwMode="auto">
            <a:xfrm>
              <a:off x="1823" y="13144"/>
              <a:ext cx="1312"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altLang="de-DE" sz="900" b="0" i="0" u="none" strike="noStrike" cap="none" normalizeH="0" baseline="0" dirty="0" smtClean="0">
                  <a:ln>
                    <a:noFill/>
                  </a:ln>
                  <a:solidFill>
                    <a:schemeClr val="tx1"/>
                  </a:solidFill>
                  <a:effectLst/>
                  <a:latin typeface="Calibri" pitchFamily="34" charset="0"/>
                  <a:cs typeface="Arial" pitchFamily="34" charset="0"/>
                </a:rPr>
                <a:t>Diagramm </a:t>
              </a:r>
              <a:r>
                <a:rPr kumimoji="0" lang="de-DE" altLang="de-DE" sz="1100" b="0" i="0" u="none" strike="noStrike" cap="none" normalizeH="0" baseline="0" dirty="0" smtClean="0">
                  <a:ln>
                    <a:noFill/>
                  </a:ln>
                  <a:solidFill>
                    <a:schemeClr val="tx1"/>
                  </a:solidFill>
                  <a:effectLst/>
                  <a:latin typeface="Calibri" pitchFamily="34" charset="0"/>
                  <a:cs typeface="Arial" pitchFamily="34" charset="0"/>
                </a:rPr>
                <a:t>1</a:t>
              </a:r>
              <a:endParaRPr kumimoji="0" lang="de-DE" altLang="de-DE" sz="2400" b="0" i="0" u="none" strike="noStrike" cap="none" normalizeH="0" baseline="0" dirty="0" smtClean="0">
                <a:ln>
                  <a:noFill/>
                </a:ln>
                <a:solidFill>
                  <a:schemeClr val="tx1"/>
                </a:solidFill>
                <a:effectLst/>
                <a:latin typeface="Times" pitchFamily="18"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1052513"/>
            <a:ext cx="8856662" cy="4608512"/>
          </a:xfrm>
        </p:spPr>
        <p:txBody>
          <a:bodyPr/>
          <a:lstStyle/>
          <a:p>
            <a:pPr marL="0" indent="0">
              <a:buFont typeface="Wingdings" pitchFamily="2" charset="2"/>
              <a:buNone/>
              <a:defRPr/>
            </a:pPr>
            <a:r>
              <a:rPr lang="de-DE" dirty="0" smtClean="0">
                <a:latin typeface="+mn-lt"/>
              </a:rPr>
              <a:t>Leitperspektive: Bildung für nachhaltige Entwicklung</a:t>
            </a:r>
          </a:p>
          <a:p>
            <a:pPr marL="0" indent="0">
              <a:buFont typeface="Wingdings" pitchFamily="2" charset="2"/>
              <a:buNone/>
              <a:defRPr/>
            </a:pPr>
            <a:endParaRPr lang="de-DE" dirty="0">
              <a:latin typeface="+mn-lt"/>
            </a:endParaRPr>
          </a:p>
          <a:p>
            <a:pPr marL="0" indent="0">
              <a:buFont typeface="Wingdings" pitchFamily="2" charset="2"/>
              <a:buNone/>
              <a:defRPr/>
            </a:pPr>
            <a:r>
              <a:rPr lang="de-DE" dirty="0" smtClean="0">
                <a:latin typeface="+mn-lt"/>
              </a:rPr>
              <a:t>Wer kann schon dagegen sein! </a:t>
            </a:r>
          </a:p>
          <a:p>
            <a:pPr marL="0" indent="0">
              <a:buFont typeface="Wingdings" pitchFamily="2" charset="2"/>
              <a:buNone/>
              <a:defRPr/>
            </a:pPr>
            <a:endParaRPr lang="de-DE" dirty="0">
              <a:latin typeface="+mn-lt"/>
            </a:endParaRPr>
          </a:p>
          <a:p>
            <a:pPr marL="2690813" indent="-2690813">
              <a:buFont typeface="Wingdings" pitchFamily="2" charset="2"/>
              <a:buNone/>
              <a:defRPr/>
            </a:pPr>
            <a:r>
              <a:rPr lang="de-DE" dirty="0" smtClean="0">
                <a:latin typeface="+mn-lt"/>
              </a:rPr>
              <a:t>Aber die folgenden Fragen sollten beantwortet werden:</a:t>
            </a:r>
          </a:p>
          <a:p>
            <a:pPr marL="449263" indent="-449263">
              <a:spcBef>
                <a:spcPts val="1800"/>
              </a:spcBef>
              <a:buFont typeface="+mj-lt"/>
              <a:buAutoNum type="arabicPeriod"/>
              <a:defRPr/>
            </a:pPr>
            <a:r>
              <a:rPr lang="de-DE" dirty="0">
                <a:latin typeface="+mn-lt"/>
              </a:rPr>
              <a:t>Was kann speziell das Fach Physik dazu beisteuern</a:t>
            </a:r>
            <a:r>
              <a:rPr lang="de-DE" dirty="0" smtClean="0">
                <a:latin typeface="+mn-lt"/>
              </a:rPr>
              <a:t>?</a:t>
            </a:r>
          </a:p>
          <a:p>
            <a:pPr marL="449263" indent="-449263">
              <a:spcBef>
                <a:spcPts val="1800"/>
              </a:spcBef>
              <a:buFont typeface="+mj-lt"/>
              <a:buAutoNum type="arabicPeriod"/>
              <a:defRPr/>
            </a:pPr>
            <a:r>
              <a:rPr lang="de-DE" dirty="0" smtClean="0">
                <a:latin typeface="+mn-lt"/>
              </a:rPr>
              <a:t>Welche Ziele sollen mit dieser Leitperspektive explizit erreicht werden?</a:t>
            </a:r>
          </a:p>
          <a:p>
            <a:pPr marL="449263" indent="-449263">
              <a:buFont typeface="+mj-lt"/>
              <a:buAutoNum type="arabicPeriod"/>
              <a:defRPr/>
            </a:pPr>
            <a:endParaRPr lang="de-DE" dirty="0" smtClean="0">
              <a:latin typeface="+mn-lt"/>
            </a:endParaRPr>
          </a:p>
        </p:txBody>
      </p:sp>
      <p:sp>
        <p:nvSpPr>
          <p:cNvPr id="7171"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BNE in Physik</a:t>
            </a:r>
          </a:p>
        </p:txBody>
      </p:sp>
      <p:sp>
        <p:nvSpPr>
          <p:cNvPr id="4" name="Fußzeilenplatzhalter 3"/>
          <p:cNvSpPr>
            <a:spLocks noGrp="1"/>
          </p:cNvSpPr>
          <p:nvPr>
            <p:ph type="ftr" sz="quarter" idx="10"/>
          </p:nvPr>
        </p:nvSpPr>
        <p:spPr>
          <a:xfrm>
            <a:off x="179388" y="6519863"/>
            <a:ext cx="4464050" cy="365125"/>
          </a:xfrm>
        </p:spPr>
        <p:txBody>
          <a:bodyPr/>
          <a:lstStyle/>
          <a:p>
            <a:pPr>
              <a:defRPr/>
            </a:pPr>
            <a:r>
              <a:rPr lang="de-DE"/>
              <a:t>ZPG Physik 10.07.2017 – Rolf Piffer</a:t>
            </a:r>
          </a:p>
        </p:txBody>
      </p:sp>
      <p:sp>
        <p:nvSpPr>
          <p:cNvPr id="5" name="Foliennummernplatzhalter 4"/>
          <p:cNvSpPr>
            <a:spLocks noGrp="1"/>
          </p:cNvSpPr>
          <p:nvPr>
            <p:ph type="sldNum" sz="quarter" idx="11"/>
          </p:nvPr>
        </p:nvSpPr>
        <p:spPr/>
        <p:txBody>
          <a:bodyPr/>
          <a:lstStyle/>
          <a:p>
            <a:pPr>
              <a:defRPr/>
            </a:pPr>
            <a:r>
              <a:rPr lang="de-DE"/>
              <a:t>Folie </a:t>
            </a:r>
            <a:fld id="{F9D14A2D-2CD7-4368-9700-E9FD861BD4D4}" type="slidenum">
              <a:rPr lang="de-DE"/>
              <a:pPr>
                <a:defRPr/>
              </a:pPr>
              <a:t>2</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03238"/>
          </a:xfrm>
        </p:spPr>
        <p:txBody>
          <a:bodyPr/>
          <a:lstStyle/>
          <a:p>
            <a:pPr marL="266700" indent="-266700">
              <a:buFont typeface="Wingdings" pitchFamily="2" charset="2"/>
              <a:buNone/>
              <a:tabLst>
                <a:tab pos="266700" algn="l"/>
              </a:tabLst>
              <a:defRPr/>
            </a:pPr>
            <a:r>
              <a:rPr lang="de-DE" sz="2400" dirty="0" smtClean="0">
                <a:latin typeface="+mn-lt"/>
              </a:rPr>
              <a:t>Rolle des CO</a:t>
            </a:r>
            <a:r>
              <a:rPr lang="de-DE" sz="2400" baseline="-25000" dirty="0" smtClean="0">
                <a:latin typeface="+mn-lt"/>
              </a:rPr>
              <a:t>2</a:t>
            </a:r>
            <a:r>
              <a:rPr lang="de-DE" sz="2400" dirty="0" smtClean="0">
                <a:latin typeface="+mn-lt"/>
              </a:rPr>
              <a:t> für den weiteren Temperaturanstieg:</a:t>
            </a:r>
          </a:p>
        </p:txBody>
      </p:sp>
      <p:sp>
        <p:nvSpPr>
          <p:cNvPr id="27651"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Erklärungen kritisch bewerten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1F552C4C-9288-46ED-8F11-CDC70192F061}" type="slidenum">
              <a:rPr lang="de-DE"/>
              <a:pPr>
                <a:defRPr/>
              </a:pPr>
              <a:t>20</a:t>
            </a:fld>
            <a:endParaRPr lang="de-DE"/>
          </a:p>
        </p:txBody>
      </p:sp>
      <p:sp>
        <p:nvSpPr>
          <p:cNvPr id="51" name="Inhaltsplatzhalter 1"/>
          <p:cNvSpPr txBox="1">
            <a:spLocks/>
          </p:cNvSpPr>
          <p:nvPr/>
        </p:nvSpPr>
        <p:spPr>
          <a:xfrm>
            <a:off x="323850" y="5843588"/>
            <a:ext cx="8415338" cy="465137"/>
          </a:xfrm>
          <a:prstGeom prst="rect">
            <a:avLst/>
          </a:prstGeom>
        </p:spPr>
        <p:txBody>
          <a:bodyPr/>
          <a:lstStyle>
            <a:lvl1pPr marL="342900" indent="-342900" algn="l" rtl="0" eaLnBrk="1" fontAlgn="base" hangingPunct="1">
              <a:spcBef>
                <a:spcPct val="20000"/>
              </a:spcBef>
              <a:spcAft>
                <a:spcPct val="0"/>
              </a:spcAft>
              <a:buClr>
                <a:srgbClr val="7F7F7F"/>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Wingdings" pitchFamily="2" charset="2"/>
              <a:buNone/>
              <a:defRPr/>
            </a:pPr>
            <a:r>
              <a:rPr lang="de-DE" sz="2400" dirty="0" smtClean="0">
                <a:solidFill>
                  <a:srgbClr val="FF0000"/>
                </a:solidFill>
                <a:latin typeface="+mn-lt"/>
              </a:rPr>
              <a:t>=&gt; CO</a:t>
            </a:r>
            <a:r>
              <a:rPr lang="de-DE" sz="2400" baseline="-25000" dirty="0" smtClean="0">
                <a:solidFill>
                  <a:srgbClr val="FF0000"/>
                </a:solidFill>
                <a:latin typeface="+mn-lt"/>
              </a:rPr>
              <a:t>2</a:t>
            </a:r>
            <a:r>
              <a:rPr lang="de-DE" sz="2400" dirty="0" smtClean="0">
                <a:solidFill>
                  <a:srgbClr val="FF0000"/>
                </a:solidFill>
                <a:latin typeface="+mn-lt"/>
              </a:rPr>
              <a:t>-Konzentration steigt etwa wie die Temperatur</a:t>
            </a:r>
            <a:endParaRPr lang="de-DE" dirty="0" smtClean="0">
              <a:solidFill>
                <a:srgbClr val="FF0000"/>
              </a:solidFill>
              <a:latin typeface="+mn-lt"/>
            </a:endParaRPr>
          </a:p>
        </p:txBody>
      </p:sp>
      <p:grpSp>
        <p:nvGrpSpPr>
          <p:cNvPr id="3" name="Group 33"/>
          <p:cNvGrpSpPr>
            <a:grpSpLocks/>
          </p:cNvGrpSpPr>
          <p:nvPr/>
        </p:nvGrpSpPr>
        <p:grpSpPr bwMode="auto">
          <a:xfrm>
            <a:off x="209698" y="1412776"/>
            <a:ext cx="5514430" cy="4320480"/>
            <a:chOff x="1072" y="9412"/>
            <a:chExt cx="6025" cy="4162"/>
          </a:xfrm>
        </p:grpSpPr>
        <p:grpSp>
          <p:nvGrpSpPr>
            <p:cNvPr id="5" name="Group 34"/>
            <p:cNvGrpSpPr>
              <a:grpSpLocks/>
            </p:cNvGrpSpPr>
            <p:nvPr/>
          </p:nvGrpSpPr>
          <p:grpSpPr bwMode="auto">
            <a:xfrm>
              <a:off x="1072" y="9412"/>
              <a:ext cx="6025" cy="3997"/>
              <a:chOff x="1072" y="8786"/>
              <a:chExt cx="6173" cy="4630"/>
            </a:xfrm>
          </p:grpSpPr>
          <p:pic>
            <p:nvPicPr>
              <p:cNvPr id="27683" name="Picture 35" descr="720px-Temp-sunspot-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 y="8786"/>
                <a:ext cx="6173" cy="463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36"/>
              <p:cNvSpPr>
                <a:spLocks noChangeShapeType="1"/>
              </p:cNvSpPr>
              <p:nvPr/>
            </p:nvSpPr>
            <p:spPr bwMode="auto">
              <a:xfrm>
                <a:off x="3456" y="9466"/>
                <a:ext cx="1490" cy="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37"/>
              <p:cNvSpPr>
                <a:spLocks noChangeShapeType="1"/>
              </p:cNvSpPr>
              <p:nvPr/>
            </p:nvSpPr>
            <p:spPr bwMode="auto">
              <a:xfrm>
                <a:off x="3186" y="9946"/>
                <a:ext cx="424" cy="24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7" name="Text Box 38"/>
            <p:cNvSpPr txBox="1">
              <a:spLocks noChangeArrowheads="1"/>
            </p:cNvSpPr>
            <p:nvPr/>
          </p:nvSpPr>
          <p:spPr bwMode="auto">
            <a:xfrm>
              <a:off x="1823" y="13144"/>
              <a:ext cx="1312"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altLang="de-DE" sz="900" b="0" i="0" u="none" strike="noStrike" cap="none" normalizeH="0" baseline="0" smtClean="0">
                  <a:ln>
                    <a:noFill/>
                  </a:ln>
                  <a:solidFill>
                    <a:schemeClr val="tx1"/>
                  </a:solidFill>
                  <a:effectLst/>
                  <a:latin typeface="Calibri" pitchFamily="34" charset="0"/>
                  <a:cs typeface="Arial" pitchFamily="34" charset="0"/>
                </a:rPr>
                <a:t>Diagramm </a:t>
              </a:r>
              <a:r>
                <a:rPr kumimoji="0" lang="de-DE" altLang="de-DE" sz="1100" b="0" i="0" u="none" strike="noStrike" cap="none" normalizeH="0" baseline="0" smtClean="0">
                  <a:ln>
                    <a:noFill/>
                  </a:ln>
                  <a:solidFill>
                    <a:schemeClr val="tx1"/>
                  </a:solidFill>
                  <a:effectLst/>
                  <a:latin typeface="Calibri" pitchFamily="34" charset="0"/>
                  <a:cs typeface="Arial" pitchFamily="34" charset="0"/>
                </a:rPr>
                <a:t>2</a:t>
              </a:r>
              <a:endParaRPr kumimoji="0" lang="de-DE" altLang="de-DE" sz="2400" b="0" i="0" u="none" strike="noStrike" cap="none" normalizeH="0" baseline="0" smtClean="0">
                <a:ln>
                  <a:noFill/>
                </a:ln>
                <a:solidFill>
                  <a:schemeClr val="tx1"/>
                </a:solidFill>
                <a:effectLst/>
                <a:latin typeface="Times" pitchFamily="18" charset="0"/>
                <a:cs typeface="Arial" pitchFamily="34" charset="0"/>
              </a:endParaRPr>
            </a:p>
          </p:txBody>
        </p:sp>
      </p:grpSp>
      <p:grpSp>
        <p:nvGrpSpPr>
          <p:cNvPr id="27656" name="Gruppieren 22"/>
          <p:cNvGrpSpPr>
            <a:grpSpLocks/>
          </p:cNvGrpSpPr>
          <p:nvPr/>
        </p:nvGrpSpPr>
        <p:grpSpPr bwMode="auto">
          <a:xfrm>
            <a:off x="4932040" y="1624179"/>
            <a:ext cx="3455988" cy="1512887"/>
            <a:chOff x="5508104" y="2131841"/>
            <a:chExt cx="3456384" cy="1513183"/>
          </a:xfrm>
        </p:grpSpPr>
        <p:cxnSp>
          <p:nvCxnSpPr>
            <p:cNvPr id="8" name="Gerade Verbindung mit Pfeil 7"/>
            <p:cNvCxnSpPr/>
            <p:nvPr/>
          </p:nvCxnSpPr>
          <p:spPr>
            <a:xfrm flipH="1">
              <a:off x="5508104" y="2376364"/>
              <a:ext cx="1295548" cy="1268660"/>
            </a:xfrm>
            <a:prstGeom prst="straightConnector1">
              <a:avLst/>
            </a:prstGeom>
            <a:ln w="25400">
              <a:solidFill>
                <a:srgbClr val="6600FF"/>
              </a:solidFill>
              <a:tailEnd type="arrow"/>
            </a:ln>
          </p:spPr>
          <p:style>
            <a:lnRef idx="1">
              <a:schemeClr val="accent1"/>
            </a:lnRef>
            <a:fillRef idx="0">
              <a:schemeClr val="accent1"/>
            </a:fillRef>
            <a:effectRef idx="0">
              <a:schemeClr val="accent1"/>
            </a:effectRef>
            <a:fontRef idx="minor">
              <a:schemeClr val="tx1"/>
            </a:fontRef>
          </p:style>
        </p:cxnSp>
        <p:sp>
          <p:nvSpPr>
            <p:cNvPr id="49" name="Inhaltsplatzhalter 1"/>
            <p:cNvSpPr txBox="1">
              <a:spLocks/>
            </p:cNvSpPr>
            <p:nvPr/>
          </p:nvSpPr>
          <p:spPr>
            <a:xfrm>
              <a:off x="6803652" y="2131841"/>
              <a:ext cx="2160836" cy="792317"/>
            </a:xfrm>
            <a:prstGeom prst="rect">
              <a:avLst/>
            </a:prstGeom>
          </p:spPr>
          <p:txBody>
            <a:bodyPr/>
            <a:lstStyle>
              <a:lvl1pPr marL="342900" indent="-342900" algn="l" rtl="0" eaLnBrk="1" fontAlgn="base" hangingPunct="1">
                <a:spcBef>
                  <a:spcPct val="20000"/>
                </a:spcBef>
                <a:spcAft>
                  <a:spcPct val="0"/>
                </a:spcAft>
                <a:buClr>
                  <a:srgbClr val="7F7F7F"/>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Wingdings" pitchFamily="2" charset="2"/>
                <a:buNone/>
                <a:defRPr/>
              </a:pPr>
              <a:r>
                <a:rPr lang="de-DE" sz="2000" dirty="0" smtClean="0">
                  <a:latin typeface="+mn-lt"/>
                </a:rPr>
                <a:t>CO</a:t>
              </a:r>
              <a:r>
                <a:rPr lang="de-DE" sz="2000" baseline="-25000" dirty="0" smtClean="0">
                  <a:latin typeface="+mn-lt"/>
                </a:rPr>
                <a:t>2</a:t>
              </a:r>
              <a:r>
                <a:rPr lang="de-DE" sz="2000" dirty="0" smtClean="0">
                  <a:latin typeface="+mn-lt"/>
                </a:rPr>
                <a:t>-Konzentration in der Atmosphäre</a:t>
              </a:r>
            </a:p>
            <a:p>
              <a:pPr marL="266700" indent="-266700">
                <a:buFont typeface="Wingdings" pitchFamily="2" charset="2"/>
                <a:buNone/>
                <a:tabLst>
                  <a:tab pos="266700" algn="l"/>
                </a:tabLst>
                <a:defRPr/>
              </a:pPr>
              <a:endParaRPr lang="de-DE" sz="2400" dirty="0" smtClean="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3816350"/>
          </a:xfrm>
        </p:spPr>
        <p:txBody>
          <a:bodyPr/>
          <a:lstStyle/>
          <a:p>
            <a:pPr marL="266700" indent="-266700">
              <a:buFont typeface="Wingdings" pitchFamily="2" charset="2"/>
              <a:buNone/>
              <a:tabLst>
                <a:tab pos="266700" algn="l"/>
              </a:tabLst>
              <a:defRPr/>
            </a:pPr>
            <a:r>
              <a:rPr lang="de-DE" sz="2400" dirty="0" smtClean="0">
                <a:latin typeface="+mn-lt"/>
              </a:rPr>
              <a:t>Diskussion über:</a:t>
            </a:r>
          </a:p>
          <a:p>
            <a:pPr>
              <a:tabLst>
                <a:tab pos="266700" algn="l"/>
              </a:tabLst>
              <a:defRPr/>
            </a:pPr>
            <a:r>
              <a:rPr lang="de-DE" sz="2400" dirty="0" smtClean="0">
                <a:latin typeface="+mn-lt"/>
              </a:rPr>
              <a:t>Informationsquellen und deren Interessenhintergrund </a:t>
            </a:r>
            <a:endParaRPr lang="de-DE" sz="2400" dirty="0">
              <a:latin typeface="+mn-lt"/>
            </a:endParaRPr>
          </a:p>
          <a:p>
            <a:pPr>
              <a:tabLst>
                <a:tab pos="266700" algn="l"/>
              </a:tabLst>
              <a:defRPr/>
            </a:pPr>
            <a:r>
              <a:rPr lang="de-DE" sz="2400" dirty="0" smtClean="0">
                <a:latin typeface="+mn-lt"/>
              </a:rPr>
              <a:t>Intentionale Darstellung von Messdaten</a:t>
            </a:r>
          </a:p>
          <a:p>
            <a:pPr lvl="1">
              <a:tabLst>
                <a:tab pos="266700" algn="l"/>
              </a:tabLst>
              <a:defRPr/>
            </a:pPr>
            <a:r>
              <a:rPr lang="de-DE" sz="2000" dirty="0" smtClean="0">
                <a:latin typeface="+mn-lt"/>
              </a:rPr>
              <a:t>Messbereiche</a:t>
            </a:r>
          </a:p>
          <a:p>
            <a:pPr lvl="1">
              <a:tabLst>
                <a:tab pos="266700" algn="l"/>
              </a:tabLst>
              <a:defRPr/>
            </a:pPr>
            <a:r>
              <a:rPr lang="de-DE" sz="2000" dirty="0" smtClean="0">
                <a:latin typeface="+mn-lt"/>
              </a:rPr>
              <a:t>Skalierung </a:t>
            </a:r>
          </a:p>
          <a:p>
            <a:pPr lvl="1">
              <a:tabLst>
                <a:tab pos="266700" algn="l"/>
              </a:tabLst>
              <a:defRPr/>
            </a:pPr>
            <a:r>
              <a:rPr lang="de-DE" sz="2000" dirty="0" smtClean="0">
                <a:latin typeface="+mn-lt"/>
              </a:rPr>
              <a:t>Maßstab etc.</a:t>
            </a:r>
          </a:p>
          <a:p>
            <a:pPr>
              <a:tabLst>
                <a:tab pos="266700" algn="l"/>
              </a:tabLst>
              <a:defRPr/>
            </a:pPr>
            <a:r>
              <a:rPr lang="de-DE" sz="2400" dirty="0" smtClean="0">
                <a:latin typeface="+mn-lt"/>
              </a:rPr>
              <a:t>Bedeutung der „Anhörung“ und der kritischen Auseinandersetzung mit gegenteiligen Meinungen</a:t>
            </a:r>
          </a:p>
          <a:p>
            <a:pPr>
              <a:tabLst>
                <a:tab pos="266700" algn="l"/>
              </a:tabLst>
              <a:defRPr/>
            </a:pPr>
            <a:endParaRPr lang="de-DE" sz="2400" dirty="0" smtClean="0">
              <a:latin typeface="+mn-lt"/>
            </a:endParaRPr>
          </a:p>
          <a:p>
            <a:pPr marL="266700" indent="-266700">
              <a:buFont typeface="Wingdings" pitchFamily="2" charset="2"/>
              <a:buNone/>
              <a:tabLst>
                <a:tab pos="266700" algn="l"/>
              </a:tabLst>
              <a:defRPr/>
            </a:pPr>
            <a:endParaRPr lang="de-DE" sz="2400" dirty="0" smtClean="0">
              <a:latin typeface="+mn-lt"/>
            </a:endParaRPr>
          </a:p>
        </p:txBody>
      </p:sp>
      <p:sp>
        <p:nvSpPr>
          <p:cNvPr id="28675"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Erklärungen kritisch bewerten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3402170D-237C-4A7D-9A05-9442920340F3}" type="slidenum">
              <a:rPr lang="de-DE"/>
              <a:pPr>
                <a:defRPr/>
              </a:pPr>
              <a:t>21</a:t>
            </a:fld>
            <a:endParaRPr lang="de-DE"/>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76263"/>
          </a:xfrm>
        </p:spPr>
        <p:txBody>
          <a:bodyPr/>
          <a:lstStyle/>
          <a:p>
            <a:pPr marL="0" indent="0">
              <a:buFont typeface="Wingdings" pitchFamily="2" charset="2"/>
              <a:buNone/>
              <a:tabLst>
                <a:tab pos="0" algn="l"/>
              </a:tabLst>
              <a:defRPr/>
            </a:pPr>
            <a:r>
              <a:rPr lang="de-DE" sz="2400" dirty="0" smtClean="0">
                <a:latin typeface="+mn-lt"/>
              </a:rPr>
              <a:t>Temperaturanstieg und Treibhausgase:</a:t>
            </a:r>
          </a:p>
        </p:txBody>
      </p:sp>
      <p:sp>
        <p:nvSpPr>
          <p:cNvPr id="29699"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Energieversorgung und Klimawandel</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215D1B15-A933-4C9D-A810-21BA937D46C8}" type="slidenum">
              <a:rPr lang="de-DE"/>
              <a:pPr>
                <a:defRPr/>
              </a:pPr>
              <a:t>22</a:t>
            </a:fld>
            <a:endParaRPr lang="de-DE"/>
          </a:p>
        </p:txBody>
      </p:sp>
      <p:grpSp>
        <p:nvGrpSpPr>
          <p:cNvPr id="3" name="Gruppieren 2"/>
          <p:cNvGrpSpPr/>
          <p:nvPr/>
        </p:nvGrpSpPr>
        <p:grpSpPr>
          <a:xfrm>
            <a:off x="525769" y="2954416"/>
            <a:ext cx="7880046" cy="3383782"/>
            <a:chOff x="525769" y="2780926"/>
            <a:chExt cx="7880046" cy="3383782"/>
          </a:xfrm>
        </p:grpSpPr>
        <p:graphicFrame>
          <p:nvGraphicFramePr>
            <p:cNvPr id="9" name="Diagramm 8"/>
            <p:cNvGraphicFramePr/>
            <p:nvPr>
              <p:extLst>
                <p:ext uri="{D42A27DB-BD31-4B8C-83A1-F6EECF244321}">
                  <p14:modId xmlns:p14="http://schemas.microsoft.com/office/powerpoint/2010/main" val="1578135918"/>
                </p:ext>
              </p:extLst>
            </p:nvPr>
          </p:nvGraphicFramePr>
          <p:xfrm>
            <a:off x="525769" y="2780926"/>
            <a:ext cx="4005080" cy="338378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hteck 9"/>
            <p:cNvSpPr/>
            <p:nvPr/>
          </p:nvSpPr>
          <p:spPr bwMode="auto">
            <a:xfrm>
              <a:off x="4633915" y="3024469"/>
              <a:ext cx="3771900" cy="552905"/>
            </a:xfrm>
            <a:prstGeom prst="rect">
              <a:avLst/>
            </a:prstGeom>
          </p:spPr>
          <p:txBody>
            <a:bodyPr>
              <a:spAutoFit/>
            </a:bodyPr>
            <a:lstStyle/>
            <a:p>
              <a:pPr eaLnBrk="0" hangingPunct="0">
                <a:defRPr/>
              </a:pPr>
              <a:r>
                <a:rPr lang="de-DE" sz="1100" dirty="0">
                  <a:latin typeface="+mn-lt"/>
                  <a:cs typeface="+mn-cs"/>
                </a:rPr>
                <a:t>[Datenquelle: </a:t>
              </a:r>
              <a:r>
                <a:rPr lang="de-DE" sz="1100" dirty="0" err="1">
                  <a:latin typeface="+mn-lt"/>
                  <a:cs typeface="+mn-cs"/>
                </a:rPr>
                <a:t>DLR_School_Info</a:t>
              </a:r>
              <a:r>
                <a:rPr lang="de-DE" sz="1100" dirty="0">
                  <a:latin typeface="+mn-lt"/>
                  <a:cs typeface="+mn-cs"/>
                </a:rPr>
                <a:t> Energie, Schülerinformation Heft 1 (2012), S. 23]</a:t>
              </a:r>
            </a:p>
          </p:txBody>
        </p:sp>
      </p:grpSp>
      <p:sp>
        <p:nvSpPr>
          <p:cNvPr id="11" name="Inhaltsplatzhalter 1"/>
          <p:cNvSpPr txBox="1">
            <a:spLocks/>
          </p:cNvSpPr>
          <p:nvPr/>
        </p:nvSpPr>
        <p:spPr>
          <a:xfrm>
            <a:off x="395536" y="1484313"/>
            <a:ext cx="8270627" cy="1440631"/>
          </a:xfrm>
          <a:prstGeom prst="rect">
            <a:avLst/>
          </a:prstGeom>
        </p:spPr>
        <p:txBody>
          <a:bodyPr/>
          <a:lstStyle>
            <a:lvl1pPr marL="342900" indent="-342900" algn="l" rtl="0" eaLnBrk="1" fontAlgn="base" hangingPunct="1">
              <a:spcBef>
                <a:spcPct val="20000"/>
              </a:spcBef>
              <a:spcAft>
                <a:spcPct val="0"/>
              </a:spcAft>
              <a:buClr>
                <a:srgbClr val="7F7F7F"/>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de-DE" sz="1800" dirty="0">
                <a:latin typeface="+mn-lt"/>
              </a:rPr>
              <a:t>Gemäß vieler wissenschaftlichen Untersuchungen ist Kohlenstoffdioxid das Treibhausgas, das zur Zeit den größten Anteil am anthropogenen Treibhauseffekt hat. Kohlenstoffdioxid wird hauptsächlich bei der Energiebereitstellung durch Verbrennung fossiler Brennstoffe freigesetzt (siehe z.B. </a:t>
            </a:r>
            <a:r>
              <a:rPr lang="de-DE" sz="1800" dirty="0" err="1">
                <a:latin typeface="+mn-lt"/>
              </a:rPr>
              <a:t>Mojib</a:t>
            </a:r>
            <a:r>
              <a:rPr lang="de-DE" sz="1800" dirty="0">
                <a:latin typeface="+mn-lt"/>
              </a:rPr>
              <a:t> Latif: Globale Erwärmung, in: </a:t>
            </a:r>
            <a:r>
              <a:rPr lang="de-DE" sz="1800" dirty="0" err="1">
                <a:latin typeface="+mn-lt"/>
              </a:rPr>
              <a:t>NiU</a:t>
            </a:r>
            <a:r>
              <a:rPr lang="de-DE" sz="1800" dirty="0">
                <a:latin typeface="+mn-lt"/>
              </a:rPr>
              <a:t> Chemie, 3(2012), Nr. 23, S. 2).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040213"/>
          </a:xfrm>
        </p:spPr>
        <p:txBody>
          <a:bodyPr/>
          <a:lstStyle/>
          <a:p>
            <a:pPr marL="266700" indent="-266700">
              <a:buFont typeface="Wingdings" pitchFamily="2" charset="2"/>
              <a:buNone/>
              <a:tabLst>
                <a:tab pos="266700" algn="l"/>
              </a:tabLst>
              <a:defRPr/>
            </a:pPr>
            <a:r>
              <a:rPr lang="de-DE" sz="2400" dirty="0" smtClean="0">
                <a:latin typeface="+mn-lt"/>
              </a:rPr>
              <a:t>Struktur des Materials:</a:t>
            </a:r>
          </a:p>
          <a:p>
            <a:pPr marL="457200" indent="-457200">
              <a:buFont typeface="+mj-lt"/>
              <a:buAutoNum type="arabicPeriod"/>
              <a:tabLst>
                <a:tab pos="266700" algn="l"/>
              </a:tabLst>
              <a:defRPr/>
            </a:pPr>
            <a:r>
              <a:rPr lang="de-DE" sz="2400" dirty="0" smtClean="0">
                <a:latin typeface="+mn-lt"/>
              </a:rPr>
              <a:t>Probleme </a:t>
            </a:r>
            <a:r>
              <a:rPr lang="de-DE" sz="2400" dirty="0">
                <a:latin typeface="+mn-lt"/>
              </a:rPr>
              <a:t>bei der Bereitstellung der Energie:</a:t>
            </a:r>
          </a:p>
          <a:p>
            <a:pPr marL="857250" lvl="1" indent="-457200">
              <a:buFont typeface="+mj-lt"/>
              <a:buAutoNum type="alphaLcParenR"/>
              <a:tabLst>
                <a:tab pos="266700" algn="l"/>
              </a:tabLst>
              <a:defRPr/>
            </a:pPr>
            <a:r>
              <a:rPr lang="de-DE" sz="2000" dirty="0">
                <a:latin typeface="+mn-lt"/>
              </a:rPr>
              <a:t>Bedarf und Angebot meist nicht zeitgleich</a:t>
            </a:r>
          </a:p>
          <a:p>
            <a:pPr marL="857250" lvl="1" indent="-457200">
              <a:buFont typeface="+mj-lt"/>
              <a:buAutoNum type="alphaLcParenR"/>
              <a:tabLst>
                <a:tab pos="266700" algn="l"/>
              </a:tabLst>
              <a:defRPr/>
            </a:pPr>
            <a:r>
              <a:rPr lang="de-DE" sz="2000" dirty="0">
                <a:latin typeface="+mn-lt"/>
              </a:rPr>
              <a:t>Überproduktion </a:t>
            </a:r>
          </a:p>
          <a:p>
            <a:pPr marL="801688" lvl="1" indent="-401638">
              <a:buFont typeface="Symbol"/>
              <a:buChar char="Þ"/>
              <a:tabLst>
                <a:tab pos="801688" algn="l"/>
              </a:tabLst>
              <a:defRPr/>
            </a:pPr>
            <a:r>
              <a:rPr lang="de-DE" sz="2000" dirty="0">
                <a:latin typeface="+mn-lt"/>
              </a:rPr>
              <a:t>Problem bei regenerativer Energieversorgung bei der Grundlast</a:t>
            </a:r>
          </a:p>
          <a:p>
            <a:pPr marL="801688" lvl="1" indent="-401638">
              <a:buFont typeface="Symbol"/>
              <a:buChar char="Þ"/>
              <a:tabLst>
                <a:tab pos="801688" algn="l"/>
              </a:tabLst>
              <a:defRPr/>
            </a:pPr>
            <a:r>
              <a:rPr lang="de-DE" sz="2000" dirty="0">
                <a:latin typeface="+mn-lt"/>
              </a:rPr>
              <a:t>Besondere Anforderungen an Kraftwerke zur Energieversorgung</a:t>
            </a:r>
          </a:p>
          <a:p>
            <a:pPr marL="457200" indent="-457200">
              <a:buFont typeface="+mj-lt"/>
              <a:buAutoNum type="arabicPeriod"/>
              <a:tabLst>
                <a:tab pos="266700" algn="l"/>
              </a:tabLst>
              <a:defRPr/>
            </a:pPr>
            <a:r>
              <a:rPr lang="de-DE" sz="2400" dirty="0">
                <a:latin typeface="+mn-lt"/>
              </a:rPr>
              <a:t>Speicher für elektrische Energie</a:t>
            </a:r>
          </a:p>
          <a:p>
            <a:pPr marL="400050" lvl="1" indent="0">
              <a:buNone/>
              <a:tabLst>
                <a:tab pos="266700" algn="l"/>
              </a:tabLst>
              <a:defRPr/>
            </a:pPr>
            <a:r>
              <a:rPr lang="de-DE" sz="2000" dirty="0" smtClean="0">
                <a:latin typeface="+mn-lt"/>
              </a:rPr>
              <a:t> Bedarfsgerechte </a:t>
            </a:r>
            <a:r>
              <a:rPr lang="de-DE" sz="2000" dirty="0">
                <a:latin typeface="+mn-lt"/>
              </a:rPr>
              <a:t>Verwendung</a:t>
            </a:r>
          </a:p>
          <a:p>
            <a:pPr marL="266700" indent="-266700">
              <a:buFont typeface="Wingdings" pitchFamily="2" charset="2"/>
              <a:buNone/>
              <a:tabLst>
                <a:tab pos="266700" algn="l"/>
              </a:tabLst>
              <a:defRPr/>
            </a:pPr>
            <a:endParaRPr lang="de-DE" sz="2400" dirty="0" smtClean="0">
              <a:latin typeface="+mn-lt"/>
            </a:endParaRPr>
          </a:p>
        </p:txBody>
      </p:sp>
      <p:sp>
        <p:nvSpPr>
          <p:cNvPr id="31747"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Energieversorgung und Klimawandel</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8C31D069-E654-4BC2-B663-ED2036AD847F}" type="slidenum">
              <a:rPr lang="de-DE"/>
              <a:pPr>
                <a:defRPr/>
              </a:pPr>
              <a:t>23</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22338"/>
            <a:ext cx="8640762" cy="4738687"/>
          </a:xfrm>
        </p:spPr>
        <p:txBody>
          <a:bodyPr/>
          <a:lstStyle/>
          <a:p>
            <a:pPr marL="266700" indent="-266700">
              <a:buFont typeface="Wingdings" pitchFamily="2" charset="2"/>
              <a:buNone/>
              <a:tabLst>
                <a:tab pos="266700" algn="l"/>
              </a:tabLst>
              <a:defRPr/>
            </a:pPr>
            <a:r>
              <a:rPr lang="de-DE" sz="2400" dirty="0" smtClean="0">
                <a:latin typeface="+mn-lt"/>
              </a:rPr>
              <a:t>Struktur des Materials:</a:t>
            </a:r>
          </a:p>
          <a:p>
            <a:pPr marL="457200" indent="-457200">
              <a:buFont typeface="+mj-lt"/>
              <a:buAutoNum type="arabicPeriod"/>
              <a:tabLst>
                <a:tab pos="266700" algn="l"/>
              </a:tabLst>
              <a:defRPr/>
            </a:pPr>
            <a:r>
              <a:rPr lang="de-DE" sz="2400" dirty="0" smtClean="0">
                <a:latin typeface="+mn-lt"/>
              </a:rPr>
              <a:t>Generatoren unter Last</a:t>
            </a:r>
          </a:p>
          <a:p>
            <a:pPr marL="457200" indent="-457200">
              <a:buFont typeface="+mj-lt"/>
              <a:buAutoNum type="arabicPeriod"/>
              <a:tabLst>
                <a:tab pos="266700" algn="l"/>
              </a:tabLst>
              <a:defRPr/>
            </a:pPr>
            <a:r>
              <a:rPr lang="de-DE" sz="2400" dirty="0" smtClean="0">
                <a:latin typeface="+mn-lt"/>
              </a:rPr>
              <a:t>Kraftwerke unter Last</a:t>
            </a:r>
          </a:p>
          <a:p>
            <a:pPr marL="857250" lvl="1" indent="-407988">
              <a:tabLst>
                <a:tab pos="266700" algn="l"/>
              </a:tabLst>
              <a:defRPr/>
            </a:pPr>
            <a:r>
              <a:rPr lang="de-DE" sz="2000" dirty="0" smtClean="0">
                <a:latin typeface="+mn-lt"/>
              </a:rPr>
              <a:t>Messung der Drehzahl </a:t>
            </a:r>
          </a:p>
          <a:p>
            <a:pPr marL="457200" indent="-457200">
              <a:buFont typeface="+mj-lt"/>
              <a:buAutoNum type="arabicPeriod"/>
              <a:tabLst>
                <a:tab pos="266700" algn="l"/>
              </a:tabLst>
              <a:defRPr/>
            </a:pPr>
            <a:r>
              <a:rPr lang="de-DE" sz="2400" dirty="0" smtClean="0">
                <a:latin typeface="+mn-lt"/>
              </a:rPr>
              <a:t>Kopplung von Generatoren</a:t>
            </a:r>
          </a:p>
          <a:p>
            <a:pPr marL="457200" indent="-457200">
              <a:buFont typeface="+mj-lt"/>
              <a:buAutoNum type="arabicPeriod"/>
              <a:tabLst>
                <a:tab pos="266700" algn="l"/>
              </a:tabLst>
              <a:defRPr/>
            </a:pPr>
            <a:endParaRPr lang="de-DE" sz="2400" dirty="0">
              <a:latin typeface="+mn-lt"/>
            </a:endParaRPr>
          </a:p>
          <a:p>
            <a:pPr marL="457200" indent="-457200">
              <a:buFont typeface="+mj-lt"/>
              <a:buAutoNum type="arabicPeriod"/>
              <a:tabLst>
                <a:tab pos="266700" algn="l"/>
              </a:tabLst>
              <a:defRPr/>
            </a:pPr>
            <a:endParaRPr lang="de-DE" sz="2400" dirty="0" smtClean="0">
              <a:latin typeface="+mn-lt"/>
            </a:endParaRPr>
          </a:p>
          <a:p>
            <a:pPr marL="457200" indent="-457200">
              <a:buFont typeface="+mj-lt"/>
              <a:buAutoNum type="arabicPeriod"/>
              <a:tabLst>
                <a:tab pos="266700" algn="l"/>
              </a:tabLst>
              <a:defRPr/>
            </a:pPr>
            <a:endParaRPr lang="de-DE" sz="2400" dirty="0">
              <a:latin typeface="+mn-lt"/>
            </a:endParaRPr>
          </a:p>
          <a:p>
            <a:pPr marL="457200" indent="-457200">
              <a:buFont typeface="+mj-lt"/>
              <a:buAutoNum type="arabicPeriod"/>
              <a:tabLst>
                <a:tab pos="266700" algn="l"/>
              </a:tabLst>
              <a:defRPr/>
            </a:pPr>
            <a:endParaRPr lang="de-DE" sz="2400" dirty="0" smtClean="0">
              <a:latin typeface="+mn-lt"/>
            </a:endParaRPr>
          </a:p>
          <a:p>
            <a:pPr marL="449263" indent="0">
              <a:spcBef>
                <a:spcPts val="1800"/>
              </a:spcBef>
              <a:buFont typeface="Wingdings" pitchFamily="2" charset="2"/>
              <a:buNone/>
              <a:tabLst>
                <a:tab pos="266700" algn="l"/>
              </a:tabLst>
              <a:defRPr/>
            </a:pPr>
            <a:r>
              <a:rPr lang="de-DE" sz="2000" dirty="0" smtClean="0">
                <a:latin typeface="+mn-lt"/>
              </a:rPr>
              <a:t>Zwei </a:t>
            </a:r>
            <a:r>
              <a:rPr lang="de-DE" sz="2000" dirty="0">
                <a:latin typeface="+mn-lt"/>
              </a:rPr>
              <a:t>„</a:t>
            </a:r>
            <a:r>
              <a:rPr lang="de-DE" sz="2000" dirty="0" err="1">
                <a:latin typeface="+mn-lt"/>
              </a:rPr>
              <a:t>Dynamot</a:t>
            </a:r>
            <a:r>
              <a:rPr lang="de-DE" sz="2000" dirty="0">
                <a:latin typeface="+mn-lt"/>
              </a:rPr>
              <a:t>“-Generatoren mit Kurbeln werden gemäß der Abbildung über je eine rote LED (Light Emission Diode) an eine Glühlampe (6V/0,05A) angeschlossen. </a:t>
            </a:r>
          </a:p>
          <a:p>
            <a:pPr marL="457200" indent="-457200">
              <a:spcBef>
                <a:spcPts val="0"/>
              </a:spcBef>
              <a:buFont typeface="+mj-lt"/>
              <a:buAutoNum type="arabicPeriod" startAt="4"/>
              <a:tabLst>
                <a:tab pos="266700" algn="l"/>
              </a:tabLst>
              <a:defRPr/>
            </a:pPr>
            <a:r>
              <a:rPr lang="de-DE" sz="2400" dirty="0" smtClean="0">
                <a:latin typeface="+mn-lt"/>
              </a:rPr>
              <a:t>Kopplung von Kraftwerken</a:t>
            </a:r>
          </a:p>
          <a:p>
            <a:pPr marL="266700" indent="-266700">
              <a:buFont typeface="Wingdings" pitchFamily="2" charset="2"/>
              <a:buNone/>
              <a:tabLst>
                <a:tab pos="266700" algn="l"/>
              </a:tabLst>
              <a:defRPr/>
            </a:pPr>
            <a:endParaRPr lang="de-DE" sz="2400" dirty="0" smtClean="0">
              <a:latin typeface="+mn-lt"/>
            </a:endParaRPr>
          </a:p>
        </p:txBody>
      </p:sp>
      <p:sp>
        <p:nvSpPr>
          <p:cNvPr id="32771"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Energieversorgung und Kraftwerke</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5A248459-357C-426A-AEF4-C47CBA7DD6E5}" type="slidenum">
              <a:rPr lang="de-DE"/>
              <a:pPr>
                <a:defRPr/>
              </a:pPr>
              <a:t>24</a:t>
            </a:fld>
            <a:endParaRPr lang="de-DE"/>
          </a:p>
        </p:txBody>
      </p:sp>
      <p:pic>
        <p:nvPicPr>
          <p:cNvPr id="7" name="Grafik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068638"/>
            <a:ext cx="24479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ieren 7"/>
          <p:cNvGrpSpPr>
            <a:grpSpLocks/>
          </p:cNvGrpSpPr>
          <p:nvPr/>
        </p:nvGrpSpPr>
        <p:grpSpPr bwMode="auto">
          <a:xfrm>
            <a:off x="4087813" y="2852738"/>
            <a:ext cx="2212975" cy="2006600"/>
            <a:chOff x="0" y="0"/>
            <a:chExt cx="1506856" cy="1602464"/>
          </a:xfrm>
        </p:grpSpPr>
        <p:grpSp>
          <p:nvGrpSpPr>
            <p:cNvPr id="32776" name="Gruppieren 8"/>
            <p:cNvGrpSpPr>
              <a:grpSpLocks/>
            </p:cNvGrpSpPr>
            <p:nvPr/>
          </p:nvGrpSpPr>
          <p:grpSpPr bwMode="auto">
            <a:xfrm>
              <a:off x="0" y="0"/>
              <a:ext cx="1506856" cy="1475104"/>
              <a:chOff x="0" y="0"/>
              <a:chExt cx="1506856" cy="1475532"/>
            </a:xfrm>
          </p:grpSpPr>
          <p:grpSp>
            <p:nvGrpSpPr>
              <p:cNvPr id="32780" name="Gruppieren 12"/>
              <p:cNvGrpSpPr>
                <a:grpSpLocks/>
              </p:cNvGrpSpPr>
              <p:nvPr/>
            </p:nvGrpSpPr>
            <p:grpSpPr bwMode="auto">
              <a:xfrm>
                <a:off x="0" y="0"/>
                <a:ext cx="1506856" cy="1456689"/>
                <a:chOff x="0" y="0"/>
                <a:chExt cx="1260475" cy="1218565"/>
              </a:xfrm>
            </p:grpSpPr>
            <p:grpSp>
              <p:nvGrpSpPr>
                <p:cNvPr id="32784" name="Gruppieren 16"/>
                <p:cNvGrpSpPr>
                  <a:grpSpLocks/>
                </p:cNvGrpSpPr>
                <p:nvPr/>
              </p:nvGrpSpPr>
              <p:grpSpPr bwMode="auto">
                <a:xfrm>
                  <a:off x="0" y="0"/>
                  <a:ext cx="1260475" cy="1218565"/>
                  <a:chOff x="0" y="0"/>
                  <a:chExt cx="1260475" cy="1218565"/>
                </a:xfrm>
              </p:grpSpPr>
              <p:grpSp>
                <p:nvGrpSpPr>
                  <p:cNvPr id="32788" name="Gruppieren 20"/>
                  <p:cNvGrpSpPr>
                    <a:grpSpLocks/>
                  </p:cNvGrpSpPr>
                  <p:nvPr/>
                </p:nvGrpSpPr>
                <p:grpSpPr bwMode="auto">
                  <a:xfrm>
                    <a:off x="0" y="200025"/>
                    <a:ext cx="308598" cy="1012404"/>
                    <a:chOff x="0" y="0"/>
                    <a:chExt cx="308598" cy="1012404"/>
                  </a:xfrm>
                </p:grpSpPr>
                <p:grpSp>
                  <p:nvGrpSpPr>
                    <p:cNvPr id="32823" name="Gruppieren 57"/>
                    <p:cNvGrpSpPr>
                      <a:grpSpLocks/>
                    </p:cNvGrpSpPr>
                    <p:nvPr/>
                  </p:nvGrpSpPr>
                  <p:grpSpPr bwMode="auto">
                    <a:xfrm>
                      <a:off x="0" y="353051"/>
                      <a:ext cx="308598" cy="255320"/>
                      <a:chOff x="0" y="0"/>
                      <a:chExt cx="308759" cy="255320"/>
                    </a:xfrm>
                  </p:grpSpPr>
                  <p:cxnSp>
                    <p:nvCxnSpPr>
                      <p:cNvPr id="61" name="Gerade Verbindung 60"/>
                      <p:cNvCxnSpPr/>
                      <p:nvPr/>
                    </p:nvCxnSpPr>
                    <p:spPr>
                      <a:xfrm>
                        <a:off x="0" y="106765"/>
                        <a:ext cx="3084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a:off x="76898" y="154503"/>
                        <a:ext cx="166462" cy="45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de-DE"/>
                      </a:p>
                    </p:txBody>
                  </p:sp>
                  <p:cxnSp>
                    <p:nvCxnSpPr>
                      <p:cNvPr id="63" name="Gerade Verbindung mit Pfeil 62"/>
                      <p:cNvCxnSpPr/>
                      <p:nvPr/>
                    </p:nvCxnSpPr>
                    <p:spPr>
                      <a:xfrm flipV="1">
                        <a:off x="76898" y="682"/>
                        <a:ext cx="201745" cy="254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59" name="Gerade Verbindung 58"/>
                    <p:cNvCxnSpPr/>
                    <p:nvPr/>
                  </p:nvCxnSpPr>
                  <p:spPr>
                    <a:xfrm flipH="1" flipV="1">
                      <a:off x="155525" y="473"/>
                      <a:ext cx="5425" cy="461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H="1" flipV="1">
                      <a:off x="161854" y="551048"/>
                      <a:ext cx="6330" cy="46146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789" name="Gruppieren 21"/>
                  <p:cNvGrpSpPr>
                    <a:grpSpLocks/>
                  </p:cNvGrpSpPr>
                  <p:nvPr/>
                </p:nvGrpSpPr>
                <p:grpSpPr bwMode="auto">
                  <a:xfrm>
                    <a:off x="523875" y="196850"/>
                    <a:ext cx="207010" cy="592220"/>
                    <a:chOff x="0" y="0"/>
                    <a:chExt cx="207010" cy="592220"/>
                  </a:xfrm>
                </p:grpSpPr>
                <p:cxnSp>
                  <p:nvCxnSpPr>
                    <p:cNvPr id="53" name="Gerade Verbindung 52"/>
                    <p:cNvCxnSpPr/>
                    <p:nvPr/>
                  </p:nvCxnSpPr>
                  <p:spPr>
                    <a:xfrm flipV="1">
                      <a:off x="105458" y="466"/>
                      <a:ext cx="0" cy="385084"/>
                    </a:xfrm>
                    <a:prstGeom prst="line">
                      <a:avLst/>
                    </a:prstGeom>
                  </p:spPr>
                  <p:style>
                    <a:lnRef idx="1">
                      <a:schemeClr val="accent1"/>
                    </a:lnRef>
                    <a:fillRef idx="0">
                      <a:schemeClr val="accent1"/>
                    </a:fillRef>
                    <a:effectRef idx="0">
                      <a:schemeClr val="accent1"/>
                    </a:effectRef>
                    <a:fontRef idx="minor">
                      <a:schemeClr val="tx1"/>
                    </a:fontRef>
                  </p:style>
                </p:cxnSp>
                <p:grpSp>
                  <p:nvGrpSpPr>
                    <p:cNvPr id="32819" name="Gruppieren 53"/>
                    <p:cNvGrpSpPr>
                      <a:grpSpLocks/>
                    </p:cNvGrpSpPr>
                    <p:nvPr/>
                  </p:nvGrpSpPr>
                  <p:grpSpPr bwMode="auto">
                    <a:xfrm>
                      <a:off x="0" y="385845"/>
                      <a:ext cx="207010" cy="206375"/>
                      <a:chOff x="0" y="0"/>
                      <a:chExt cx="207645" cy="207645"/>
                    </a:xfrm>
                  </p:grpSpPr>
                  <p:sp>
                    <p:nvSpPr>
                      <p:cNvPr id="55" name="Ellipse 54"/>
                      <p:cNvSpPr/>
                      <p:nvPr/>
                    </p:nvSpPr>
                    <p:spPr>
                      <a:xfrm>
                        <a:off x="-336" y="771"/>
                        <a:ext cx="207700" cy="20706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de-DE"/>
                      </a:p>
                    </p:txBody>
                  </p:sp>
                  <p:cxnSp>
                    <p:nvCxnSpPr>
                      <p:cNvPr id="56" name="Gerade Verbindung 55"/>
                      <p:cNvCxnSpPr/>
                      <p:nvPr/>
                    </p:nvCxnSpPr>
                    <p:spPr>
                      <a:xfrm>
                        <a:off x="-336" y="35993"/>
                        <a:ext cx="200445" cy="132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flipV="1">
                        <a:off x="23246" y="35993"/>
                        <a:ext cx="158723" cy="1601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2790" name="Gruppieren 22"/>
                  <p:cNvGrpSpPr>
                    <a:grpSpLocks/>
                  </p:cNvGrpSpPr>
                  <p:nvPr/>
                </p:nvGrpSpPr>
                <p:grpSpPr bwMode="auto">
                  <a:xfrm>
                    <a:off x="165100" y="1216025"/>
                    <a:ext cx="948690" cy="2540"/>
                    <a:chOff x="0" y="0"/>
                    <a:chExt cx="948690" cy="2540"/>
                  </a:xfrm>
                </p:grpSpPr>
                <p:cxnSp>
                  <p:nvCxnSpPr>
                    <p:cNvPr id="51" name="Gerade Verbindung 50"/>
                    <p:cNvCxnSpPr/>
                    <p:nvPr/>
                  </p:nvCxnSpPr>
                  <p:spPr>
                    <a:xfrm>
                      <a:off x="371" y="756"/>
                      <a:ext cx="465671" cy="1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flipH="1" flipV="1">
                      <a:off x="466946" y="756"/>
                      <a:ext cx="481947" cy="212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791" name="Gruppieren 23"/>
                  <p:cNvGrpSpPr>
                    <a:grpSpLocks/>
                  </p:cNvGrpSpPr>
                  <p:nvPr/>
                </p:nvGrpSpPr>
                <p:grpSpPr bwMode="auto">
                  <a:xfrm>
                    <a:off x="631825" y="0"/>
                    <a:ext cx="476026" cy="275205"/>
                    <a:chOff x="0" y="0"/>
                    <a:chExt cx="476026" cy="275205"/>
                  </a:xfrm>
                </p:grpSpPr>
                <p:cxnSp>
                  <p:nvCxnSpPr>
                    <p:cNvPr id="43" name="Gerade Verbindung 42"/>
                    <p:cNvCxnSpPr/>
                    <p:nvPr/>
                  </p:nvCxnSpPr>
                  <p:spPr>
                    <a:xfrm>
                      <a:off x="220" y="204741"/>
                      <a:ext cx="1519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2811" name="Gruppieren 43"/>
                    <p:cNvGrpSpPr>
                      <a:grpSpLocks/>
                    </p:cNvGrpSpPr>
                    <p:nvPr/>
                  </p:nvGrpSpPr>
                  <p:grpSpPr bwMode="auto">
                    <a:xfrm>
                      <a:off x="141220" y="0"/>
                      <a:ext cx="221547" cy="275205"/>
                      <a:chOff x="0" y="0"/>
                      <a:chExt cx="221547" cy="275205"/>
                    </a:xfrm>
                  </p:grpSpPr>
                  <p:grpSp>
                    <p:nvGrpSpPr>
                      <p:cNvPr id="46" name="Gruppieren 45"/>
                      <p:cNvGrpSpPr/>
                      <p:nvPr/>
                    </p:nvGrpSpPr>
                    <p:grpSpPr>
                      <a:xfrm>
                        <a:off x="0" y="141220"/>
                        <a:ext cx="149725" cy="133985"/>
                        <a:chOff x="0" y="0"/>
                        <a:chExt cx="149725" cy="133985"/>
                      </a:xfrm>
                      <a:scene3d>
                        <a:camera prst="orthographicFront">
                          <a:rot lat="0" lon="0" rev="10800000"/>
                        </a:camera>
                        <a:lightRig rig="threePt" dir="t"/>
                      </a:scene3d>
                    </p:grpSpPr>
                    <p:sp>
                      <p:nvSpPr>
                        <p:cNvPr id="49" name="Gleichschenkliges Dreieck 48"/>
                        <p:cNvSpPr/>
                        <p:nvPr/>
                      </p:nvSpPr>
                      <p:spPr>
                        <a:xfrm rot="5400000">
                          <a:off x="13982" y="-7061"/>
                          <a:ext cx="121762" cy="149725"/>
                        </a:xfrm>
                        <a:prstGeom prst="triangle">
                          <a:avLst>
                            <a:gd name="adj" fmla="val 54011"/>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de-DE"/>
                        </a:p>
                      </p:txBody>
                    </p:sp>
                    <p:cxnSp>
                      <p:nvCxnSpPr>
                        <p:cNvPr id="50" name="Gerade Verbindung 49"/>
                        <p:cNvCxnSpPr/>
                        <p:nvPr/>
                      </p:nvCxnSpPr>
                      <p:spPr>
                        <a:xfrm>
                          <a:off x="141080" y="0"/>
                          <a:ext cx="0" cy="13398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7" name="Gerade Verbindung mit Pfeil 46"/>
                      <p:cNvCxnSpPr/>
                      <p:nvPr/>
                    </p:nvCxnSpPr>
                    <p:spPr>
                      <a:xfrm flipV="1">
                        <a:off x="105851" y="0"/>
                        <a:ext cx="115739" cy="112449"/>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V="1">
                        <a:off x="31706" y="0"/>
                        <a:ext cx="115739" cy="112449"/>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cxnSp>
                  <p:nvCxnSpPr>
                    <p:cNvPr id="45" name="Gerade Verbindung 44"/>
                    <p:cNvCxnSpPr/>
                    <p:nvPr/>
                  </p:nvCxnSpPr>
                  <p:spPr>
                    <a:xfrm flipV="1">
                      <a:off x="282335" y="197316"/>
                      <a:ext cx="193502" cy="31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792" name="Gruppieren 24"/>
                  <p:cNvGrpSpPr>
                    <a:grpSpLocks/>
                  </p:cNvGrpSpPr>
                  <p:nvPr/>
                </p:nvGrpSpPr>
                <p:grpSpPr bwMode="auto">
                  <a:xfrm>
                    <a:off x="149225" y="3175"/>
                    <a:ext cx="479426" cy="268318"/>
                    <a:chOff x="0" y="0"/>
                    <a:chExt cx="479646" cy="268318"/>
                  </a:xfrm>
                </p:grpSpPr>
                <p:cxnSp>
                  <p:nvCxnSpPr>
                    <p:cNvPr id="36" name="Gerade Verbindung 35"/>
                    <p:cNvCxnSpPr/>
                    <p:nvPr/>
                  </p:nvCxnSpPr>
                  <p:spPr>
                    <a:xfrm>
                      <a:off x="-30" y="197323"/>
                      <a:ext cx="15197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2804" name="Gruppieren 36"/>
                    <p:cNvGrpSpPr>
                      <a:grpSpLocks/>
                    </p:cNvGrpSpPr>
                    <p:nvPr/>
                  </p:nvGrpSpPr>
                  <p:grpSpPr bwMode="auto">
                    <a:xfrm>
                      <a:off x="144751" y="0"/>
                      <a:ext cx="223180" cy="268318"/>
                      <a:chOff x="0" y="0"/>
                      <a:chExt cx="223180" cy="268318"/>
                    </a:xfrm>
                  </p:grpSpPr>
                  <p:sp>
                    <p:nvSpPr>
                      <p:cNvPr id="39" name="Gleichschenkliges Dreieck 38"/>
                      <p:cNvSpPr/>
                      <p:nvPr/>
                    </p:nvSpPr>
                    <p:spPr>
                      <a:xfrm rot="5400000">
                        <a:off x="13937" y="125332"/>
                        <a:ext cx="121920" cy="149794"/>
                      </a:xfrm>
                      <a:prstGeom prst="triangle">
                        <a:avLst>
                          <a:gd name="adj" fmla="val 54011"/>
                        </a:avLst>
                      </a:prstGeom>
                      <a:noFill/>
                      <a:ln w="9525"/>
                      <a:scene3d>
                        <a:camera prst="orthographicFront">
                          <a:rot lat="19799998"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de-DE"/>
                      </a:p>
                    </p:txBody>
                  </p:sp>
                  <p:cxnSp>
                    <p:nvCxnSpPr>
                      <p:cNvPr id="40" name="Gerade Verbindung 39"/>
                      <p:cNvCxnSpPr/>
                      <p:nvPr/>
                    </p:nvCxnSpPr>
                    <p:spPr>
                      <a:xfrm>
                        <a:off x="142892" y="134734"/>
                        <a:ext cx="0" cy="133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flipV="1">
                        <a:off x="107611" y="7"/>
                        <a:ext cx="115793" cy="11351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flipV="1">
                        <a:off x="33432" y="7"/>
                        <a:ext cx="115793" cy="11351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flipV="1">
                      <a:off x="285833" y="197323"/>
                      <a:ext cx="193591" cy="31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793" name="Gruppieren 25"/>
                  <p:cNvGrpSpPr>
                    <a:grpSpLocks/>
                  </p:cNvGrpSpPr>
                  <p:nvPr/>
                </p:nvGrpSpPr>
                <p:grpSpPr bwMode="auto">
                  <a:xfrm>
                    <a:off x="952500" y="200025"/>
                    <a:ext cx="307975" cy="1015934"/>
                    <a:chOff x="0" y="0"/>
                    <a:chExt cx="307975" cy="1015934"/>
                  </a:xfrm>
                </p:grpSpPr>
                <p:cxnSp>
                  <p:nvCxnSpPr>
                    <p:cNvPr id="30" name="Gerade Verbindung 29"/>
                    <p:cNvCxnSpPr/>
                    <p:nvPr/>
                  </p:nvCxnSpPr>
                  <p:spPr>
                    <a:xfrm>
                      <a:off x="151546" y="473"/>
                      <a:ext cx="1808" cy="461465"/>
                    </a:xfrm>
                    <a:prstGeom prst="line">
                      <a:avLst/>
                    </a:prstGeom>
                  </p:spPr>
                  <p:style>
                    <a:lnRef idx="1">
                      <a:schemeClr val="accent1"/>
                    </a:lnRef>
                    <a:fillRef idx="0">
                      <a:schemeClr val="accent1"/>
                    </a:fillRef>
                    <a:effectRef idx="0">
                      <a:schemeClr val="accent1"/>
                    </a:effectRef>
                    <a:fontRef idx="minor">
                      <a:schemeClr val="tx1"/>
                    </a:fontRef>
                  </p:style>
                </p:cxnSp>
                <p:grpSp>
                  <p:nvGrpSpPr>
                    <p:cNvPr id="32798" name="Gruppieren 30"/>
                    <p:cNvGrpSpPr>
                      <a:grpSpLocks/>
                    </p:cNvGrpSpPr>
                    <p:nvPr/>
                  </p:nvGrpSpPr>
                  <p:grpSpPr bwMode="auto">
                    <a:xfrm>
                      <a:off x="0" y="353051"/>
                      <a:ext cx="307975" cy="255320"/>
                      <a:chOff x="0" y="0"/>
                      <a:chExt cx="308759" cy="255320"/>
                    </a:xfrm>
                  </p:grpSpPr>
                  <p:cxnSp>
                    <p:nvCxnSpPr>
                      <p:cNvPr id="33" name="Gerade Verbindung 32"/>
                      <p:cNvCxnSpPr/>
                      <p:nvPr/>
                    </p:nvCxnSpPr>
                    <p:spPr>
                      <a:xfrm>
                        <a:off x="-363" y="107826"/>
                        <a:ext cx="3091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hteck 33"/>
                      <p:cNvSpPr/>
                      <p:nvPr/>
                    </p:nvSpPr>
                    <p:spPr>
                      <a:xfrm>
                        <a:off x="76691" y="155564"/>
                        <a:ext cx="166799" cy="45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de-DE"/>
                      </a:p>
                    </p:txBody>
                  </p:sp>
                  <p:cxnSp>
                    <p:nvCxnSpPr>
                      <p:cNvPr id="35" name="Gerade Verbindung mit Pfeil 34"/>
                      <p:cNvCxnSpPr/>
                      <p:nvPr/>
                    </p:nvCxnSpPr>
                    <p:spPr>
                      <a:xfrm flipV="1">
                        <a:off x="76691" y="682"/>
                        <a:ext cx="202153" cy="255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32" name="Gerade Verbindung 31"/>
                    <p:cNvCxnSpPr/>
                    <p:nvPr/>
                  </p:nvCxnSpPr>
                  <p:spPr>
                    <a:xfrm>
                      <a:off x="155163" y="555292"/>
                      <a:ext cx="1808" cy="46146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794" name="Gruppieren 26"/>
                  <p:cNvGrpSpPr>
                    <a:grpSpLocks/>
                  </p:cNvGrpSpPr>
                  <p:nvPr/>
                </p:nvGrpSpPr>
                <p:grpSpPr bwMode="auto">
                  <a:xfrm>
                    <a:off x="536633" y="897316"/>
                    <a:ext cx="297455" cy="242570"/>
                    <a:chOff x="0" y="40066"/>
                    <a:chExt cx="297455" cy="242570"/>
                  </a:xfrm>
                </p:grpSpPr>
                <p:sp>
                  <p:nvSpPr>
                    <p:cNvPr id="28" name="Ellipse 27"/>
                    <p:cNvSpPr/>
                    <p:nvPr/>
                  </p:nvSpPr>
                  <p:spPr>
                    <a:xfrm>
                      <a:off x="-434" y="42341"/>
                      <a:ext cx="207065" cy="20686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de-DE"/>
                    </a:p>
                  </p:txBody>
                </p:sp>
                <p:sp>
                  <p:nvSpPr>
                    <p:cNvPr id="29" name="Textfeld 215"/>
                    <p:cNvSpPr txBox="1"/>
                    <p:nvPr/>
                  </p:nvSpPr>
                  <p:spPr>
                    <a:xfrm flipH="1">
                      <a:off x="24884" y="40219"/>
                      <a:ext cx="272169" cy="2429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eaLnBrk="0" hangingPunct="0">
                        <a:lnSpc>
                          <a:spcPct val="115000"/>
                        </a:lnSpc>
                        <a:spcAft>
                          <a:spcPts val="1000"/>
                        </a:spcAft>
                        <a:defRPr/>
                      </a:pPr>
                      <a:r>
                        <a:rPr lang="de-DE" sz="1400" dirty="0">
                          <a:ea typeface="Calibri"/>
                          <a:cs typeface="Times New Roman"/>
                        </a:rPr>
                        <a:t>A</a:t>
                      </a:r>
                    </a:p>
                  </p:txBody>
                </p:sp>
              </p:grpSp>
            </p:grpSp>
            <p:grpSp>
              <p:nvGrpSpPr>
                <p:cNvPr id="32785" name="Gruppieren 17"/>
                <p:cNvGrpSpPr>
                  <a:grpSpLocks/>
                </p:cNvGrpSpPr>
                <p:nvPr/>
              </p:nvGrpSpPr>
              <p:grpSpPr bwMode="auto">
                <a:xfrm>
                  <a:off x="631825" y="787400"/>
                  <a:ext cx="6350" cy="431140"/>
                  <a:chOff x="0" y="0"/>
                  <a:chExt cx="6350" cy="431140"/>
                </a:xfrm>
              </p:grpSpPr>
              <p:cxnSp>
                <p:nvCxnSpPr>
                  <p:cNvPr id="19" name="Gerade Verbindung 18"/>
                  <p:cNvCxnSpPr/>
                  <p:nvPr/>
                </p:nvCxnSpPr>
                <p:spPr>
                  <a:xfrm>
                    <a:off x="220" y="-258"/>
                    <a:ext cx="0" cy="110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6551" y="321176"/>
                    <a:ext cx="0" cy="11032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2781" name="Gruppieren 13"/>
              <p:cNvGrpSpPr>
                <a:grpSpLocks/>
              </p:cNvGrpSpPr>
              <p:nvPr/>
            </p:nvGrpSpPr>
            <p:grpSpPr bwMode="auto">
              <a:xfrm>
                <a:off x="724277" y="226336"/>
                <a:ext cx="63192" cy="1249196"/>
                <a:chOff x="0" y="0"/>
                <a:chExt cx="63192" cy="1249196"/>
              </a:xfrm>
            </p:grpSpPr>
            <p:sp>
              <p:nvSpPr>
                <p:cNvPr id="15" name="Ellipse 14"/>
                <p:cNvSpPr/>
                <p:nvPr/>
              </p:nvSpPr>
              <p:spPr>
                <a:xfrm>
                  <a:off x="-35" y="661"/>
                  <a:ext cx="44319" cy="456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de-DE"/>
                </a:p>
              </p:txBody>
            </p:sp>
            <p:sp>
              <p:nvSpPr>
                <p:cNvPr id="16" name="Ellipse 15"/>
                <p:cNvSpPr/>
                <p:nvPr/>
              </p:nvSpPr>
              <p:spPr>
                <a:xfrm>
                  <a:off x="18341" y="1204126"/>
                  <a:ext cx="44320" cy="456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de-DE"/>
                </a:p>
              </p:txBody>
            </p:sp>
          </p:grpSp>
        </p:grpSp>
        <p:grpSp>
          <p:nvGrpSpPr>
            <p:cNvPr id="32777" name="Gruppieren 9"/>
            <p:cNvGrpSpPr>
              <a:grpSpLocks/>
            </p:cNvGrpSpPr>
            <p:nvPr/>
          </p:nvGrpSpPr>
          <p:grpSpPr bwMode="auto">
            <a:xfrm>
              <a:off x="674483" y="1453082"/>
              <a:ext cx="200938" cy="149382"/>
              <a:chOff x="0" y="0"/>
              <a:chExt cx="200938" cy="149382"/>
            </a:xfrm>
          </p:grpSpPr>
          <p:cxnSp>
            <p:nvCxnSpPr>
              <p:cNvPr id="11" name="Gerade Verbindung 10"/>
              <p:cNvCxnSpPr/>
              <p:nvPr/>
            </p:nvCxnSpPr>
            <p:spPr>
              <a:xfrm>
                <a:off x="95159" y="-215"/>
                <a:ext cx="0" cy="149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35" y="149382"/>
                <a:ext cx="201059" cy="0"/>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256213"/>
          </a:xfrm>
        </p:spPr>
        <p:txBody>
          <a:bodyPr/>
          <a:lstStyle/>
          <a:p>
            <a:pPr marL="266700" indent="-266700">
              <a:buFont typeface="Wingdings" pitchFamily="2" charset="2"/>
              <a:buNone/>
              <a:tabLst>
                <a:tab pos="266700" algn="l"/>
              </a:tabLst>
              <a:defRPr/>
            </a:pPr>
            <a:r>
              <a:rPr lang="de-DE" sz="2400" dirty="0" smtClean="0">
                <a:latin typeface="+mn-lt"/>
              </a:rPr>
              <a:t>Struktur des Materials:</a:t>
            </a:r>
          </a:p>
          <a:p>
            <a:pPr marL="0" indent="0">
              <a:buNone/>
              <a:tabLst>
                <a:tab pos="266700" algn="l"/>
              </a:tabLst>
              <a:defRPr/>
            </a:pPr>
            <a:r>
              <a:rPr lang="de-DE" sz="2400" dirty="0" smtClean="0">
                <a:latin typeface="+mn-lt"/>
              </a:rPr>
              <a:t>Das </a:t>
            </a:r>
            <a:r>
              <a:rPr lang="de-DE" sz="2400" dirty="0" err="1" smtClean="0">
                <a:latin typeface="+mn-lt"/>
              </a:rPr>
              <a:t>SmartMeter</a:t>
            </a:r>
            <a:endParaRPr lang="de-DE" sz="2400" dirty="0" smtClean="0">
              <a:latin typeface="+mn-lt"/>
            </a:endParaRPr>
          </a:p>
          <a:p>
            <a:pPr marL="857250" lvl="1" indent="-457200">
              <a:buFont typeface="+mj-lt"/>
              <a:buAutoNum type="alphaLcPeriod"/>
              <a:tabLst>
                <a:tab pos="266700" algn="l"/>
              </a:tabLst>
              <a:defRPr/>
            </a:pPr>
            <a:r>
              <a:rPr lang="de-DE" sz="2000" dirty="0" smtClean="0">
                <a:latin typeface="+mn-lt"/>
              </a:rPr>
              <a:t>Zweck einer Energiesteuerung im Haushalt</a:t>
            </a:r>
          </a:p>
          <a:p>
            <a:pPr marL="857250" lvl="1" indent="-457200">
              <a:buFont typeface="+mj-lt"/>
              <a:buAutoNum type="alphaLcPeriod"/>
              <a:tabLst>
                <a:tab pos="266700" algn="l"/>
              </a:tabLst>
              <a:defRPr/>
            </a:pPr>
            <a:r>
              <a:rPr lang="de-DE" sz="2000" dirty="0" smtClean="0">
                <a:latin typeface="+mn-lt"/>
              </a:rPr>
              <a:t>Modellierung</a:t>
            </a:r>
          </a:p>
          <a:p>
            <a:pPr marL="857250" lvl="1" indent="-457200">
              <a:buFont typeface="+mj-lt"/>
              <a:buAutoNum type="alphaLcPeriod"/>
              <a:tabLst>
                <a:tab pos="266700" algn="l"/>
              </a:tabLst>
              <a:defRPr/>
            </a:pPr>
            <a:endParaRPr lang="de-DE" sz="2000" dirty="0" smtClean="0">
              <a:latin typeface="+mn-lt"/>
            </a:endParaRPr>
          </a:p>
          <a:p>
            <a:pPr marL="457200" indent="-457200">
              <a:buFont typeface="+mj-lt"/>
              <a:buAutoNum type="arabicPeriod"/>
              <a:tabLst>
                <a:tab pos="266700" algn="l"/>
              </a:tabLst>
              <a:defRPr/>
            </a:pPr>
            <a:endParaRPr lang="de-DE" sz="2400" dirty="0">
              <a:latin typeface="+mn-lt"/>
            </a:endParaRPr>
          </a:p>
          <a:p>
            <a:pPr marL="457200" indent="-457200">
              <a:buFont typeface="+mj-lt"/>
              <a:buAutoNum type="arabicPeriod"/>
              <a:tabLst>
                <a:tab pos="266700" algn="l"/>
              </a:tabLst>
              <a:defRPr/>
            </a:pPr>
            <a:endParaRPr lang="de-DE" sz="2400" dirty="0" smtClean="0">
              <a:latin typeface="+mn-lt"/>
            </a:endParaRPr>
          </a:p>
          <a:p>
            <a:pPr marL="457200" indent="-457200">
              <a:buFont typeface="+mj-lt"/>
              <a:buAutoNum type="arabicPeriod"/>
              <a:tabLst>
                <a:tab pos="266700" algn="l"/>
              </a:tabLst>
              <a:defRPr/>
            </a:pPr>
            <a:endParaRPr lang="de-DE" sz="2400" dirty="0">
              <a:latin typeface="+mn-lt"/>
            </a:endParaRPr>
          </a:p>
          <a:p>
            <a:pPr marL="457200" indent="-457200">
              <a:buFont typeface="+mj-lt"/>
              <a:buAutoNum type="arabicPeriod"/>
              <a:tabLst>
                <a:tab pos="266700" algn="l"/>
              </a:tabLst>
              <a:defRPr/>
            </a:pPr>
            <a:endParaRPr lang="de-DE" sz="2400" dirty="0" smtClean="0">
              <a:latin typeface="+mn-lt"/>
            </a:endParaRPr>
          </a:p>
          <a:p>
            <a:pPr marL="457200" indent="-457200">
              <a:buFont typeface="+mj-lt"/>
              <a:buAutoNum type="arabicPeriod"/>
              <a:tabLst>
                <a:tab pos="266700" algn="l"/>
              </a:tabLst>
              <a:defRPr/>
            </a:pPr>
            <a:endParaRPr lang="de-DE" sz="2400" dirty="0">
              <a:latin typeface="+mn-lt"/>
            </a:endParaRPr>
          </a:p>
          <a:p>
            <a:pPr marL="266700" indent="-266700">
              <a:buFont typeface="Wingdings" pitchFamily="2" charset="2"/>
              <a:buNone/>
              <a:tabLst>
                <a:tab pos="266700" algn="l"/>
              </a:tabLst>
              <a:defRPr/>
            </a:pPr>
            <a:endParaRPr lang="de-DE" sz="2400" dirty="0" smtClean="0">
              <a:latin typeface="+mn-lt"/>
            </a:endParaRPr>
          </a:p>
        </p:txBody>
      </p:sp>
      <p:sp>
        <p:nvSpPr>
          <p:cNvPr id="33795"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Energieversorgung und das Smart Grid</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13E8E502-2A26-4264-92DF-D3375A79D2B8}" type="slidenum">
              <a:rPr lang="de-DE"/>
              <a:pPr>
                <a:defRPr/>
              </a:pPr>
              <a:t>25</a:t>
            </a:fld>
            <a:endParaRPr lang="de-DE"/>
          </a:p>
        </p:txBody>
      </p:sp>
      <p:grpSp>
        <p:nvGrpSpPr>
          <p:cNvPr id="5" name="Gruppieren 4"/>
          <p:cNvGrpSpPr/>
          <p:nvPr/>
        </p:nvGrpSpPr>
        <p:grpSpPr>
          <a:xfrm>
            <a:off x="1979613" y="2925737"/>
            <a:ext cx="6768851" cy="2303463"/>
            <a:chOff x="1979613" y="2565400"/>
            <a:chExt cx="6768851" cy="2303463"/>
          </a:xfrm>
        </p:grpSpPr>
        <p:pic>
          <p:nvPicPr>
            <p:cNvPr id="7" name="Grafik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565400"/>
              <a:ext cx="42481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4283968" y="4437112"/>
              <a:ext cx="4464496" cy="338554"/>
            </a:xfrm>
            <a:prstGeom prst="rect">
              <a:avLst/>
            </a:prstGeom>
            <a:noFill/>
          </p:spPr>
          <p:txBody>
            <a:bodyPr wrap="square" rtlCol="0">
              <a:spAutoFit/>
            </a:bodyPr>
            <a:lstStyle/>
            <a:p>
              <a:r>
                <a:rPr lang="de-DE" sz="1600" dirty="0" smtClean="0">
                  <a:latin typeface="+mn-lt"/>
                </a:rPr>
                <a:t>Grafik mit </a:t>
              </a:r>
              <a:r>
                <a:rPr lang="de-DE" sz="1600" dirty="0" err="1" smtClean="0">
                  <a:latin typeface="+mn-lt"/>
                </a:rPr>
                <a:t>Fritzing</a:t>
              </a:r>
              <a:r>
                <a:rPr lang="de-DE" sz="1600" dirty="0" smtClean="0">
                  <a:latin typeface="+mn-lt"/>
                </a:rPr>
                <a:t> erstellt </a:t>
              </a:r>
              <a:r>
                <a:rPr lang="de-DE" sz="1600" dirty="0">
                  <a:latin typeface="+mn-lt"/>
                </a:rPr>
                <a:t>[ </a:t>
              </a:r>
              <a:r>
                <a:rPr lang="de-DE" sz="1600" u="sng" dirty="0">
                  <a:latin typeface="+mn-lt"/>
                  <a:hlinkClick r:id="rId4"/>
                </a:rPr>
                <a:t>CC BY-SA 3.0</a:t>
              </a:r>
              <a:r>
                <a:rPr lang="de-DE" sz="1600" dirty="0">
                  <a:latin typeface="+mn-lt"/>
                </a:rPr>
                <a:t> </a:t>
              </a:r>
              <a:r>
                <a:rPr lang="de-DE" sz="1600" dirty="0" smtClean="0">
                  <a:latin typeface="+mn-lt"/>
                </a:rPr>
                <a:t>]</a:t>
              </a:r>
              <a:endParaRPr lang="de-DE" sz="1600" dirty="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Überblick über das Material</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4CC77BE6-9F5C-44D5-8D0E-20C0A93893F6}" type="slidenum">
              <a:rPr lang="de-DE"/>
              <a:pPr>
                <a:defRPr/>
              </a:pPr>
              <a:t>26</a:t>
            </a:fld>
            <a:endParaRPr lang="de-DE"/>
          </a:p>
        </p:txBody>
      </p:sp>
      <p:pic>
        <p:nvPicPr>
          <p:cNvPr id="34821" name="Picture 4">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982663"/>
            <a:ext cx="415290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Überblick über das Material</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4CC77BE6-9F5C-44D5-8D0E-20C0A93893F6}" type="slidenum">
              <a:rPr lang="de-DE"/>
              <a:pPr>
                <a:defRPr/>
              </a:pPr>
              <a:t>27</a:t>
            </a:fld>
            <a:endParaRPr 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99" y="1556792"/>
            <a:ext cx="7670417"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51520" y="908719"/>
            <a:ext cx="8352928" cy="461665"/>
          </a:xfrm>
          <a:prstGeom prst="rect">
            <a:avLst/>
          </a:prstGeom>
          <a:noFill/>
        </p:spPr>
        <p:txBody>
          <a:bodyPr wrap="square" rtlCol="0">
            <a:spAutoFit/>
          </a:bodyPr>
          <a:lstStyle/>
          <a:p>
            <a:r>
              <a:rPr lang="de-DE" dirty="0" smtClean="0">
                <a:latin typeface="+mn-lt"/>
              </a:rPr>
              <a:t>3.1_Folgen des Klimawandels</a:t>
            </a:r>
            <a:endParaRPr lang="de-DE" dirty="0">
              <a:latin typeface="+mn-lt"/>
            </a:endParaRPr>
          </a:p>
        </p:txBody>
      </p:sp>
    </p:spTree>
    <p:extLst>
      <p:ext uri="{BB962C8B-B14F-4D97-AF65-F5344CB8AC3E}">
        <p14:creationId xmlns:p14="http://schemas.microsoft.com/office/powerpoint/2010/main" val="207432939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Überblick über das Material</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3A51D0D1-0B71-44EC-AD36-E091B7CD7EEB}" type="slidenum">
              <a:rPr lang="de-DE"/>
              <a:pPr>
                <a:defRPr/>
              </a:pPr>
              <a:t>28</a:t>
            </a:fld>
            <a:endParaRPr lang="de-DE"/>
          </a:p>
        </p:txBody>
      </p:sp>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t="6708" b="5397"/>
          <a:stretch>
            <a:fillRect/>
          </a:stretch>
        </p:blipFill>
        <p:spPr bwMode="auto">
          <a:xfrm>
            <a:off x="250825" y="922338"/>
            <a:ext cx="6913563" cy="529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4859338" y="1196975"/>
            <a:ext cx="2305050" cy="2736850"/>
          </a:xfrm>
          <a:prstGeom prst="ellipse">
            <a:avLst/>
          </a:prstGeom>
          <a:solidFill>
            <a:srgbClr val="FFFF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81"/>
          <a:stretch/>
        </p:blipFill>
        <p:spPr bwMode="auto">
          <a:xfrm>
            <a:off x="683567" y="1379728"/>
            <a:ext cx="7789653" cy="491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8"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Überblick über das Material</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4CC77BE6-9F5C-44D5-8D0E-20C0A93893F6}" type="slidenum">
              <a:rPr lang="de-DE"/>
              <a:pPr>
                <a:defRPr/>
              </a:pPr>
              <a:t>29</a:t>
            </a:fld>
            <a:endParaRPr lang="de-DE"/>
          </a:p>
        </p:txBody>
      </p:sp>
      <p:sp>
        <p:nvSpPr>
          <p:cNvPr id="3" name="Textfeld 2"/>
          <p:cNvSpPr txBox="1"/>
          <p:nvPr/>
        </p:nvSpPr>
        <p:spPr>
          <a:xfrm>
            <a:off x="251520" y="908719"/>
            <a:ext cx="8352928" cy="461665"/>
          </a:xfrm>
          <a:prstGeom prst="rect">
            <a:avLst/>
          </a:prstGeom>
          <a:noFill/>
        </p:spPr>
        <p:txBody>
          <a:bodyPr wrap="square" rtlCol="0">
            <a:spAutoFit/>
          </a:bodyPr>
          <a:lstStyle/>
          <a:p>
            <a:r>
              <a:rPr lang="de-DE" dirty="0" smtClean="0">
                <a:latin typeface="+mn-lt"/>
              </a:rPr>
              <a:t>3.2_Ursachen des Klimawandels</a:t>
            </a:r>
            <a:endParaRPr lang="de-DE" dirty="0">
              <a:latin typeface="+mn-lt"/>
            </a:endParaRPr>
          </a:p>
        </p:txBody>
      </p:sp>
    </p:spTree>
    <p:extLst>
      <p:ext uri="{BB962C8B-B14F-4D97-AF65-F5344CB8AC3E}">
        <p14:creationId xmlns:p14="http://schemas.microsoft.com/office/powerpoint/2010/main" val="9979542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256213"/>
          </a:xfrm>
        </p:spPr>
        <p:txBody>
          <a:bodyPr/>
          <a:lstStyle/>
          <a:p>
            <a:pPr marL="400050" lvl="1" indent="0">
              <a:buFont typeface="Arial" charset="0"/>
              <a:buNone/>
              <a:defRPr/>
            </a:pPr>
            <a:r>
              <a:rPr lang="de-DE" sz="2800" dirty="0" smtClean="0">
                <a:latin typeface="+mn-lt"/>
              </a:rPr>
              <a:t>Siehe: Akzentverschiebungen im BP Physik von Monica </a:t>
            </a:r>
            <a:r>
              <a:rPr lang="de-DE" sz="2800" dirty="0" err="1" smtClean="0">
                <a:latin typeface="+mn-lt"/>
              </a:rPr>
              <a:t>Hettrich</a:t>
            </a:r>
            <a:r>
              <a:rPr lang="de-DE" sz="2800" dirty="0" smtClean="0">
                <a:latin typeface="+mn-lt"/>
              </a:rPr>
              <a:t>:</a:t>
            </a:r>
          </a:p>
          <a:p>
            <a:pPr marL="914400" lvl="1" indent="-514350">
              <a:defRPr/>
            </a:pPr>
            <a:r>
              <a:rPr lang="de-DE" sz="2800" dirty="0" smtClean="0">
                <a:latin typeface="+mn-lt"/>
              </a:rPr>
              <a:t>Stetiges Wiederaufgreifen bekannter Fachmethoden:</a:t>
            </a:r>
          </a:p>
          <a:p>
            <a:pPr marL="1428750" lvl="2" indent="-514350">
              <a:spcBef>
                <a:spcPts val="0"/>
              </a:spcBef>
              <a:defRPr/>
            </a:pPr>
            <a:r>
              <a:rPr lang="de-DE" sz="2400" dirty="0" smtClean="0">
                <a:latin typeface="+mn-lt"/>
              </a:rPr>
              <a:t>Experimentieren und Auswerten</a:t>
            </a:r>
          </a:p>
          <a:p>
            <a:pPr marL="1428750" lvl="2" indent="-514350">
              <a:spcBef>
                <a:spcPts val="0"/>
              </a:spcBef>
              <a:defRPr/>
            </a:pPr>
            <a:r>
              <a:rPr lang="de-DE" sz="2400" dirty="0" smtClean="0">
                <a:latin typeface="+mn-lt"/>
              </a:rPr>
              <a:t>Diagrammarbeit</a:t>
            </a:r>
          </a:p>
          <a:p>
            <a:pPr marL="1428750" lvl="2" indent="-514350">
              <a:spcBef>
                <a:spcPts val="0"/>
              </a:spcBef>
              <a:defRPr/>
            </a:pPr>
            <a:r>
              <a:rPr lang="de-DE" sz="2400" dirty="0" smtClean="0">
                <a:solidFill>
                  <a:srgbClr val="FF0000"/>
                </a:solidFill>
                <a:latin typeface="+mn-lt"/>
              </a:rPr>
              <a:t>Mit Modellen </a:t>
            </a:r>
            <a:r>
              <a:rPr lang="de-DE" sz="2400" dirty="0">
                <a:solidFill>
                  <a:srgbClr val="FF0000"/>
                </a:solidFill>
                <a:latin typeface="+mn-lt"/>
              </a:rPr>
              <a:t>Phänomene erklären </a:t>
            </a:r>
            <a:endParaRPr lang="de-DE" sz="2400" dirty="0" smtClean="0">
              <a:solidFill>
                <a:srgbClr val="FF0000"/>
              </a:solidFill>
              <a:latin typeface="+mn-lt"/>
            </a:endParaRPr>
          </a:p>
          <a:p>
            <a:pPr marL="1428750" lvl="2" indent="-514350">
              <a:spcBef>
                <a:spcPts val="0"/>
              </a:spcBef>
              <a:defRPr/>
            </a:pPr>
            <a:r>
              <a:rPr lang="de-DE" sz="2400" dirty="0" smtClean="0">
                <a:solidFill>
                  <a:srgbClr val="FF0000"/>
                </a:solidFill>
                <a:latin typeface="+mn-lt"/>
              </a:rPr>
              <a:t>Darstellungen </a:t>
            </a:r>
            <a:r>
              <a:rPr lang="de-DE" sz="2400" dirty="0">
                <a:solidFill>
                  <a:srgbClr val="FF0000"/>
                </a:solidFill>
                <a:latin typeface="+mn-lt"/>
              </a:rPr>
              <a:t>in den Medien </a:t>
            </a:r>
            <a:r>
              <a:rPr lang="de-DE" sz="2400" dirty="0" smtClean="0">
                <a:solidFill>
                  <a:srgbClr val="FF0000"/>
                </a:solidFill>
                <a:latin typeface="+mn-lt"/>
              </a:rPr>
              <a:t>kritisch betrachten</a:t>
            </a:r>
            <a:endParaRPr lang="de-DE" sz="2400" dirty="0" smtClean="0">
              <a:latin typeface="+mn-lt"/>
            </a:endParaRPr>
          </a:p>
          <a:p>
            <a:pPr marL="914400" lvl="1" indent="-514350">
              <a:defRPr/>
            </a:pPr>
            <a:r>
              <a:rPr lang="de-DE" sz="2800" dirty="0" smtClean="0">
                <a:latin typeface="+mn-lt"/>
              </a:rPr>
              <a:t>Vertiefung und Erweiterung:</a:t>
            </a:r>
          </a:p>
          <a:p>
            <a:pPr marL="1428750" lvl="2" indent="-514350">
              <a:spcBef>
                <a:spcPts val="0"/>
              </a:spcBef>
              <a:defRPr/>
            </a:pPr>
            <a:r>
              <a:rPr lang="de-DE" sz="2400" dirty="0" smtClean="0">
                <a:latin typeface="+mn-lt"/>
              </a:rPr>
              <a:t>Chancen und Risiken von Technologien diskutieren</a:t>
            </a:r>
          </a:p>
          <a:p>
            <a:pPr marL="1428750" lvl="2" indent="-514350">
              <a:spcBef>
                <a:spcPts val="0"/>
              </a:spcBef>
              <a:defRPr/>
            </a:pPr>
            <a:r>
              <a:rPr lang="de-DE" sz="2400" dirty="0" smtClean="0">
                <a:latin typeface="+mn-lt"/>
              </a:rPr>
              <a:t>Nachhaltigkeit: globale und lokale Maßnahmen, Szenarien …</a:t>
            </a:r>
          </a:p>
        </p:txBody>
      </p:sp>
      <p:sp>
        <p:nvSpPr>
          <p:cNvPr id="8195"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BNE im Bildungsplan Physik</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54779E54-540A-4C27-BF0B-1216344020A1}" type="slidenum">
              <a:rPr lang="de-DE"/>
              <a:pPr>
                <a:defRPr/>
              </a:pPr>
              <a:t>3</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Überblick über das Material</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4CC77BE6-9F5C-44D5-8D0E-20C0A93893F6}" type="slidenum">
              <a:rPr lang="de-DE"/>
              <a:pPr>
                <a:defRPr/>
              </a:pPr>
              <a:t>30</a:t>
            </a:fld>
            <a:endParaRPr lang="de-DE"/>
          </a:p>
        </p:txBody>
      </p:sp>
      <p:sp>
        <p:nvSpPr>
          <p:cNvPr id="3" name="Textfeld 2"/>
          <p:cNvSpPr txBox="1"/>
          <p:nvPr/>
        </p:nvSpPr>
        <p:spPr>
          <a:xfrm>
            <a:off x="251520" y="908719"/>
            <a:ext cx="8352928" cy="461665"/>
          </a:xfrm>
          <a:prstGeom prst="rect">
            <a:avLst/>
          </a:prstGeom>
          <a:noFill/>
        </p:spPr>
        <p:txBody>
          <a:bodyPr wrap="square" rtlCol="0">
            <a:spAutoFit/>
          </a:bodyPr>
          <a:lstStyle/>
          <a:p>
            <a:r>
              <a:rPr lang="de-DE" dirty="0" smtClean="0">
                <a:latin typeface="+mn-lt"/>
              </a:rPr>
              <a:t>3.3_Energieversorgung</a:t>
            </a:r>
            <a:endParaRPr lang="de-DE" dirty="0">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1556792"/>
            <a:ext cx="6431755"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49717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Überblick über das Material</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E5302E36-DC05-4AA6-BCA7-F4E957E4C2CF}" type="slidenum">
              <a:rPr lang="de-DE"/>
              <a:pPr>
                <a:defRPr/>
              </a:pPr>
              <a:t>31</a:t>
            </a:fld>
            <a:endParaRPr lang="de-DE"/>
          </a:p>
        </p:txBody>
      </p:sp>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773113"/>
            <a:ext cx="5832475" cy="557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4787900" y="4005263"/>
            <a:ext cx="1376363" cy="1368425"/>
          </a:xfrm>
          <a:prstGeom prst="ellipse">
            <a:avLst/>
          </a:prstGeom>
          <a:solidFill>
            <a:srgbClr val="FFFF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Überblick über das Material</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4CC77BE6-9F5C-44D5-8D0E-20C0A93893F6}" type="slidenum">
              <a:rPr lang="de-DE"/>
              <a:pPr>
                <a:defRPr/>
              </a:pPr>
              <a:t>32</a:t>
            </a:fld>
            <a:endParaRPr lang="de-DE"/>
          </a:p>
        </p:txBody>
      </p:sp>
      <p:sp>
        <p:nvSpPr>
          <p:cNvPr id="3" name="Textfeld 2"/>
          <p:cNvSpPr txBox="1"/>
          <p:nvPr/>
        </p:nvSpPr>
        <p:spPr>
          <a:xfrm>
            <a:off x="251520" y="908719"/>
            <a:ext cx="8352928" cy="461665"/>
          </a:xfrm>
          <a:prstGeom prst="rect">
            <a:avLst/>
          </a:prstGeom>
          <a:noFill/>
        </p:spPr>
        <p:txBody>
          <a:bodyPr wrap="square" rtlCol="0">
            <a:spAutoFit/>
          </a:bodyPr>
          <a:lstStyle/>
          <a:p>
            <a:r>
              <a:rPr lang="de-DE" dirty="0" smtClean="0">
                <a:latin typeface="+mn-lt"/>
              </a:rPr>
              <a:t>3.4_Kraftwerke</a:t>
            </a:r>
            <a:endParaRPr lang="de-DE" dirty="0">
              <a:latin typeface="+mn-lt"/>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739"/>
          <a:stretch/>
        </p:blipFill>
        <p:spPr bwMode="auto">
          <a:xfrm>
            <a:off x="755576" y="1484784"/>
            <a:ext cx="494825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43040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Überblick über das Material</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4CC77BE6-9F5C-44D5-8D0E-20C0A93893F6}" type="slidenum">
              <a:rPr lang="de-DE"/>
              <a:pPr>
                <a:defRPr/>
              </a:pPr>
              <a:t>33</a:t>
            </a:fld>
            <a:endParaRPr lang="de-DE"/>
          </a:p>
        </p:txBody>
      </p:sp>
      <p:sp>
        <p:nvSpPr>
          <p:cNvPr id="3" name="Textfeld 2"/>
          <p:cNvSpPr txBox="1"/>
          <p:nvPr/>
        </p:nvSpPr>
        <p:spPr>
          <a:xfrm>
            <a:off x="251520" y="908719"/>
            <a:ext cx="8352928" cy="461665"/>
          </a:xfrm>
          <a:prstGeom prst="rect">
            <a:avLst/>
          </a:prstGeom>
          <a:noFill/>
        </p:spPr>
        <p:txBody>
          <a:bodyPr wrap="square" rtlCol="0">
            <a:spAutoFit/>
          </a:bodyPr>
          <a:lstStyle/>
          <a:p>
            <a:r>
              <a:rPr lang="de-DE" dirty="0" smtClean="0">
                <a:latin typeface="+mn-lt"/>
              </a:rPr>
              <a:t>3.5_SmartGrid</a:t>
            </a:r>
            <a:endParaRPr lang="de-DE" dirty="0">
              <a:latin typeface="+mn-lt"/>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84784"/>
            <a:ext cx="443318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01" y="2276872"/>
            <a:ext cx="4420183"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82119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BNE in Physik</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86E2143D-155B-4570-BE66-46BFF130202C}" type="slidenum">
              <a:rPr lang="de-DE"/>
              <a:pPr>
                <a:defRPr/>
              </a:pPr>
              <a:t>34</a:t>
            </a:fld>
            <a:endParaRPr lang="de-DE"/>
          </a:p>
        </p:txBody>
      </p:sp>
      <p:sp>
        <p:nvSpPr>
          <p:cNvPr id="5" name="Textfeld 4"/>
          <p:cNvSpPr txBox="1"/>
          <p:nvPr/>
        </p:nvSpPr>
        <p:spPr>
          <a:xfrm>
            <a:off x="323850" y="1052513"/>
            <a:ext cx="8496300" cy="2246769"/>
          </a:xfrm>
          <a:prstGeom prst="rect">
            <a:avLst/>
          </a:prstGeom>
          <a:noFill/>
        </p:spPr>
        <p:txBody>
          <a:bodyPr>
            <a:spAutoFit/>
          </a:bodyPr>
          <a:lstStyle/>
          <a:p>
            <a:pPr marL="342900" indent="-342900" eaLnBrk="0" hangingPunct="0">
              <a:spcBef>
                <a:spcPts val="1200"/>
              </a:spcBef>
              <a:buFont typeface="Arial" panose="020B0604020202020204" pitchFamily="34" charset="0"/>
              <a:buChar char="•"/>
              <a:defRPr/>
            </a:pPr>
            <a:r>
              <a:rPr lang="de-DE" dirty="0">
                <a:latin typeface="+mn-lt"/>
                <a:cs typeface="Arial" pitchFamily="34" charset="0"/>
              </a:rPr>
              <a:t>Die Arbeitsbögen liegen als </a:t>
            </a:r>
            <a:r>
              <a:rPr lang="de-DE" dirty="0" err="1" smtClean="0">
                <a:latin typeface="+mn-lt"/>
                <a:cs typeface="Arial" pitchFamily="34" charset="0"/>
              </a:rPr>
              <a:t>docx</a:t>
            </a:r>
            <a:r>
              <a:rPr lang="de-DE" dirty="0" smtClean="0">
                <a:latin typeface="+mn-lt"/>
                <a:cs typeface="Arial" pitchFamily="34" charset="0"/>
              </a:rPr>
              <a:t>-Dateien </a:t>
            </a:r>
            <a:r>
              <a:rPr lang="de-DE" dirty="0">
                <a:latin typeface="+mn-lt"/>
                <a:cs typeface="Arial" pitchFamily="34" charset="0"/>
              </a:rPr>
              <a:t>auf dem Server vor.</a:t>
            </a:r>
          </a:p>
          <a:p>
            <a:pPr marL="342900" indent="-342900" eaLnBrk="0" hangingPunct="0">
              <a:spcBef>
                <a:spcPts val="1200"/>
              </a:spcBef>
              <a:buFont typeface="Arial" panose="020B0604020202020204" pitchFamily="34" charset="0"/>
              <a:buChar char="•"/>
              <a:defRPr/>
            </a:pPr>
            <a:r>
              <a:rPr lang="de-DE" dirty="0">
                <a:latin typeface="+mn-lt"/>
                <a:cs typeface="Arial" pitchFamily="34" charset="0"/>
              </a:rPr>
              <a:t>Auch die Rohdaten für die erstellten Diagramme sind als </a:t>
            </a:r>
            <a:r>
              <a:rPr lang="de-DE" dirty="0" err="1">
                <a:latin typeface="+mn-lt"/>
                <a:cs typeface="Arial" pitchFamily="34" charset="0"/>
              </a:rPr>
              <a:t>xlsx</a:t>
            </a:r>
            <a:r>
              <a:rPr lang="de-DE" dirty="0">
                <a:latin typeface="+mn-lt"/>
                <a:cs typeface="Arial" pitchFamily="34" charset="0"/>
              </a:rPr>
              <a:t>-Dateien zur eigenen Nachbearbeitung </a:t>
            </a:r>
            <a:r>
              <a:rPr lang="de-DE" dirty="0" smtClean="0">
                <a:latin typeface="+mn-lt"/>
                <a:cs typeface="Arial" pitchFamily="34" charset="0"/>
              </a:rPr>
              <a:t>auf </a:t>
            </a:r>
            <a:r>
              <a:rPr lang="de-DE" dirty="0">
                <a:latin typeface="+mn-lt"/>
                <a:cs typeface="Arial" pitchFamily="34" charset="0"/>
              </a:rPr>
              <a:t>dem Server zu finden.</a:t>
            </a:r>
          </a:p>
          <a:p>
            <a:pPr marL="342900" indent="-342900" eaLnBrk="0" hangingPunct="0">
              <a:spcBef>
                <a:spcPts val="1200"/>
              </a:spcBef>
              <a:buFont typeface="Arial" panose="020B0604020202020204" pitchFamily="34" charset="0"/>
              <a:buChar char="•"/>
              <a:defRPr/>
            </a:pPr>
            <a:r>
              <a:rPr lang="de-DE" dirty="0">
                <a:latin typeface="+mn-lt"/>
                <a:cs typeface="Arial" pitchFamily="34" charset="0"/>
              </a:rPr>
              <a:t>Das Material und auch einige Experimente dazu können Sie heute Nachmittag sichten.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BNE in Physik</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8F0A7C76-4D7F-4F58-8BFA-A1E50FB3547F}" type="slidenum">
              <a:rPr lang="de-DE"/>
              <a:pPr>
                <a:defRPr/>
              </a:pPr>
              <a:t>35</a:t>
            </a:fld>
            <a:endParaRPr lang="de-DE"/>
          </a:p>
        </p:txBody>
      </p:sp>
      <p:sp>
        <p:nvSpPr>
          <p:cNvPr id="5" name="Textfeld 4"/>
          <p:cNvSpPr txBox="1"/>
          <p:nvPr/>
        </p:nvSpPr>
        <p:spPr>
          <a:xfrm>
            <a:off x="323850" y="2565400"/>
            <a:ext cx="8496300" cy="523220"/>
          </a:xfrm>
          <a:prstGeom prst="rect">
            <a:avLst/>
          </a:prstGeom>
          <a:noFill/>
        </p:spPr>
        <p:txBody>
          <a:bodyPr>
            <a:spAutoFit/>
          </a:bodyPr>
          <a:lstStyle/>
          <a:p>
            <a:pPr algn="ctr" eaLnBrk="0" hangingPunct="0">
              <a:spcBef>
                <a:spcPts val="1200"/>
              </a:spcBef>
              <a:defRPr/>
            </a:pPr>
            <a:r>
              <a:rPr lang="de-DE" sz="2800" dirty="0">
                <a:latin typeface="+mn-lt"/>
                <a:cs typeface="Arial" pitchFamily="34" charset="0"/>
              </a:rPr>
              <a:t>Vielen Dank für Ihre </a:t>
            </a:r>
            <a:r>
              <a:rPr lang="de-DE" sz="2800" dirty="0" smtClean="0">
                <a:latin typeface="+mn-lt"/>
                <a:cs typeface="Arial" pitchFamily="34" charset="0"/>
              </a:rPr>
              <a:t>Aufmerksamkeit</a:t>
            </a:r>
            <a:endParaRPr lang="de-DE" sz="2800" dirty="0">
              <a:latin typeface="+mn-lt"/>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Erklärungen kritisch bewerten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F5FD3BFA-5716-46A3-9498-4DEB6782F50E}" type="slidenum">
              <a:rPr lang="de-DE"/>
              <a:pPr>
                <a:defRPr/>
              </a:pPr>
              <a:t>36</a:t>
            </a:fld>
            <a:endParaRPr lang="de-DE"/>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81075"/>
            <a:ext cx="7704137" cy="487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a:hlinkClick r:id="rId4" action="ppaction://hlinksldjump"/>
          </p:cNvPr>
          <p:cNvSpPr txBox="1"/>
          <p:nvPr/>
        </p:nvSpPr>
        <p:spPr>
          <a:xfrm>
            <a:off x="250825" y="5859463"/>
            <a:ext cx="1441450" cy="400050"/>
          </a:xfrm>
          <a:prstGeom prst="rect">
            <a:avLst/>
          </a:prstGeom>
          <a:noFill/>
        </p:spPr>
        <p:txBody>
          <a:bodyPr>
            <a:spAutoFit/>
          </a:bodyPr>
          <a:lstStyle/>
          <a:p>
            <a:pPr eaLnBrk="0" hangingPunct="0">
              <a:defRPr/>
            </a:pPr>
            <a:r>
              <a:rPr lang="de-DE" sz="2000" dirty="0">
                <a:latin typeface="+mn-lt"/>
                <a:cs typeface="+mn-cs"/>
              </a:rPr>
              <a:t>zurück</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256213"/>
          </a:xfrm>
        </p:spPr>
        <p:txBody>
          <a:bodyPr/>
          <a:lstStyle/>
          <a:p>
            <a:pPr marL="400050" lvl="1" indent="0">
              <a:buFont typeface="Arial" charset="0"/>
              <a:buNone/>
              <a:defRPr/>
            </a:pPr>
            <a:r>
              <a:rPr lang="de-DE" sz="2800" dirty="0" smtClean="0">
                <a:latin typeface="+mn-lt"/>
              </a:rPr>
              <a:t>Siehe: Akzentverschiebungen im BP Physik von Monica </a:t>
            </a:r>
            <a:r>
              <a:rPr lang="de-DE" sz="2800" dirty="0" err="1" smtClean="0">
                <a:latin typeface="+mn-lt"/>
              </a:rPr>
              <a:t>Hettrich</a:t>
            </a:r>
            <a:r>
              <a:rPr lang="de-DE" sz="2800" dirty="0" smtClean="0">
                <a:latin typeface="+mn-lt"/>
              </a:rPr>
              <a:t>:</a:t>
            </a:r>
          </a:p>
          <a:p>
            <a:pPr marL="914400" lvl="1" indent="-514350">
              <a:defRPr/>
            </a:pPr>
            <a:r>
              <a:rPr lang="de-DE" sz="2800" dirty="0" smtClean="0">
                <a:latin typeface="+mn-lt"/>
              </a:rPr>
              <a:t>Stetiges Wiederaufgreifen bekannter Fachmethoden:</a:t>
            </a:r>
          </a:p>
          <a:p>
            <a:pPr marL="1428750" lvl="2" indent="-514350">
              <a:spcBef>
                <a:spcPts val="0"/>
              </a:spcBef>
              <a:defRPr/>
            </a:pPr>
            <a:r>
              <a:rPr lang="de-DE" sz="2400" dirty="0" smtClean="0">
                <a:latin typeface="+mn-lt"/>
              </a:rPr>
              <a:t>Experimentieren und Auswerten</a:t>
            </a:r>
          </a:p>
          <a:p>
            <a:pPr marL="1428750" lvl="2" indent="-514350">
              <a:spcBef>
                <a:spcPts val="0"/>
              </a:spcBef>
              <a:defRPr/>
            </a:pPr>
            <a:r>
              <a:rPr lang="de-DE" sz="2400" b="1" dirty="0" smtClean="0">
                <a:solidFill>
                  <a:srgbClr val="6600CC"/>
                </a:solidFill>
                <a:latin typeface="+mn-lt"/>
              </a:rPr>
              <a:t>Diagrammarbeit</a:t>
            </a:r>
          </a:p>
          <a:p>
            <a:pPr marL="1428750" lvl="2" indent="-514350">
              <a:spcBef>
                <a:spcPts val="0"/>
              </a:spcBef>
              <a:defRPr/>
            </a:pPr>
            <a:r>
              <a:rPr lang="de-DE" sz="2400" dirty="0" smtClean="0">
                <a:solidFill>
                  <a:srgbClr val="FF0000"/>
                </a:solidFill>
                <a:latin typeface="+mn-lt"/>
              </a:rPr>
              <a:t>Mit Modellen </a:t>
            </a:r>
            <a:r>
              <a:rPr lang="de-DE" sz="2400" dirty="0">
                <a:solidFill>
                  <a:srgbClr val="FF0000"/>
                </a:solidFill>
                <a:latin typeface="+mn-lt"/>
              </a:rPr>
              <a:t>Phänomene erklären </a:t>
            </a:r>
            <a:endParaRPr lang="de-DE" sz="2400" dirty="0" smtClean="0">
              <a:solidFill>
                <a:srgbClr val="FF0000"/>
              </a:solidFill>
              <a:latin typeface="+mn-lt"/>
            </a:endParaRPr>
          </a:p>
          <a:p>
            <a:pPr marL="1428750" lvl="2" indent="-514350">
              <a:spcBef>
                <a:spcPts val="0"/>
              </a:spcBef>
              <a:defRPr/>
            </a:pPr>
            <a:r>
              <a:rPr lang="de-DE" sz="2400" dirty="0" smtClean="0">
                <a:solidFill>
                  <a:srgbClr val="FF0000"/>
                </a:solidFill>
                <a:latin typeface="+mn-lt"/>
              </a:rPr>
              <a:t>Darstellungen </a:t>
            </a:r>
            <a:r>
              <a:rPr lang="de-DE" sz="2400" dirty="0">
                <a:solidFill>
                  <a:srgbClr val="FF0000"/>
                </a:solidFill>
                <a:latin typeface="+mn-lt"/>
              </a:rPr>
              <a:t>in den Medien </a:t>
            </a:r>
            <a:r>
              <a:rPr lang="de-DE" sz="2400" dirty="0" smtClean="0">
                <a:solidFill>
                  <a:srgbClr val="FF0000"/>
                </a:solidFill>
                <a:latin typeface="+mn-lt"/>
              </a:rPr>
              <a:t>kritisch betrachten</a:t>
            </a:r>
            <a:endParaRPr lang="de-DE" sz="2400" dirty="0" smtClean="0">
              <a:latin typeface="+mn-lt"/>
            </a:endParaRPr>
          </a:p>
          <a:p>
            <a:pPr marL="914400" lvl="1" indent="-514350">
              <a:defRPr/>
            </a:pPr>
            <a:r>
              <a:rPr lang="de-DE" sz="2800" dirty="0" smtClean="0">
                <a:latin typeface="+mn-lt"/>
              </a:rPr>
              <a:t>Vertiefung und Erweiterung:</a:t>
            </a:r>
          </a:p>
          <a:p>
            <a:pPr marL="1428750" lvl="2" indent="-514350">
              <a:spcBef>
                <a:spcPts val="0"/>
              </a:spcBef>
              <a:defRPr/>
            </a:pPr>
            <a:r>
              <a:rPr lang="de-DE" sz="2400" dirty="0" smtClean="0">
                <a:latin typeface="+mn-lt"/>
              </a:rPr>
              <a:t>Chancen und Risiken von Technologien diskutieren</a:t>
            </a:r>
          </a:p>
          <a:p>
            <a:pPr marL="1428750" lvl="2" indent="-514350">
              <a:spcBef>
                <a:spcPts val="0"/>
              </a:spcBef>
              <a:defRPr/>
            </a:pPr>
            <a:r>
              <a:rPr lang="de-DE" sz="2400" dirty="0" smtClean="0">
                <a:latin typeface="+mn-lt"/>
              </a:rPr>
              <a:t>Nachhaltigkeit: globale und lokale Maßnahmen, Szenarien …</a:t>
            </a:r>
          </a:p>
        </p:txBody>
      </p:sp>
      <p:sp>
        <p:nvSpPr>
          <p:cNvPr id="9219"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BNE im Bildungsplan Physik</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C07BCD38-46B5-4AEB-B7E1-7A91CB0E6F94}" type="slidenum">
              <a:rPr lang="de-DE"/>
              <a:pPr>
                <a:defRPr/>
              </a:pPr>
              <a:t>4</a:t>
            </a:fld>
            <a:endParaRPr lang="de-DE"/>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defRPr/>
            </a:pPr>
            <a:r>
              <a:rPr lang="de-DE" b="1" dirty="0" smtClean="0"/>
              <a:t>BNE im Bildungsplan Physik</a:t>
            </a:r>
            <a:endParaRPr lang="de-D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graphicFrame>
        <p:nvGraphicFramePr>
          <p:cNvPr id="15" name="Inhaltsplatzhalter 14"/>
          <p:cNvGraphicFramePr>
            <a:graphicFrameLocks noGrp="1"/>
          </p:cNvGraphicFramePr>
          <p:nvPr>
            <p:ph sz="half" idx="1"/>
          </p:nvPr>
        </p:nvGraphicFramePr>
        <p:xfrm>
          <a:off x="252413" y="1084263"/>
          <a:ext cx="8604250" cy="5181600"/>
        </p:xfrm>
        <a:graphic>
          <a:graphicData uri="http://schemas.openxmlformats.org/drawingml/2006/table">
            <a:tbl>
              <a:tblPr firstRow="1" bandRow="1">
                <a:tableStyleId>{2D5ABB26-0587-4C30-8999-92F81FD0307C}</a:tableStyleId>
              </a:tblPr>
              <a:tblGrid>
                <a:gridCol w="980230"/>
                <a:gridCol w="2541340"/>
                <a:gridCol w="2541340"/>
                <a:gridCol w="2541340"/>
              </a:tblGrid>
              <a:tr h="370840">
                <a:tc>
                  <a:txBody>
                    <a:bodyPr/>
                    <a:lstStyle/>
                    <a:p>
                      <a:pPr algn="ctr"/>
                      <a:r>
                        <a:rPr lang="de-DE" sz="2400" dirty="0" smtClean="0"/>
                        <a:t>Klasse</a:t>
                      </a:r>
                      <a:endParaRPr lang="de-DE" sz="2400" dirty="0"/>
                    </a:p>
                  </a:txBody>
                  <a:tcPr marL="91443" marR="9144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2400" b="1" dirty="0" smtClean="0">
                          <a:solidFill>
                            <a:schemeClr val="bg1"/>
                          </a:solidFill>
                        </a:rPr>
                        <a:t>BNE</a:t>
                      </a:r>
                      <a:endParaRPr lang="de-DE" sz="2400" b="1" dirty="0">
                        <a:solidFill>
                          <a:schemeClr val="bg1"/>
                        </a:solidFill>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de-DE" sz="2400" b="1" dirty="0" smtClean="0">
                          <a:solidFill>
                            <a:schemeClr val="bg1">
                              <a:lumMod val="50000"/>
                            </a:schemeClr>
                          </a:solidFill>
                        </a:rPr>
                        <a:t>BTV</a:t>
                      </a:r>
                      <a:endParaRPr lang="de-DE" sz="2400" b="1" dirty="0">
                        <a:solidFill>
                          <a:schemeClr val="bg1">
                            <a:lumMod val="50000"/>
                          </a:schemeClr>
                        </a:solidFill>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de-DE" sz="2400" b="1" kern="1200" dirty="0" smtClean="0">
                          <a:solidFill>
                            <a:schemeClr val="bg1">
                              <a:lumMod val="50000"/>
                            </a:schemeClr>
                          </a:solidFill>
                          <a:latin typeface="+mn-lt"/>
                          <a:ea typeface="+mn-ea"/>
                          <a:cs typeface="+mn-cs"/>
                        </a:rPr>
                        <a:t>PG</a:t>
                      </a:r>
                      <a:endParaRPr lang="de-DE" sz="2400" b="1" kern="1200" dirty="0">
                        <a:solidFill>
                          <a:schemeClr val="bg1">
                            <a:lumMod val="50000"/>
                          </a:schemeClr>
                        </a:solidFill>
                        <a:latin typeface="+mn-lt"/>
                        <a:ea typeface="+mn-ea"/>
                        <a:cs typeface="+mn-cs"/>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0840">
                <a:tc>
                  <a:txBody>
                    <a:bodyPr/>
                    <a:lstStyle/>
                    <a:p>
                      <a:pPr algn="ctr"/>
                      <a:r>
                        <a:rPr lang="de-DE" sz="2400" b="1" dirty="0" smtClean="0"/>
                        <a:t>7/8</a:t>
                      </a:r>
                      <a:endParaRPr lang="de-DE" sz="2400" b="1" dirty="0"/>
                    </a:p>
                  </a:txBody>
                  <a:tcPr marL="91443" marR="9144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79388" indent="-179388" algn="l" defTabSz="914400" rtl="0" eaLnBrk="1" latinLnBrk="0" hangingPunct="1">
                        <a:buFont typeface="Arial" pitchFamily="34" charset="0"/>
                        <a:buChar char="•"/>
                      </a:pPr>
                      <a:r>
                        <a:rPr lang="de-DE" sz="1600" kern="1200" dirty="0" smtClean="0">
                          <a:solidFill>
                            <a:srgbClr val="FF0000"/>
                          </a:solidFill>
                          <a:latin typeface="+mn-lt"/>
                          <a:ea typeface="+mn-ea"/>
                          <a:cs typeface="+mn-cs"/>
                        </a:rPr>
                        <a:t>Energie</a:t>
                      </a:r>
                      <a:r>
                        <a:rPr lang="de-DE" sz="1600" kern="1200" dirty="0" smtClean="0">
                          <a:solidFill>
                            <a:schemeClr val="tx1"/>
                          </a:solidFill>
                          <a:latin typeface="+mn-lt"/>
                          <a:ea typeface="+mn-ea"/>
                          <a:cs typeface="+mn-cs"/>
                        </a:rPr>
                        <a:t> (Nachhaltigkeit,</a:t>
                      </a:r>
                      <a:r>
                        <a:rPr lang="de-DE" sz="1600" kern="1200" baseline="0" dirty="0" smtClean="0">
                          <a:solidFill>
                            <a:schemeClr val="tx1"/>
                          </a:solidFill>
                          <a:latin typeface="+mn-lt"/>
                          <a:ea typeface="+mn-ea"/>
                          <a:cs typeface="+mn-cs"/>
                        </a:rPr>
                        <a:t> Grundlagen der </a:t>
                      </a:r>
                      <a:r>
                        <a:rPr lang="de-DE" sz="1600" kern="1200" baseline="0" dirty="0" smtClean="0">
                          <a:solidFill>
                            <a:srgbClr val="FF0000"/>
                          </a:solidFill>
                          <a:latin typeface="+mn-lt"/>
                          <a:ea typeface="+mn-ea"/>
                          <a:cs typeface="+mn-cs"/>
                        </a:rPr>
                        <a:t>globalen Erwärmung</a:t>
                      </a:r>
                      <a:r>
                        <a:rPr lang="de-DE" sz="1600" kern="1200" baseline="0" dirty="0" smtClean="0">
                          <a:solidFill>
                            <a:schemeClr val="tx1"/>
                          </a:solidFill>
                          <a:latin typeface="+mn-lt"/>
                          <a:ea typeface="+mn-ea"/>
                          <a:cs typeface="+mn-cs"/>
                        </a:rPr>
                        <a:t>)</a:t>
                      </a:r>
                      <a:endParaRPr lang="de-DE" sz="1600" kern="1200" dirty="0" smtClean="0">
                        <a:solidFill>
                          <a:schemeClr val="tx1"/>
                        </a:solidFill>
                        <a:latin typeface="+mn-lt"/>
                        <a:ea typeface="+mn-ea"/>
                        <a:cs typeface="+mn-cs"/>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179388" indent="-179388" algn="l" defTabSz="914400" rtl="0" eaLnBrk="1" latinLnBrk="0" hangingPunct="1">
                        <a:buFont typeface="Arial" pitchFamily="34" charset="0"/>
                        <a:buChar char="•"/>
                      </a:pPr>
                      <a:r>
                        <a:rPr lang="de-DE" sz="1600" kern="1200" dirty="0" err="1" smtClean="0">
                          <a:solidFill>
                            <a:schemeClr val="bg1">
                              <a:lumMod val="65000"/>
                            </a:schemeClr>
                          </a:solidFill>
                          <a:latin typeface="+mn-lt"/>
                          <a:ea typeface="+mn-ea"/>
                          <a:cs typeface="+mn-cs"/>
                        </a:rPr>
                        <a:t>pbK</a:t>
                      </a:r>
                      <a:r>
                        <a:rPr lang="de-DE" sz="1600" kern="1200" dirty="0" smtClean="0">
                          <a:solidFill>
                            <a:schemeClr val="bg1">
                              <a:lumMod val="65000"/>
                            </a:schemeClr>
                          </a:solidFill>
                          <a:latin typeface="+mn-lt"/>
                          <a:ea typeface="+mn-ea"/>
                          <a:cs typeface="+mn-cs"/>
                        </a:rPr>
                        <a:t>: Interessensbildung und Berufswahl unter Berücksichtigung des Gender-Aspektes</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indent="-179388" algn="l" defTabSz="914400" rtl="0" eaLnBrk="1" latinLnBrk="0" hangingPunct="1">
                        <a:buFont typeface="Arial" pitchFamily="34" charset="0"/>
                        <a:buChar char="•"/>
                      </a:pPr>
                      <a:r>
                        <a:rPr lang="de-DE" sz="1600" kern="1200" dirty="0" smtClean="0">
                          <a:solidFill>
                            <a:schemeClr val="bg1">
                              <a:lumMod val="65000"/>
                            </a:schemeClr>
                          </a:solidFill>
                          <a:latin typeface="+mn-lt"/>
                          <a:ea typeface="+mn-ea"/>
                          <a:cs typeface="+mn-cs"/>
                        </a:rPr>
                        <a:t>Akustik (Lärmschutz)</a:t>
                      </a:r>
                    </a:p>
                    <a:p>
                      <a:pPr marL="179388" indent="-179388" algn="l" defTabSz="914400" rtl="0" eaLnBrk="1" latinLnBrk="0" hangingPunct="1">
                        <a:buFont typeface="Arial" pitchFamily="34" charset="0"/>
                        <a:buChar char="•"/>
                      </a:pPr>
                      <a:r>
                        <a:rPr lang="de-DE" sz="1600" kern="1200" dirty="0" smtClean="0">
                          <a:solidFill>
                            <a:schemeClr val="bg1">
                              <a:lumMod val="65000"/>
                            </a:schemeClr>
                          </a:solidFill>
                          <a:latin typeface="+mn-lt"/>
                          <a:ea typeface="+mn-ea"/>
                          <a:cs typeface="+mn-cs"/>
                        </a:rPr>
                        <a:t>Elektrizitätslehre , Kinematik,</a:t>
                      </a:r>
                      <a:r>
                        <a:rPr lang="de-DE" sz="1600" kern="1200" baseline="0" dirty="0" smtClean="0">
                          <a:solidFill>
                            <a:schemeClr val="bg1">
                              <a:lumMod val="65000"/>
                            </a:schemeClr>
                          </a:solidFill>
                          <a:latin typeface="+mn-lt"/>
                          <a:ea typeface="+mn-ea"/>
                          <a:cs typeface="+mn-cs"/>
                        </a:rPr>
                        <a:t> </a:t>
                      </a:r>
                      <a:r>
                        <a:rPr lang="de-DE" sz="1600" kern="1200" dirty="0" smtClean="0">
                          <a:solidFill>
                            <a:schemeClr val="bg1">
                              <a:lumMod val="65000"/>
                            </a:schemeClr>
                          </a:solidFill>
                          <a:latin typeface="+mn-lt"/>
                          <a:ea typeface="+mn-ea"/>
                          <a:cs typeface="+mn-cs"/>
                        </a:rPr>
                        <a:t>Dynamik (Unfallschutz)</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de-DE" sz="2400" b="1" dirty="0" smtClean="0"/>
                        <a:t>9/10</a:t>
                      </a:r>
                      <a:endParaRPr lang="de-DE" sz="2400" b="1" dirty="0"/>
                    </a:p>
                  </a:txBody>
                  <a:tcPr marL="91443" marR="9144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79388" indent="-179388" algn="l" defTabSz="914400" rtl="0" eaLnBrk="1" latinLnBrk="0" hangingPunct="1">
                        <a:buFont typeface="Arial" pitchFamily="34" charset="0"/>
                        <a:buChar char="•"/>
                      </a:pPr>
                      <a:r>
                        <a:rPr lang="de-DE" sz="1600" kern="1200" dirty="0" smtClean="0">
                          <a:solidFill>
                            <a:schemeClr val="tx1"/>
                          </a:solidFill>
                          <a:latin typeface="+mn-lt"/>
                          <a:ea typeface="+mn-ea"/>
                          <a:cs typeface="+mn-cs"/>
                        </a:rPr>
                        <a:t>Wärmelehre, Struktur der Materie (</a:t>
                      </a:r>
                      <a:r>
                        <a:rPr lang="de-DE" sz="1600" kern="1200" dirty="0" smtClean="0">
                          <a:solidFill>
                            <a:srgbClr val="FF0000"/>
                          </a:solidFill>
                          <a:latin typeface="+mn-lt"/>
                          <a:ea typeface="+mn-ea"/>
                          <a:cs typeface="+mn-cs"/>
                        </a:rPr>
                        <a:t>Nachhaltigkeit, Grundlagen globale Erwärmung</a:t>
                      </a:r>
                      <a:r>
                        <a:rPr lang="de-DE" sz="1600" kern="1200" baseline="0" dirty="0" smtClean="0">
                          <a:solidFill>
                            <a:srgbClr val="FF0000"/>
                          </a:solidFill>
                          <a:latin typeface="+mn-lt"/>
                          <a:ea typeface="+mn-ea"/>
                          <a:cs typeface="+mn-cs"/>
                        </a:rPr>
                        <a:t> und deren Eindämmung</a:t>
                      </a:r>
                      <a:r>
                        <a:rPr lang="de-DE" sz="1600" kern="1200" baseline="0" dirty="0" smtClean="0">
                          <a:solidFill>
                            <a:schemeClr val="tx1"/>
                          </a:solidFill>
                          <a:latin typeface="+mn-lt"/>
                          <a:ea typeface="+mn-ea"/>
                          <a:cs typeface="+mn-cs"/>
                        </a:rPr>
                        <a:t>)</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179388"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de-DE" sz="1600" kern="1200" dirty="0" err="1" smtClean="0">
                          <a:solidFill>
                            <a:schemeClr val="bg1">
                              <a:lumMod val="65000"/>
                            </a:schemeClr>
                          </a:solidFill>
                          <a:latin typeface="+mn-lt"/>
                          <a:ea typeface="+mn-ea"/>
                          <a:cs typeface="+mn-cs"/>
                        </a:rPr>
                        <a:t>pbK</a:t>
                      </a:r>
                      <a:r>
                        <a:rPr lang="de-DE" sz="1600" kern="1200" dirty="0" smtClean="0">
                          <a:solidFill>
                            <a:schemeClr val="bg1">
                              <a:lumMod val="65000"/>
                            </a:schemeClr>
                          </a:solidFill>
                          <a:latin typeface="+mn-lt"/>
                          <a:ea typeface="+mn-ea"/>
                          <a:cs typeface="+mn-cs"/>
                        </a:rPr>
                        <a:t>: Interessensbildung und Berufswahl unter Berücksichtigung des Gender-Aspektes</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indent="-179388" algn="l" defTabSz="914400" rtl="0" eaLnBrk="1" latinLnBrk="0" hangingPunct="1">
                        <a:buFont typeface="Arial" pitchFamily="34" charset="0"/>
                        <a:buChar char="•"/>
                      </a:pPr>
                      <a:r>
                        <a:rPr lang="de-DE" sz="1600" kern="1200" dirty="0" smtClean="0">
                          <a:solidFill>
                            <a:schemeClr val="bg1">
                              <a:lumMod val="65000"/>
                            </a:schemeClr>
                          </a:solidFill>
                          <a:latin typeface="+mn-lt"/>
                          <a:ea typeface="+mn-ea"/>
                          <a:cs typeface="+mn-cs"/>
                        </a:rPr>
                        <a:t>Struktur der Materie (Sicherheit, Endlagerung)</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de-DE" sz="2400" b="1" dirty="0"/>
                    </a:p>
                  </a:txBody>
                  <a:tcPr marL="91443" marR="9144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de-DE" sz="2400" b="1" kern="1200" dirty="0" smtClean="0">
                          <a:solidFill>
                            <a:schemeClr val="bg1">
                              <a:lumMod val="50000"/>
                            </a:schemeClr>
                          </a:solidFill>
                          <a:latin typeface="+mn-lt"/>
                          <a:ea typeface="+mn-ea"/>
                          <a:cs typeface="+mn-cs"/>
                        </a:rPr>
                        <a:t>VB</a:t>
                      </a:r>
                      <a:endParaRPr lang="de-DE" sz="2400" b="1" kern="1200" dirty="0">
                        <a:solidFill>
                          <a:schemeClr val="bg1">
                            <a:lumMod val="50000"/>
                          </a:schemeClr>
                        </a:solidFill>
                        <a:latin typeface="+mn-lt"/>
                        <a:ea typeface="+mn-ea"/>
                        <a:cs typeface="+mn-cs"/>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algn="ctr" defTabSz="914400" rtl="0" eaLnBrk="1" latinLnBrk="0" hangingPunct="1"/>
                      <a:r>
                        <a:rPr lang="de-DE" sz="2400" b="1" kern="1200" dirty="0" smtClean="0">
                          <a:solidFill>
                            <a:schemeClr val="bg1">
                              <a:lumMod val="50000"/>
                            </a:schemeClr>
                          </a:solidFill>
                          <a:latin typeface="+mn-lt"/>
                          <a:ea typeface="+mn-ea"/>
                          <a:cs typeface="+mn-cs"/>
                        </a:rPr>
                        <a:t>MB</a:t>
                      </a:r>
                      <a:endParaRPr lang="de-DE" sz="2400" b="1" kern="1200" dirty="0">
                        <a:solidFill>
                          <a:schemeClr val="bg1">
                            <a:lumMod val="50000"/>
                          </a:schemeClr>
                        </a:solidFill>
                        <a:latin typeface="+mn-lt"/>
                        <a:ea typeface="+mn-ea"/>
                        <a:cs typeface="+mn-cs"/>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algn="ctr" defTabSz="914400" rtl="0" eaLnBrk="1" latinLnBrk="0" hangingPunct="1"/>
                      <a:r>
                        <a:rPr lang="de-DE" sz="2400" b="1" kern="1200" dirty="0" smtClean="0">
                          <a:solidFill>
                            <a:schemeClr val="bg1">
                              <a:lumMod val="50000"/>
                            </a:schemeClr>
                          </a:solidFill>
                          <a:latin typeface="+mn-lt"/>
                          <a:ea typeface="+mn-ea"/>
                          <a:cs typeface="+mn-cs"/>
                        </a:rPr>
                        <a:t>BO</a:t>
                      </a:r>
                      <a:endParaRPr lang="de-DE" sz="2400" b="1" kern="1200" dirty="0">
                        <a:solidFill>
                          <a:schemeClr val="bg1">
                            <a:lumMod val="50000"/>
                          </a:schemeClr>
                        </a:solidFill>
                        <a:latin typeface="+mn-lt"/>
                        <a:ea typeface="+mn-ea"/>
                        <a:cs typeface="+mn-cs"/>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0840">
                <a:tc>
                  <a:txBody>
                    <a:bodyPr/>
                    <a:lstStyle/>
                    <a:p>
                      <a:pPr algn="ctr"/>
                      <a:r>
                        <a:rPr lang="de-DE" sz="2400" b="1" dirty="0" smtClean="0"/>
                        <a:t>7/8</a:t>
                      </a:r>
                      <a:endParaRPr lang="de-DE" sz="2400" b="1" dirty="0"/>
                    </a:p>
                  </a:txBody>
                  <a:tcPr marL="91443" marR="9144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79388" indent="-179388" algn="l" defTabSz="914400" rtl="0" eaLnBrk="1" latinLnBrk="0" hangingPunct="1">
                        <a:buFont typeface="Arial" pitchFamily="34" charset="0"/>
                        <a:buChar char="•"/>
                      </a:pPr>
                      <a:r>
                        <a:rPr lang="de-DE" sz="1600" kern="1200" dirty="0" smtClean="0">
                          <a:solidFill>
                            <a:schemeClr val="bg1">
                              <a:lumMod val="65000"/>
                            </a:schemeClr>
                          </a:solidFill>
                          <a:latin typeface="+mn-lt"/>
                          <a:ea typeface="+mn-ea"/>
                          <a:cs typeface="+mn-cs"/>
                        </a:rPr>
                        <a:t>Elektrizitätslehre (typische Größen)</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388" indent="-179388" algn="l" defTabSz="914400" rtl="0" eaLnBrk="1" latinLnBrk="0" hangingPunct="1">
                        <a:buFont typeface="Arial" pitchFamily="34" charset="0"/>
                        <a:buChar char="•"/>
                      </a:pPr>
                      <a:endParaRPr lang="de-DE" sz="1600" kern="1200" dirty="0" smtClean="0">
                        <a:solidFill>
                          <a:schemeClr val="bg1">
                            <a:lumMod val="65000"/>
                          </a:schemeClr>
                        </a:solidFill>
                        <a:latin typeface="+mn-lt"/>
                        <a:ea typeface="+mn-ea"/>
                        <a:cs typeface="+mn-cs"/>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indent="-179388" algn="l" defTabSz="914400" rtl="0" eaLnBrk="1" latinLnBrk="0" hangingPunct="1">
                        <a:buFont typeface="Arial" pitchFamily="34" charset="0"/>
                        <a:buChar char="•"/>
                      </a:pPr>
                      <a:endParaRPr lang="de-DE" sz="1600" kern="1200" dirty="0" smtClean="0">
                        <a:solidFill>
                          <a:schemeClr val="bg1">
                            <a:lumMod val="65000"/>
                          </a:schemeClr>
                        </a:solidFill>
                        <a:latin typeface="+mn-lt"/>
                        <a:ea typeface="+mn-ea"/>
                        <a:cs typeface="+mn-cs"/>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de-DE" sz="2400" b="1" dirty="0" smtClean="0"/>
                        <a:t>9/10</a:t>
                      </a:r>
                      <a:endParaRPr lang="de-DE" sz="2400" b="1" dirty="0"/>
                    </a:p>
                  </a:txBody>
                  <a:tcPr marL="91443" marR="9144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79388" indent="-179388" algn="l" defTabSz="914400" rtl="0" eaLnBrk="1" latinLnBrk="0" hangingPunct="1">
                        <a:buFont typeface="Arial" pitchFamily="34" charset="0"/>
                        <a:buChar char="•"/>
                      </a:pPr>
                      <a:r>
                        <a:rPr lang="de-DE" sz="1600" kern="1200" dirty="0" smtClean="0">
                          <a:solidFill>
                            <a:schemeClr val="bg1">
                              <a:lumMod val="65000"/>
                            </a:schemeClr>
                          </a:solidFill>
                          <a:latin typeface="+mn-lt"/>
                          <a:ea typeface="+mn-ea"/>
                          <a:cs typeface="+mn-cs"/>
                        </a:rPr>
                        <a:t>Elektromagnetismus (Größen)</a:t>
                      </a:r>
                    </a:p>
                    <a:p>
                      <a:pPr marL="179388" indent="-179388" algn="l" defTabSz="914400" rtl="0" eaLnBrk="1" latinLnBrk="0" hangingPunct="1">
                        <a:buFont typeface="Arial" pitchFamily="34" charset="0"/>
                        <a:buChar char="•"/>
                      </a:pPr>
                      <a:r>
                        <a:rPr lang="de-DE" sz="1600" kern="1200" dirty="0" smtClean="0">
                          <a:solidFill>
                            <a:schemeClr val="bg1">
                              <a:lumMod val="65000"/>
                            </a:schemeClr>
                          </a:solidFill>
                          <a:latin typeface="+mn-lt"/>
                          <a:ea typeface="+mn-ea"/>
                          <a:cs typeface="+mn-cs"/>
                        </a:rPr>
                        <a:t>Struktur  der Materie, Elektrizitätslehre , Energie („grüner“ Strom)</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388" indent="-179388" algn="l" defTabSz="914400" rtl="0" eaLnBrk="1" latinLnBrk="0" hangingPunct="1">
                        <a:buFont typeface="Arial" pitchFamily="34" charset="0"/>
                        <a:buChar char="•"/>
                      </a:pPr>
                      <a:r>
                        <a:rPr lang="de-DE" sz="1600" kern="1200" dirty="0" smtClean="0">
                          <a:solidFill>
                            <a:schemeClr val="bg1">
                              <a:lumMod val="65000"/>
                            </a:schemeClr>
                          </a:solidFill>
                          <a:latin typeface="+mn-lt"/>
                          <a:ea typeface="+mn-ea"/>
                          <a:cs typeface="+mn-cs"/>
                        </a:rPr>
                        <a:t>Kinematik (Einsatz </a:t>
                      </a:r>
                      <a:r>
                        <a:rPr lang="de-DE" sz="1600" kern="1200" dirty="0" err="1" smtClean="0">
                          <a:solidFill>
                            <a:schemeClr val="bg1">
                              <a:lumMod val="65000"/>
                            </a:schemeClr>
                          </a:solidFill>
                          <a:latin typeface="+mn-lt"/>
                          <a:ea typeface="+mn-ea"/>
                          <a:cs typeface="+mn-cs"/>
                        </a:rPr>
                        <a:t>digi-taler</a:t>
                      </a:r>
                      <a:r>
                        <a:rPr lang="de-DE" sz="1600" kern="1200" baseline="0" dirty="0" smtClean="0">
                          <a:solidFill>
                            <a:schemeClr val="bg1">
                              <a:lumMod val="65000"/>
                            </a:schemeClr>
                          </a:solidFill>
                          <a:latin typeface="+mn-lt"/>
                          <a:ea typeface="+mn-ea"/>
                          <a:cs typeface="+mn-cs"/>
                        </a:rPr>
                        <a:t> </a:t>
                      </a:r>
                      <a:r>
                        <a:rPr lang="de-DE" sz="1600" kern="1200" baseline="0" dirty="0" err="1" smtClean="0">
                          <a:solidFill>
                            <a:schemeClr val="bg1">
                              <a:lumMod val="65000"/>
                            </a:schemeClr>
                          </a:solidFill>
                          <a:latin typeface="+mn-lt"/>
                          <a:ea typeface="+mn-ea"/>
                          <a:cs typeface="+mn-cs"/>
                        </a:rPr>
                        <a:t>Messwerterfassung</a:t>
                      </a:r>
                      <a:r>
                        <a:rPr lang="de-DE" sz="1600" kern="1200" baseline="0" dirty="0" smtClean="0">
                          <a:solidFill>
                            <a:schemeClr val="bg1">
                              <a:lumMod val="65000"/>
                            </a:schemeClr>
                          </a:solidFill>
                          <a:latin typeface="+mn-lt"/>
                          <a:ea typeface="+mn-ea"/>
                          <a:cs typeface="+mn-cs"/>
                        </a:rPr>
                        <a:t> und  -auswertung, Einsatz von Simulationen)</a:t>
                      </a:r>
                      <a:endParaRPr lang="de-DE" sz="1600" kern="1200" dirty="0" smtClean="0">
                        <a:solidFill>
                          <a:schemeClr val="bg1">
                            <a:lumMod val="65000"/>
                          </a:schemeClr>
                        </a:solidFill>
                        <a:latin typeface="+mn-lt"/>
                        <a:ea typeface="+mn-ea"/>
                        <a:cs typeface="+mn-cs"/>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de-DE" sz="1600" kern="1200" dirty="0" smtClean="0">
                          <a:solidFill>
                            <a:schemeClr val="bg1">
                              <a:lumMod val="65000"/>
                            </a:schemeClr>
                          </a:solidFill>
                          <a:latin typeface="+mn-lt"/>
                          <a:ea typeface="+mn-ea"/>
                          <a:cs typeface="+mn-cs"/>
                        </a:rPr>
                        <a:t>Denk-</a:t>
                      </a:r>
                      <a:r>
                        <a:rPr lang="de-DE" sz="1600" kern="1200" baseline="0" dirty="0" smtClean="0">
                          <a:solidFill>
                            <a:schemeClr val="bg1">
                              <a:lumMod val="65000"/>
                            </a:schemeClr>
                          </a:solidFill>
                          <a:latin typeface="+mn-lt"/>
                          <a:ea typeface="+mn-ea"/>
                          <a:cs typeface="+mn-cs"/>
                        </a:rPr>
                        <a:t> und Arbeitsweisen, Wärmelehre, Struktur der Materie (</a:t>
                      </a:r>
                      <a:r>
                        <a:rPr lang="de-DE" sz="1600" kern="1200" baseline="0" dirty="0" err="1" smtClean="0">
                          <a:solidFill>
                            <a:schemeClr val="bg1">
                              <a:lumMod val="65000"/>
                            </a:schemeClr>
                          </a:solidFill>
                          <a:latin typeface="+mn-lt"/>
                          <a:ea typeface="+mn-ea"/>
                          <a:cs typeface="+mn-cs"/>
                        </a:rPr>
                        <a:t>fachspez</a:t>
                      </a:r>
                      <a:r>
                        <a:rPr lang="de-DE" sz="1600" kern="1200" baseline="0" dirty="0" smtClean="0">
                          <a:solidFill>
                            <a:schemeClr val="bg1">
                              <a:lumMod val="65000"/>
                            </a:schemeClr>
                          </a:solidFill>
                          <a:latin typeface="+mn-lt"/>
                          <a:ea typeface="+mn-ea"/>
                          <a:cs typeface="+mn-cs"/>
                        </a:rPr>
                        <a:t>. Zugänge zur Arbeitswelt)</a:t>
                      </a:r>
                      <a:endParaRPr lang="de-DE" sz="1600" kern="1200" dirty="0" smtClean="0">
                        <a:solidFill>
                          <a:schemeClr val="bg1">
                            <a:lumMod val="65000"/>
                          </a:schemeClr>
                        </a:solidFill>
                        <a:latin typeface="+mn-lt"/>
                        <a:ea typeface="+mn-ea"/>
                        <a:cs typeface="+mn-cs"/>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Foliennummernplatzhalter 1"/>
          <p:cNvSpPr>
            <a:spLocks noGrp="1"/>
          </p:cNvSpPr>
          <p:nvPr>
            <p:ph type="sldNum" sz="quarter" idx="11"/>
          </p:nvPr>
        </p:nvSpPr>
        <p:spPr/>
        <p:txBody>
          <a:bodyPr/>
          <a:lstStyle/>
          <a:p>
            <a:pPr>
              <a:defRPr/>
            </a:pPr>
            <a:r>
              <a:rPr lang="de-DE"/>
              <a:t>Folie </a:t>
            </a:r>
            <a:fld id="{FB2DED4F-AA75-4E94-A4A0-F75F8B0DD0BF}" type="slidenum">
              <a:rPr lang="de-DE"/>
              <a:pPr>
                <a:defRPr/>
              </a:pPr>
              <a:t>5</a:t>
            </a:fld>
            <a:endParaRPr lang="de-DE"/>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defRPr/>
            </a:pPr>
            <a:r>
              <a:rPr lang="de-DE" b="1" dirty="0"/>
              <a:t>BNE im Bildungsplan Physik</a:t>
            </a:r>
            <a:endParaRPr lang="de-D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graphicFrame>
        <p:nvGraphicFramePr>
          <p:cNvPr id="16" name="Tabelle 15"/>
          <p:cNvGraphicFramePr>
            <a:graphicFrameLocks noGrp="1"/>
          </p:cNvGraphicFramePr>
          <p:nvPr/>
        </p:nvGraphicFramePr>
        <p:xfrm>
          <a:off x="323850" y="1512888"/>
          <a:ext cx="8496300" cy="3932237"/>
        </p:xfrm>
        <a:graphic>
          <a:graphicData uri="http://schemas.openxmlformats.org/drawingml/2006/table">
            <a:tbl>
              <a:tblPr firstRow="1" bandRow="1">
                <a:tableStyleId>{2D5ABB26-0587-4C30-8999-92F81FD0307C}</a:tableStyleId>
              </a:tblPr>
              <a:tblGrid>
                <a:gridCol w="792028"/>
                <a:gridCol w="2124075"/>
                <a:gridCol w="2016071"/>
                <a:gridCol w="3564126"/>
              </a:tblGrid>
              <a:tr h="457237">
                <a:tc>
                  <a:txBody>
                    <a:bodyPr/>
                    <a:lstStyle/>
                    <a:p>
                      <a:endParaRPr lang="de-DE" sz="1800" dirty="0"/>
                    </a:p>
                  </a:txBody>
                  <a:tcPr marL="91443" marR="91443" marT="45724" marB="4572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de-DE" sz="2400" b="1" dirty="0" smtClean="0">
                          <a:solidFill>
                            <a:schemeClr val="bg1"/>
                          </a:solidFill>
                        </a:rPr>
                        <a:t>BNE </a:t>
                      </a:r>
                      <a:r>
                        <a:rPr lang="de-DE" sz="2400" b="1" dirty="0" smtClean="0">
                          <a:solidFill>
                            <a:schemeClr val="bg1">
                              <a:lumMod val="50000"/>
                            </a:schemeClr>
                          </a:solidFill>
                        </a:rPr>
                        <a:t>/ PG</a:t>
                      </a:r>
                      <a:endParaRPr lang="de-DE" sz="2400" b="1" dirty="0">
                        <a:solidFill>
                          <a:schemeClr val="bg1">
                            <a:lumMod val="50000"/>
                          </a:schemeClr>
                        </a:solidFill>
                      </a:endParaRPr>
                    </a:p>
                  </a:txBody>
                  <a:tcPr marL="91443" marR="91443"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de-DE" sz="2400" b="1" dirty="0" smtClean="0">
                          <a:solidFill>
                            <a:schemeClr val="bg1">
                              <a:lumMod val="50000"/>
                            </a:schemeClr>
                          </a:solidFill>
                        </a:rPr>
                        <a:t>BTV</a:t>
                      </a:r>
                      <a:endParaRPr lang="de-DE" sz="2400" b="1" dirty="0">
                        <a:solidFill>
                          <a:schemeClr val="bg1">
                            <a:lumMod val="50000"/>
                          </a:schemeClr>
                        </a:solidFill>
                      </a:endParaRPr>
                    </a:p>
                  </a:txBody>
                  <a:tcPr marL="91443" marR="91443"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400" b="1" dirty="0" smtClean="0">
                          <a:solidFill>
                            <a:schemeClr val="bg1">
                              <a:lumMod val="50000"/>
                            </a:schemeClr>
                          </a:solidFill>
                        </a:rPr>
                        <a:t>VB / MB / BO</a:t>
                      </a:r>
                    </a:p>
                  </a:txBody>
                  <a:tcPr marL="91443" marR="91443" marT="45724" marB="4572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solidFill>
                  </a:tcPr>
                </a:tc>
              </a:tr>
              <a:tr h="2560526">
                <a:tc>
                  <a:txBody>
                    <a:bodyPr/>
                    <a:lstStyle/>
                    <a:p>
                      <a:pPr algn="ctr"/>
                      <a:r>
                        <a:rPr lang="de-DE" sz="2000" b="1" dirty="0" smtClean="0"/>
                        <a:t>Kl. 9</a:t>
                      </a:r>
                      <a:endParaRPr lang="de-DE" sz="2000" b="1" dirty="0"/>
                    </a:p>
                  </a:txBody>
                  <a:tcPr marL="91443" marR="91443" marT="45724" marB="4572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indent="-179388" algn="l" defTabSz="914400" rtl="0" eaLnBrk="1" latinLnBrk="0" hangingPunct="1">
                        <a:buFont typeface="Arial" pitchFamily="34" charset="0"/>
                        <a:buChar char="•"/>
                      </a:pPr>
                      <a:r>
                        <a:rPr lang="de-DE" sz="1800" kern="1200" dirty="0" smtClean="0">
                          <a:solidFill>
                            <a:srgbClr val="FF0000"/>
                          </a:solidFill>
                          <a:latin typeface="+mn-lt"/>
                          <a:ea typeface="+mn-ea"/>
                          <a:cs typeface="+mn-cs"/>
                        </a:rPr>
                        <a:t>Energieversorgung </a:t>
                      </a:r>
                      <a:r>
                        <a:rPr lang="de-DE" sz="1800" kern="1200" dirty="0" smtClean="0">
                          <a:solidFill>
                            <a:schemeClr val="tx1"/>
                          </a:solidFill>
                          <a:latin typeface="+mn-lt"/>
                          <a:ea typeface="+mn-ea"/>
                          <a:cs typeface="+mn-cs"/>
                        </a:rPr>
                        <a:t>im Netz, </a:t>
                      </a:r>
                      <a:r>
                        <a:rPr lang="de-DE" sz="1800" kern="1200" dirty="0" smtClean="0">
                          <a:solidFill>
                            <a:srgbClr val="FF0000"/>
                          </a:solidFill>
                          <a:latin typeface="+mn-lt"/>
                          <a:ea typeface="+mn-ea"/>
                          <a:cs typeface="+mn-cs"/>
                        </a:rPr>
                        <a:t>Energietransport</a:t>
                      </a:r>
                      <a:r>
                        <a:rPr lang="de-DE" sz="1800" kern="1200" dirty="0" smtClean="0">
                          <a:solidFill>
                            <a:schemeClr val="tx1"/>
                          </a:solidFill>
                          <a:latin typeface="+mn-lt"/>
                          <a:ea typeface="+mn-ea"/>
                          <a:cs typeface="+mn-cs"/>
                        </a:rPr>
                        <a:t>, Energieeffizienz</a:t>
                      </a:r>
                    </a:p>
                    <a:p>
                      <a:pPr marL="179388" indent="-179388" algn="l" defTabSz="914400" rtl="0" eaLnBrk="1" latinLnBrk="0" hangingPunct="1">
                        <a:buFont typeface="Arial" pitchFamily="34" charset="0"/>
                        <a:buChar char="•"/>
                      </a:pPr>
                      <a:r>
                        <a:rPr lang="de-DE" sz="1800" kern="1200" dirty="0" smtClean="0">
                          <a:solidFill>
                            <a:schemeClr val="tx1"/>
                          </a:solidFill>
                          <a:latin typeface="+mn-lt"/>
                          <a:ea typeface="+mn-ea"/>
                          <a:cs typeface="+mn-cs"/>
                        </a:rPr>
                        <a:t>Wirkungsgrad</a:t>
                      </a:r>
                    </a:p>
                    <a:p>
                      <a:pPr marL="179388" indent="-179388" algn="l" defTabSz="914400" rtl="0" eaLnBrk="1" latinLnBrk="0" hangingPunct="1">
                        <a:buFont typeface="Arial" pitchFamily="34" charset="0"/>
                        <a:buChar char="•"/>
                      </a:pPr>
                      <a:r>
                        <a:rPr lang="de-DE" sz="1800" kern="1200" dirty="0" smtClean="0">
                          <a:solidFill>
                            <a:schemeClr val="tx1"/>
                          </a:solidFill>
                          <a:latin typeface="+mn-lt"/>
                          <a:ea typeface="+mn-ea"/>
                          <a:cs typeface="+mn-cs"/>
                        </a:rPr>
                        <a:t>Reversibilität</a:t>
                      </a:r>
                    </a:p>
                    <a:p>
                      <a:pPr marL="179388" indent="-179388" algn="l" defTabSz="914400" rtl="0" eaLnBrk="1" latinLnBrk="0" hangingPunct="1">
                        <a:buFont typeface="Arial" pitchFamily="34" charset="0"/>
                        <a:buChar char="•"/>
                      </a:pPr>
                      <a:r>
                        <a:rPr lang="de-DE" sz="1800" kern="1200" dirty="0" smtClean="0">
                          <a:solidFill>
                            <a:srgbClr val="FF0000"/>
                          </a:solidFill>
                          <a:latin typeface="+mn-lt"/>
                          <a:ea typeface="+mn-ea"/>
                          <a:cs typeface="+mn-cs"/>
                        </a:rPr>
                        <a:t>Treibhauseffekt</a:t>
                      </a:r>
                    </a:p>
                    <a:p>
                      <a:pPr marL="179388" indent="-179388" algn="l" defTabSz="914400" rtl="0" eaLnBrk="1" latinLnBrk="0" hangingPunct="1">
                        <a:buFont typeface="Arial" pitchFamily="34" charset="0"/>
                        <a:buChar char="•"/>
                      </a:pPr>
                      <a:r>
                        <a:rPr lang="de-DE" sz="1800" kern="1200" dirty="0" smtClean="0">
                          <a:solidFill>
                            <a:srgbClr val="FF0000"/>
                          </a:solidFill>
                          <a:latin typeface="+mn-lt"/>
                          <a:ea typeface="+mn-ea"/>
                          <a:cs typeface="+mn-cs"/>
                        </a:rPr>
                        <a:t>Klimaentwicklung</a:t>
                      </a:r>
                    </a:p>
                    <a:p>
                      <a:pPr marL="179388" indent="-179388" algn="l" defTabSz="914400" rtl="0" eaLnBrk="1" latinLnBrk="0" hangingPunct="1">
                        <a:buFont typeface="Arial" pitchFamily="34" charset="0"/>
                        <a:buChar char="•"/>
                      </a:pPr>
                      <a:r>
                        <a:rPr lang="de-DE" sz="1800" kern="1200" dirty="0" smtClean="0">
                          <a:solidFill>
                            <a:schemeClr val="tx1"/>
                          </a:solidFill>
                          <a:latin typeface="+mn-lt"/>
                          <a:ea typeface="+mn-ea"/>
                          <a:cs typeface="+mn-cs"/>
                        </a:rPr>
                        <a:t>Endlagerung</a:t>
                      </a:r>
                      <a:endParaRPr lang="de-DE" sz="1800" kern="1200" dirty="0">
                        <a:solidFill>
                          <a:schemeClr val="tx1"/>
                        </a:solidFill>
                        <a:latin typeface="+mn-lt"/>
                        <a:ea typeface="+mn-ea"/>
                        <a:cs typeface="+mn-cs"/>
                      </a:endParaRPr>
                    </a:p>
                  </a:txBody>
                  <a:tcPr marL="91443" marR="91443"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179388" indent="-179388" algn="l" defTabSz="914400" rtl="0" eaLnBrk="1" latinLnBrk="0" hangingPunct="1">
                        <a:buFont typeface="Arial" pitchFamily="34" charset="0"/>
                        <a:buChar char="•"/>
                      </a:pPr>
                      <a:r>
                        <a:rPr lang="de-DE" sz="1800" kern="1200" dirty="0" smtClean="0">
                          <a:solidFill>
                            <a:schemeClr val="bg1">
                              <a:lumMod val="65000"/>
                            </a:schemeClr>
                          </a:solidFill>
                          <a:latin typeface="+mn-lt"/>
                          <a:ea typeface="+mn-ea"/>
                          <a:cs typeface="+mn-cs"/>
                        </a:rPr>
                        <a:t>Gender-Thematik im MINT-Bereich (z.B. Vergleich Interessen, Strategien</a:t>
                      </a:r>
                      <a:r>
                        <a:rPr lang="de-DE" sz="1800" kern="1200" baseline="0" dirty="0" smtClean="0">
                          <a:solidFill>
                            <a:schemeClr val="bg1">
                              <a:lumMod val="65000"/>
                            </a:schemeClr>
                          </a:solidFill>
                          <a:latin typeface="+mn-lt"/>
                          <a:ea typeface="+mn-ea"/>
                          <a:cs typeface="+mn-cs"/>
                        </a:rPr>
                        <a:t> des Vorgehens, Berufswünsche von Mädchen und Jungen)</a:t>
                      </a:r>
                      <a:endParaRPr lang="de-DE" sz="1800" kern="1200" dirty="0">
                        <a:solidFill>
                          <a:schemeClr val="bg1">
                            <a:lumMod val="65000"/>
                          </a:schemeClr>
                        </a:solidFill>
                        <a:latin typeface="+mn-lt"/>
                        <a:ea typeface="+mn-ea"/>
                        <a:cs typeface="+mn-cs"/>
                      </a:endParaRPr>
                    </a:p>
                  </a:txBody>
                  <a:tcPr marL="91443" marR="91443"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indent="-179388" algn="l" defTabSz="914400" rtl="0" eaLnBrk="1" latinLnBrk="0" hangingPunct="1">
                        <a:buFont typeface="Arial" pitchFamily="34" charset="0"/>
                        <a:buChar char="•"/>
                      </a:pPr>
                      <a:r>
                        <a:rPr lang="de-DE" sz="1800" kern="1200" dirty="0" smtClean="0">
                          <a:solidFill>
                            <a:schemeClr val="bg1">
                              <a:lumMod val="65000"/>
                            </a:schemeClr>
                          </a:solidFill>
                          <a:latin typeface="+mn-lt"/>
                          <a:ea typeface="+mn-ea"/>
                          <a:cs typeface="+mn-cs"/>
                        </a:rPr>
                        <a:t>Größen der E-Lehre (Alltagskonsum)</a:t>
                      </a:r>
                    </a:p>
                    <a:p>
                      <a:pPr marL="179388" indent="-179388" algn="l" defTabSz="914400" rtl="0" eaLnBrk="1" latinLnBrk="0" hangingPunct="1">
                        <a:buFont typeface="Arial" pitchFamily="34" charset="0"/>
                        <a:buChar char="•"/>
                      </a:pPr>
                      <a:r>
                        <a:rPr lang="de-DE" sz="1800" kern="1200" dirty="0" smtClean="0">
                          <a:solidFill>
                            <a:schemeClr val="bg1">
                              <a:lumMod val="65000"/>
                            </a:schemeClr>
                          </a:solidFill>
                          <a:latin typeface="+mn-lt"/>
                          <a:ea typeface="+mn-ea"/>
                          <a:cs typeface="+mn-cs"/>
                        </a:rPr>
                        <a:t> Erkenntnistheoretische</a:t>
                      </a:r>
                      <a:r>
                        <a:rPr lang="de-DE" sz="1800" kern="1200" baseline="0" dirty="0" smtClean="0">
                          <a:solidFill>
                            <a:schemeClr val="bg1">
                              <a:lumMod val="65000"/>
                            </a:schemeClr>
                          </a:solidFill>
                          <a:latin typeface="+mn-lt"/>
                          <a:ea typeface="+mn-ea"/>
                          <a:cs typeface="+mn-cs"/>
                        </a:rPr>
                        <a:t> Aspekte der Physik</a:t>
                      </a:r>
                    </a:p>
                    <a:p>
                      <a:pPr marL="179388" indent="-179388" algn="l" defTabSz="914400" rtl="0" eaLnBrk="1" latinLnBrk="0" hangingPunct="1">
                        <a:buFont typeface="Arial" pitchFamily="34" charset="0"/>
                        <a:buChar char="•"/>
                      </a:pPr>
                      <a:r>
                        <a:rPr lang="de-DE" sz="1800" kern="1200" baseline="0" dirty="0" smtClean="0">
                          <a:solidFill>
                            <a:schemeClr val="bg1">
                              <a:lumMod val="65000"/>
                            </a:schemeClr>
                          </a:solidFill>
                          <a:latin typeface="+mn-lt"/>
                          <a:ea typeface="+mn-ea"/>
                          <a:cs typeface="+mn-cs"/>
                        </a:rPr>
                        <a:t>Einblick in versch. verknüpfte Berufsfelder</a:t>
                      </a:r>
                      <a:endParaRPr lang="de-DE" sz="1800" kern="1200" dirty="0" smtClean="0">
                        <a:solidFill>
                          <a:schemeClr val="bg1">
                            <a:lumMod val="65000"/>
                          </a:schemeClr>
                        </a:solidFill>
                        <a:latin typeface="+mn-lt"/>
                        <a:ea typeface="+mn-ea"/>
                        <a:cs typeface="+mn-cs"/>
                      </a:endParaRPr>
                    </a:p>
                    <a:p>
                      <a:pPr marL="179388" indent="-179388" algn="l" defTabSz="914400" rtl="0" eaLnBrk="1" latinLnBrk="0" hangingPunct="1">
                        <a:buFont typeface="Arial" pitchFamily="34" charset="0"/>
                        <a:buChar char="•"/>
                      </a:pPr>
                      <a:endParaRPr lang="de-DE" sz="1800" kern="1200" dirty="0" smtClean="0">
                        <a:solidFill>
                          <a:schemeClr val="bg1">
                            <a:lumMod val="65000"/>
                          </a:schemeClr>
                        </a:solidFill>
                        <a:latin typeface="+mn-lt"/>
                        <a:ea typeface="+mn-ea"/>
                        <a:cs typeface="+mn-cs"/>
                      </a:endParaRPr>
                    </a:p>
                  </a:txBody>
                  <a:tcPr marL="91443" marR="91443" marT="45724" marB="4572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74">
                <a:tc>
                  <a:txBody>
                    <a:bodyPr/>
                    <a:lstStyle/>
                    <a:p>
                      <a:pPr algn="ctr"/>
                      <a:r>
                        <a:rPr lang="de-DE" sz="2000" b="1" dirty="0" smtClean="0"/>
                        <a:t>Kl. 10</a:t>
                      </a:r>
                      <a:endParaRPr lang="de-DE" sz="2000" b="1" dirty="0"/>
                    </a:p>
                  </a:txBody>
                  <a:tcPr marL="91443" marR="91443" marT="45724" marB="4572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9388" indent="-179388" algn="l" defTabSz="914400" rtl="0" eaLnBrk="1" latinLnBrk="0" hangingPunct="1">
                        <a:buFont typeface="Arial" pitchFamily="34" charset="0"/>
                        <a:buChar char="•"/>
                      </a:pPr>
                      <a:endParaRPr lang="de-DE" sz="1800" kern="1200" dirty="0">
                        <a:solidFill>
                          <a:schemeClr val="tx1"/>
                        </a:solidFill>
                        <a:latin typeface="+mn-lt"/>
                        <a:ea typeface="+mn-ea"/>
                        <a:cs typeface="+mn-cs"/>
                      </a:endParaRPr>
                    </a:p>
                  </a:txBody>
                  <a:tcPr marL="91443" marR="91443"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9388" indent="-179388" algn="l" defTabSz="914400" rtl="0" eaLnBrk="1" latinLnBrk="0" hangingPunct="1">
                        <a:buFont typeface="Arial" pitchFamily="34" charset="0"/>
                        <a:buChar char="•"/>
                      </a:pPr>
                      <a:endParaRPr lang="de-DE" sz="1800" kern="1200" dirty="0">
                        <a:solidFill>
                          <a:schemeClr val="bg1">
                            <a:lumMod val="65000"/>
                          </a:schemeClr>
                        </a:solidFill>
                        <a:latin typeface="+mn-lt"/>
                        <a:ea typeface="+mn-ea"/>
                        <a:cs typeface="+mn-cs"/>
                      </a:endParaRPr>
                    </a:p>
                  </a:txBody>
                  <a:tcPr marL="91443" marR="91443"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9388"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de-DE" sz="1800" kern="1200" dirty="0" smtClean="0">
                          <a:solidFill>
                            <a:schemeClr val="bg1">
                              <a:lumMod val="65000"/>
                            </a:schemeClr>
                          </a:solidFill>
                          <a:latin typeface="+mn-lt"/>
                          <a:ea typeface="+mn-ea"/>
                          <a:cs typeface="+mn-cs"/>
                        </a:rPr>
                        <a:t>z.B. s-t,</a:t>
                      </a:r>
                      <a:r>
                        <a:rPr lang="de-DE" sz="1800" kern="1200" baseline="0" dirty="0" smtClean="0">
                          <a:solidFill>
                            <a:schemeClr val="bg1">
                              <a:lumMod val="65000"/>
                            </a:schemeClr>
                          </a:solidFill>
                          <a:latin typeface="+mn-lt"/>
                          <a:ea typeface="+mn-ea"/>
                          <a:cs typeface="+mn-cs"/>
                        </a:rPr>
                        <a:t> v-t- und a-t-</a:t>
                      </a:r>
                      <a:r>
                        <a:rPr lang="de-DE" sz="1800" kern="1200" dirty="0" smtClean="0">
                          <a:solidFill>
                            <a:schemeClr val="bg1">
                              <a:lumMod val="65000"/>
                            </a:schemeClr>
                          </a:solidFill>
                          <a:latin typeface="+mn-lt"/>
                          <a:ea typeface="+mn-ea"/>
                          <a:cs typeface="+mn-cs"/>
                        </a:rPr>
                        <a:t>Diagramme mit Messwert-Erfassungs-systemen, Videoanalyse </a:t>
                      </a:r>
                    </a:p>
                  </a:txBody>
                  <a:tcPr marL="91443" marR="91443" marT="45724" marB="4572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2" name="Foliennummernplatzhalter 1"/>
          <p:cNvSpPr>
            <a:spLocks noGrp="1"/>
          </p:cNvSpPr>
          <p:nvPr>
            <p:ph type="sldNum" sz="quarter" idx="11"/>
          </p:nvPr>
        </p:nvSpPr>
        <p:spPr/>
        <p:txBody>
          <a:bodyPr/>
          <a:lstStyle/>
          <a:p>
            <a:pPr>
              <a:defRPr/>
            </a:pPr>
            <a:r>
              <a:rPr lang="de-DE"/>
              <a:t>Folie </a:t>
            </a:r>
            <a:fld id="{F180D92C-7FD7-49AD-B934-0A7E973FA66E}" type="slidenum">
              <a:rPr lang="de-DE"/>
              <a:pPr>
                <a:defRPr/>
              </a:pPr>
              <a:t>6</a:t>
            </a:fld>
            <a:endParaRPr lang="de-DE"/>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400675"/>
          </a:xfrm>
        </p:spPr>
        <p:txBody>
          <a:bodyPr/>
          <a:lstStyle/>
          <a:p>
            <a:pPr marL="400050" lvl="1" indent="0">
              <a:buFont typeface="Arial" charset="0"/>
              <a:buNone/>
              <a:defRPr/>
            </a:pPr>
            <a:r>
              <a:rPr lang="de-DE" sz="2800" dirty="0" smtClean="0">
                <a:latin typeface="+mn-lt"/>
              </a:rPr>
              <a:t>Sie erhalten jetzt</a:t>
            </a:r>
          </a:p>
          <a:p>
            <a:pPr marL="857250" lvl="1" indent="-457200">
              <a:defRPr/>
            </a:pPr>
            <a:r>
              <a:rPr lang="de-DE" sz="2800" dirty="0" smtClean="0">
                <a:latin typeface="+mn-lt"/>
              </a:rPr>
              <a:t>eine geschlossenen Unterrichtseinheit mit dem roten Faden BNE,</a:t>
            </a:r>
          </a:p>
          <a:p>
            <a:pPr marL="857250" lvl="1" indent="-457200">
              <a:defRPr/>
            </a:pPr>
            <a:r>
              <a:rPr lang="de-DE" sz="2800" dirty="0" smtClean="0">
                <a:latin typeface="+mn-lt"/>
              </a:rPr>
              <a:t>ein schlüssiges (schlüsselfertiges) Konzept zu BNE für die Klassenstufe 9 und </a:t>
            </a:r>
          </a:p>
          <a:p>
            <a:pPr marL="857250" lvl="1" indent="-457200">
              <a:defRPr/>
            </a:pPr>
            <a:r>
              <a:rPr lang="de-DE" sz="2800" dirty="0" smtClean="0">
                <a:latin typeface="+mn-lt"/>
              </a:rPr>
              <a:t>die Integration sehr vieler </a:t>
            </a:r>
            <a:r>
              <a:rPr lang="de-DE" sz="2800" dirty="0" err="1" smtClean="0">
                <a:latin typeface="+mn-lt"/>
              </a:rPr>
              <a:t>ibK‘s</a:t>
            </a:r>
            <a:r>
              <a:rPr lang="de-DE" sz="2800" dirty="0" smtClean="0">
                <a:latin typeface="+mn-lt"/>
              </a:rPr>
              <a:t> und </a:t>
            </a:r>
            <a:r>
              <a:rPr lang="de-DE" sz="2800" dirty="0" err="1" smtClean="0">
                <a:latin typeface="+mn-lt"/>
              </a:rPr>
              <a:t>pbK‘s</a:t>
            </a:r>
            <a:r>
              <a:rPr lang="de-DE" sz="2800" dirty="0" smtClean="0">
                <a:latin typeface="+mn-lt"/>
              </a:rPr>
              <a:t> unter dem Label BNE </a:t>
            </a:r>
          </a:p>
          <a:p>
            <a:pPr marL="400050" lvl="1" indent="0">
              <a:spcBef>
                <a:spcPts val="1200"/>
              </a:spcBef>
              <a:buFont typeface="Arial" charset="0"/>
              <a:buNone/>
              <a:defRPr/>
            </a:pPr>
            <a:r>
              <a:rPr lang="de-DE" sz="2800" b="1" dirty="0" smtClean="0">
                <a:latin typeface="+mn-lt"/>
              </a:rPr>
              <a:t>NICHT</a:t>
            </a:r>
            <a:r>
              <a:rPr lang="de-DE" sz="2800" dirty="0" smtClean="0">
                <a:latin typeface="+mn-lt"/>
              </a:rPr>
              <a:t> von mir.</a:t>
            </a:r>
          </a:p>
          <a:p>
            <a:pPr marL="400050" lvl="1" indent="0">
              <a:spcBef>
                <a:spcPts val="1200"/>
              </a:spcBef>
              <a:buFont typeface="Arial" charset="0"/>
              <a:buNone/>
              <a:defRPr/>
            </a:pPr>
            <a:r>
              <a:rPr lang="de-DE" sz="2800" dirty="0" smtClean="0">
                <a:latin typeface="+mn-lt"/>
              </a:rPr>
              <a:t>Sorry, da muss ich Sie leider enttäuschen.</a:t>
            </a:r>
          </a:p>
          <a:p>
            <a:pPr marL="400050" lvl="1" indent="0">
              <a:spcBef>
                <a:spcPts val="600"/>
              </a:spcBef>
              <a:buFont typeface="Arial" charset="0"/>
              <a:buNone/>
              <a:defRPr/>
            </a:pPr>
            <a:r>
              <a:rPr lang="de-DE" sz="2800" dirty="0" smtClean="0">
                <a:latin typeface="+mn-lt"/>
              </a:rPr>
              <a:t>Geliefert werden nur Bausteine, die man je nach den verfolgten Zielen einsetzen kann. </a:t>
            </a:r>
          </a:p>
        </p:txBody>
      </p:sp>
      <p:sp>
        <p:nvSpPr>
          <p:cNvPr id="12291"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BNE in Physik</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0B18CB0E-BCD8-4776-8BA1-1BF52F220E3C}" type="slidenum">
              <a:rPr lang="de-DE"/>
              <a:pPr>
                <a:defRPr/>
              </a:pPr>
              <a:t>7</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BNE in Physik – mögliche Ziele</a:t>
            </a:r>
          </a:p>
        </p:txBody>
      </p:sp>
      <p:sp>
        <p:nvSpPr>
          <p:cNvPr id="4" name="Fußzeilenplatzhalter 3"/>
          <p:cNvSpPr>
            <a:spLocks noGrp="1"/>
          </p:cNvSpPr>
          <p:nvPr>
            <p:ph type="ftr" sz="quarter" idx="10"/>
          </p:nvPr>
        </p:nvSpPr>
        <p:spPr>
          <a:xfrm>
            <a:off x="179388" y="6519863"/>
            <a:ext cx="4464050" cy="365125"/>
          </a:xfrm>
        </p:spPr>
        <p:txBody>
          <a:bodyPr/>
          <a:lstStyle/>
          <a:p>
            <a:pPr>
              <a:defRPr/>
            </a:pPr>
            <a:r>
              <a:rPr lang="de-DE"/>
              <a:t>ZPG Physik 10.07.2017 – Rolf Piffer</a:t>
            </a:r>
          </a:p>
        </p:txBody>
      </p:sp>
      <p:sp>
        <p:nvSpPr>
          <p:cNvPr id="5" name="Foliennummernplatzhalter 4"/>
          <p:cNvSpPr>
            <a:spLocks noGrp="1"/>
          </p:cNvSpPr>
          <p:nvPr>
            <p:ph type="sldNum" sz="quarter" idx="11"/>
          </p:nvPr>
        </p:nvSpPr>
        <p:spPr/>
        <p:txBody>
          <a:bodyPr/>
          <a:lstStyle/>
          <a:p>
            <a:pPr>
              <a:defRPr/>
            </a:pPr>
            <a:r>
              <a:rPr lang="de-DE"/>
              <a:t>Folie </a:t>
            </a:r>
            <a:fld id="{D4EB8C5F-3BB9-45B8-8D1A-9DF24B8C1EE8}" type="slidenum">
              <a:rPr lang="de-DE"/>
              <a:pPr>
                <a:defRPr/>
              </a:pPr>
              <a:t>8</a:t>
            </a:fld>
            <a:endParaRPr lang="de-DE"/>
          </a:p>
        </p:txBody>
      </p:sp>
      <p:sp>
        <p:nvSpPr>
          <p:cNvPr id="7" name="Inhaltsplatzhalter 2"/>
          <p:cNvSpPr txBox="1">
            <a:spLocks/>
          </p:cNvSpPr>
          <p:nvPr/>
        </p:nvSpPr>
        <p:spPr>
          <a:xfrm>
            <a:off x="395288" y="1125538"/>
            <a:ext cx="8497887" cy="4103687"/>
          </a:xfrm>
          <a:prstGeom prst="rect">
            <a:avLst/>
          </a:prstGeom>
        </p:spPr>
        <p:txBody>
          <a:bodyPr>
            <a:normAutofit fontScale="92500" lnSpcReduction="10000"/>
          </a:bodyPr>
          <a:lstStyle>
            <a:lvl1pPr marL="342900" indent="-342900" algn="l" rtl="0" eaLnBrk="1" fontAlgn="base" hangingPunct="1">
              <a:spcBef>
                <a:spcPct val="20000"/>
              </a:spcBef>
              <a:spcAft>
                <a:spcPct val="0"/>
              </a:spcAft>
              <a:buClr>
                <a:srgbClr val="7F7F7F"/>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defRPr/>
            </a:pPr>
            <a:r>
              <a:rPr lang="de-DE" dirty="0" smtClean="0">
                <a:latin typeface="+mn-lt"/>
              </a:rPr>
              <a:t>Betroffenheit schaffen</a:t>
            </a:r>
          </a:p>
          <a:p>
            <a:pPr>
              <a:defRPr/>
            </a:pPr>
            <a:r>
              <a:rPr lang="de-DE" dirty="0" smtClean="0">
                <a:latin typeface="+mn-lt"/>
              </a:rPr>
              <a:t>Darstellungen von globalen Problemen in Medien </a:t>
            </a:r>
            <a:r>
              <a:rPr lang="de-DE" b="1" dirty="0" smtClean="0">
                <a:latin typeface="+mn-lt"/>
              </a:rPr>
              <a:t>aus </a:t>
            </a:r>
            <a:r>
              <a:rPr lang="de-DE" b="1" dirty="0">
                <a:latin typeface="+mn-lt"/>
              </a:rPr>
              <a:t>naturwissenschaftlicher Sicht </a:t>
            </a:r>
            <a:r>
              <a:rPr lang="de-DE" dirty="0" smtClean="0">
                <a:latin typeface="+mn-lt"/>
              </a:rPr>
              <a:t>kritisch hinterfragen</a:t>
            </a:r>
            <a:endParaRPr lang="de-DE" dirty="0">
              <a:latin typeface="+mn-lt"/>
            </a:endParaRPr>
          </a:p>
          <a:p>
            <a:pPr>
              <a:defRPr/>
            </a:pPr>
            <a:r>
              <a:rPr lang="de-DE" dirty="0" smtClean="0">
                <a:latin typeface="+mn-lt"/>
              </a:rPr>
              <a:t>globale Probleme erkennen</a:t>
            </a:r>
          </a:p>
          <a:p>
            <a:pPr>
              <a:defRPr/>
            </a:pPr>
            <a:r>
              <a:rPr lang="de-DE" dirty="0" smtClean="0">
                <a:latin typeface="+mn-lt"/>
              </a:rPr>
              <a:t>Erklärungsschemata und mögliche Lösungsansätze </a:t>
            </a:r>
            <a:r>
              <a:rPr lang="de-DE" b="1" dirty="0" smtClean="0">
                <a:latin typeface="+mn-lt"/>
              </a:rPr>
              <a:t>aus naturwissenschaftlicher Sicht </a:t>
            </a:r>
            <a:r>
              <a:rPr lang="de-DE" dirty="0" smtClean="0">
                <a:latin typeface="+mn-lt"/>
              </a:rPr>
              <a:t>bewerten        </a:t>
            </a:r>
          </a:p>
          <a:p>
            <a:pPr>
              <a:defRPr/>
            </a:pPr>
            <a:r>
              <a:rPr lang="de-DE" dirty="0" smtClean="0">
                <a:latin typeface="+mn-lt"/>
              </a:rPr>
              <a:t>Energieversorgung als zentrales Thema für den Klimaschutz erkennen</a:t>
            </a:r>
          </a:p>
          <a:p>
            <a:pPr>
              <a:defRPr/>
            </a:pPr>
            <a:r>
              <a:rPr lang="de-DE" dirty="0" smtClean="0">
                <a:latin typeface="+mn-lt"/>
              </a:rPr>
              <a:t>Verhaltensänderungen herbeiführen, die sich </a:t>
            </a:r>
            <a:r>
              <a:rPr lang="de-DE" b="1" dirty="0" smtClean="0">
                <a:latin typeface="+mn-lt"/>
              </a:rPr>
              <a:t>auch</a:t>
            </a:r>
            <a:r>
              <a:rPr lang="de-DE" dirty="0" smtClean="0">
                <a:latin typeface="+mn-lt"/>
              </a:rPr>
              <a:t> </a:t>
            </a:r>
            <a:r>
              <a:rPr lang="de-DE" b="1" dirty="0" smtClean="0">
                <a:latin typeface="+mn-lt"/>
              </a:rPr>
              <a:t>aus naturwissenschaftlicher Sicht </a:t>
            </a:r>
            <a:r>
              <a:rPr lang="de-DE" dirty="0" smtClean="0">
                <a:latin typeface="+mn-lt"/>
              </a:rPr>
              <a:t>begründen lassen </a:t>
            </a:r>
          </a:p>
          <a:p>
            <a:pPr marL="0" indent="0" algn="r">
              <a:buFont typeface="Wingdings" pitchFamily="2" charset="2"/>
              <a:buNone/>
              <a:defRPr/>
            </a:pPr>
            <a:endParaRPr lang="de-DE" sz="1600" dirty="0" smtClean="0"/>
          </a:p>
        </p:txBody>
      </p:sp>
      <p:sp>
        <p:nvSpPr>
          <p:cNvPr id="8" name="Textfeld 7"/>
          <p:cNvSpPr txBox="1"/>
          <p:nvPr/>
        </p:nvSpPr>
        <p:spPr>
          <a:xfrm>
            <a:off x="539750" y="5386388"/>
            <a:ext cx="7920038" cy="523875"/>
          </a:xfrm>
          <a:prstGeom prst="rect">
            <a:avLst/>
          </a:prstGeom>
          <a:noFill/>
        </p:spPr>
        <p:txBody>
          <a:bodyPr>
            <a:spAutoFit/>
          </a:bodyPr>
          <a:lstStyle/>
          <a:p>
            <a:pPr eaLnBrk="0" hangingPunct="0">
              <a:defRPr/>
            </a:pPr>
            <a:r>
              <a:rPr lang="de-DE" sz="2800" dirty="0">
                <a:solidFill>
                  <a:srgbClr val="FF0000"/>
                </a:solidFill>
                <a:latin typeface="+mn-lt"/>
                <a:cs typeface="Arial" pitchFamily="34" charset="0"/>
              </a:rPr>
              <a:t>Widerstand gegen </a:t>
            </a:r>
            <a:r>
              <a:rPr lang="de-DE" sz="2800" dirty="0" smtClean="0">
                <a:solidFill>
                  <a:srgbClr val="FF0000"/>
                </a:solidFill>
                <a:latin typeface="+mn-lt"/>
                <a:cs typeface="Arial" pitchFamily="34" charset="0"/>
              </a:rPr>
              <a:t>alle postfaktische </a:t>
            </a:r>
            <a:r>
              <a:rPr lang="de-DE" sz="2800" dirty="0">
                <a:solidFill>
                  <a:srgbClr val="FF0000"/>
                </a:solidFill>
                <a:latin typeface="+mn-lt"/>
                <a:cs typeface="Arial" pitchFamily="34" charset="0"/>
              </a:rPr>
              <a:t>Strömungen!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413" y="981075"/>
            <a:ext cx="8640762" cy="5256213"/>
          </a:xfrm>
        </p:spPr>
        <p:txBody>
          <a:bodyPr/>
          <a:lstStyle/>
          <a:p>
            <a:pPr marL="400050" lvl="1" indent="0">
              <a:buFont typeface="Arial" charset="0"/>
              <a:buNone/>
              <a:defRPr/>
            </a:pPr>
            <a:r>
              <a:rPr lang="de-DE" sz="2800" dirty="0" smtClean="0">
                <a:latin typeface="+mn-lt"/>
              </a:rPr>
              <a:t>Die Folgen einer globalen Erwärmung:</a:t>
            </a:r>
          </a:p>
          <a:p>
            <a:pPr marL="914400" lvl="1" indent="-514350">
              <a:defRPr/>
            </a:pPr>
            <a:r>
              <a:rPr lang="de-DE" sz="2800" dirty="0" smtClean="0">
                <a:latin typeface="+mn-lt"/>
              </a:rPr>
              <a:t>Abschmelzen der Eismassen auf der Erde</a:t>
            </a:r>
          </a:p>
          <a:p>
            <a:pPr marL="914400" lvl="1" indent="-514350">
              <a:defRPr/>
            </a:pPr>
            <a:r>
              <a:rPr lang="de-DE" sz="2800" dirty="0" smtClean="0">
                <a:latin typeface="+mn-lt"/>
              </a:rPr>
              <a:t>Erhöhung des Meeresspiegels </a:t>
            </a:r>
          </a:p>
          <a:p>
            <a:pPr marL="914400" lvl="1" indent="-514350">
              <a:defRPr/>
            </a:pPr>
            <a:r>
              <a:rPr lang="de-DE" sz="2800" dirty="0" smtClean="0">
                <a:latin typeface="+mn-lt"/>
              </a:rPr>
              <a:t>Vernichtung von Lebensraum</a:t>
            </a:r>
          </a:p>
          <a:p>
            <a:pPr marL="914400" lvl="1" indent="-514350">
              <a:defRPr/>
            </a:pPr>
            <a:r>
              <a:rPr lang="de-DE" sz="2800" dirty="0" smtClean="0">
                <a:latin typeface="+mn-lt"/>
              </a:rPr>
              <a:t>Verringerung der Landwirtschaftsflächen</a:t>
            </a:r>
          </a:p>
          <a:p>
            <a:pPr marL="914400" lvl="1" indent="-514350">
              <a:defRPr/>
            </a:pPr>
            <a:r>
              <a:rPr lang="de-DE" sz="2800" dirty="0" smtClean="0">
                <a:latin typeface="+mn-lt"/>
              </a:rPr>
              <a:t>Hungersnöte </a:t>
            </a:r>
          </a:p>
          <a:p>
            <a:pPr marL="914400" lvl="1" indent="-514350">
              <a:defRPr/>
            </a:pPr>
            <a:r>
              <a:rPr lang="de-DE" sz="2800" dirty="0" smtClean="0">
                <a:latin typeface="+mn-lt"/>
              </a:rPr>
              <a:t>Migration und die Folgen </a:t>
            </a:r>
          </a:p>
          <a:p>
            <a:pPr marL="400050" lvl="1" indent="0">
              <a:buFont typeface="Arial" charset="0"/>
              <a:buNone/>
              <a:defRPr/>
            </a:pPr>
            <a:endParaRPr lang="de-DE" sz="2800" dirty="0" smtClean="0">
              <a:latin typeface="+mn-lt"/>
            </a:endParaRPr>
          </a:p>
        </p:txBody>
      </p:sp>
      <p:sp>
        <p:nvSpPr>
          <p:cNvPr id="15363" name="Titel 2"/>
          <p:cNvSpPr>
            <a:spLocks noGrp="1"/>
          </p:cNvSpPr>
          <p:nvPr>
            <p:ph type="ctrTitle"/>
          </p:nvPr>
        </p:nvSpPr>
        <p:spPr bwMode="auto">
          <a:xfrm>
            <a:off x="252413" y="260350"/>
            <a:ext cx="864076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b="1" smtClean="0"/>
              <a:t>Betroffenheit schaffen</a:t>
            </a:r>
          </a:p>
        </p:txBody>
      </p:sp>
      <p:sp>
        <p:nvSpPr>
          <p:cNvPr id="4" name="Fußzeilenplatzhalter 3"/>
          <p:cNvSpPr>
            <a:spLocks noGrp="1"/>
          </p:cNvSpPr>
          <p:nvPr>
            <p:ph type="ftr" sz="quarter" idx="10"/>
          </p:nvPr>
        </p:nvSpPr>
        <p:spPr>
          <a:xfrm>
            <a:off x="217488" y="6519863"/>
            <a:ext cx="4464050" cy="365125"/>
          </a:xfrm>
        </p:spPr>
        <p:txBody>
          <a:bodyPr/>
          <a:lstStyle/>
          <a:p>
            <a:pPr>
              <a:defRPr/>
            </a:pPr>
            <a:r>
              <a:rPr lang="de-DE"/>
              <a:t>ZPG Physik 10.07.2017 – Rolf Piffer</a:t>
            </a:r>
          </a:p>
        </p:txBody>
      </p:sp>
      <p:sp>
        <p:nvSpPr>
          <p:cNvPr id="6" name="Foliennummernplatzhalter 5"/>
          <p:cNvSpPr>
            <a:spLocks noGrp="1"/>
          </p:cNvSpPr>
          <p:nvPr>
            <p:ph type="sldNum" sz="quarter" idx="11"/>
          </p:nvPr>
        </p:nvSpPr>
        <p:spPr/>
        <p:txBody>
          <a:bodyPr/>
          <a:lstStyle/>
          <a:p>
            <a:pPr>
              <a:defRPr/>
            </a:pPr>
            <a:r>
              <a:rPr lang="de-DE"/>
              <a:t>Folie </a:t>
            </a:r>
            <a:fld id="{AD486F8D-EC1B-475B-A74D-272A71504197}" type="slidenum">
              <a:rPr lang="de-DE"/>
              <a:pPr>
                <a:defRPr/>
              </a:pPr>
              <a:t>9</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_ZP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2015-04-05 G8 BP 2016 Physik-Leitperspektiven-pbK-ibK" id="{6D46AD23-E355-604C-B451-29306F04266A}" vid="{4DAB78A5-37DC-6748-8711-6A30687A6D40}"/>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Powerpoint_ZPG</Template>
  <TotalTime>0</TotalTime>
  <Words>1816</Words>
  <Application>Microsoft Office PowerPoint</Application>
  <PresentationFormat>Bildschirmpräsentation (4:3)</PresentationFormat>
  <Paragraphs>353</Paragraphs>
  <Slides>36</Slides>
  <Notes>36</Notes>
  <HiddenSlides>0</HiddenSlides>
  <MMClips>0</MMClips>
  <ScaleCrop>false</ScaleCrop>
  <HeadingPairs>
    <vt:vector size="4" baseType="variant">
      <vt:variant>
        <vt:lpstr>Design</vt:lpstr>
      </vt:variant>
      <vt:variant>
        <vt:i4>1</vt:i4>
      </vt:variant>
      <vt:variant>
        <vt:lpstr>Folientitel</vt:lpstr>
      </vt:variant>
      <vt:variant>
        <vt:i4>36</vt:i4>
      </vt:variant>
    </vt:vector>
  </HeadingPairs>
  <TitlesOfParts>
    <vt:vector size="37" baseType="lpstr">
      <vt:lpstr>Powerpoint_ZPG</vt:lpstr>
      <vt:lpstr>Leitperspektive Bildung für Nachhaltige Entwicklung BNE</vt:lpstr>
      <vt:lpstr>BNE in Physik</vt:lpstr>
      <vt:lpstr>BNE im Bildungsplan Physik</vt:lpstr>
      <vt:lpstr>BNE im Bildungsplan Physik</vt:lpstr>
      <vt:lpstr>BNE im Bildungsplan Physik</vt:lpstr>
      <vt:lpstr>BNE im Bildungsplan Physik</vt:lpstr>
      <vt:lpstr>BNE in Physik</vt:lpstr>
      <vt:lpstr>BNE in Physik – mögliche Ziele</vt:lpstr>
      <vt:lpstr>Betroffenheit schaffen</vt:lpstr>
      <vt:lpstr>Betroffenheit schaffen</vt:lpstr>
      <vt:lpstr>Darstellungen kritisch hinterfragen</vt:lpstr>
      <vt:lpstr>Struktur der Arbeitsbögen</vt:lpstr>
      <vt:lpstr>Struktur der Arbeitsbögen</vt:lpstr>
      <vt:lpstr>Struktur der Arbeitsbögen</vt:lpstr>
      <vt:lpstr>Darstellungen kritisch hinterfragen</vt:lpstr>
      <vt:lpstr>Erklärungen kritisch hinterfragen</vt:lpstr>
      <vt:lpstr>Erklärungen kritisch bewerten</vt:lpstr>
      <vt:lpstr>Erklärungen kritisch bewerten</vt:lpstr>
      <vt:lpstr>Erklärungen kritisch bewerten</vt:lpstr>
      <vt:lpstr>Erklärungen kritisch bewerten</vt:lpstr>
      <vt:lpstr>Erklärungen kritisch bewerten</vt:lpstr>
      <vt:lpstr>Energieversorgung und Klimawandel</vt:lpstr>
      <vt:lpstr>Energieversorgung und Klimawandel</vt:lpstr>
      <vt:lpstr>Energieversorgung und Kraftwerke</vt:lpstr>
      <vt:lpstr>Energieversorgung und das Smart Grid</vt:lpstr>
      <vt:lpstr>Überblick über das Material</vt:lpstr>
      <vt:lpstr>Überblick über das Material</vt:lpstr>
      <vt:lpstr>Überblick über das Material</vt:lpstr>
      <vt:lpstr>Überblick über das Material</vt:lpstr>
      <vt:lpstr>Überblick über das Material</vt:lpstr>
      <vt:lpstr>Überblick über das Material</vt:lpstr>
      <vt:lpstr>Überblick über das Material</vt:lpstr>
      <vt:lpstr>Überblick über das Material</vt:lpstr>
      <vt:lpstr>BNE in Physik</vt:lpstr>
      <vt:lpstr>BNE in Physik</vt:lpstr>
      <vt:lpstr>Erklärungen kritisch bewerten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Unterrichtsvorhaben Kl. 7: „Einführung in die Physik mit Fachmethoden“</dc:title>
  <dc:subject>PowerPoint-Präsentation</dc:subject>
  <dc:creator>Monica</dc:creator>
  <cp:lastModifiedBy>Piffer</cp:lastModifiedBy>
  <cp:revision>498</cp:revision>
  <cp:lastPrinted>2014-11-07T09:42:53Z</cp:lastPrinted>
  <dcterms:created xsi:type="dcterms:W3CDTF">2015-09-30T07:16:42Z</dcterms:created>
  <dcterms:modified xsi:type="dcterms:W3CDTF">2018-04-04T15:39:53Z</dcterms:modified>
</cp:coreProperties>
</file>