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67"/>
  </p:notesMasterIdLst>
  <p:handoutMasterIdLst>
    <p:handoutMasterId r:id="rId68"/>
  </p:handoutMasterIdLst>
  <p:sldIdLst>
    <p:sldId id="258" r:id="rId2"/>
    <p:sldId id="259" r:id="rId3"/>
    <p:sldId id="305" r:id="rId4"/>
    <p:sldId id="282" r:id="rId5"/>
    <p:sldId id="281" r:id="rId6"/>
    <p:sldId id="280" r:id="rId7"/>
    <p:sldId id="279" r:id="rId8"/>
    <p:sldId id="283" r:id="rId9"/>
    <p:sldId id="284" r:id="rId10"/>
    <p:sldId id="277" r:id="rId11"/>
    <p:sldId id="297" r:id="rId12"/>
    <p:sldId id="352" r:id="rId13"/>
    <p:sldId id="285" r:id="rId14"/>
    <p:sldId id="286" r:id="rId15"/>
    <p:sldId id="292" r:id="rId16"/>
    <p:sldId id="289" r:id="rId17"/>
    <p:sldId id="290" r:id="rId18"/>
    <p:sldId id="293" r:id="rId19"/>
    <p:sldId id="294" r:id="rId20"/>
    <p:sldId id="295" r:id="rId21"/>
    <p:sldId id="296" r:id="rId22"/>
    <p:sldId id="298" r:id="rId23"/>
    <p:sldId id="346" r:id="rId24"/>
    <p:sldId id="348" r:id="rId25"/>
    <p:sldId id="349" r:id="rId26"/>
    <p:sldId id="350" r:id="rId27"/>
    <p:sldId id="351" r:id="rId28"/>
    <p:sldId id="342" r:id="rId29"/>
    <p:sldId id="347" r:id="rId30"/>
    <p:sldId id="345" r:id="rId31"/>
    <p:sldId id="304" r:id="rId32"/>
    <p:sldId id="299" r:id="rId33"/>
    <p:sldId id="301" r:id="rId34"/>
    <p:sldId id="302" r:id="rId35"/>
    <p:sldId id="300" r:id="rId36"/>
    <p:sldId id="303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38" r:id="rId48"/>
    <p:sldId id="317" r:id="rId49"/>
    <p:sldId id="318" r:id="rId50"/>
    <p:sldId id="321" r:id="rId51"/>
    <p:sldId id="353" r:id="rId52"/>
    <p:sldId id="355" r:id="rId53"/>
    <p:sldId id="357" r:id="rId54"/>
    <p:sldId id="335" r:id="rId55"/>
    <p:sldId id="336" r:id="rId56"/>
    <p:sldId id="354" r:id="rId57"/>
    <p:sldId id="332" r:id="rId58"/>
    <p:sldId id="331" r:id="rId59"/>
    <p:sldId id="328" r:id="rId60"/>
    <p:sldId id="330" r:id="rId61"/>
    <p:sldId id="329" r:id="rId62"/>
    <p:sldId id="340" r:id="rId63"/>
    <p:sldId id="339" r:id="rId64"/>
    <p:sldId id="341" r:id="rId65"/>
    <p:sldId id="358" r:id="rId6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00"/>
    <a:srgbClr val="008000"/>
    <a:srgbClr val="6600FF"/>
    <a:srgbClr val="00FF99"/>
    <a:srgbClr val="FF2F2F"/>
    <a:srgbClr val="FFFF99"/>
    <a:srgbClr val="FFCC66"/>
    <a:srgbClr val="CCFF33"/>
    <a:srgbClr val="66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8" autoAdjust="0"/>
    <p:restoredTop sz="93617" autoAdjust="0"/>
  </p:normalViewPr>
  <p:slideViewPr>
    <p:cSldViewPr>
      <p:cViewPr varScale="1">
        <p:scale>
          <a:sx n="88" d="100"/>
          <a:sy n="88" d="100"/>
        </p:scale>
        <p:origin x="-1752" y="-62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8B86-7985-4A79-82A1-69AEFB857783}" type="datetimeFigureOut">
              <a:rPr lang="de-DE"/>
              <a:pPr>
                <a:defRPr/>
              </a:pPr>
              <a:t>08.09.2017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C106-E751-461C-A306-6D8B77CD49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0.png"/><Relationship Id="rId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4" Type="http://schemas.openxmlformats.org/officeDocument/2006/relationships/image" Target="../media/image4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2736304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Kräfteaddition ausreichend?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W</a:t>
            </a:r>
            <a:r>
              <a:rPr lang="de-DE" altLang="de-DE" dirty="0" smtClean="0"/>
              <a:t>ird Kräftezerlegung im</a:t>
            </a:r>
            <a:br>
              <a:rPr lang="de-DE" altLang="de-DE" dirty="0" smtClean="0"/>
            </a:br>
            <a:r>
              <a:rPr lang="de-DE" altLang="de-DE" dirty="0" smtClean="0"/>
              <a:t> Physikunterricht benötigt?</a:t>
            </a:r>
            <a:endParaRPr lang="de-DE" altLang="de-DE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04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Dr. Markus Ziegler</a:t>
            </a:r>
            <a:br>
              <a:rPr lang="de-DE" dirty="0" smtClean="0"/>
            </a:br>
            <a:r>
              <a:rPr lang="de-DE" dirty="0" smtClean="0"/>
              <a:t>07.09.2017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82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41581" y="1484784"/>
                <a:ext cx="4017318" cy="2767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Rechtwinklige Kräftezerlegung </a:t>
                </a:r>
              </a:p>
              <a:p>
                <a:r>
                  <a:rPr lang="de-DE" dirty="0" smtClean="0">
                    <a:latin typeface="+mn-lt"/>
                  </a:rPr>
                  <a:t>kann verstanden werden, 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wenn Schülern bekannt:  </a:t>
                </a:r>
              </a:p>
              <a:p>
                <a:r>
                  <a:rPr lang="de-DE" dirty="0" smtClean="0">
                    <a:latin typeface="+mn-lt"/>
                  </a:rPr>
                  <a:t>Kompensation von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𝐺𝑁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durch Normalkraft </a:t>
                </a:r>
              </a:p>
              <a:p>
                <a:r>
                  <a:rPr lang="de-DE" dirty="0" smtClean="0">
                    <a:latin typeface="+mn-lt"/>
                  </a:rPr>
                  <a:t>der Unterlage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r>
                  <a:rPr lang="de-DE" dirty="0">
                    <a:latin typeface="+mn-lt"/>
                  </a:rPr>
                  <a:t>a</a:t>
                </a:r>
                <a:r>
                  <a:rPr lang="de-DE" dirty="0" smtClean="0">
                    <a:latin typeface="+mn-lt"/>
                  </a:rPr>
                  <a:t>uf Körper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1" y="1484784"/>
                <a:ext cx="4017318" cy="2767168"/>
              </a:xfrm>
              <a:prstGeom prst="rect">
                <a:avLst/>
              </a:prstGeom>
              <a:blipFill rotWithShape="1">
                <a:blip r:embed="rId2"/>
                <a:stretch>
                  <a:fillRect l="-2428" t="-1766" r="-1366" b="-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61729" y="1130960"/>
            <a:ext cx="6099280" cy="5195969"/>
            <a:chOff x="2561729" y="1130960"/>
            <a:chExt cx="6099280" cy="5195969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561729" y="1130960"/>
              <a:ext cx="6099280" cy="5195969"/>
              <a:chOff x="1615235" y="1111870"/>
              <a:chExt cx="6099280" cy="5195969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615235" y="2616751"/>
                <a:ext cx="6099280" cy="3691088"/>
                <a:chOff x="1218175" y="2186184"/>
                <a:chExt cx="6099280" cy="3691088"/>
              </a:xfrm>
            </p:grpSpPr>
            <p:cxnSp>
              <p:nvCxnSpPr>
                <p:cNvPr id="7" name="Gerade Verbindung 6"/>
                <p:cNvCxnSpPr/>
                <p:nvPr/>
              </p:nvCxnSpPr>
              <p:spPr>
                <a:xfrm flipV="1">
                  <a:off x="1268783" y="2186184"/>
                  <a:ext cx="6048672" cy="306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hteck 7"/>
                <p:cNvSpPr/>
                <p:nvPr/>
              </p:nvSpPr>
              <p:spPr>
                <a:xfrm rot="19980000">
                  <a:off x="4067172" y="2582945"/>
                  <a:ext cx="1692188" cy="72008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" name="Gerade Verbindung mit Pfeil 5"/>
                <p:cNvCxnSpPr/>
                <p:nvPr/>
              </p:nvCxnSpPr>
              <p:spPr>
                <a:xfrm>
                  <a:off x="4972360" y="2942985"/>
                  <a:ext cx="45352" cy="29342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feld 9"/>
                    <p:cNvSpPr txBox="1"/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0" name="Textfeld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Gerade Verbindung 11"/>
                <p:cNvCxnSpPr/>
                <p:nvPr/>
              </p:nvCxnSpPr>
              <p:spPr>
                <a:xfrm flipH="1" flipV="1">
                  <a:off x="3707904" y="3573016"/>
                  <a:ext cx="1309808" cy="2295472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16"/>
                <p:cNvCxnSpPr/>
                <p:nvPr/>
              </p:nvCxnSpPr>
              <p:spPr>
                <a:xfrm flipH="1" flipV="1">
                  <a:off x="4959024" y="2951753"/>
                  <a:ext cx="1309808" cy="2295472"/>
                </a:xfrm>
                <a:prstGeom prst="line">
                  <a:avLst/>
                </a:prstGeom>
                <a:ln w="57150">
                  <a:solidFill>
                    <a:srgbClr val="008000"/>
                  </a:solidFill>
                  <a:prstDash val="solid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17"/>
                <p:cNvCxnSpPr/>
                <p:nvPr/>
              </p:nvCxnSpPr>
              <p:spPr>
                <a:xfrm flipH="1">
                  <a:off x="5017712" y="5247225"/>
                  <a:ext cx="1251120" cy="621263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feld 19"/>
                    <p:cNvSpPr txBox="1"/>
                    <p:nvPr/>
                  </p:nvSpPr>
                  <p:spPr>
                    <a:xfrm>
                      <a:off x="3332865" y="2791957"/>
                      <a:ext cx="750077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𝐺𝐻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0" name="Textfeld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2865" y="2791957"/>
                      <a:ext cx="750077" cy="50642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feld 21"/>
                    <p:cNvSpPr txBox="1"/>
                    <p:nvPr/>
                  </p:nvSpPr>
                  <p:spPr>
                    <a:xfrm>
                      <a:off x="5830597" y="3716184"/>
                      <a:ext cx="750911" cy="506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𝐺𝑁</m:t>
                                  </m:r>
                                </m:sub>
                              </m:sSub>
                            </m:e>
                          </m:acc>
                        </m:oMath>
                      </a14:m>
                      <a:r>
                        <a:rPr lang="de-DE" dirty="0" smtClean="0">
                          <a:solidFill>
                            <a:srgbClr val="FFCC66"/>
                          </a:solidFill>
                        </a:rPr>
                        <a:t> </a:t>
                      </a:r>
                      <a:endParaRPr lang="de-DE" dirty="0">
                        <a:solidFill>
                          <a:srgbClr val="FFCC6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feld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0597" y="3716184"/>
                      <a:ext cx="750911" cy="50642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feld 23"/>
                <p:cNvSpPr txBox="1"/>
                <p:nvPr/>
              </p:nvSpPr>
              <p:spPr>
                <a:xfrm>
                  <a:off x="5176681" y="2585215"/>
                  <a:ext cx="37702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6000" dirty="0" smtClean="0"/>
                    <a:t>.</a:t>
                  </a:r>
                  <a:endParaRPr lang="de-DE" sz="6000" dirty="0"/>
                </a:p>
              </p:txBody>
            </p:sp>
            <p:cxnSp>
              <p:nvCxnSpPr>
                <p:cNvPr id="19" name="Gerade Verbindung 18"/>
                <p:cNvCxnSpPr/>
                <p:nvPr/>
              </p:nvCxnSpPr>
              <p:spPr>
                <a:xfrm flipV="1">
                  <a:off x="1218175" y="2951753"/>
                  <a:ext cx="3740849" cy="1917557"/>
                </a:xfrm>
                <a:prstGeom prst="line">
                  <a:avLst/>
                </a:prstGeom>
                <a:ln w="38100">
                  <a:solidFill>
                    <a:srgbClr val="FF2F2F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Gerade Verbindung 26"/>
              <p:cNvCxnSpPr/>
              <p:nvPr/>
            </p:nvCxnSpPr>
            <p:spPr>
              <a:xfrm flipH="1" flipV="1">
                <a:off x="4058048" y="1111870"/>
                <a:ext cx="1309808" cy="2295472"/>
              </a:xfrm>
              <a:prstGeom prst="line">
                <a:avLst/>
              </a:prstGeom>
              <a:ln w="57150">
                <a:solidFill>
                  <a:srgbClr val="008000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uppieren 10"/>
              <p:cNvGrpSpPr/>
              <p:nvPr/>
            </p:nvGrpSpPr>
            <p:grpSpPr>
              <a:xfrm>
                <a:off x="4138086" y="3335082"/>
                <a:ext cx="1276686" cy="673572"/>
                <a:chOff x="3730580" y="2899444"/>
                <a:chExt cx="1276686" cy="673572"/>
              </a:xfrm>
            </p:grpSpPr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4902146" y="2899444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" name="Gerade Verbindung mit Pfeil 8"/>
                <p:cNvCxnSpPr/>
                <p:nvPr/>
              </p:nvCxnSpPr>
              <p:spPr>
                <a:xfrm flipH="1">
                  <a:off x="3730580" y="2951753"/>
                  <a:ext cx="1228444" cy="62126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Bogen 22"/>
            <p:cNvSpPr/>
            <p:nvPr/>
          </p:nvSpPr>
          <p:spPr>
            <a:xfrm>
              <a:off x="6068461" y="3476303"/>
              <a:ext cx="783197" cy="683780"/>
            </a:xfrm>
            <a:prstGeom prst="arc">
              <a:avLst>
                <a:gd name="adj1" fmla="val 19464175"/>
                <a:gd name="adj2" fmla="val 26691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007934" y="2110330"/>
                <a:ext cx="603435" cy="50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solidFill>
                      <a:srgbClr val="FFCC66"/>
                    </a:solidFill>
                  </a:rPr>
                  <a:t> </a:t>
                </a:r>
                <a:endParaRPr lang="de-DE" dirty="0">
                  <a:solidFill>
                    <a:srgbClr val="FFCC66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34" y="2110330"/>
                <a:ext cx="603435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41581" y="1484784"/>
                <a:ext cx="3986732" cy="3875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 </a:t>
                </a:r>
              </a:p>
              <a:p>
                <a:r>
                  <a:rPr lang="de-DE" dirty="0" smtClean="0">
                    <a:latin typeface="+mn-lt"/>
                  </a:rPr>
                  <a:t>Daher sollte vor der schiefen</a:t>
                </a:r>
              </a:p>
              <a:p>
                <a:r>
                  <a:rPr lang="de-DE" dirty="0" smtClean="0">
                    <a:latin typeface="+mn-lt"/>
                  </a:rPr>
                  <a:t>Ebene im Unterricht</a:t>
                </a:r>
              </a:p>
              <a:p>
                <a:r>
                  <a:rPr lang="de-DE" dirty="0">
                    <a:latin typeface="+mn-lt"/>
                  </a:rPr>
                  <a:t>w</a:t>
                </a:r>
                <a:r>
                  <a:rPr lang="de-DE" dirty="0" smtClean="0">
                    <a:latin typeface="+mn-lt"/>
                  </a:rPr>
                  <a:t>aagerechte Ebene behandelt</a:t>
                </a:r>
              </a:p>
              <a:p>
                <a:r>
                  <a:rPr lang="de-DE" dirty="0">
                    <a:latin typeface="+mn-lt"/>
                  </a:rPr>
                  <a:t>w</a:t>
                </a:r>
                <a:r>
                  <a:rPr lang="de-DE" dirty="0" smtClean="0">
                    <a:latin typeface="+mn-lt"/>
                  </a:rPr>
                  <a:t>erden: </a:t>
                </a:r>
                <a:br>
                  <a:rPr lang="de-DE" dirty="0" smtClean="0">
                    <a:latin typeface="+mn-lt"/>
                  </a:rPr>
                </a:br>
                <a:endParaRPr lang="de-DE" dirty="0" smtClean="0">
                  <a:latin typeface="+mn-lt"/>
                </a:endParaRPr>
              </a:p>
              <a:p>
                <a:r>
                  <a:rPr lang="de-DE" dirty="0" smtClean="0">
                    <a:latin typeface="+mn-lt"/>
                  </a:rPr>
                  <a:t>Kompensation von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durch Normalkraft </a:t>
                </a:r>
              </a:p>
              <a:p>
                <a:r>
                  <a:rPr lang="de-DE" dirty="0" smtClean="0">
                    <a:latin typeface="+mn-lt"/>
                  </a:rPr>
                  <a:t>der Unterlage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r>
                  <a:rPr lang="de-DE" dirty="0">
                    <a:latin typeface="+mn-lt"/>
                  </a:rPr>
                  <a:t>a</a:t>
                </a:r>
                <a:r>
                  <a:rPr lang="de-DE" dirty="0" smtClean="0">
                    <a:latin typeface="+mn-lt"/>
                  </a:rPr>
                  <a:t>uf Körper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1" y="1484784"/>
                <a:ext cx="3986732" cy="3875163"/>
              </a:xfrm>
              <a:prstGeom prst="rect">
                <a:avLst/>
              </a:prstGeom>
              <a:blipFill rotWithShape="1">
                <a:blip r:embed="rId2"/>
                <a:stretch>
                  <a:fillRect l="-2446" r="-1070" b="-2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Voraussetzung</a:t>
            </a:r>
            <a:endParaRPr lang="de-DE" sz="3600" dirty="0"/>
          </a:p>
        </p:txBody>
      </p:sp>
      <p:sp>
        <p:nvSpPr>
          <p:cNvPr id="33" name="Rechteck 32"/>
          <p:cNvSpPr/>
          <p:nvPr/>
        </p:nvSpPr>
        <p:spPr>
          <a:xfrm>
            <a:off x="4932040" y="3212976"/>
            <a:ext cx="1800200" cy="8640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5779580" y="3592459"/>
            <a:ext cx="105120" cy="1051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H="1" flipV="1">
            <a:off x="5834010" y="1845024"/>
            <a:ext cx="0" cy="18000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 flipV="1">
            <a:off x="5834010" y="3645024"/>
            <a:ext cx="0" cy="1800000"/>
          </a:xfrm>
          <a:prstGeom prst="line">
            <a:avLst/>
          </a:prstGeom>
          <a:ln w="57150">
            <a:solidFill>
              <a:schemeClr val="accent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3995936" y="4109730"/>
            <a:ext cx="37444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/>
              <p:cNvSpPr/>
              <p:nvPr/>
            </p:nvSpPr>
            <p:spPr>
              <a:xfrm>
                <a:off x="6097838" y="2361947"/>
                <a:ext cx="60343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44" name="Rechtec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8" y="2361947"/>
                <a:ext cx="603435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6097837" y="4365104"/>
                <a:ext cx="58561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7" y="4365104"/>
                <a:ext cx="585610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41581" y="1484784"/>
                <a:ext cx="3986732" cy="3875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 </a:t>
                </a:r>
              </a:p>
              <a:p>
                <a:r>
                  <a:rPr lang="de-DE" dirty="0" smtClean="0">
                    <a:latin typeface="+mn-lt"/>
                  </a:rPr>
                  <a:t>Daher sollte vor der schiefen</a:t>
                </a:r>
              </a:p>
              <a:p>
                <a:r>
                  <a:rPr lang="de-DE" dirty="0" smtClean="0">
                    <a:latin typeface="+mn-lt"/>
                  </a:rPr>
                  <a:t>Ebene im Unterricht</a:t>
                </a:r>
              </a:p>
              <a:p>
                <a:r>
                  <a:rPr lang="de-DE" dirty="0">
                    <a:latin typeface="+mn-lt"/>
                  </a:rPr>
                  <a:t>w</a:t>
                </a:r>
                <a:r>
                  <a:rPr lang="de-DE" dirty="0" smtClean="0">
                    <a:latin typeface="+mn-lt"/>
                  </a:rPr>
                  <a:t>aagerechte Ebene behandelt</a:t>
                </a:r>
              </a:p>
              <a:p>
                <a:r>
                  <a:rPr lang="de-DE" dirty="0">
                    <a:latin typeface="+mn-lt"/>
                  </a:rPr>
                  <a:t>w</a:t>
                </a:r>
                <a:r>
                  <a:rPr lang="de-DE" dirty="0" smtClean="0">
                    <a:latin typeface="+mn-lt"/>
                  </a:rPr>
                  <a:t>erden: </a:t>
                </a:r>
                <a:br>
                  <a:rPr lang="de-DE" dirty="0" smtClean="0">
                    <a:latin typeface="+mn-lt"/>
                  </a:rPr>
                </a:br>
                <a:endParaRPr lang="de-DE" dirty="0" smtClean="0">
                  <a:latin typeface="+mn-lt"/>
                </a:endParaRPr>
              </a:p>
              <a:p>
                <a:r>
                  <a:rPr lang="de-DE" dirty="0" smtClean="0">
                    <a:latin typeface="+mn-lt"/>
                  </a:rPr>
                  <a:t>Kompensation von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durch Normalkraft </a:t>
                </a:r>
              </a:p>
              <a:p>
                <a:r>
                  <a:rPr lang="de-DE" dirty="0" smtClean="0">
                    <a:latin typeface="+mn-lt"/>
                  </a:rPr>
                  <a:t>der Unterlage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r>
                  <a:rPr lang="de-DE" dirty="0">
                    <a:latin typeface="+mn-lt"/>
                  </a:rPr>
                  <a:t>a</a:t>
                </a:r>
                <a:r>
                  <a:rPr lang="de-DE" dirty="0" smtClean="0">
                    <a:latin typeface="+mn-lt"/>
                  </a:rPr>
                  <a:t>uf Körper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1" y="1484784"/>
                <a:ext cx="3986732" cy="3875163"/>
              </a:xfrm>
              <a:prstGeom prst="rect">
                <a:avLst/>
              </a:prstGeom>
              <a:blipFill rotWithShape="1">
                <a:blip r:embed="rId2"/>
                <a:stretch>
                  <a:fillRect l="-2446" r="-1070" b="-2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Voraussetzung</a:t>
            </a:r>
            <a:endParaRPr lang="de-DE" sz="3600" dirty="0"/>
          </a:p>
        </p:txBody>
      </p:sp>
      <p:sp>
        <p:nvSpPr>
          <p:cNvPr id="33" name="Rechteck 32"/>
          <p:cNvSpPr/>
          <p:nvPr/>
        </p:nvSpPr>
        <p:spPr>
          <a:xfrm>
            <a:off x="4932040" y="3212976"/>
            <a:ext cx="1800200" cy="8640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5779580" y="3592459"/>
            <a:ext cx="105120" cy="1051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H="1" flipV="1">
            <a:off x="5834010" y="1845024"/>
            <a:ext cx="0" cy="1800000"/>
          </a:xfrm>
          <a:prstGeom prst="line">
            <a:avLst/>
          </a:prstGeom>
          <a:ln w="57150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 flipV="1">
            <a:off x="5834010" y="3645024"/>
            <a:ext cx="0" cy="18000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3995936" y="4109730"/>
            <a:ext cx="37444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/>
              <p:cNvSpPr/>
              <p:nvPr/>
            </p:nvSpPr>
            <p:spPr>
              <a:xfrm>
                <a:off x="6077621" y="4437112"/>
                <a:ext cx="60343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44" name="Rechtec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21" y="4437112"/>
                <a:ext cx="603435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6077621" y="2378555"/>
                <a:ext cx="58561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21" y="2378555"/>
                <a:ext cx="585610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gen 12"/>
          <p:cNvSpPr/>
          <p:nvPr/>
        </p:nvSpPr>
        <p:spPr>
          <a:xfrm>
            <a:off x="5442411" y="3767840"/>
            <a:ext cx="783197" cy="683780"/>
          </a:xfrm>
          <a:prstGeom prst="arc">
            <a:avLst>
              <a:gd name="adj1" fmla="val 211804"/>
              <a:gd name="adj2" fmla="val 526836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813411" y="3481040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.</a:t>
            </a:r>
            <a:endParaRPr lang="de-DE" sz="6000" dirty="0"/>
          </a:p>
        </p:txBody>
      </p:sp>
      <p:sp>
        <p:nvSpPr>
          <p:cNvPr id="3" name="Textfeld 2"/>
          <p:cNvSpPr txBox="1"/>
          <p:nvPr/>
        </p:nvSpPr>
        <p:spPr>
          <a:xfrm>
            <a:off x="3392235" y="5675847"/>
            <a:ext cx="5596404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n-lt"/>
              </a:rPr>
              <a:t>Normalkraft immer senkrecht zur Unterlage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9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612337" y="2635841"/>
            <a:ext cx="6048672" cy="3060000"/>
            <a:chOff x="1665843" y="2616751"/>
            <a:chExt cx="6048672" cy="306000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65843" y="2616751"/>
              <a:ext cx="6048672" cy="3060000"/>
              <a:chOff x="1268783" y="2186184"/>
              <a:chExt cx="6048672" cy="3060000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5309652" y="3335082"/>
              <a:ext cx="105120" cy="1051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619672" y="1124742"/>
            <a:ext cx="534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Bestimmen Sie die beschleunigende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Kraft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39552" y="1700808"/>
                <a:ext cx="5593519" cy="1324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Ansatz über Grundgleichung der Mechanik:</a:t>
                </a:r>
              </a:p>
              <a:p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de-DE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5593519" cy="1324145"/>
              </a:xfrm>
              <a:prstGeom prst="rect">
                <a:avLst/>
              </a:prstGeom>
              <a:blipFill rotWithShape="1">
                <a:blip r:embed="rId2"/>
                <a:stretch>
                  <a:fillRect l="-1745" t="-3687" r="-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612337" y="2635841"/>
            <a:ext cx="6048672" cy="3691088"/>
            <a:chOff x="1665843" y="2616751"/>
            <a:chExt cx="6048672" cy="369108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65843" y="2616751"/>
              <a:ext cx="6048672" cy="3691088"/>
              <a:chOff x="1268783" y="2186184"/>
              <a:chExt cx="6048672" cy="3691088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mit Pfeil 5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5309652" y="3335082"/>
              <a:ext cx="105120" cy="1051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619672" y="1124742"/>
            <a:ext cx="534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Bestimmen Sie die beschleunigende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Kraft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9552" y="1700808"/>
            <a:ext cx="2917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Welche Kräfte wirken </a:t>
            </a:r>
          </a:p>
          <a:p>
            <a:r>
              <a:rPr lang="de-DE" dirty="0" smtClean="0">
                <a:latin typeface="+mn-lt"/>
              </a:rPr>
              <a:t>auf </a:t>
            </a:r>
            <a:r>
              <a:rPr lang="de-DE" b="1" dirty="0" smtClean="0">
                <a:latin typeface="+mn-lt"/>
              </a:rPr>
              <a:t>den Körper</a:t>
            </a:r>
            <a:r>
              <a:rPr lang="de-DE" dirty="0" smtClean="0">
                <a:latin typeface="+mn-lt"/>
              </a:rPr>
              <a:t>?</a:t>
            </a:r>
          </a:p>
          <a:p>
            <a:endParaRPr lang="de-DE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46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612337" y="2635841"/>
            <a:ext cx="6048672" cy="3691088"/>
            <a:chOff x="2612337" y="2635841"/>
            <a:chExt cx="6048672" cy="369108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612337" y="2635841"/>
              <a:ext cx="6048672" cy="3691088"/>
              <a:chOff x="1665843" y="2616751"/>
              <a:chExt cx="6048672" cy="3691088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665843" y="2616751"/>
                <a:ext cx="6048672" cy="3691088"/>
                <a:chOff x="1268783" y="2186184"/>
                <a:chExt cx="6048672" cy="3691088"/>
              </a:xfrm>
            </p:grpSpPr>
            <p:cxnSp>
              <p:nvCxnSpPr>
                <p:cNvPr id="7" name="Gerade Verbindung 6"/>
                <p:cNvCxnSpPr/>
                <p:nvPr/>
              </p:nvCxnSpPr>
              <p:spPr>
                <a:xfrm flipV="1">
                  <a:off x="1268783" y="2186184"/>
                  <a:ext cx="6048672" cy="306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hteck 7"/>
                <p:cNvSpPr/>
                <p:nvPr/>
              </p:nvSpPr>
              <p:spPr>
                <a:xfrm rot="19980000">
                  <a:off x="4067172" y="2582945"/>
                  <a:ext cx="1692188" cy="72008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" name="Gerade Verbindung mit Pfeil 5"/>
                <p:cNvCxnSpPr/>
                <p:nvPr/>
              </p:nvCxnSpPr>
              <p:spPr>
                <a:xfrm>
                  <a:off x="4972360" y="2942985"/>
                  <a:ext cx="45352" cy="29342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feld 9"/>
                    <p:cNvSpPr txBox="1"/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0" name="Textfeld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Gerade Verbindung 16"/>
                <p:cNvCxnSpPr/>
                <p:nvPr/>
              </p:nvCxnSpPr>
              <p:spPr>
                <a:xfrm flipH="1" flipV="1">
                  <a:off x="4959024" y="2951753"/>
                  <a:ext cx="1309808" cy="2295472"/>
                </a:xfrm>
                <a:prstGeom prst="line">
                  <a:avLst/>
                </a:prstGeom>
                <a:ln w="57150">
                  <a:solidFill>
                    <a:srgbClr val="008000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feld 21"/>
                    <p:cNvSpPr txBox="1"/>
                    <p:nvPr/>
                  </p:nvSpPr>
                  <p:spPr>
                    <a:xfrm>
                      <a:off x="5899262" y="3903707"/>
                      <a:ext cx="603435" cy="506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acc>
                        </m:oMath>
                      </a14:m>
                      <a:r>
                        <a:rPr lang="de-DE" dirty="0" smtClean="0">
                          <a:solidFill>
                            <a:srgbClr val="FFCC66"/>
                          </a:solidFill>
                        </a:rPr>
                        <a:t> </a:t>
                      </a:r>
                      <a:endParaRPr lang="de-DE" dirty="0">
                        <a:solidFill>
                          <a:srgbClr val="FFCC6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feld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99262" y="3903707"/>
                      <a:ext cx="603435" cy="50642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feld 23"/>
                <p:cNvSpPr txBox="1"/>
                <p:nvPr/>
              </p:nvSpPr>
              <p:spPr>
                <a:xfrm>
                  <a:off x="5176681" y="2585215"/>
                  <a:ext cx="37702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6000" dirty="0" smtClean="0"/>
                    <a:t>.</a:t>
                  </a:r>
                  <a:endParaRPr lang="de-DE" sz="6000" dirty="0"/>
                </a:p>
              </p:txBody>
            </p:sp>
          </p:grpSp>
          <p:sp>
            <p:nvSpPr>
              <p:cNvPr id="21" name="Ellipse 20"/>
              <p:cNvSpPr>
                <a:spLocks noChangeAspect="1"/>
              </p:cNvSpPr>
              <p:nvPr/>
            </p:nvSpPr>
            <p:spPr>
              <a:xfrm>
                <a:off x="5309652" y="3335082"/>
                <a:ext cx="105120" cy="1051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Bogen 22"/>
            <p:cNvSpPr/>
            <p:nvPr/>
          </p:nvSpPr>
          <p:spPr>
            <a:xfrm>
              <a:off x="6068461" y="3476303"/>
              <a:ext cx="783197" cy="683780"/>
            </a:xfrm>
            <a:prstGeom prst="arc">
              <a:avLst>
                <a:gd name="adj1" fmla="val 19464175"/>
                <a:gd name="adj2" fmla="val 26691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619672" y="1124742"/>
            <a:ext cx="534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Bestimmen Sie die beschleunigende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Kraft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83568" y="1721241"/>
                <a:ext cx="421775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Gesuchte Kraft: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endParaRPr lang="de-DE" dirty="0">
                  <a:solidFill>
                    <a:srgbClr val="FFCC66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21241"/>
                <a:ext cx="4217758" cy="506421"/>
              </a:xfrm>
              <a:prstGeom prst="rect">
                <a:avLst/>
              </a:prstGeom>
              <a:blipFill rotWithShape="1">
                <a:blip r:embed="rId4"/>
                <a:stretch>
                  <a:fillRect l="-2168"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742598" y="2412330"/>
                <a:ext cx="4572000" cy="12450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ist Normalkraft, </a:t>
                </a:r>
                <a:endParaRPr lang="de-DE" dirty="0">
                  <a:latin typeface="+mn-lt"/>
                </a:endParaRPr>
              </a:p>
              <a:p>
                <a:r>
                  <a:rPr lang="de-DE" dirty="0" smtClean="0">
                    <a:latin typeface="+mn-lt"/>
                  </a:rPr>
                  <a:t>die Unterlage</a:t>
                </a:r>
                <a:endParaRPr lang="de-DE" dirty="0">
                  <a:latin typeface="+mn-lt"/>
                </a:endParaRPr>
              </a:p>
              <a:p>
                <a:r>
                  <a:rPr lang="de-DE" dirty="0">
                    <a:latin typeface="+mn-lt"/>
                  </a:rPr>
                  <a:t>auf </a:t>
                </a:r>
                <a:r>
                  <a:rPr lang="de-DE" dirty="0" smtClean="0">
                    <a:latin typeface="+mn-lt"/>
                  </a:rPr>
                  <a:t> Körper ausübt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98" y="2412330"/>
                <a:ext cx="4572000" cy="1245084"/>
              </a:xfrm>
              <a:prstGeom prst="rect">
                <a:avLst/>
              </a:prstGeom>
              <a:blipFill rotWithShape="1">
                <a:blip r:embed="rId5"/>
                <a:stretch>
                  <a:fillRect l="-2133" t="-490" b="-1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1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612337" y="2635841"/>
            <a:ext cx="6048672" cy="3691088"/>
            <a:chOff x="2612337" y="2635841"/>
            <a:chExt cx="6048672" cy="369108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612337" y="2635841"/>
              <a:ext cx="6048672" cy="3691088"/>
              <a:chOff x="1665843" y="2616751"/>
              <a:chExt cx="6048672" cy="3691088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665843" y="2616751"/>
                <a:ext cx="6048672" cy="3691088"/>
                <a:chOff x="1268783" y="2186184"/>
                <a:chExt cx="6048672" cy="3691088"/>
              </a:xfrm>
            </p:grpSpPr>
            <p:cxnSp>
              <p:nvCxnSpPr>
                <p:cNvPr id="7" name="Gerade Verbindung 6"/>
                <p:cNvCxnSpPr/>
                <p:nvPr/>
              </p:nvCxnSpPr>
              <p:spPr>
                <a:xfrm flipV="1">
                  <a:off x="1268783" y="2186184"/>
                  <a:ext cx="6048672" cy="306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hteck 7"/>
                <p:cNvSpPr/>
                <p:nvPr/>
              </p:nvSpPr>
              <p:spPr>
                <a:xfrm rot="19980000">
                  <a:off x="4067172" y="2582945"/>
                  <a:ext cx="1692188" cy="72008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" name="Gerade Verbindung mit Pfeil 5"/>
                <p:cNvCxnSpPr/>
                <p:nvPr/>
              </p:nvCxnSpPr>
              <p:spPr>
                <a:xfrm>
                  <a:off x="4972360" y="2942985"/>
                  <a:ext cx="45352" cy="29342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feld 9"/>
                    <p:cNvSpPr txBox="1"/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0" name="Textfeld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Gerade Verbindung 16"/>
                <p:cNvCxnSpPr/>
                <p:nvPr/>
              </p:nvCxnSpPr>
              <p:spPr>
                <a:xfrm flipH="1" flipV="1">
                  <a:off x="4959024" y="2951753"/>
                  <a:ext cx="1309808" cy="2295472"/>
                </a:xfrm>
                <a:prstGeom prst="line">
                  <a:avLst/>
                </a:prstGeom>
                <a:ln w="57150">
                  <a:solidFill>
                    <a:srgbClr val="008000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feld 21"/>
                    <p:cNvSpPr txBox="1"/>
                    <p:nvPr/>
                  </p:nvSpPr>
                  <p:spPr>
                    <a:xfrm>
                      <a:off x="5899262" y="3903707"/>
                      <a:ext cx="603435" cy="506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acc>
                        </m:oMath>
                      </a14:m>
                      <a:r>
                        <a:rPr lang="de-DE" dirty="0" smtClean="0">
                          <a:solidFill>
                            <a:srgbClr val="FFCC66"/>
                          </a:solidFill>
                        </a:rPr>
                        <a:t> </a:t>
                      </a:r>
                      <a:endParaRPr lang="de-DE" dirty="0">
                        <a:solidFill>
                          <a:srgbClr val="FFCC6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feld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99262" y="3903707"/>
                      <a:ext cx="603435" cy="50642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feld 23"/>
                <p:cNvSpPr txBox="1"/>
                <p:nvPr/>
              </p:nvSpPr>
              <p:spPr>
                <a:xfrm>
                  <a:off x="5176681" y="2585215"/>
                  <a:ext cx="37702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6000" dirty="0" smtClean="0"/>
                    <a:t>.</a:t>
                  </a:r>
                  <a:endParaRPr lang="de-DE" sz="6000" dirty="0"/>
                </a:p>
              </p:txBody>
            </p:sp>
          </p:grpSp>
          <p:sp>
            <p:nvSpPr>
              <p:cNvPr id="21" name="Ellipse 20"/>
              <p:cNvSpPr>
                <a:spLocks noChangeAspect="1"/>
              </p:cNvSpPr>
              <p:nvPr/>
            </p:nvSpPr>
            <p:spPr>
              <a:xfrm>
                <a:off x="5309652" y="3335082"/>
                <a:ext cx="105120" cy="1051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Bogen 22"/>
            <p:cNvSpPr/>
            <p:nvPr/>
          </p:nvSpPr>
          <p:spPr>
            <a:xfrm>
              <a:off x="6068461" y="3476303"/>
              <a:ext cx="783197" cy="683780"/>
            </a:xfrm>
            <a:prstGeom prst="arc">
              <a:avLst>
                <a:gd name="adj1" fmla="val 19464175"/>
                <a:gd name="adj2" fmla="val 26691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619672" y="1124742"/>
            <a:ext cx="534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Bestimmen Sie die beschleunigende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Kraft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83568" y="1721241"/>
                <a:ext cx="6881179" cy="920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Gesuchte Kraft: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endParaRPr lang="de-DE" dirty="0">
                  <a:solidFill>
                    <a:srgbClr val="FFCC66"/>
                  </a:solidFill>
                </a:endParaRPr>
              </a:p>
              <a:p>
                <a:r>
                  <a:rPr lang="de-DE" dirty="0" smtClean="0">
                    <a:latin typeface="+mn-lt"/>
                  </a:rPr>
                  <a:t>Problem: Nur Richtung und Wirklinie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bekannt</a:t>
                </a:r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21241"/>
                <a:ext cx="6881179" cy="920508"/>
              </a:xfrm>
              <a:prstGeom prst="rect">
                <a:avLst/>
              </a:prstGeom>
              <a:blipFill rotWithShape="1">
                <a:blip r:embed="rId4"/>
                <a:stretch>
                  <a:fillRect l="-1329" t="-662" b="-145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2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612337" y="2635841"/>
            <a:ext cx="6048672" cy="3691088"/>
            <a:chOff x="2612337" y="2635841"/>
            <a:chExt cx="6048672" cy="369108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612337" y="2635841"/>
              <a:ext cx="6048672" cy="3691088"/>
              <a:chOff x="1665843" y="2616751"/>
              <a:chExt cx="6048672" cy="3691088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665843" y="2616751"/>
                <a:ext cx="6048672" cy="3691088"/>
                <a:chOff x="1268783" y="2186184"/>
                <a:chExt cx="6048672" cy="3691088"/>
              </a:xfrm>
            </p:grpSpPr>
            <p:cxnSp>
              <p:nvCxnSpPr>
                <p:cNvPr id="7" name="Gerade Verbindung 6"/>
                <p:cNvCxnSpPr/>
                <p:nvPr/>
              </p:nvCxnSpPr>
              <p:spPr>
                <a:xfrm flipV="1">
                  <a:off x="1268783" y="2186184"/>
                  <a:ext cx="6048672" cy="306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hteck 7"/>
                <p:cNvSpPr/>
                <p:nvPr/>
              </p:nvSpPr>
              <p:spPr>
                <a:xfrm rot="19980000">
                  <a:off x="4067172" y="2582945"/>
                  <a:ext cx="1692188" cy="72008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" name="Gerade Verbindung mit Pfeil 5"/>
                <p:cNvCxnSpPr/>
                <p:nvPr/>
              </p:nvCxnSpPr>
              <p:spPr>
                <a:xfrm>
                  <a:off x="4972360" y="2942985"/>
                  <a:ext cx="45352" cy="29342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feld 9"/>
                    <p:cNvSpPr txBox="1"/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0" name="Textfeld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Gerade Verbindung 16"/>
                <p:cNvCxnSpPr/>
                <p:nvPr/>
              </p:nvCxnSpPr>
              <p:spPr>
                <a:xfrm flipH="1" flipV="1">
                  <a:off x="4596598" y="2331271"/>
                  <a:ext cx="1944216" cy="3384376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  <a:prstDash val="dashDot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feld 23"/>
                <p:cNvSpPr txBox="1"/>
                <p:nvPr/>
              </p:nvSpPr>
              <p:spPr>
                <a:xfrm>
                  <a:off x="5176681" y="2585215"/>
                  <a:ext cx="37702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6000" dirty="0" smtClean="0"/>
                    <a:t>.</a:t>
                  </a:r>
                  <a:endParaRPr lang="de-DE" sz="6000" dirty="0"/>
                </a:p>
              </p:txBody>
            </p:sp>
          </p:grpSp>
          <p:sp>
            <p:nvSpPr>
              <p:cNvPr id="21" name="Ellipse 20"/>
              <p:cNvSpPr>
                <a:spLocks noChangeAspect="1"/>
              </p:cNvSpPr>
              <p:nvPr/>
            </p:nvSpPr>
            <p:spPr>
              <a:xfrm>
                <a:off x="5309652" y="3335082"/>
                <a:ext cx="105120" cy="1051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Bogen 22"/>
            <p:cNvSpPr/>
            <p:nvPr/>
          </p:nvSpPr>
          <p:spPr>
            <a:xfrm>
              <a:off x="6068461" y="3476303"/>
              <a:ext cx="783197" cy="683780"/>
            </a:xfrm>
            <a:prstGeom prst="arc">
              <a:avLst>
                <a:gd name="adj1" fmla="val 19464175"/>
                <a:gd name="adj2" fmla="val 26691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619672" y="1124742"/>
            <a:ext cx="549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Bestimmen Sie die beschleunigende Kraft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83568" y="1721241"/>
                <a:ext cx="7043082" cy="2442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latin typeface="+mn-lt"/>
                  </a:rPr>
                  <a:t>Gesuchte Kraft:</a:t>
                </a:r>
                <a:r>
                  <a:rPr lang="de-DE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endParaRPr lang="de-DE" dirty="0">
                  <a:solidFill>
                    <a:srgbClr val="FFCC66"/>
                  </a:solidFill>
                </a:endParaRPr>
              </a:p>
              <a:p>
                <a:r>
                  <a:rPr lang="de-DE" dirty="0" smtClean="0">
                    <a:latin typeface="+mn-lt"/>
                  </a:rPr>
                  <a:t>Problem: Nur Richtung und Wirklinie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bekannt</a:t>
                </a:r>
                <a:r>
                  <a:rPr lang="de-DE" dirty="0" smtClean="0"/>
                  <a:t> </a:t>
                </a:r>
              </a:p>
              <a:p>
                <a:r>
                  <a:rPr lang="de-DE" dirty="0" smtClean="0">
                    <a:latin typeface="+mn-lt"/>
                  </a:rPr>
                  <a:t>Lösung: Beobachtung liefert:</a:t>
                </a:r>
              </a:p>
              <a:p>
                <a:r>
                  <a:rPr lang="de-DE" dirty="0" smtClean="0">
                    <a:latin typeface="+mn-lt"/>
                  </a:rPr>
                  <a:t>Beschleunigung parallel Ebene</a:t>
                </a:r>
              </a:p>
              <a:p>
                <a:r>
                  <a:rPr lang="de-DE" dirty="0" smtClean="0">
                    <a:latin typeface="+mn-lt"/>
                  </a:rPr>
                  <a:t>Daher Richtung und Wirklinie von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bekannt.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21241"/>
                <a:ext cx="7043082" cy="2442592"/>
              </a:xfrm>
              <a:prstGeom prst="rect">
                <a:avLst/>
              </a:prstGeom>
              <a:blipFill rotWithShape="1">
                <a:blip r:embed="rId3"/>
                <a:stretch>
                  <a:fillRect l="-1299" t="-249" b="-4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28"/>
          <p:cNvCxnSpPr/>
          <p:nvPr/>
        </p:nvCxnSpPr>
        <p:spPr>
          <a:xfrm flipV="1">
            <a:off x="2561729" y="3401410"/>
            <a:ext cx="3740849" cy="1917557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205" r="-111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2561729" y="2635841"/>
            <a:ext cx="6099280" cy="3691088"/>
            <a:chOff x="2561729" y="2635841"/>
            <a:chExt cx="6099280" cy="369108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612337" y="2635841"/>
              <a:ext cx="6048672" cy="3691088"/>
              <a:chOff x="2612337" y="2635841"/>
              <a:chExt cx="6048672" cy="369108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612337" y="2635841"/>
                <a:ext cx="6048672" cy="3691088"/>
                <a:chOff x="1665843" y="2616751"/>
                <a:chExt cx="6048672" cy="3691088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665843" y="2616751"/>
                  <a:ext cx="6048672" cy="3691088"/>
                  <a:chOff x="1268783" y="2186184"/>
                  <a:chExt cx="6048672" cy="3691088"/>
                </a:xfrm>
              </p:grpSpPr>
              <p:cxnSp>
                <p:nvCxnSpPr>
                  <p:cNvPr id="7" name="Gerade Verbindung 6"/>
                  <p:cNvCxnSpPr/>
                  <p:nvPr/>
                </p:nvCxnSpPr>
                <p:spPr>
                  <a:xfrm flipV="1">
                    <a:off x="1268783" y="2186184"/>
                    <a:ext cx="6048672" cy="306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Rechteck 7"/>
                  <p:cNvSpPr/>
                  <p:nvPr/>
                </p:nvSpPr>
                <p:spPr>
                  <a:xfrm rot="19980000">
                    <a:off x="4067172" y="2582945"/>
                    <a:ext cx="1692188" cy="72008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6" name="Gerade Verbindung mit Pfeil 5"/>
                  <p:cNvCxnSpPr/>
                  <p:nvPr/>
                </p:nvCxnSpPr>
                <p:spPr>
                  <a:xfrm>
                    <a:off x="4972360" y="2942985"/>
                    <a:ext cx="45352" cy="293428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feld 9"/>
                      <p:cNvSpPr txBox="1"/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0" name="Textfeld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Gerade Verbindung 16"/>
                  <p:cNvCxnSpPr/>
                  <p:nvPr/>
                </p:nvCxnSpPr>
                <p:spPr>
                  <a:xfrm flipH="1" flipV="1">
                    <a:off x="4596598" y="2331271"/>
                    <a:ext cx="1944216" cy="3384376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  <a:prstDash val="dash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5176681" y="2585215"/>
                    <a:ext cx="377026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6000" dirty="0" smtClean="0"/>
                      <a:t>.</a:t>
                    </a:r>
                    <a:endParaRPr lang="de-DE" sz="6000" dirty="0"/>
                  </a:p>
                </p:txBody>
              </p:sp>
            </p:grpSp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5309652" y="3335082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Bogen 22"/>
              <p:cNvSpPr/>
              <p:nvPr/>
            </p:nvSpPr>
            <p:spPr>
              <a:xfrm>
                <a:off x="6068461" y="3476303"/>
                <a:ext cx="783197" cy="683780"/>
              </a:xfrm>
              <a:prstGeom prst="arc">
                <a:avLst>
                  <a:gd name="adj1" fmla="val 19464175"/>
                  <a:gd name="adj2" fmla="val 26691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9" name="Gerade Verbindung 28"/>
            <p:cNvCxnSpPr/>
            <p:nvPr/>
          </p:nvCxnSpPr>
          <p:spPr>
            <a:xfrm flipV="1">
              <a:off x="2561729" y="3401410"/>
              <a:ext cx="3740849" cy="1917557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263550" y="1646694"/>
            <a:ext cx="3844386" cy="2826421"/>
            <a:chOff x="2704119" y="2007582"/>
            <a:chExt cx="3844386" cy="2519146"/>
          </a:xfrm>
        </p:grpSpPr>
        <p:sp>
          <p:nvSpPr>
            <p:cNvPr id="11" name="Rechteck 10"/>
            <p:cNvSpPr/>
            <p:nvPr/>
          </p:nvSpPr>
          <p:spPr>
            <a:xfrm>
              <a:off x="2704119" y="2007582"/>
              <a:ext cx="3844386" cy="25191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uppieren 38"/>
            <p:cNvGrpSpPr>
              <a:grpSpLocks noChangeAspect="1"/>
            </p:cNvGrpSpPr>
            <p:nvPr/>
          </p:nvGrpSpPr>
          <p:grpSpPr>
            <a:xfrm>
              <a:off x="3096517" y="2443350"/>
              <a:ext cx="2820997" cy="1879381"/>
              <a:chOff x="2561729" y="2780928"/>
              <a:chExt cx="5322639" cy="3546001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5395767" y="2780928"/>
                <a:ext cx="2488601" cy="3546001"/>
                <a:chOff x="4052213" y="2331271"/>
                <a:chExt cx="2488601" cy="3546001"/>
              </a:xfrm>
            </p:grpSpPr>
            <p:cxnSp>
              <p:nvCxnSpPr>
                <p:cNvPr id="42" name="Gerade Verbindung mit Pfeil 41"/>
                <p:cNvCxnSpPr/>
                <p:nvPr/>
              </p:nvCxnSpPr>
              <p:spPr>
                <a:xfrm>
                  <a:off x="4972360" y="2942985"/>
                  <a:ext cx="45352" cy="29342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4052213" y="4151629"/>
                      <a:ext cx="585610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43" name="Textfeld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2213" y="4151629"/>
                      <a:ext cx="585610" cy="50642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r="-35294" b="-5102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Gerade Verbindung 43"/>
                <p:cNvCxnSpPr/>
                <p:nvPr/>
              </p:nvCxnSpPr>
              <p:spPr>
                <a:xfrm flipH="1" flipV="1">
                  <a:off x="4596598" y="2331271"/>
                  <a:ext cx="1944216" cy="3384376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  <a:prstDash val="dashDot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Gerade Verbindung 40"/>
              <p:cNvCxnSpPr/>
              <p:nvPr/>
            </p:nvCxnSpPr>
            <p:spPr>
              <a:xfrm flipV="1">
                <a:off x="2561729" y="3401410"/>
                <a:ext cx="3740849" cy="1917557"/>
              </a:xfrm>
              <a:prstGeom prst="line">
                <a:avLst/>
              </a:prstGeom>
              <a:ln w="38100">
                <a:solidFill>
                  <a:srgbClr val="FF2F2F"/>
                </a:solidFill>
                <a:prstDash val="dash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hteck 14"/>
          <p:cNvSpPr/>
          <p:nvPr/>
        </p:nvSpPr>
        <p:spPr>
          <a:xfrm>
            <a:off x="288093" y="1732727"/>
            <a:ext cx="147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Kräfteplan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7308304" y="3711202"/>
            <a:ext cx="165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Lageplan</a:t>
            </a:r>
          </a:p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Kräfteskizze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2565" y="4859785"/>
            <a:ext cx="5673091" cy="1200329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1. Schritt: Winkelgetreuer Übertrag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Kräfte und Wirklinien in den Kräfteplan </a:t>
            </a:r>
          </a:p>
          <a:p>
            <a:r>
              <a:rPr lang="de-DE" dirty="0">
                <a:latin typeface="+mn-lt"/>
              </a:rPr>
              <a:t>u</a:t>
            </a:r>
            <a:r>
              <a:rPr lang="de-DE" dirty="0" smtClean="0">
                <a:latin typeface="+mn-lt"/>
              </a:rPr>
              <a:t>nter Beachtung des Kräftemaßstabs</a:t>
            </a:r>
            <a:endParaRPr lang="de-DE" dirty="0">
              <a:latin typeface="+mn-lt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33105" y="2194392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3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205" r="-111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2561729" y="2635841"/>
            <a:ext cx="6099280" cy="3691088"/>
            <a:chOff x="2561729" y="2635841"/>
            <a:chExt cx="6099280" cy="369108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612337" y="2635841"/>
              <a:ext cx="6048672" cy="3691088"/>
              <a:chOff x="2612337" y="2635841"/>
              <a:chExt cx="6048672" cy="369108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612337" y="2635841"/>
                <a:ext cx="6048672" cy="3691088"/>
                <a:chOff x="1665843" y="2616751"/>
                <a:chExt cx="6048672" cy="3691088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665843" y="2616751"/>
                  <a:ext cx="6048672" cy="3691088"/>
                  <a:chOff x="1268783" y="2186184"/>
                  <a:chExt cx="6048672" cy="3691088"/>
                </a:xfrm>
              </p:grpSpPr>
              <p:cxnSp>
                <p:nvCxnSpPr>
                  <p:cNvPr id="7" name="Gerade Verbindung 6"/>
                  <p:cNvCxnSpPr/>
                  <p:nvPr/>
                </p:nvCxnSpPr>
                <p:spPr>
                  <a:xfrm flipV="1">
                    <a:off x="1268783" y="2186184"/>
                    <a:ext cx="6048672" cy="306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Rechteck 7"/>
                  <p:cNvSpPr/>
                  <p:nvPr/>
                </p:nvSpPr>
                <p:spPr>
                  <a:xfrm rot="19980000">
                    <a:off x="4067172" y="2582945"/>
                    <a:ext cx="1692188" cy="72008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6" name="Gerade Verbindung mit Pfeil 5"/>
                  <p:cNvCxnSpPr/>
                  <p:nvPr/>
                </p:nvCxnSpPr>
                <p:spPr>
                  <a:xfrm>
                    <a:off x="4972360" y="2942985"/>
                    <a:ext cx="45352" cy="293428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feld 9"/>
                      <p:cNvSpPr txBox="1"/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0" name="Textfeld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Gerade Verbindung 16"/>
                  <p:cNvCxnSpPr/>
                  <p:nvPr/>
                </p:nvCxnSpPr>
                <p:spPr>
                  <a:xfrm flipH="1" flipV="1">
                    <a:off x="4596598" y="2331271"/>
                    <a:ext cx="1944216" cy="3384376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  <a:prstDash val="dash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5176681" y="2585215"/>
                    <a:ext cx="377026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6000" dirty="0" smtClean="0"/>
                      <a:t>.</a:t>
                    </a:r>
                    <a:endParaRPr lang="de-DE" sz="6000" dirty="0"/>
                  </a:p>
                </p:txBody>
              </p:sp>
            </p:grpSp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5309652" y="3335082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Bogen 22"/>
              <p:cNvSpPr/>
              <p:nvPr/>
            </p:nvSpPr>
            <p:spPr>
              <a:xfrm>
                <a:off x="6068461" y="3476303"/>
                <a:ext cx="783197" cy="683780"/>
              </a:xfrm>
              <a:prstGeom prst="arc">
                <a:avLst>
                  <a:gd name="adj1" fmla="val 19464175"/>
                  <a:gd name="adj2" fmla="val 26691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9" name="Gerade Verbindung 28"/>
            <p:cNvCxnSpPr/>
            <p:nvPr/>
          </p:nvCxnSpPr>
          <p:spPr>
            <a:xfrm flipV="1">
              <a:off x="2561729" y="3401410"/>
              <a:ext cx="3740849" cy="1917557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263550" y="1646694"/>
            <a:ext cx="3844386" cy="2826421"/>
            <a:chOff x="2704119" y="2007582"/>
            <a:chExt cx="3844386" cy="2519146"/>
          </a:xfrm>
        </p:grpSpPr>
        <p:sp>
          <p:nvSpPr>
            <p:cNvPr id="11" name="Rechteck 10"/>
            <p:cNvSpPr/>
            <p:nvPr/>
          </p:nvSpPr>
          <p:spPr>
            <a:xfrm>
              <a:off x="2704119" y="2007582"/>
              <a:ext cx="3844386" cy="25191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4598557" y="2443350"/>
              <a:ext cx="1318958" cy="1879381"/>
              <a:chOff x="4052213" y="2331271"/>
              <a:chExt cx="2488601" cy="3546001"/>
            </a:xfrm>
          </p:grpSpPr>
          <p:cxnSp>
            <p:nvCxnSpPr>
              <p:cNvPr id="42" name="Gerade Verbindung mit Pfeil 41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feld 42"/>
                  <p:cNvSpPr txBox="1"/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feld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5294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Gerade Verbindung 43"/>
              <p:cNvCxnSpPr/>
              <p:nvPr/>
            </p:nvCxnSpPr>
            <p:spPr>
              <a:xfrm flipH="1" flipV="1">
                <a:off x="4596598" y="2331271"/>
                <a:ext cx="1944216" cy="3384376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hteck 14"/>
          <p:cNvSpPr/>
          <p:nvPr/>
        </p:nvSpPr>
        <p:spPr>
          <a:xfrm>
            <a:off x="288093" y="1732727"/>
            <a:ext cx="147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Kräfteplan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7308304" y="3711202"/>
            <a:ext cx="165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Lageplan</a:t>
            </a:r>
          </a:p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Kräfteskizze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2565" y="4859785"/>
            <a:ext cx="5374933" cy="830997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. Schritt: Geeignete Parallelverschiebung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Wirklinien und Kraftpfeile</a:t>
            </a:r>
            <a:endParaRPr lang="de-DE" dirty="0">
              <a:latin typeface="+mn-lt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V="1">
            <a:off x="2339752" y="3493567"/>
            <a:ext cx="1620019" cy="930412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333105" y="2194392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0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Inhaltsbezogene Kompetenzen</a:t>
            </a:r>
            <a:br>
              <a:rPr lang="de-DE" altLang="de-DE" sz="3600" dirty="0" smtClean="0"/>
            </a:br>
            <a:r>
              <a:rPr lang="de-DE" altLang="de-DE" sz="3600" dirty="0" smtClean="0"/>
              <a:t>Klassenstufe 9/10: Dynamik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de-DE" dirty="0" smtClean="0"/>
                  <a:t>Die Schülerinnen und Schüler können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de-DE" b="1" dirty="0" smtClean="0"/>
                  <a:t>das Zusammenwirken beliebig gerichteter Kräfte</a:t>
                </a:r>
                <a:r>
                  <a:rPr lang="de-DE" dirty="0" smtClean="0"/>
                  <a:t> auf einen Körper beschreiben, dabei gegebenenfalls ein </a:t>
                </a:r>
                <a:r>
                  <a:rPr lang="de-DE" b="1" dirty="0" smtClean="0"/>
                  <a:t>Kräftegleichgewicht</a:t>
                </a:r>
                <a:r>
                  <a:rPr lang="de-DE" dirty="0" smtClean="0"/>
                  <a:t> oder die </a:t>
                </a:r>
                <a:r>
                  <a:rPr lang="de-DE" b="1" dirty="0" smtClean="0"/>
                  <a:t>resultierende Kraft </a:t>
                </a:r>
                <a:r>
                  <a:rPr lang="de-DE" dirty="0" smtClean="0"/>
                  <a:t>erkennen (unter anderem </a:t>
                </a:r>
                <a:r>
                  <a:rPr lang="de-DE" b="1" dirty="0" smtClean="0"/>
                  <a:t>schiefe Ebene</a:t>
                </a:r>
                <a:r>
                  <a:rPr lang="de-DE" dirty="0" smtClean="0"/>
                  <a:t>)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de-DE" dirty="0" smtClean="0"/>
                  <a:t>Bewegungsabläufe </a:t>
                </a:r>
                <a:r>
                  <a:rPr lang="de-DE" dirty="0"/>
                  <a:t>beschreiben und erklären. Dazu wenden sie die  </a:t>
                </a:r>
                <a:r>
                  <a:rPr lang="de-DE" dirty="0" err="1" smtClean="0"/>
                  <a:t>newtonschen</a:t>
                </a:r>
                <a:r>
                  <a:rPr lang="de-DE" dirty="0" smtClean="0"/>
                  <a:t> </a:t>
                </a:r>
                <a:r>
                  <a:rPr lang="de-DE" dirty="0"/>
                  <a:t>Prinzipien </a:t>
                </a:r>
                <a:r>
                  <a:rPr lang="de-DE" dirty="0" smtClean="0"/>
                  <a:t> der </a:t>
                </a:r>
                <a:r>
                  <a:rPr lang="de-DE" dirty="0"/>
                  <a:t>Mechanik an und beschreiben sie auch mithilfe des </a:t>
                </a:r>
                <a:r>
                  <a:rPr lang="de-DE" dirty="0" smtClean="0"/>
                  <a:t>Impulses (</a:t>
                </a:r>
                <a:r>
                  <a:rPr lang="de-DE" dirty="0"/>
                  <a:t>Trägheitsprinzip,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𝑭</m:t>
                    </m:r>
                    <m:r>
                      <a:rPr lang="de-DE" b="1" i="1" smtClean="0">
                        <a:latin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</a:rPr>
                      <m:t>𝒎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de-DE" b="1" dirty="0" smtClean="0"/>
                  <a:t> </a:t>
                </a:r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𝐹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∆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∆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dirty="0" smtClean="0"/>
                  <a:t>⋅, </a:t>
                </a:r>
                <a:r>
                  <a:rPr lang="de-DE" dirty="0"/>
                  <a:t>Wechselwirkungsprinzip,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de-DE" dirty="0" smtClean="0"/>
                  <a:t>⋅</a:t>
                </a:r>
                <a:r>
                  <a:rPr lang="de-DE" dirty="0"/>
                  <a:t>, Impulserhaltungssatz)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3" r="-296" b="-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205" r="-111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2561729" y="2635841"/>
            <a:ext cx="6099280" cy="3691088"/>
            <a:chOff x="2561729" y="2635841"/>
            <a:chExt cx="6099280" cy="369108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612337" y="2635841"/>
              <a:ext cx="6048672" cy="3691088"/>
              <a:chOff x="2612337" y="2635841"/>
              <a:chExt cx="6048672" cy="369108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612337" y="2635841"/>
                <a:ext cx="6048672" cy="3691088"/>
                <a:chOff x="1665843" y="2616751"/>
                <a:chExt cx="6048672" cy="3691088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665843" y="2616751"/>
                  <a:ext cx="6048672" cy="3691088"/>
                  <a:chOff x="1268783" y="2186184"/>
                  <a:chExt cx="6048672" cy="3691088"/>
                </a:xfrm>
              </p:grpSpPr>
              <p:cxnSp>
                <p:nvCxnSpPr>
                  <p:cNvPr id="7" name="Gerade Verbindung 6"/>
                  <p:cNvCxnSpPr/>
                  <p:nvPr/>
                </p:nvCxnSpPr>
                <p:spPr>
                  <a:xfrm flipV="1">
                    <a:off x="1268783" y="2186184"/>
                    <a:ext cx="6048672" cy="306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Rechteck 7"/>
                  <p:cNvSpPr/>
                  <p:nvPr/>
                </p:nvSpPr>
                <p:spPr>
                  <a:xfrm rot="19980000">
                    <a:off x="4067172" y="2582945"/>
                    <a:ext cx="1692188" cy="72008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6" name="Gerade Verbindung mit Pfeil 5"/>
                  <p:cNvCxnSpPr/>
                  <p:nvPr/>
                </p:nvCxnSpPr>
                <p:spPr>
                  <a:xfrm>
                    <a:off x="4972360" y="2942985"/>
                    <a:ext cx="45352" cy="293428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feld 9"/>
                      <p:cNvSpPr txBox="1"/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0" name="Textfeld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Gerade Verbindung 16"/>
                  <p:cNvCxnSpPr/>
                  <p:nvPr/>
                </p:nvCxnSpPr>
                <p:spPr>
                  <a:xfrm flipH="1" flipV="1">
                    <a:off x="4596598" y="2331271"/>
                    <a:ext cx="1944216" cy="3384376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  <a:prstDash val="dash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5176681" y="2585215"/>
                    <a:ext cx="377026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6000" dirty="0" smtClean="0"/>
                      <a:t>.</a:t>
                    </a:r>
                    <a:endParaRPr lang="de-DE" sz="6000" dirty="0"/>
                  </a:p>
                </p:txBody>
              </p:sp>
            </p:grpSp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5309652" y="3335082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Bogen 22"/>
              <p:cNvSpPr/>
              <p:nvPr/>
            </p:nvSpPr>
            <p:spPr>
              <a:xfrm>
                <a:off x="6068461" y="3476303"/>
                <a:ext cx="783197" cy="683780"/>
              </a:xfrm>
              <a:prstGeom prst="arc">
                <a:avLst>
                  <a:gd name="adj1" fmla="val 19464175"/>
                  <a:gd name="adj2" fmla="val 26691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9" name="Gerade Verbindung 28"/>
            <p:cNvCxnSpPr/>
            <p:nvPr/>
          </p:nvCxnSpPr>
          <p:spPr>
            <a:xfrm flipV="1">
              <a:off x="2561729" y="3401410"/>
              <a:ext cx="3740849" cy="1917557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263550" y="1646694"/>
            <a:ext cx="3844386" cy="2826421"/>
            <a:chOff x="2704119" y="2007582"/>
            <a:chExt cx="3844386" cy="2519146"/>
          </a:xfrm>
        </p:grpSpPr>
        <p:sp>
          <p:nvSpPr>
            <p:cNvPr id="11" name="Rechteck 10"/>
            <p:cNvSpPr/>
            <p:nvPr/>
          </p:nvSpPr>
          <p:spPr>
            <a:xfrm>
              <a:off x="2704119" y="2007582"/>
              <a:ext cx="3844386" cy="25191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4598557" y="2443350"/>
              <a:ext cx="1318958" cy="1879381"/>
              <a:chOff x="4052213" y="2331271"/>
              <a:chExt cx="2488601" cy="3546001"/>
            </a:xfrm>
          </p:grpSpPr>
          <p:cxnSp>
            <p:nvCxnSpPr>
              <p:cNvPr id="42" name="Gerade Verbindung mit Pfeil 41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feld 42"/>
                  <p:cNvSpPr txBox="1"/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feld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5294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Gerade Verbindung 43"/>
              <p:cNvCxnSpPr/>
              <p:nvPr/>
            </p:nvCxnSpPr>
            <p:spPr>
              <a:xfrm flipH="1" flipV="1">
                <a:off x="4596598" y="2331271"/>
                <a:ext cx="1944216" cy="3384376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hteck 14"/>
          <p:cNvSpPr/>
          <p:nvPr/>
        </p:nvSpPr>
        <p:spPr>
          <a:xfrm>
            <a:off x="288093" y="173272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7308304" y="3711202"/>
            <a:ext cx="165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Lageplan</a:t>
            </a:r>
          </a:p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Kräfteskizze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2565" y="4859785"/>
            <a:ext cx="4864665" cy="830997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3. Schritt: Einzeichnen der Kraftpfeile </a:t>
            </a:r>
          </a:p>
          <a:p>
            <a:r>
              <a:rPr lang="de-DE" dirty="0">
                <a:latin typeface="+mn-lt"/>
              </a:rPr>
              <a:t>a</a:t>
            </a:r>
            <a:r>
              <a:rPr lang="de-DE" dirty="0" smtClean="0">
                <a:latin typeface="+mn-lt"/>
              </a:rPr>
              <a:t>uf die Wirklinien</a:t>
            </a:r>
            <a:endParaRPr lang="de-DE" dirty="0">
              <a:latin typeface="+mn-lt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V="1">
            <a:off x="2339752" y="3493567"/>
            <a:ext cx="1620019" cy="930412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2635595" y="2499369"/>
            <a:ext cx="702199" cy="13716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2657684" y="3835134"/>
            <a:ext cx="689395" cy="409101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3131833" y="2711665"/>
                <a:ext cx="60343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3" y="2711665"/>
                <a:ext cx="603435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3027958" y="3917558"/>
                <a:ext cx="81118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58" y="3917558"/>
                <a:ext cx="811184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/>
          <p:cNvSpPr/>
          <p:nvPr/>
        </p:nvSpPr>
        <p:spPr>
          <a:xfrm>
            <a:off x="333105" y="2194392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0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1" y="1052736"/>
                <a:ext cx="7654018" cy="506421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205" r="-111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2561729" y="2635841"/>
            <a:ext cx="6099280" cy="3691088"/>
            <a:chOff x="2561729" y="2635841"/>
            <a:chExt cx="6099280" cy="369108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612337" y="2635841"/>
              <a:ext cx="6048672" cy="3691088"/>
              <a:chOff x="2612337" y="2635841"/>
              <a:chExt cx="6048672" cy="369108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612337" y="2635841"/>
                <a:ext cx="6048672" cy="3691088"/>
                <a:chOff x="1665843" y="2616751"/>
                <a:chExt cx="6048672" cy="3691088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665843" y="2616751"/>
                  <a:ext cx="6048672" cy="3691088"/>
                  <a:chOff x="1268783" y="2186184"/>
                  <a:chExt cx="6048672" cy="3691088"/>
                </a:xfrm>
              </p:grpSpPr>
              <p:cxnSp>
                <p:nvCxnSpPr>
                  <p:cNvPr id="7" name="Gerade Verbindung 6"/>
                  <p:cNvCxnSpPr/>
                  <p:nvPr/>
                </p:nvCxnSpPr>
                <p:spPr>
                  <a:xfrm flipV="1">
                    <a:off x="1268783" y="2186184"/>
                    <a:ext cx="6048672" cy="306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Rechteck 7"/>
                  <p:cNvSpPr/>
                  <p:nvPr/>
                </p:nvSpPr>
                <p:spPr>
                  <a:xfrm rot="19980000">
                    <a:off x="4067172" y="2582945"/>
                    <a:ext cx="1692188" cy="72008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6" name="Gerade Verbindung mit Pfeil 5"/>
                  <p:cNvCxnSpPr/>
                  <p:nvPr/>
                </p:nvCxnSpPr>
                <p:spPr>
                  <a:xfrm>
                    <a:off x="4972360" y="2942985"/>
                    <a:ext cx="45352" cy="293428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feld 9"/>
                      <p:cNvSpPr txBox="1"/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0" name="Textfeld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Gerade Verbindung 16"/>
                  <p:cNvCxnSpPr/>
                  <p:nvPr/>
                </p:nvCxnSpPr>
                <p:spPr>
                  <a:xfrm flipH="1" flipV="1">
                    <a:off x="4596598" y="2331271"/>
                    <a:ext cx="1944216" cy="3384376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  <a:prstDash val="dash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5176681" y="2585215"/>
                    <a:ext cx="377026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6000" dirty="0" smtClean="0"/>
                      <a:t>.</a:t>
                    </a:r>
                    <a:endParaRPr lang="de-DE" sz="6000" dirty="0"/>
                  </a:p>
                </p:txBody>
              </p:sp>
            </p:grpSp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5309652" y="3335082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Bogen 22"/>
              <p:cNvSpPr/>
              <p:nvPr/>
            </p:nvSpPr>
            <p:spPr>
              <a:xfrm>
                <a:off x="6068461" y="3476303"/>
                <a:ext cx="783197" cy="683780"/>
              </a:xfrm>
              <a:prstGeom prst="arc">
                <a:avLst>
                  <a:gd name="adj1" fmla="val 19464175"/>
                  <a:gd name="adj2" fmla="val 26691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9" name="Gerade Verbindung 28"/>
            <p:cNvCxnSpPr/>
            <p:nvPr/>
          </p:nvCxnSpPr>
          <p:spPr>
            <a:xfrm flipV="1">
              <a:off x="2561729" y="3401410"/>
              <a:ext cx="3740849" cy="1917557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263550" y="1646694"/>
            <a:ext cx="3844386" cy="2826421"/>
            <a:chOff x="2704119" y="2007582"/>
            <a:chExt cx="3844386" cy="2519146"/>
          </a:xfrm>
        </p:grpSpPr>
        <p:sp>
          <p:nvSpPr>
            <p:cNvPr id="11" name="Rechteck 10"/>
            <p:cNvSpPr/>
            <p:nvPr/>
          </p:nvSpPr>
          <p:spPr>
            <a:xfrm>
              <a:off x="2704119" y="2007582"/>
              <a:ext cx="3844386" cy="25191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4598557" y="2443350"/>
              <a:ext cx="1318958" cy="1879381"/>
              <a:chOff x="4052213" y="2331271"/>
              <a:chExt cx="2488601" cy="3546001"/>
            </a:xfrm>
          </p:grpSpPr>
          <p:cxnSp>
            <p:nvCxnSpPr>
              <p:cNvPr id="42" name="Gerade Verbindung mit Pfeil 41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feld 42"/>
                  <p:cNvSpPr txBox="1"/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feld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5294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Gerade Verbindung 43"/>
              <p:cNvCxnSpPr/>
              <p:nvPr/>
            </p:nvCxnSpPr>
            <p:spPr>
              <a:xfrm flipH="1" flipV="1">
                <a:off x="4596598" y="2331271"/>
                <a:ext cx="1944216" cy="3384376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hteck 14"/>
          <p:cNvSpPr/>
          <p:nvPr/>
        </p:nvSpPr>
        <p:spPr>
          <a:xfrm>
            <a:off x="288093" y="173272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7308304" y="3711202"/>
            <a:ext cx="165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Lageplan</a:t>
            </a:r>
          </a:p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Kräfteskizze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2565" y="4859785"/>
            <a:ext cx="459754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4</a:t>
            </a:r>
            <a:r>
              <a:rPr lang="de-DE" dirty="0" smtClean="0">
                <a:latin typeface="+mn-lt"/>
              </a:rPr>
              <a:t>. Schritt: Abmessen der Längen </a:t>
            </a:r>
          </a:p>
          <a:p>
            <a:r>
              <a:rPr lang="de-DE" dirty="0">
                <a:latin typeface="+mn-lt"/>
              </a:rPr>
              <a:t>u</a:t>
            </a:r>
            <a:r>
              <a:rPr lang="de-DE" dirty="0" smtClean="0">
                <a:latin typeface="+mn-lt"/>
              </a:rPr>
              <a:t>nd maßstabsgetreue Umrechnung</a:t>
            </a:r>
          </a:p>
          <a:p>
            <a:r>
              <a:rPr lang="de-DE" dirty="0" smtClean="0">
                <a:latin typeface="+mn-lt"/>
              </a:rPr>
              <a:t>in N</a:t>
            </a:r>
            <a:endParaRPr lang="de-DE" dirty="0">
              <a:latin typeface="+mn-lt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V="1">
            <a:off x="2339752" y="3493567"/>
            <a:ext cx="1620019" cy="930412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2635595" y="2499369"/>
            <a:ext cx="702199" cy="13716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2657684" y="3835134"/>
            <a:ext cx="689395" cy="409101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3131833" y="2711665"/>
                <a:ext cx="60343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3" y="2711665"/>
                <a:ext cx="603435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3027958" y="3917558"/>
                <a:ext cx="81118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58" y="3917558"/>
                <a:ext cx="811184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/>
          <p:cNvSpPr/>
          <p:nvPr/>
        </p:nvSpPr>
        <p:spPr>
          <a:xfrm>
            <a:off x="333105" y="2194392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8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Kräfteaddition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56391" y="1052736"/>
                <a:ext cx="5531194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Formeln zur Berechnung von  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latin typeface="+mn-lt"/>
                  </a:rPr>
                  <a:t>und</a:t>
                </a:r>
                <a:r>
                  <a:rPr lang="de-DE" dirty="0" smtClean="0">
                    <a:solidFill>
                      <a:srgbClr val="00800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:</m:t>
                        </m:r>
                      </m:e>
                    </m:acc>
                  </m:oMath>
                </a14:m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1" y="1052736"/>
                <a:ext cx="5531194" cy="506421"/>
              </a:xfrm>
              <a:prstGeom prst="rect">
                <a:avLst/>
              </a:prstGeom>
              <a:blipFill rotWithShape="1">
                <a:blip r:embed="rId2"/>
                <a:stretch>
                  <a:fillRect l="-1654"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2561729" y="2635841"/>
            <a:ext cx="6099280" cy="3691088"/>
            <a:chOff x="2561729" y="2635841"/>
            <a:chExt cx="6099280" cy="369108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612337" y="2635841"/>
              <a:ext cx="6048672" cy="3691088"/>
              <a:chOff x="2612337" y="2635841"/>
              <a:chExt cx="6048672" cy="369108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612337" y="2635841"/>
                <a:ext cx="6048672" cy="3691088"/>
                <a:chOff x="1665843" y="2616751"/>
                <a:chExt cx="6048672" cy="3691088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665843" y="2616751"/>
                  <a:ext cx="6048672" cy="3691088"/>
                  <a:chOff x="1268783" y="2186184"/>
                  <a:chExt cx="6048672" cy="3691088"/>
                </a:xfrm>
              </p:grpSpPr>
              <p:cxnSp>
                <p:nvCxnSpPr>
                  <p:cNvPr id="7" name="Gerade Verbindung 6"/>
                  <p:cNvCxnSpPr/>
                  <p:nvPr/>
                </p:nvCxnSpPr>
                <p:spPr>
                  <a:xfrm flipV="1">
                    <a:off x="1268783" y="2186184"/>
                    <a:ext cx="6048672" cy="3060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Rechteck 7"/>
                  <p:cNvSpPr/>
                  <p:nvPr/>
                </p:nvSpPr>
                <p:spPr>
                  <a:xfrm rot="19980000">
                    <a:off x="4067172" y="2582945"/>
                    <a:ext cx="1692188" cy="72008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6" name="Gerade Verbindung mit Pfeil 5"/>
                  <p:cNvCxnSpPr/>
                  <p:nvPr/>
                </p:nvCxnSpPr>
                <p:spPr>
                  <a:xfrm>
                    <a:off x="4972360" y="2942985"/>
                    <a:ext cx="45352" cy="293428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feld 9"/>
                      <p:cNvSpPr txBox="1"/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0" name="Textfeld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2102" y="4077071"/>
                        <a:ext cx="585610" cy="506421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Gerade Verbindung 16"/>
                  <p:cNvCxnSpPr/>
                  <p:nvPr/>
                </p:nvCxnSpPr>
                <p:spPr>
                  <a:xfrm flipH="1" flipV="1">
                    <a:off x="4596598" y="2331271"/>
                    <a:ext cx="1944216" cy="3384376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  <a:prstDash val="dash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5176681" y="2585215"/>
                    <a:ext cx="377026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6000" dirty="0" smtClean="0"/>
                      <a:t>.</a:t>
                    </a:r>
                    <a:endParaRPr lang="de-DE" sz="6000" dirty="0"/>
                  </a:p>
                </p:txBody>
              </p:sp>
            </p:grpSp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5309652" y="3335082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Bogen 22"/>
              <p:cNvSpPr/>
              <p:nvPr/>
            </p:nvSpPr>
            <p:spPr>
              <a:xfrm>
                <a:off x="6068461" y="3476303"/>
                <a:ext cx="783197" cy="683780"/>
              </a:xfrm>
              <a:prstGeom prst="arc">
                <a:avLst>
                  <a:gd name="adj1" fmla="val 19464175"/>
                  <a:gd name="adj2" fmla="val 26691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9" name="Gerade Verbindung 28"/>
            <p:cNvCxnSpPr/>
            <p:nvPr/>
          </p:nvCxnSpPr>
          <p:spPr>
            <a:xfrm flipV="1">
              <a:off x="2561729" y="3401410"/>
              <a:ext cx="3740849" cy="1917557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263550" y="1646694"/>
            <a:ext cx="3844386" cy="2826421"/>
            <a:chOff x="2704119" y="2007582"/>
            <a:chExt cx="3844386" cy="2519146"/>
          </a:xfrm>
        </p:grpSpPr>
        <p:sp>
          <p:nvSpPr>
            <p:cNvPr id="11" name="Rechteck 10"/>
            <p:cNvSpPr/>
            <p:nvPr/>
          </p:nvSpPr>
          <p:spPr>
            <a:xfrm>
              <a:off x="2704119" y="2007582"/>
              <a:ext cx="3844386" cy="25191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4598557" y="2443350"/>
              <a:ext cx="1318958" cy="1879381"/>
              <a:chOff x="4052213" y="2331271"/>
              <a:chExt cx="2488601" cy="3546001"/>
            </a:xfrm>
          </p:grpSpPr>
          <p:cxnSp>
            <p:nvCxnSpPr>
              <p:cNvPr id="42" name="Gerade Verbindung mit Pfeil 41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feld 42"/>
                  <p:cNvSpPr txBox="1"/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feld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213" y="4151629"/>
                    <a:ext cx="585610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5294" b="-5102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Gerade Verbindung 43"/>
              <p:cNvCxnSpPr/>
              <p:nvPr/>
            </p:nvCxnSpPr>
            <p:spPr>
              <a:xfrm flipH="1" flipV="1">
                <a:off x="4596598" y="2331271"/>
                <a:ext cx="1944216" cy="3384376"/>
              </a:xfrm>
              <a:prstGeom prst="line">
                <a:avLst/>
              </a:prstGeom>
              <a:ln w="38100">
                <a:solidFill>
                  <a:srgbClr val="008000"/>
                </a:solidFill>
                <a:prstDash val="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hteck 14"/>
          <p:cNvSpPr/>
          <p:nvPr/>
        </p:nvSpPr>
        <p:spPr>
          <a:xfrm>
            <a:off x="288093" y="173272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7308304" y="3711202"/>
            <a:ext cx="165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Lageplan</a:t>
            </a:r>
          </a:p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Kräfteskizze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426098" y="1679080"/>
                <a:ext cx="4266937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5. Schritt:  Ablesen der Formeln: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𝑅𝑒𝑠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de-DE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rgbClr val="008000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de-DE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098" y="1679080"/>
                <a:ext cx="4266937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 flipV="1">
            <a:off x="2339752" y="3493567"/>
            <a:ext cx="1620019" cy="930412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2635595" y="2499369"/>
            <a:ext cx="702199" cy="13716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2657684" y="3835134"/>
            <a:ext cx="689395" cy="409101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3131833" y="2711665"/>
                <a:ext cx="60343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3" y="2711665"/>
                <a:ext cx="603435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3027958" y="3917558"/>
                <a:ext cx="81118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58" y="3917558"/>
                <a:ext cx="811184" cy="506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Bogen 33"/>
          <p:cNvSpPr/>
          <p:nvPr/>
        </p:nvSpPr>
        <p:spPr>
          <a:xfrm>
            <a:off x="3029640" y="4859786"/>
            <a:ext cx="809502" cy="1233510"/>
          </a:xfrm>
          <a:prstGeom prst="arc">
            <a:avLst>
              <a:gd name="adj1" fmla="val 18908698"/>
              <a:gd name="adj2" fmla="val 169358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2635595" y="5695841"/>
            <a:ext cx="14723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401052" y="52341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de-DE" dirty="0"/>
          </a:p>
        </p:txBody>
      </p:sp>
      <p:sp>
        <p:nvSpPr>
          <p:cNvPr id="41" name="Bogen 40"/>
          <p:cNvSpPr/>
          <p:nvPr/>
        </p:nvSpPr>
        <p:spPr>
          <a:xfrm>
            <a:off x="2322331" y="2574998"/>
            <a:ext cx="809502" cy="832625"/>
          </a:xfrm>
          <a:prstGeom prst="arc">
            <a:avLst>
              <a:gd name="adj1" fmla="val 2452803"/>
              <a:gd name="adj2" fmla="val 57232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2630866" y="289425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de-DE" dirty="0"/>
          </a:p>
        </p:txBody>
      </p:sp>
      <p:sp>
        <p:nvSpPr>
          <p:cNvPr id="48" name="Bogen 47"/>
          <p:cNvSpPr/>
          <p:nvPr/>
        </p:nvSpPr>
        <p:spPr>
          <a:xfrm>
            <a:off x="2996301" y="3315500"/>
            <a:ext cx="809502" cy="832625"/>
          </a:xfrm>
          <a:prstGeom prst="arc">
            <a:avLst>
              <a:gd name="adj1" fmla="val 8691728"/>
              <a:gd name="adj2" fmla="val 1328487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2943320" y="3011396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.</a:t>
            </a:r>
            <a:endParaRPr lang="de-DE" sz="6000" dirty="0"/>
          </a:p>
        </p:txBody>
      </p:sp>
      <p:sp>
        <p:nvSpPr>
          <p:cNvPr id="50" name="Rechteck 49"/>
          <p:cNvSpPr/>
          <p:nvPr/>
        </p:nvSpPr>
        <p:spPr>
          <a:xfrm>
            <a:off x="333105" y="2194392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1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/>
          <a:lstStyle/>
          <a:p>
            <a:r>
              <a:rPr lang="de-DE" dirty="0" smtClean="0"/>
              <a:t>Klärung und Bewertung</a:t>
            </a:r>
            <a:br>
              <a:rPr lang="de-DE" dirty="0" smtClean="0"/>
            </a:br>
            <a:r>
              <a:rPr lang="de-DE" dirty="0" smtClean="0"/>
              <a:t>der verwendeten Begrifflichkeiten</a:t>
            </a:r>
            <a:br>
              <a:rPr lang="de-DE" dirty="0" smtClean="0"/>
            </a:br>
            <a:r>
              <a:rPr lang="de-DE" dirty="0" smtClean="0"/>
              <a:t>und Konzepte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3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640089" cy="4896544"/>
          </a:xfrm>
        </p:spPr>
        <p:txBody>
          <a:bodyPr/>
          <a:lstStyle/>
          <a:p>
            <a:r>
              <a:rPr lang="de-DE" sz="2400" dirty="0" smtClean="0"/>
              <a:t>Zentrale Bedeutung der resultierenden Kraft und Grundgleichung der Mechanik wird deutlich </a:t>
            </a:r>
            <a:br>
              <a:rPr lang="de-DE" sz="2400" dirty="0" smtClean="0"/>
            </a:br>
            <a:r>
              <a:rPr lang="de-DE" sz="2400" dirty="0" smtClean="0"/>
              <a:t>(siehe Bildungsplan)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Mehr Übungen zur Anwendung der</a:t>
            </a:r>
            <a:br>
              <a:rPr lang="de-DE" sz="2400" dirty="0" smtClean="0"/>
            </a:br>
            <a:r>
              <a:rPr lang="de-DE" sz="2400" dirty="0" smtClean="0"/>
              <a:t>Grundgleichung der Mechanik</a:t>
            </a:r>
          </a:p>
          <a:p>
            <a:endParaRPr lang="de-DE" sz="2400" dirty="0" smtClean="0"/>
          </a:p>
          <a:p>
            <a:r>
              <a:rPr lang="de-DE" sz="2400" dirty="0" smtClean="0"/>
              <a:t>Weniger Unsicherheit: Anwendung der Grundgleichung führt (fast) immer zum Ziel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Zeitersparnis: geeignete Kräftezerlegung erscheint oftmals willkürlich → benötigt viel Übung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 smtClean="0"/>
              <a:t>Vorteile Kräfteaddition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4254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Gültige Beziehungen für starren </a:t>
            </a:r>
            <a:r>
              <a:rPr lang="de-DE" sz="3600" dirty="0" smtClean="0"/>
              <a:t>Körper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744"/>
                <a:ext cx="8229600" cy="4968552"/>
              </a:xfrm>
            </p:spPr>
            <p:txBody>
              <a:bodyPr/>
              <a:lstStyle/>
              <a:p>
                <a:r>
                  <a:rPr lang="de-DE" sz="2000" dirty="0" smtClean="0">
                    <a:latin typeface="+mn-lt"/>
                  </a:rPr>
                  <a:t>Für Schwerpunktbewegung gilt (analog Massenpunkt):</a:t>
                </a:r>
              </a:p>
              <a:p>
                <a:pPr lvl="1"/>
                <a:r>
                  <a:rPr lang="de-DE" sz="2000" dirty="0" smtClean="0">
                    <a:latin typeface="+mn-lt"/>
                  </a:rPr>
                  <a:t>Impulsänderung des Schwerpunkts: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20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acc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r>
                      <a:rPr lang="de-DE" sz="2000" i="1">
                        <a:latin typeface="Cambria Math"/>
                      </a:rPr>
                      <m:t>𝑚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de-DE" sz="2000" dirty="0" smtClean="0">
                  <a:latin typeface="+mn-lt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+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de-DE" sz="2000" dirty="0" smtClean="0">
                    <a:latin typeface="+mn-lt"/>
                    <a:ea typeface="Cambria Math"/>
                  </a:rPr>
                  <a:t> (Summe aller am Körper angreifenden Kräfte)</a:t>
                </a:r>
              </a:p>
              <a:p>
                <a:pPr lvl="1"/>
                <a:r>
                  <a:rPr lang="de-DE" sz="2000" dirty="0" smtClean="0">
                    <a:latin typeface="+mn-lt"/>
                  </a:rPr>
                  <a:t>Kräftegleichgewicht: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de-DE" sz="2000" dirty="0" smtClean="0">
                  <a:latin typeface="+mn-lt"/>
                </a:endParaRPr>
              </a:p>
              <a:p>
                <a:pPr lvl="1"/>
                <a:r>
                  <a:rPr lang="de-DE" sz="2000" dirty="0" smtClean="0">
                    <a:latin typeface="+mn-lt"/>
                  </a:rPr>
                  <a:t>Kräftegleichgewicht </a:t>
                </a:r>
                <a:r>
                  <a:rPr lang="de-DE" sz="2000" dirty="0" smtClean="0">
                    <a:latin typeface="+mn-lt"/>
                    <a:ea typeface="Cambria Math"/>
                  </a:rPr>
                  <a:t>⇔ Keine Impulsänderung</a:t>
                </a:r>
              </a:p>
              <a:p>
                <a:pPr marL="457200" lvl="1" indent="0">
                  <a:buNone/>
                </a:pPr>
                <a:endParaRPr lang="de-DE" sz="1400" dirty="0" smtClean="0">
                  <a:latin typeface="+mn-lt"/>
                </a:endParaRPr>
              </a:p>
              <a:p>
                <a:r>
                  <a:rPr lang="de-DE" sz="2000" dirty="0" smtClean="0">
                    <a:latin typeface="+mn-lt"/>
                  </a:rPr>
                  <a:t>Rotation um Schwerpunkt:</a:t>
                </a:r>
              </a:p>
              <a:p>
                <a:pPr lvl="1"/>
                <a:r>
                  <a:rPr lang="de-DE" sz="2000" dirty="0" smtClean="0">
                    <a:latin typeface="+mn-lt"/>
                  </a:rPr>
                  <a:t>Drehimpulsänderung bzgl. Schwerpunkt: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e>
                    </m:acc>
                  </m:oMath>
                </a14:m>
                <a:endParaRPr lang="de-DE" sz="2000" b="0" dirty="0" smtClean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+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de-DE" sz="2000" dirty="0">
                    <a:latin typeface="+mn-lt"/>
                    <a:ea typeface="Cambria Math"/>
                  </a:rPr>
                  <a:t> (Summe </a:t>
                </a:r>
                <a:r>
                  <a:rPr lang="de-DE" sz="2000" dirty="0" smtClean="0">
                    <a:latin typeface="+mn-lt"/>
                    <a:ea typeface="Cambria Math"/>
                  </a:rPr>
                  <a:t>aller angreifenden Drehmomente)</a:t>
                </a:r>
                <a:endParaRPr lang="de-DE" sz="2000" b="0" dirty="0" smtClean="0">
                  <a:latin typeface="+mn-lt"/>
                </a:endParaRPr>
              </a:p>
              <a:p>
                <a:pPr lvl="1"/>
                <a:r>
                  <a:rPr lang="de-DE" sz="2000" dirty="0" smtClean="0">
                    <a:latin typeface="+mn-lt"/>
                  </a:rPr>
                  <a:t>Drehmomentgleichgewicht: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de-DE" sz="2000" dirty="0" smtClean="0">
                  <a:latin typeface="+mn-lt"/>
                </a:endParaRPr>
              </a:p>
              <a:p>
                <a:pPr lvl="1"/>
                <a:r>
                  <a:rPr lang="de-DE" sz="2000" dirty="0" smtClean="0">
                    <a:latin typeface="+mn-lt"/>
                  </a:rPr>
                  <a:t>Drehmomentgleichgewicht </a:t>
                </a:r>
                <a:r>
                  <a:rPr lang="de-DE" sz="2000" dirty="0">
                    <a:latin typeface="+mn-lt"/>
                    <a:ea typeface="Cambria Math"/>
                  </a:rPr>
                  <a:t>⇔ Keine </a:t>
                </a:r>
                <a:r>
                  <a:rPr lang="de-DE" sz="2000" dirty="0" smtClean="0">
                    <a:latin typeface="+mn-lt"/>
                    <a:ea typeface="Cambria Math"/>
                  </a:rPr>
                  <a:t>Drehimpulsänderung</a:t>
                </a:r>
                <a:endParaRPr lang="de-DE" sz="2000" dirty="0">
                  <a:latin typeface="+mn-lt"/>
                  <a:ea typeface="Cambria Math"/>
                </a:endParaRPr>
              </a:p>
              <a:p>
                <a:pPr lvl="1"/>
                <a:r>
                  <a:rPr lang="de-DE" sz="2000" dirty="0" smtClean="0">
                    <a:latin typeface="+mn-lt"/>
                  </a:rPr>
                  <a:t>Beispiel: Keine Drehimpulsänderung falls alle Wirklinien durch Schwerpunkt</a:t>
                </a:r>
                <a:r>
                  <a:rPr lang="de-DE" sz="2000" b="1" dirty="0" smtClean="0">
                    <a:latin typeface="+mn-lt"/>
                  </a:rPr>
                  <a:t> →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sz="20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de-DE" sz="2000" b="1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de-DE" sz="2000" b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744"/>
                <a:ext cx="8229600" cy="4968552"/>
              </a:xfrm>
              <a:blipFill rotWithShape="1">
                <a:blip r:embed="rId2"/>
                <a:stretch>
                  <a:fillRect l="-667" t="-613" b="-26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0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Starrer Körper als Massepunkt?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1" dirty="0" smtClean="0">
                    <a:latin typeface="+mn-lt"/>
                  </a:rPr>
                  <a:t>Notwendig</a:t>
                </a:r>
                <a:r>
                  <a:rPr lang="de-DE" b="1" dirty="0">
                    <a:latin typeface="+mn-lt"/>
                  </a:rPr>
                  <a:t>: Drehmomentgleichgewicht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de-DE" b="1" i="1">
                                <a:latin typeface="Cambria Math"/>
                              </a:rPr>
                              <m:t>𝑹𝒆𝒔</m:t>
                            </m:r>
                          </m:sub>
                        </m:sSub>
                      </m:e>
                    </m:acc>
                    <m:r>
                      <a:rPr lang="de-DE" b="1" i="1">
                        <a:latin typeface="Cambria Math"/>
                      </a:rPr>
                      <m:t>=</m:t>
                    </m:r>
                  </m:oMath>
                </a14:m>
                <a:r>
                  <a:rPr lang="de-DE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de-DE" b="1" dirty="0">
                  <a:latin typeface="+mn-lt"/>
                </a:endParaRPr>
              </a:p>
              <a:p>
                <a:pPr marL="400050" lvl="1" indent="0">
                  <a:buNone/>
                </a:pPr>
                <a:r>
                  <a:rPr lang="de-DE" dirty="0" smtClean="0">
                    <a:latin typeface="+mn-lt"/>
                    <a:ea typeface="Cambria Math"/>
                  </a:rPr>
                  <a:t>⇒</a:t>
                </a:r>
                <a:r>
                  <a:rPr lang="de-DE" b="1" dirty="0" smtClean="0">
                    <a:latin typeface="+mn-lt"/>
                    <a:ea typeface="Cambria Math"/>
                  </a:rPr>
                  <a:t> </a:t>
                </a:r>
                <a:r>
                  <a:rPr lang="de-DE" dirty="0" smtClean="0">
                    <a:latin typeface="+mn-lt"/>
                    <a:ea typeface="Cambria Math"/>
                  </a:rPr>
                  <a:t>keine Drehimpulsänderung </a:t>
                </a:r>
              </a:p>
              <a:p>
                <a:pPr marL="400050" lvl="1" indent="0">
                  <a:buNone/>
                </a:pPr>
                <a:r>
                  <a:rPr lang="de-DE" dirty="0" smtClean="0">
                    <a:latin typeface="+mn-lt"/>
                    <a:ea typeface="Cambria Math"/>
                  </a:rPr>
                  <a:t>⇒ Rotation um Schwerpunkt konstant</a:t>
                </a:r>
              </a:p>
              <a:p>
                <a:pPr marL="400050" lvl="1" indent="0">
                  <a:buNone/>
                </a:pPr>
                <a:r>
                  <a:rPr lang="de-DE" dirty="0" smtClean="0">
                    <a:ea typeface="Cambria Math"/>
                  </a:rPr>
                  <a:t>⇒ </a:t>
                </a:r>
                <a:r>
                  <a:rPr lang="de-DE" dirty="0">
                    <a:latin typeface="+mn-lt"/>
                    <a:ea typeface="Cambria Math"/>
                  </a:rPr>
                  <a:t>keine Rotation, falls Rotation bei Einwirkungsbeginn </a:t>
                </a:r>
                <a:r>
                  <a:rPr lang="de-DE" dirty="0" smtClean="0">
                    <a:latin typeface="+mn-lt"/>
                    <a:ea typeface="Cambria Math"/>
                  </a:rPr>
                  <a:t>nicht</a:t>
                </a:r>
                <a:br>
                  <a:rPr lang="de-DE" dirty="0" smtClean="0">
                    <a:latin typeface="+mn-lt"/>
                    <a:ea typeface="Cambria Math"/>
                  </a:rPr>
                </a:br>
                <a:r>
                  <a:rPr lang="de-DE" dirty="0" smtClean="0">
                    <a:latin typeface="+mn-lt"/>
                    <a:ea typeface="Cambria Math"/>
                  </a:rPr>
                  <a:t>     bereits </a:t>
                </a:r>
                <a:r>
                  <a:rPr lang="de-DE" dirty="0">
                    <a:latin typeface="+mn-lt"/>
                    <a:ea typeface="Cambria Math"/>
                  </a:rPr>
                  <a:t>vorhanden</a:t>
                </a:r>
              </a:p>
              <a:p>
                <a:pPr marL="400050" lvl="1" indent="0">
                  <a:buNone/>
                </a:pPr>
                <a:endParaRPr lang="de-DE" dirty="0" smtClean="0">
                  <a:latin typeface="+mn-lt"/>
                </a:endParaRPr>
              </a:p>
              <a:p>
                <a:r>
                  <a:rPr lang="de-DE" b="1" dirty="0" smtClean="0">
                    <a:solidFill>
                      <a:srgbClr val="C00000"/>
                    </a:solidFill>
                    <a:latin typeface="+mn-lt"/>
                  </a:rPr>
                  <a:t>Problematisch</a:t>
                </a:r>
                <a:r>
                  <a:rPr lang="de-DE" b="1" dirty="0">
                    <a:solidFill>
                      <a:srgbClr val="C00000"/>
                    </a:solidFill>
                    <a:latin typeface="+mn-lt"/>
                  </a:rPr>
                  <a:t>: Rollende Kugel oder </a:t>
                </a:r>
                <a:r>
                  <a:rPr lang="de-DE" b="1" dirty="0" smtClean="0">
                    <a:solidFill>
                      <a:srgbClr val="C00000"/>
                    </a:solidFill>
                    <a:latin typeface="+mn-lt"/>
                  </a:rPr>
                  <a:t>Zylinder</a:t>
                </a:r>
                <a:br>
                  <a:rPr lang="de-DE" b="1" dirty="0" smtClean="0">
                    <a:solidFill>
                      <a:srgbClr val="C00000"/>
                    </a:solidFill>
                    <a:latin typeface="+mn-lt"/>
                  </a:rPr>
                </a:br>
                <a:r>
                  <a:rPr lang="de-DE" b="1" dirty="0" smtClean="0">
                    <a:solidFill>
                      <a:srgbClr val="C00000"/>
                    </a:solidFill>
                    <a:latin typeface="+mn-lt"/>
                  </a:rPr>
                  <a:t>Beispiel Zylinder auf schiefe Ebene:</a:t>
                </a:r>
              </a:p>
              <a:p>
                <a:pPr lvl="1"/>
                <a:r>
                  <a:rPr lang="de-DE" sz="2400" dirty="0" smtClean="0">
                    <a:solidFill>
                      <a:schemeClr val="tx1"/>
                    </a:solidFill>
                    <a:latin typeface="+mn-lt"/>
                  </a:rPr>
                  <a:t>Reibungsfrei gleitend:	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de-DE" sz="2400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lvl="1"/>
                <a:r>
                  <a:rPr lang="de-DE" sz="2400" dirty="0" smtClean="0">
                    <a:solidFill>
                      <a:srgbClr val="C00000"/>
                    </a:solidFill>
                    <a:latin typeface="+mn-lt"/>
                  </a:rPr>
                  <a:t>Rollend:			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𝑎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de-DE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2400" i="1">
                        <a:latin typeface="Cambria Math"/>
                      </a:rPr>
                      <m:t>𝑔</m:t>
                    </m:r>
                    <m:r>
                      <a:rPr lang="de-DE" sz="2400" i="1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de-DE" sz="24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40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de-DE" sz="2400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de-DE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de-DE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marL="457200" lvl="1" indent="0">
                  <a:buNone/>
                </a:pPr>
                <a:endParaRPr lang="de-DE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4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Wirklinie oder Angriffspunkt?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Starrer Körper:</a:t>
            </a:r>
          </a:p>
          <a:p>
            <a:r>
              <a:rPr lang="de-DE" b="1" dirty="0" smtClean="0"/>
              <a:t>Nur Wirklinie </a:t>
            </a:r>
            <a:r>
              <a:rPr lang="de-DE" dirty="0" smtClean="0"/>
              <a:t>von Bedeutung</a:t>
            </a:r>
          </a:p>
          <a:p>
            <a:r>
              <a:rPr lang="de-DE" dirty="0" smtClean="0"/>
              <a:t>Angriffspunkt unwichtig</a:t>
            </a:r>
          </a:p>
          <a:p>
            <a:r>
              <a:rPr lang="de-DE" dirty="0" smtClean="0"/>
              <a:t>Nur bei </a:t>
            </a:r>
            <a:r>
              <a:rPr lang="de-DE" b="1" dirty="0" smtClean="0"/>
              <a:t>nicht starre</a:t>
            </a:r>
            <a:r>
              <a:rPr lang="de-DE" dirty="0" smtClean="0"/>
              <a:t>n (verformbaren) Körpern Angriffspunkt von Bedeutung</a:t>
            </a:r>
          </a:p>
          <a:p>
            <a:r>
              <a:rPr lang="de-DE" dirty="0" smtClean="0"/>
              <a:t>Kann also Kraft auf Wirklinie beliebig verschieben</a:t>
            </a:r>
          </a:p>
        </p:txBody>
      </p:sp>
    </p:spTree>
    <p:extLst>
      <p:ext uri="{BB962C8B-B14F-4D97-AF65-F5344CB8AC3E}">
        <p14:creationId xmlns:p14="http://schemas.microsoft.com/office/powerpoint/2010/main" val="23398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Separater Kräfteplan?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Vorteile separater Kräfteplan:</a:t>
            </a:r>
          </a:p>
          <a:p>
            <a:r>
              <a:rPr lang="de-DE" dirty="0" smtClean="0"/>
              <a:t>Keine Verwechslung von Lageplan und Kräfteplan</a:t>
            </a:r>
          </a:p>
          <a:p>
            <a:r>
              <a:rPr lang="de-DE" dirty="0" smtClean="0"/>
              <a:t>Im separaten Kräfteplan dürfen Kraftpfeile parallel verschoben werden (z.B. Addition)</a:t>
            </a:r>
          </a:p>
          <a:p>
            <a:r>
              <a:rPr lang="de-DE" dirty="0" smtClean="0"/>
              <a:t>Gemeinsamer Lageplan + Kräfteplan: </a:t>
            </a:r>
          </a:p>
          <a:p>
            <a:pPr lvl="1"/>
            <a:r>
              <a:rPr lang="de-DE" sz="2400" b="1" dirty="0" smtClean="0"/>
              <a:t>Nur</a:t>
            </a:r>
            <a:r>
              <a:rPr lang="de-DE" sz="2400" dirty="0" smtClean="0"/>
              <a:t> Verschiebung auf </a:t>
            </a:r>
            <a:r>
              <a:rPr lang="de-DE" sz="2400" b="1" dirty="0" smtClean="0"/>
              <a:t>Wirklinie</a:t>
            </a:r>
            <a:r>
              <a:rPr lang="de-DE" sz="2400" dirty="0" smtClean="0"/>
              <a:t> erlaubt</a:t>
            </a:r>
          </a:p>
          <a:p>
            <a:pPr lvl="1"/>
            <a:r>
              <a:rPr lang="de-DE" sz="2400" b="1" dirty="0" smtClean="0"/>
              <a:t>Keine Parallelverschiebung</a:t>
            </a:r>
            <a:r>
              <a:rPr lang="de-DE" sz="2400" dirty="0" smtClean="0"/>
              <a:t> erlaubt </a:t>
            </a:r>
            <a:br>
              <a:rPr lang="de-DE" sz="2400" dirty="0" smtClean="0"/>
            </a:br>
            <a:r>
              <a:rPr lang="de-DE" sz="2400" dirty="0" smtClean="0"/>
              <a:t>→ Drehmoment wird erzeugt oder geän</a:t>
            </a:r>
            <a:r>
              <a:rPr lang="de-DE" sz="2600" dirty="0" smtClean="0"/>
              <a:t>dert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559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Herleitung über Skizze oder Konstruktion?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Vorteile Herleitung über Kräfteskizze:</a:t>
            </a:r>
          </a:p>
          <a:p>
            <a:r>
              <a:rPr lang="de-DE" sz="2800" dirty="0" smtClean="0"/>
              <a:t>Schneller, falls nur Formeln für </a:t>
            </a:r>
            <a:r>
              <a:rPr lang="de-DE" sz="2800" dirty="0" err="1" smtClean="0"/>
              <a:t>Hangabtriebskraft</a:t>
            </a:r>
            <a:r>
              <a:rPr lang="de-DE" sz="2800" dirty="0" smtClean="0"/>
              <a:t> und Normalkraft im Fokus</a:t>
            </a:r>
          </a:p>
          <a:p>
            <a:pPr marL="0" indent="0">
              <a:buNone/>
            </a:pPr>
            <a:r>
              <a:rPr lang="de-DE" sz="2800" b="1" dirty="0" smtClean="0"/>
              <a:t>Vorteil zeichnerische Konstruktion im Kräfteplan und anschließende Herleitung:</a:t>
            </a:r>
          </a:p>
          <a:p>
            <a:r>
              <a:rPr lang="de-DE" sz="2800" dirty="0" smtClean="0"/>
              <a:t>Allgemeines Vorgehen zur zeichnerischen Lösung wird deutlicher</a:t>
            </a:r>
          </a:p>
          <a:p>
            <a:r>
              <a:rPr lang="de-DE" sz="2800" dirty="0" smtClean="0"/>
              <a:t>Geringere Verwechslungsgefahr zwischen Lageplan und Kräfteplan</a:t>
            </a:r>
          </a:p>
        </p:txBody>
      </p:sp>
    </p:spTree>
    <p:extLst>
      <p:ext uri="{BB962C8B-B14F-4D97-AF65-F5344CB8AC3E}">
        <p14:creationId xmlns:p14="http://schemas.microsoft.com/office/powerpoint/2010/main" val="23327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 Beispiel aus der Dynamik:</a:t>
            </a:r>
            <a:br>
              <a:rPr lang="de-DE" dirty="0" smtClean="0"/>
            </a:br>
            <a:r>
              <a:rPr lang="de-DE" dirty="0" smtClean="0"/>
              <a:t>Schiefe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Kräfteparallelogramm oder Polygon?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Vorteil Kräfteparallelogramm:</a:t>
            </a:r>
          </a:p>
          <a:p>
            <a:r>
              <a:rPr lang="de-DE" sz="2800" dirty="0" smtClean="0"/>
              <a:t>Resultierende Kraft liegt auf richtiger Wirklinie </a:t>
            </a:r>
            <a:br>
              <a:rPr lang="de-DE" sz="2800" dirty="0" smtClean="0"/>
            </a:br>
            <a:r>
              <a:rPr lang="de-DE" sz="2800" dirty="0" smtClean="0"/>
              <a:t>(keine Parallelverschiebung notwendig)</a:t>
            </a:r>
          </a:p>
          <a:p>
            <a:pPr marL="0" indent="0">
              <a:buNone/>
            </a:pPr>
            <a:r>
              <a:rPr lang="de-DE" sz="2800" b="1" dirty="0" smtClean="0"/>
              <a:t>Vorteile Kräftepolygon:</a:t>
            </a:r>
          </a:p>
          <a:p>
            <a:r>
              <a:rPr lang="de-DE" sz="2800" dirty="0" smtClean="0"/>
              <a:t>Mehr als zwei Kräfte können übersichtlich addiert werden</a:t>
            </a:r>
          </a:p>
          <a:p>
            <a:r>
              <a:rPr lang="de-DE" sz="2800" dirty="0" smtClean="0"/>
              <a:t>Allgemeines Prinzip der </a:t>
            </a:r>
            <a:r>
              <a:rPr lang="de-DE" sz="2800" dirty="0"/>
              <a:t>r</a:t>
            </a:r>
            <a:r>
              <a:rPr lang="de-DE" sz="2800" dirty="0" smtClean="0"/>
              <a:t>esultierenden Kraft wird bei mehreren Kräften erst richtig deutlich</a:t>
            </a:r>
          </a:p>
        </p:txBody>
      </p:sp>
    </p:spTree>
    <p:extLst>
      <p:ext uri="{BB962C8B-B14F-4D97-AF65-F5344CB8AC3E}">
        <p14:creationId xmlns:p14="http://schemas.microsoft.com/office/powerpoint/2010/main" val="38083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de-DE" dirty="0" smtClean="0"/>
              <a:t>Ein Beispiel aus der Statik:</a:t>
            </a:r>
            <a:br>
              <a:rPr lang="de-DE" dirty="0" smtClean="0"/>
            </a:br>
            <a:r>
              <a:rPr lang="de-DE" dirty="0" smtClean="0"/>
              <a:t>Weihnachtsstern über Straße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4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423520" y="4335884"/>
            <a:ext cx="457200" cy="432048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>
            <a:endCxn id="15" idx="0"/>
          </p:cNvCxnSpPr>
          <p:nvPr/>
        </p:nvCxnSpPr>
        <p:spPr>
          <a:xfrm flipH="1">
            <a:off x="5652120" y="4143274"/>
            <a:ext cx="16" cy="192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41130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3</a:t>
            </a:r>
            <a:endParaRPr lang="de-DE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5526" y="2619780"/>
            <a:ext cx="2693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Bekannt:</a:t>
            </a:r>
          </a:p>
          <a:p>
            <a:r>
              <a:rPr lang="de-DE" dirty="0" smtClean="0">
                <a:latin typeface="+mn-lt"/>
              </a:rPr>
              <a:t>Seile übertragen </a:t>
            </a:r>
          </a:p>
          <a:p>
            <a:r>
              <a:rPr lang="de-DE" dirty="0" smtClean="0">
                <a:latin typeface="+mn-lt"/>
              </a:rPr>
              <a:t>Zugkräfte</a:t>
            </a: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Gegeben: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Masse des Sterns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Seilmassen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vernachlässigbar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6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Kräftezerlegung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423520" y="4335884"/>
            <a:ext cx="457200" cy="432048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>
            <a:endCxn id="15" idx="0"/>
          </p:cNvCxnSpPr>
          <p:nvPr/>
        </p:nvCxnSpPr>
        <p:spPr>
          <a:xfrm flipH="1">
            <a:off x="5652120" y="4143274"/>
            <a:ext cx="16" cy="192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41130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3</a:t>
            </a:r>
            <a:endParaRPr lang="de-DE" dirty="0">
              <a:latin typeface="+mn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652120" y="4574741"/>
            <a:ext cx="747226" cy="870483"/>
            <a:chOff x="5652120" y="4574741"/>
            <a:chExt cx="747226" cy="870483"/>
          </a:xfrm>
        </p:grpSpPr>
        <p:cxnSp>
          <p:nvCxnSpPr>
            <p:cNvPr id="6" name="Gerade Verbindung mit Pfeil 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feld 7"/>
          <p:cNvSpPr txBox="1"/>
          <p:nvPr/>
        </p:nvSpPr>
        <p:spPr>
          <a:xfrm>
            <a:off x="5515536" y="357301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39552" y="2636912"/>
                <a:ext cx="3164521" cy="2028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Gewichtskraft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wird </a:t>
                </a:r>
              </a:p>
              <a:p>
                <a:r>
                  <a:rPr lang="de-DE" dirty="0">
                    <a:latin typeface="+mn-lt"/>
                  </a:rPr>
                  <a:t>ü</a:t>
                </a:r>
                <a:r>
                  <a:rPr lang="de-DE" dirty="0" smtClean="0">
                    <a:latin typeface="+mn-lt"/>
                  </a:rPr>
                  <a:t>ber Seil 3 auf Knoten K</a:t>
                </a:r>
              </a:p>
              <a:p>
                <a:r>
                  <a:rPr lang="de-DE" dirty="0">
                    <a:latin typeface="+mn-lt"/>
                  </a:rPr>
                  <a:t>ü</a:t>
                </a:r>
                <a:r>
                  <a:rPr lang="de-DE" dirty="0" smtClean="0">
                    <a:latin typeface="+mn-lt"/>
                  </a:rPr>
                  <a:t>bertragen.</a:t>
                </a:r>
              </a:p>
              <a:p>
                <a:r>
                  <a:rPr lang="de-DE" dirty="0" smtClean="0">
                    <a:latin typeface="+mn-lt"/>
                  </a:rPr>
                  <a:t>Folgerung: 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Seilkraft in Seil 3: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3164521" cy="2028504"/>
              </a:xfrm>
              <a:prstGeom prst="rect">
                <a:avLst/>
              </a:prstGeom>
              <a:blipFill rotWithShape="1">
                <a:blip r:embed="rId3"/>
                <a:stretch>
                  <a:fillRect l="-3083" t="-301" r="-1927" b="-63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805899" y="1988840"/>
            <a:ext cx="328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Kräfteplan </a:t>
            </a:r>
          </a:p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10 </a:t>
            </a:r>
            <a:r>
              <a:rPr lang="de-DE" dirty="0">
                <a:latin typeface="Calibri" pitchFamily="34" charset="0"/>
                <a:cs typeface="Calibri" pitchFamily="34" charset="0"/>
              </a:rPr>
              <a:t>N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1cm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Kräftezerlegung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650200" y="4149080"/>
            <a:ext cx="16" cy="870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768738" y="4399925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38" y="4399925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15536" y="357301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39552" y="2643664"/>
                <a:ext cx="3180422" cy="1983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Bestimmung</a:t>
                </a:r>
              </a:p>
              <a:p>
                <a:r>
                  <a:rPr lang="de-DE" dirty="0" smtClean="0">
                    <a:latin typeface="+mn-lt"/>
                  </a:rPr>
                  <a:t>der Seilkräfte 1 und 2:</a:t>
                </a:r>
              </a:p>
              <a:p>
                <a:r>
                  <a:rPr lang="de-DE" dirty="0" smtClean="0">
                    <a:latin typeface="+mn-lt"/>
                  </a:rPr>
                  <a:t>Welche Komponenten </a:t>
                </a:r>
              </a:p>
              <a:p>
                <a:r>
                  <a:rPr lang="de-DE" dirty="0">
                    <a:latin typeface="+mn-lt"/>
                  </a:rPr>
                  <a:t>v</a:t>
                </a:r>
                <a:r>
                  <a:rPr lang="de-DE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  <a:r>
                  <a:rPr lang="de-DE" dirty="0" smtClean="0">
                    <a:latin typeface="+mn-lt"/>
                  </a:rPr>
                  <a:t>muss Seil 1 bzw.</a:t>
                </a:r>
              </a:p>
              <a:p>
                <a:r>
                  <a:rPr lang="de-DE" dirty="0" smtClean="0">
                    <a:latin typeface="+mn-lt"/>
                  </a:rPr>
                  <a:t>Seil 2 übertragen?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43664"/>
                <a:ext cx="3180422" cy="1983748"/>
              </a:xfrm>
              <a:prstGeom prst="rect">
                <a:avLst/>
              </a:prstGeom>
              <a:blipFill rotWithShape="1">
                <a:blip r:embed="rId3"/>
                <a:stretch>
                  <a:fillRect l="-3071" t="-2462"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4805899" y="1988840"/>
            <a:ext cx="329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Kräfteplan</a:t>
            </a:r>
          </a:p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10 N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1cm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Kräftezerlegung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3DB26-B43F-4088-9FFC-57C01AB63CE2}" type="datetime1">
              <a:rPr lang="de-DE" smtClean="0"/>
              <a:t>08.09.2017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650200" y="4149080"/>
            <a:ext cx="16" cy="870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768738" y="4399925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38" y="4399925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15536" y="357301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4477085" y="3284984"/>
            <a:ext cx="2348150" cy="1717319"/>
          </a:xfrm>
          <a:prstGeom prst="line">
            <a:avLst/>
          </a:prstGeom>
          <a:ln w="28575">
            <a:solidFill>
              <a:srgbClr val="FF2F2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3563888" y="3212974"/>
            <a:ext cx="4680520" cy="1693372"/>
          </a:xfrm>
          <a:prstGeom prst="line">
            <a:avLst/>
          </a:prstGeom>
          <a:ln w="28575">
            <a:solidFill>
              <a:srgbClr val="008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805899" y="1988840"/>
            <a:ext cx="329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Kräfteplan</a:t>
            </a:r>
          </a:p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10 N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1cm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79512" y="2636912"/>
                <a:ext cx="3738331" cy="875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Zerlege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in Komponenten</a:t>
                </a:r>
              </a:p>
              <a:p>
                <a:r>
                  <a:rPr lang="de-DE" dirty="0">
                    <a:latin typeface="+mn-lt"/>
                  </a:rPr>
                  <a:t>a</a:t>
                </a:r>
                <a:r>
                  <a:rPr lang="de-DE" dirty="0" smtClean="0">
                    <a:latin typeface="+mn-lt"/>
                  </a:rPr>
                  <a:t>uf Wirklinien der Seilkräfte 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36912"/>
                <a:ext cx="3738331" cy="875753"/>
              </a:xfrm>
              <a:prstGeom prst="rect">
                <a:avLst/>
              </a:prstGeom>
              <a:blipFill rotWithShape="1">
                <a:blip r:embed="rId3"/>
                <a:stretch>
                  <a:fillRect l="-2443" t="-699" r="-1466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Kräftezerlegung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650200" y="4149080"/>
            <a:ext cx="16" cy="870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312702" y="4034680"/>
                <a:ext cx="70557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02" y="4034680"/>
                <a:ext cx="705578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15536" y="357301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4477085" y="3284984"/>
            <a:ext cx="2348150" cy="1717319"/>
          </a:xfrm>
          <a:prstGeom prst="line">
            <a:avLst/>
          </a:prstGeom>
          <a:ln w="28575">
            <a:solidFill>
              <a:srgbClr val="FF2F2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3563888" y="3212974"/>
            <a:ext cx="4680520" cy="1693372"/>
          </a:xfrm>
          <a:prstGeom prst="line">
            <a:avLst/>
          </a:prstGeom>
          <a:ln w="28575">
            <a:solidFill>
              <a:srgbClr val="008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179512" y="2636912"/>
                <a:ext cx="3738331" cy="875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Zerlege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in Komponenten</a:t>
                </a:r>
              </a:p>
              <a:p>
                <a:r>
                  <a:rPr lang="de-DE" dirty="0">
                    <a:latin typeface="+mn-lt"/>
                  </a:rPr>
                  <a:t>a</a:t>
                </a:r>
                <a:r>
                  <a:rPr lang="de-DE" dirty="0" smtClean="0">
                    <a:latin typeface="+mn-lt"/>
                  </a:rPr>
                  <a:t>uf Wirklinien der Seilkräfte 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36912"/>
                <a:ext cx="3738331" cy="875753"/>
              </a:xfrm>
              <a:prstGeom prst="rect">
                <a:avLst/>
              </a:prstGeom>
              <a:blipFill rotWithShape="1">
                <a:blip r:embed="rId3"/>
                <a:stretch>
                  <a:fillRect l="-2443" t="-699" r="-1466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18"/>
          <p:cNvCxnSpPr/>
          <p:nvPr/>
        </p:nvCxnSpPr>
        <p:spPr>
          <a:xfrm flipV="1">
            <a:off x="5650200" y="4707979"/>
            <a:ext cx="792088" cy="294419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860032" y="4437112"/>
            <a:ext cx="792088" cy="56519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4860032" y="4145829"/>
            <a:ext cx="797507" cy="291283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805899" y="1988840"/>
            <a:ext cx="329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Kräfteplan</a:t>
            </a:r>
          </a:p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10 N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1cm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cxnSp>
        <p:nvCxnSpPr>
          <p:cNvPr id="32" name="Gerade Verbindung 31"/>
          <p:cNvCxnSpPr/>
          <p:nvPr/>
        </p:nvCxnSpPr>
        <p:spPr>
          <a:xfrm>
            <a:off x="5657539" y="4137509"/>
            <a:ext cx="784749" cy="582198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4540557" y="4601977"/>
                <a:ext cx="70557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57" y="4601977"/>
                <a:ext cx="705578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423520" y="4335884"/>
            <a:ext cx="457200" cy="432048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>
            <a:endCxn id="15" idx="0"/>
          </p:cNvCxnSpPr>
          <p:nvPr/>
        </p:nvCxnSpPr>
        <p:spPr>
          <a:xfrm flipH="1">
            <a:off x="5652120" y="4143274"/>
            <a:ext cx="16" cy="192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41130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3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3528" y="2636912"/>
                <a:ext cx="2792239" cy="2062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Ansatz über </a:t>
                </a:r>
              </a:p>
              <a:p>
                <a:r>
                  <a:rPr lang="de-DE" dirty="0" smtClean="0">
                    <a:latin typeface="+mn-lt"/>
                  </a:rPr>
                  <a:t>Grundgleichung </a:t>
                </a:r>
              </a:p>
              <a:p>
                <a:r>
                  <a:rPr lang="de-DE" dirty="0" smtClean="0">
                    <a:latin typeface="+mn-lt"/>
                  </a:rPr>
                  <a:t>der Mechanik:</a:t>
                </a:r>
              </a:p>
              <a:p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de-DE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2792239" cy="2062809"/>
              </a:xfrm>
              <a:prstGeom prst="rect">
                <a:avLst/>
              </a:prstGeom>
              <a:blipFill rotWithShape="1">
                <a:blip r:embed="rId2"/>
                <a:stretch>
                  <a:fillRect l="-3275" t="-23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512455" y="1988840"/>
            <a:ext cx="129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</p:txBody>
      </p:sp>
    </p:spTree>
    <p:extLst>
      <p:ext uri="{BB962C8B-B14F-4D97-AF65-F5344CB8AC3E}">
        <p14:creationId xmlns:p14="http://schemas.microsoft.com/office/powerpoint/2010/main" val="5509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423520" y="4335884"/>
            <a:ext cx="457200" cy="432048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>
            <a:endCxn id="15" idx="0"/>
          </p:cNvCxnSpPr>
          <p:nvPr/>
        </p:nvCxnSpPr>
        <p:spPr>
          <a:xfrm flipH="1">
            <a:off x="5652120" y="4143274"/>
            <a:ext cx="16" cy="192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41130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3</a:t>
            </a:r>
            <a:endParaRPr lang="de-DE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528" y="2636912"/>
            <a:ext cx="30793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Zentrale Frage:</a:t>
            </a:r>
          </a:p>
          <a:p>
            <a:r>
              <a:rPr lang="de-DE" dirty="0" smtClean="0">
                <a:latin typeface="+mn-lt"/>
              </a:rPr>
              <a:t>Welcher Körper soll</a:t>
            </a:r>
          </a:p>
          <a:p>
            <a:r>
              <a:rPr lang="de-DE" dirty="0">
                <a:latin typeface="+mn-lt"/>
              </a:rPr>
              <a:t>b</a:t>
            </a:r>
            <a:r>
              <a:rPr lang="de-DE" dirty="0" smtClean="0">
                <a:latin typeface="+mn-lt"/>
              </a:rPr>
              <a:t>etrachtet (freigestellt)</a:t>
            </a:r>
          </a:p>
          <a:p>
            <a:r>
              <a:rPr lang="de-DE" dirty="0">
                <a:latin typeface="+mn-lt"/>
              </a:rPr>
              <a:t>w</a:t>
            </a:r>
            <a:r>
              <a:rPr lang="de-DE" dirty="0" smtClean="0">
                <a:latin typeface="+mn-lt"/>
              </a:rPr>
              <a:t>erden?</a:t>
            </a: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Idee: An diesen Körper</a:t>
            </a:r>
          </a:p>
          <a:p>
            <a:r>
              <a:rPr lang="de-DE" dirty="0" smtClean="0">
                <a:latin typeface="+mn-lt"/>
              </a:rPr>
              <a:t>sollen möglichst alle</a:t>
            </a:r>
          </a:p>
          <a:p>
            <a:r>
              <a:rPr lang="de-DE" dirty="0" smtClean="0">
                <a:latin typeface="+mn-lt"/>
              </a:rPr>
              <a:t>Seilkräfte angreifen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12455" y="1988840"/>
            <a:ext cx="129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</p:txBody>
      </p:sp>
    </p:spTree>
    <p:extLst>
      <p:ext uri="{BB962C8B-B14F-4D97-AF65-F5344CB8AC3E}">
        <p14:creationId xmlns:p14="http://schemas.microsoft.com/office/powerpoint/2010/main" val="29007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423520" y="4335884"/>
            <a:ext cx="457200" cy="432048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>
            <a:stCxn id="18" idx="4"/>
            <a:endCxn id="15" idx="0"/>
          </p:cNvCxnSpPr>
          <p:nvPr/>
        </p:nvCxnSpPr>
        <p:spPr>
          <a:xfrm>
            <a:off x="5652120" y="4174110"/>
            <a:ext cx="0" cy="161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41130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3</a:t>
            </a:r>
            <a:endParaRPr lang="de-DE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528" y="2636912"/>
            <a:ext cx="30793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Zentrale Frage:</a:t>
            </a:r>
          </a:p>
          <a:p>
            <a:r>
              <a:rPr lang="de-DE" dirty="0" smtClean="0">
                <a:latin typeface="+mn-lt"/>
              </a:rPr>
              <a:t>Welcher Körper soll</a:t>
            </a:r>
          </a:p>
          <a:p>
            <a:r>
              <a:rPr lang="de-DE" dirty="0">
                <a:latin typeface="+mn-lt"/>
              </a:rPr>
              <a:t>b</a:t>
            </a:r>
            <a:r>
              <a:rPr lang="de-DE" dirty="0" smtClean="0">
                <a:latin typeface="+mn-lt"/>
              </a:rPr>
              <a:t>etrachtet (freigestellt)</a:t>
            </a:r>
          </a:p>
          <a:p>
            <a:r>
              <a:rPr lang="de-DE" dirty="0">
                <a:latin typeface="+mn-lt"/>
              </a:rPr>
              <a:t>w</a:t>
            </a:r>
            <a:r>
              <a:rPr lang="de-DE" dirty="0" smtClean="0">
                <a:latin typeface="+mn-lt"/>
              </a:rPr>
              <a:t>erden?</a:t>
            </a: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Idee: An diesen Körper</a:t>
            </a:r>
          </a:p>
          <a:p>
            <a:r>
              <a:rPr lang="de-DE" dirty="0" smtClean="0">
                <a:latin typeface="+mn-lt"/>
              </a:rPr>
              <a:t>sollen möglichst alle</a:t>
            </a:r>
          </a:p>
          <a:p>
            <a:r>
              <a:rPr lang="de-DE" dirty="0" smtClean="0">
                <a:latin typeface="+mn-lt"/>
              </a:rPr>
              <a:t>Seilkräfte angreifen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090445" y="3486199"/>
            <a:ext cx="1308243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Knoten K</a:t>
            </a:r>
            <a:endParaRPr lang="de-DE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12455" y="1988840"/>
            <a:ext cx="129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</p:txBody>
      </p:sp>
    </p:spTree>
    <p:extLst>
      <p:ext uri="{BB962C8B-B14F-4D97-AF65-F5344CB8AC3E}">
        <p14:creationId xmlns:p14="http://schemas.microsoft.com/office/powerpoint/2010/main" val="7522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612337" y="2635841"/>
            <a:ext cx="6048672" cy="3060000"/>
            <a:chOff x="1665843" y="2616751"/>
            <a:chExt cx="6048672" cy="306000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65843" y="2616751"/>
              <a:ext cx="6048672" cy="3060000"/>
              <a:chOff x="1268783" y="2186184"/>
              <a:chExt cx="6048672" cy="3060000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5309652" y="3335082"/>
              <a:ext cx="105120" cy="1051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043608" y="1658417"/>
            <a:ext cx="29776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Gegeben: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Masse des Körpers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keine Reibung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Gesucht:</a:t>
            </a:r>
          </a:p>
          <a:p>
            <a:r>
              <a:rPr lang="de-DE" dirty="0" smtClean="0">
                <a:latin typeface="+mn-lt"/>
              </a:rPr>
              <a:t>Beschleunigende Kraft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423520" y="4335884"/>
            <a:ext cx="457200" cy="432048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>
            <a:stCxn id="18" idx="4"/>
            <a:endCxn id="15" idx="0"/>
          </p:cNvCxnSpPr>
          <p:nvPr/>
        </p:nvCxnSpPr>
        <p:spPr>
          <a:xfrm>
            <a:off x="5652120" y="4174110"/>
            <a:ext cx="0" cy="161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41130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3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090445" y="3486199"/>
            <a:ext cx="1308243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Knoten K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9552" y="2636912"/>
                <a:ext cx="3164521" cy="23978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Gewichtskraft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des</a:t>
                </a:r>
              </a:p>
              <a:p>
                <a:r>
                  <a:rPr lang="de-DE" dirty="0" smtClean="0">
                    <a:latin typeface="+mn-lt"/>
                  </a:rPr>
                  <a:t>Sternes</a:t>
                </a:r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wird </a:t>
                </a:r>
              </a:p>
              <a:p>
                <a:r>
                  <a:rPr lang="de-DE" dirty="0">
                    <a:latin typeface="+mn-lt"/>
                  </a:rPr>
                  <a:t>ü</a:t>
                </a:r>
                <a:r>
                  <a:rPr lang="de-DE" dirty="0" smtClean="0">
                    <a:latin typeface="+mn-lt"/>
                  </a:rPr>
                  <a:t>ber Seil 3 auf Knoten K</a:t>
                </a:r>
              </a:p>
              <a:p>
                <a:r>
                  <a:rPr lang="de-DE" dirty="0">
                    <a:latin typeface="+mn-lt"/>
                  </a:rPr>
                  <a:t>ü</a:t>
                </a:r>
                <a:r>
                  <a:rPr lang="de-DE" dirty="0" smtClean="0">
                    <a:latin typeface="+mn-lt"/>
                  </a:rPr>
                  <a:t>bertragen.</a:t>
                </a:r>
              </a:p>
              <a:p>
                <a:r>
                  <a:rPr lang="de-DE" dirty="0" smtClean="0">
                    <a:latin typeface="+mn-lt"/>
                  </a:rPr>
                  <a:t>Folgerung: 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Seilkraft in Seil 3: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3164521" cy="2397836"/>
              </a:xfrm>
              <a:prstGeom prst="rect">
                <a:avLst/>
              </a:prstGeom>
              <a:blipFill rotWithShape="1">
                <a:blip r:embed="rId2"/>
                <a:stretch>
                  <a:fillRect l="-3083" t="-254" r="-1927" b="-50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/>
          <p:cNvGrpSpPr/>
          <p:nvPr/>
        </p:nvGrpSpPr>
        <p:grpSpPr>
          <a:xfrm>
            <a:off x="5652120" y="4574741"/>
            <a:ext cx="747226" cy="870483"/>
            <a:chOff x="5652120" y="4574741"/>
            <a:chExt cx="747226" cy="870483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feld 27"/>
          <p:cNvSpPr txBox="1"/>
          <p:nvPr/>
        </p:nvSpPr>
        <p:spPr>
          <a:xfrm>
            <a:off x="4805899" y="198884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Kräfteskizze</a:t>
            </a:r>
          </a:p>
        </p:txBody>
      </p:sp>
    </p:spTree>
    <p:extLst>
      <p:ext uri="{BB962C8B-B14F-4D97-AF65-F5344CB8AC3E}">
        <p14:creationId xmlns:p14="http://schemas.microsoft.com/office/powerpoint/2010/main" val="23009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3808" y="1124744"/>
            <a:ext cx="37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Seilkräfte</a:t>
            </a:r>
            <a:endParaRPr lang="de-DE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02162" y="3502758"/>
            <a:ext cx="34496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23527" y="2636912"/>
            <a:ext cx="3499035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Die von Seil 1 und Seil 2</a:t>
            </a:r>
          </a:p>
          <a:p>
            <a:r>
              <a:rPr lang="de-DE" dirty="0" smtClean="0">
                <a:latin typeface="+mn-lt"/>
              </a:rPr>
              <a:t>auf K ausgeübten Kräfte</a:t>
            </a:r>
          </a:p>
          <a:p>
            <a:r>
              <a:rPr lang="de-DE" dirty="0">
                <a:latin typeface="+mn-lt"/>
              </a:rPr>
              <a:t>s</a:t>
            </a:r>
            <a:r>
              <a:rPr lang="de-DE" dirty="0" smtClean="0">
                <a:latin typeface="+mn-lt"/>
              </a:rPr>
              <a:t>ind noch nicht bekannt,</a:t>
            </a:r>
          </a:p>
          <a:p>
            <a:r>
              <a:rPr lang="de-DE" dirty="0">
                <a:latin typeface="+mn-lt"/>
              </a:rPr>
              <a:t>a</a:t>
            </a:r>
            <a:r>
              <a:rPr lang="de-DE" dirty="0" smtClean="0">
                <a:latin typeface="+mn-lt"/>
              </a:rPr>
              <a:t>ber  deren</a:t>
            </a:r>
          </a:p>
          <a:p>
            <a:r>
              <a:rPr lang="de-DE" dirty="0" smtClean="0">
                <a:latin typeface="+mn-lt"/>
              </a:rPr>
              <a:t>Wirklinien und Richtungen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5652120" y="4165382"/>
            <a:ext cx="747226" cy="870483"/>
            <a:chOff x="5652120" y="4574741"/>
            <a:chExt cx="747226" cy="870483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feld 27"/>
          <p:cNvSpPr txBox="1"/>
          <p:nvPr/>
        </p:nvSpPr>
        <p:spPr>
          <a:xfrm>
            <a:off x="4805899" y="198884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Kräfteskizze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3303010" y="2433080"/>
            <a:ext cx="2348150" cy="1717319"/>
          </a:xfrm>
          <a:prstGeom prst="line">
            <a:avLst/>
          </a:prstGeom>
          <a:ln w="28575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18" idx="6"/>
          </p:cNvCxnSpPr>
          <p:nvPr/>
        </p:nvCxnSpPr>
        <p:spPr>
          <a:xfrm flipV="1">
            <a:off x="5688019" y="2917247"/>
            <a:ext cx="3348477" cy="1220961"/>
          </a:xfrm>
          <a:prstGeom prst="line">
            <a:avLst/>
          </a:prstGeom>
          <a:ln w="28575">
            <a:solidFill>
              <a:srgbClr val="008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02162" y="3502758"/>
            <a:ext cx="34496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05899" y="198884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Kräfteskizze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5652120" y="4165382"/>
            <a:ext cx="747226" cy="870483"/>
            <a:chOff x="5652120" y="4574741"/>
            <a:chExt cx="747226" cy="870483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303010" y="2433080"/>
            <a:ext cx="5733486" cy="1717319"/>
            <a:chOff x="3303010" y="2433080"/>
            <a:chExt cx="5733486" cy="1717319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3303010" y="2433080"/>
              <a:ext cx="2348150" cy="1717319"/>
            </a:xfrm>
            <a:prstGeom prst="line">
              <a:avLst/>
            </a:prstGeom>
            <a:ln w="28575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8" idx="6"/>
            </p:cNvCxnSpPr>
            <p:nvPr/>
          </p:nvCxnSpPr>
          <p:spPr>
            <a:xfrm flipV="1">
              <a:off x="5688019" y="2917247"/>
              <a:ext cx="3348477" cy="1220961"/>
            </a:xfrm>
            <a:prstGeom prst="line">
              <a:avLst/>
            </a:prstGeom>
            <a:ln w="28575">
              <a:solidFill>
                <a:srgbClr val="008000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014" b="-27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>
            <a:grpSpLocks noChangeAspect="1"/>
          </p:cNvGrpSpPr>
          <p:nvPr/>
        </p:nvGrpSpPr>
        <p:grpSpPr>
          <a:xfrm>
            <a:off x="436275" y="2123489"/>
            <a:ext cx="3554761" cy="1064738"/>
            <a:chOff x="3303010" y="2433080"/>
            <a:chExt cx="5733486" cy="1717319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3303010" y="2433080"/>
              <a:ext cx="2348150" cy="1717319"/>
            </a:xfrm>
            <a:prstGeom prst="line">
              <a:avLst/>
            </a:prstGeom>
            <a:ln w="28575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5688019" y="2917247"/>
              <a:ext cx="3348477" cy="1220961"/>
            </a:xfrm>
            <a:prstGeom prst="line">
              <a:avLst/>
            </a:prstGeom>
            <a:ln w="28575">
              <a:solidFill>
                <a:srgbClr val="008000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1914980" y="3189553"/>
            <a:ext cx="747226" cy="870483"/>
            <a:chOff x="5652120" y="4574741"/>
            <a:chExt cx="747226" cy="870483"/>
          </a:xfrm>
        </p:grpSpPr>
        <p:cxnSp>
          <p:nvCxnSpPr>
            <p:cNvPr id="37" name="Gerade Verbindung mit Pfeil 36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hteck 38"/>
          <p:cNvSpPr/>
          <p:nvPr/>
        </p:nvSpPr>
        <p:spPr>
          <a:xfrm>
            <a:off x="288092" y="1661824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979712" y="171251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102565" y="4859785"/>
            <a:ext cx="5673091" cy="1200329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1. Schritt: Winkelgetreuer Übertrag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Kräfte und Wirklinien in den Kräfteplan </a:t>
            </a:r>
          </a:p>
          <a:p>
            <a:r>
              <a:rPr lang="de-DE" dirty="0">
                <a:latin typeface="+mn-lt"/>
              </a:rPr>
              <a:t>u</a:t>
            </a:r>
            <a:r>
              <a:rPr lang="de-DE" dirty="0" smtClean="0">
                <a:latin typeface="+mn-lt"/>
              </a:rPr>
              <a:t>nter Beachtung des Kräftemaßstabs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6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02162" y="3502758"/>
            <a:ext cx="34496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05899" y="198884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Kräfteskizze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5652120" y="4165382"/>
            <a:ext cx="747226" cy="870483"/>
            <a:chOff x="5652120" y="4574741"/>
            <a:chExt cx="747226" cy="870483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303010" y="2433080"/>
            <a:ext cx="5733486" cy="1717319"/>
            <a:chOff x="3303010" y="2433080"/>
            <a:chExt cx="5733486" cy="1717319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3303010" y="2433080"/>
              <a:ext cx="2348150" cy="1717319"/>
            </a:xfrm>
            <a:prstGeom prst="line">
              <a:avLst/>
            </a:prstGeom>
            <a:ln w="28575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8" idx="6"/>
            </p:cNvCxnSpPr>
            <p:nvPr/>
          </p:nvCxnSpPr>
          <p:spPr>
            <a:xfrm flipV="1">
              <a:off x="5688019" y="2917247"/>
              <a:ext cx="3348477" cy="1220961"/>
            </a:xfrm>
            <a:prstGeom prst="line">
              <a:avLst/>
            </a:prstGeom>
            <a:ln w="28575">
              <a:solidFill>
                <a:srgbClr val="008000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014" b="-27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1914980" y="3189553"/>
            <a:ext cx="747226" cy="870483"/>
            <a:chOff x="5652120" y="4574741"/>
            <a:chExt cx="747226" cy="870483"/>
          </a:xfrm>
        </p:grpSpPr>
        <p:cxnSp>
          <p:nvCxnSpPr>
            <p:cNvPr id="37" name="Gerade Verbindung mit Pfeil 36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hteck 38"/>
          <p:cNvSpPr/>
          <p:nvPr/>
        </p:nvSpPr>
        <p:spPr>
          <a:xfrm>
            <a:off x="288092" y="1661824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979712" y="171251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102565" y="4859785"/>
            <a:ext cx="5374933" cy="830997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. Schritt: Geeignete Parallelverschiebung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Wirklinien und Kraftpfeile</a:t>
            </a:r>
            <a:endParaRPr lang="de-DE" dirty="0">
              <a:latin typeface="+mn-lt"/>
            </a:endParaRPr>
          </a:p>
        </p:txBody>
      </p:sp>
      <p:cxnSp>
        <p:nvCxnSpPr>
          <p:cNvPr id="42" name="Gerade Verbindung 41"/>
          <p:cNvCxnSpPr/>
          <p:nvPr/>
        </p:nvCxnSpPr>
        <p:spPr>
          <a:xfrm>
            <a:off x="459127" y="2980369"/>
            <a:ext cx="1455853" cy="1064738"/>
          </a:xfrm>
          <a:prstGeom prst="line">
            <a:avLst/>
          </a:prstGeom>
          <a:ln w="28575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1136265" y="2706727"/>
            <a:ext cx="2076056" cy="756996"/>
          </a:xfrm>
          <a:prstGeom prst="line">
            <a:avLst/>
          </a:prstGeom>
          <a:ln w="28575">
            <a:solidFill>
              <a:srgbClr val="008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02162" y="3502758"/>
            <a:ext cx="34496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05899" y="198884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Kräfteskizze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5652120" y="4165382"/>
            <a:ext cx="747226" cy="870483"/>
            <a:chOff x="5652120" y="4574741"/>
            <a:chExt cx="747226" cy="870483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303010" y="2433080"/>
            <a:ext cx="5733486" cy="1717319"/>
            <a:chOff x="3303010" y="2433080"/>
            <a:chExt cx="5733486" cy="1717319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3303010" y="2433080"/>
              <a:ext cx="2348150" cy="1717319"/>
            </a:xfrm>
            <a:prstGeom prst="line">
              <a:avLst/>
            </a:prstGeom>
            <a:ln w="28575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8" idx="6"/>
            </p:cNvCxnSpPr>
            <p:nvPr/>
          </p:nvCxnSpPr>
          <p:spPr>
            <a:xfrm flipV="1">
              <a:off x="5688019" y="2917247"/>
              <a:ext cx="3348477" cy="1220961"/>
            </a:xfrm>
            <a:prstGeom prst="line">
              <a:avLst/>
            </a:prstGeom>
            <a:ln w="28575">
              <a:solidFill>
                <a:srgbClr val="008000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014" b="-27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1914980" y="3189553"/>
            <a:ext cx="747226" cy="870483"/>
            <a:chOff x="5652120" y="4574741"/>
            <a:chExt cx="747226" cy="870483"/>
          </a:xfrm>
        </p:grpSpPr>
        <p:cxnSp>
          <p:nvCxnSpPr>
            <p:cNvPr id="37" name="Gerade Verbindung mit Pfeil 36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hteck 38"/>
          <p:cNvSpPr/>
          <p:nvPr/>
        </p:nvSpPr>
        <p:spPr>
          <a:xfrm>
            <a:off x="288092" y="1661824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979712" y="171251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cxnSp>
        <p:nvCxnSpPr>
          <p:cNvPr id="42" name="Gerade Verbindung 41"/>
          <p:cNvCxnSpPr/>
          <p:nvPr/>
        </p:nvCxnSpPr>
        <p:spPr>
          <a:xfrm>
            <a:off x="459127" y="2980369"/>
            <a:ext cx="1455853" cy="1064738"/>
          </a:xfrm>
          <a:prstGeom prst="line">
            <a:avLst/>
          </a:prstGeom>
          <a:ln w="28575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1136265" y="2706727"/>
            <a:ext cx="2076056" cy="756996"/>
          </a:xfrm>
          <a:prstGeom prst="line">
            <a:avLst/>
          </a:prstGeom>
          <a:ln w="28575">
            <a:solidFill>
              <a:srgbClr val="008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02565" y="4859785"/>
            <a:ext cx="4864665" cy="830997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3. Schritt: Einzeichnen der Kraftpfeile </a:t>
            </a:r>
          </a:p>
          <a:p>
            <a:r>
              <a:rPr lang="de-DE" dirty="0">
                <a:latin typeface="+mn-lt"/>
              </a:rPr>
              <a:t>a</a:t>
            </a:r>
            <a:r>
              <a:rPr lang="de-DE" dirty="0" smtClean="0">
                <a:latin typeface="+mn-lt"/>
              </a:rPr>
              <a:t>uf die Wirklinien</a:t>
            </a:r>
            <a:endParaRPr lang="de-DE" dirty="0">
              <a:latin typeface="+mn-lt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115616" y="3463723"/>
            <a:ext cx="799364" cy="586889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V="1">
            <a:off x="1133641" y="3170402"/>
            <a:ext cx="799380" cy="297434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971600" y="2664036"/>
                <a:ext cx="55810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64036"/>
                <a:ext cx="558102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982346" y="3859865"/>
                <a:ext cx="55098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6" y="3859865"/>
                <a:ext cx="550985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Weihnachtsstern: Kräfteaddition</a:t>
            </a:r>
            <a:endParaRPr lang="de-DE" sz="3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477085" y="3284984"/>
            <a:ext cx="1175035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652120" y="3212976"/>
            <a:ext cx="259228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8244408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45037" y="2636912"/>
            <a:ext cx="432048" cy="29523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16221" y="4102305"/>
            <a:ext cx="71798" cy="71805"/>
          </a:xfrm>
          <a:prstGeom prst="ellipse">
            <a:avLst/>
          </a:prstGeom>
          <a:solidFill>
            <a:srgbClr val="FFFF99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842916" y="29821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1</a:t>
            </a:r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1769" y="29821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Seil 2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02162" y="3502758"/>
            <a:ext cx="34496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K</a:t>
            </a:r>
            <a:endParaRPr lang="de-DE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05899" y="198884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 und Kräfteskizze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5652120" y="4165382"/>
            <a:ext cx="747226" cy="870483"/>
            <a:chOff x="5652120" y="4574741"/>
            <a:chExt cx="747226" cy="870483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303010" y="2433080"/>
            <a:ext cx="5733486" cy="1717319"/>
            <a:chOff x="3303010" y="2433080"/>
            <a:chExt cx="5733486" cy="1717319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3303010" y="2433080"/>
              <a:ext cx="2348150" cy="1717319"/>
            </a:xfrm>
            <a:prstGeom prst="line">
              <a:avLst/>
            </a:prstGeom>
            <a:ln w="28575">
              <a:solidFill>
                <a:srgbClr val="FF2F2F"/>
              </a:solidFill>
              <a:prstDash val="dash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8" idx="6"/>
            </p:cNvCxnSpPr>
            <p:nvPr/>
          </p:nvCxnSpPr>
          <p:spPr>
            <a:xfrm flipV="1">
              <a:off x="5688019" y="2917247"/>
              <a:ext cx="3348477" cy="1220961"/>
            </a:xfrm>
            <a:prstGeom prst="line">
              <a:avLst/>
            </a:prstGeom>
            <a:ln w="28575">
              <a:solidFill>
                <a:srgbClr val="008000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Konstruktion von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Calibri" pitchFamily="34" charset="0"/>
                    <a:cs typeface="Calibri" pitchFamily="34" charset="0"/>
                  </a:rPr>
                  <a:t> im separaten Kräfteplan: </a:t>
                </a:r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" y="980728"/>
                <a:ext cx="9019264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014" b="-27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1914980" y="3189553"/>
            <a:ext cx="747226" cy="870483"/>
            <a:chOff x="5652120" y="4574741"/>
            <a:chExt cx="747226" cy="870483"/>
          </a:xfrm>
        </p:grpSpPr>
        <p:cxnSp>
          <p:nvCxnSpPr>
            <p:cNvPr id="37" name="Gerade Verbindung mit Pfeil 36"/>
            <p:cNvCxnSpPr/>
            <p:nvPr/>
          </p:nvCxnSpPr>
          <p:spPr>
            <a:xfrm flipH="1">
              <a:off x="5652120" y="4574741"/>
              <a:ext cx="16" cy="87048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36" y="4653136"/>
                  <a:ext cx="585610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hteck 38"/>
          <p:cNvSpPr/>
          <p:nvPr/>
        </p:nvSpPr>
        <p:spPr>
          <a:xfrm>
            <a:off x="288092" y="1661824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Kräfteplan: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979712" y="171251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 cm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≙ 100 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cxnSp>
        <p:nvCxnSpPr>
          <p:cNvPr id="42" name="Gerade Verbindung 41"/>
          <p:cNvCxnSpPr/>
          <p:nvPr/>
        </p:nvCxnSpPr>
        <p:spPr>
          <a:xfrm>
            <a:off x="459127" y="2980369"/>
            <a:ext cx="1455853" cy="1064738"/>
          </a:xfrm>
          <a:prstGeom prst="line">
            <a:avLst/>
          </a:prstGeom>
          <a:ln w="28575">
            <a:solidFill>
              <a:srgbClr val="FF2F2F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1136265" y="2706727"/>
            <a:ext cx="2076056" cy="756996"/>
          </a:xfrm>
          <a:prstGeom prst="line">
            <a:avLst/>
          </a:prstGeom>
          <a:ln w="28575">
            <a:solidFill>
              <a:srgbClr val="008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1115616" y="3463723"/>
            <a:ext cx="799364" cy="586889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V="1">
            <a:off x="1133641" y="3170402"/>
            <a:ext cx="799380" cy="297434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971600" y="2664036"/>
                <a:ext cx="55810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64036"/>
                <a:ext cx="558102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982346" y="3859865"/>
                <a:ext cx="55098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6" y="3859865"/>
                <a:ext cx="550985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102565" y="4859785"/>
            <a:ext cx="459754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4</a:t>
            </a:r>
            <a:r>
              <a:rPr lang="de-DE" dirty="0" smtClean="0">
                <a:latin typeface="+mn-lt"/>
              </a:rPr>
              <a:t>. Schritt: Abmessen der Längen </a:t>
            </a:r>
          </a:p>
          <a:p>
            <a:r>
              <a:rPr lang="de-DE" dirty="0">
                <a:latin typeface="+mn-lt"/>
              </a:rPr>
              <a:t>u</a:t>
            </a:r>
            <a:r>
              <a:rPr lang="de-DE" dirty="0" smtClean="0">
                <a:latin typeface="+mn-lt"/>
              </a:rPr>
              <a:t>nd maßstabsgetreue Umrechnung</a:t>
            </a:r>
          </a:p>
          <a:p>
            <a:r>
              <a:rPr lang="de-DE" dirty="0" smtClean="0">
                <a:latin typeface="+mn-lt"/>
              </a:rPr>
              <a:t>in 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5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 Beispiel aus 11/12:</a:t>
            </a:r>
            <a:br>
              <a:rPr lang="de-DE" dirty="0" smtClean="0"/>
            </a:br>
            <a:r>
              <a:rPr lang="de-DE" dirty="0" smtClean="0"/>
              <a:t>Rückstellkraft Fadenpendel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2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Inhaltsbezogene Kompetenzen</a:t>
            </a:r>
            <a:br>
              <a:rPr lang="de-DE" altLang="de-DE" sz="3600" dirty="0" smtClean="0"/>
            </a:br>
            <a:r>
              <a:rPr lang="de-DE" altLang="de-DE" sz="3600" dirty="0" smtClean="0"/>
              <a:t>Klassenstufe 11/12: Schwingungen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de-DE" dirty="0" smtClean="0"/>
                  <a:t>Die Schülerinnen und Schüler können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de-DE" dirty="0"/>
                  <a:t>den Zusammenhang zwischen </a:t>
                </a:r>
                <a:r>
                  <a:rPr lang="de-DE" dirty="0" smtClean="0"/>
                  <a:t>harmonischen mechanischen Schwingungen und </a:t>
                </a:r>
                <a:r>
                  <a:rPr lang="de-DE" b="1" dirty="0"/>
                  <a:t>linearer </a:t>
                </a:r>
                <a:r>
                  <a:rPr lang="de-DE" b="1" dirty="0" smtClean="0"/>
                  <a:t> Rückstellkraft</a:t>
                </a:r>
                <a:r>
                  <a:rPr lang="de-DE" dirty="0" smtClean="0"/>
                  <a:t> beschreiben </a:t>
                </a:r>
                <a:r>
                  <a:rPr lang="de-DE" dirty="0"/>
                  <a:t>(unter anderem horizontales Federpendel</a:t>
                </a:r>
                <a:r>
                  <a:rPr lang="de-DE" dirty="0" smtClean="0"/>
                  <a:t>)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de-DE" dirty="0"/>
                  <a:t>die </a:t>
                </a:r>
                <a:r>
                  <a:rPr lang="de-DE" b="1" dirty="0"/>
                  <a:t>Schwingungs-Differentialgleichung</a:t>
                </a:r>
                <a:r>
                  <a:rPr lang="de-DE" dirty="0"/>
                  <a:t> eines </a:t>
                </a:r>
                <a:r>
                  <a:rPr lang="de-DE" b="1" dirty="0" smtClean="0"/>
                  <a:t>Fadenpendels</a:t>
                </a:r>
                <a:r>
                  <a:rPr lang="de-DE" dirty="0" smtClean="0"/>
                  <a:t> </a:t>
                </a:r>
                <a:r>
                  <a:rPr lang="de-DE" dirty="0"/>
                  <a:t>durch einen geeigneten Ansatz </a:t>
                </a:r>
                <a:r>
                  <a:rPr lang="de-DE" b="1" dirty="0" smtClean="0"/>
                  <a:t>lösen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de-DE" b="1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DE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3" r="-1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252730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827584" y="2348880"/>
            <a:ext cx="37664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Bekannt:</a:t>
            </a:r>
          </a:p>
          <a:p>
            <a:r>
              <a:rPr lang="de-DE" dirty="0" smtClean="0">
                <a:latin typeface="+mn-lt"/>
              </a:rPr>
              <a:t>Faden überträgt Zugkräfte</a:t>
            </a: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Gegeben: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Masse des punktförmigen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Pendelkörpers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Fadenmasse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vernachlässigbar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4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Kräftezerlegung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498977" y="1530452"/>
            <a:ext cx="695235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Richtung und Wirklinie der Rückstellkraft?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8000"/>
                </a:solidFill>
                <a:latin typeface="+mn-lt"/>
              </a:rPr>
              <a:t>Zentripetalkraft</a:t>
            </a:r>
            <a:r>
              <a:rPr lang="de-DE" dirty="0" smtClean="0">
                <a:latin typeface="+mn-lt"/>
              </a:rPr>
              <a:t> wird von Faden aufgebracht.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Führt zur Bewegung auf Teilkreis.</a:t>
            </a:r>
            <a:r>
              <a:rPr lang="de-DE" dirty="0">
                <a:latin typeface="+mn-lt"/>
              </a:rPr>
              <a:t> </a:t>
            </a:r>
            <a:r>
              <a:rPr lang="de-DE" b="1" dirty="0">
                <a:solidFill>
                  <a:srgbClr val="008000"/>
                </a:solidFill>
                <a:latin typeface="+mn-lt"/>
              </a:rPr>
              <a:t>K</a:t>
            </a:r>
            <a:r>
              <a:rPr lang="de-DE" b="1" dirty="0" smtClean="0">
                <a:solidFill>
                  <a:srgbClr val="008000"/>
                </a:solidFill>
                <a:latin typeface="+mn-lt"/>
              </a:rPr>
              <a:t>einen Einfluss</a:t>
            </a:r>
            <a:r>
              <a:rPr lang="de-DE" b="1" dirty="0" smtClean="0">
                <a:latin typeface="+mn-lt"/>
              </a:rPr>
              <a:t/>
            </a:r>
            <a:br>
              <a:rPr lang="de-DE" b="1" dirty="0" smtClean="0">
                <a:latin typeface="+mn-lt"/>
              </a:rPr>
            </a:br>
            <a:r>
              <a:rPr lang="de-DE" dirty="0" smtClean="0">
                <a:latin typeface="+mn-lt"/>
              </a:rPr>
              <a:t>auf Bahngeschwindigkeit oder Bahnbeschleunigung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  <a:latin typeface="+mn-lt"/>
              </a:rPr>
              <a:t>Einfluss</a:t>
            </a:r>
            <a:r>
              <a:rPr lang="de-DE" dirty="0" smtClean="0">
                <a:latin typeface="+mn-lt"/>
              </a:rPr>
              <a:t> auf Bahngeschwindigkeit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und Bahnbeschleunigung haben nur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Kraftkomponenten 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tangential zur </a:t>
            </a:r>
            <a:br>
              <a:rPr lang="de-DE" b="1" dirty="0" smtClean="0">
                <a:solidFill>
                  <a:srgbClr val="FF0000"/>
                </a:solidFill>
                <a:latin typeface="+mn-lt"/>
              </a:rPr>
            </a:br>
            <a:r>
              <a:rPr lang="de-DE" b="1" dirty="0" smtClean="0">
                <a:solidFill>
                  <a:srgbClr val="FF0000"/>
                </a:solidFill>
                <a:latin typeface="+mn-lt"/>
              </a:rPr>
              <a:t>Bahnkurve</a:t>
            </a:r>
            <a:r>
              <a:rPr lang="de-DE" b="1" dirty="0" smtClean="0">
                <a:latin typeface="+mn-lt"/>
              </a:rPr>
              <a:t> → 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Rückstellkraft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Kräfte, deren </a:t>
            </a:r>
            <a:r>
              <a:rPr lang="de-DE" b="1" dirty="0" smtClean="0">
                <a:solidFill>
                  <a:srgbClr val="008000"/>
                </a:solidFill>
                <a:latin typeface="+mn-lt"/>
              </a:rPr>
              <a:t>Wirklinie auf Faden</a:t>
            </a:r>
            <a:r>
              <a:rPr lang="de-DE" b="1" dirty="0" smtClean="0">
                <a:latin typeface="+mn-lt"/>
              </a:rPr>
              <a:t/>
            </a:r>
            <a:br>
              <a:rPr lang="de-DE" b="1" dirty="0" smtClean="0">
                <a:latin typeface="+mn-lt"/>
              </a:rPr>
            </a:br>
            <a:r>
              <a:rPr lang="de-DE" dirty="0" smtClean="0">
                <a:latin typeface="+mn-lt"/>
              </a:rPr>
              <a:t>haben</a:t>
            </a:r>
            <a:r>
              <a:rPr lang="de-DE" b="1" dirty="0" smtClean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keinen Einfluss </a:t>
            </a:r>
            <a:r>
              <a:rPr lang="de-DE" dirty="0">
                <a:latin typeface="+mn-lt"/>
              </a:rPr>
              <a:t>auf 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Bahngeschwindigkeit 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oder </a:t>
            </a:r>
            <a:r>
              <a:rPr lang="de-DE" dirty="0" smtClean="0">
                <a:latin typeface="+mn-lt"/>
              </a:rPr>
              <a:t>Bahnbeschleunigung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(führt nur zu Fadenspannung)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6601896" y="4662742"/>
            <a:ext cx="2290584" cy="1214530"/>
          </a:xfrm>
          <a:prstGeom prst="line">
            <a:avLst/>
          </a:prstGeom>
          <a:ln w="25400">
            <a:solidFill>
              <a:srgbClr val="FF2F2F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ogen 9"/>
          <p:cNvSpPr/>
          <p:nvPr/>
        </p:nvSpPr>
        <p:spPr>
          <a:xfrm rot="1689768">
            <a:off x="5985246" y="4008627"/>
            <a:ext cx="1233300" cy="1308236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6901413" y="4490353"/>
            <a:ext cx="95098" cy="950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761916" y="5270007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916" y="5270007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20"/>
          <p:cNvCxnSpPr/>
          <p:nvPr/>
        </p:nvCxnSpPr>
        <p:spPr>
          <a:xfrm flipH="1">
            <a:off x="5659740" y="4494163"/>
            <a:ext cx="1024830" cy="1818967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612337" y="2635841"/>
            <a:ext cx="6048672" cy="3691088"/>
            <a:chOff x="1665843" y="2616751"/>
            <a:chExt cx="6048672" cy="369108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65843" y="2616751"/>
              <a:ext cx="6048672" cy="3691088"/>
              <a:chOff x="1268783" y="2186184"/>
              <a:chExt cx="6048672" cy="3691088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mit Pfeil 5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5309652" y="3335082"/>
              <a:ext cx="105120" cy="1051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467544" y="1268760"/>
            <a:ext cx="835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Welche Komponente der Gewichtskraft beschleunigt den Körper?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Kräftezerlegung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98977" y="1992117"/>
                <a:ext cx="3449214" cy="128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Kräftezerlegung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endParaRPr lang="de-DE" dirty="0" smtClean="0">
                  <a:latin typeface="+mn-lt"/>
                </a:endParaRPr>
              </a:p>
              <a:p>
                <a:r>
                  <a:rPr lang="de-DE" dirty="0">
                    <a:latin typeface="+mn-lt"/>
                  </a:rPr>
                  <a:t>e</a:t>
                </a:r>
                <a:r>
                  <a:rPr lang="de-DE" dirty="0" smtClean="0">
                    <a:latin typeface="+mn-lt"/>
                  </a:rPr>
                  <a:t>ntlang den Wirklinien </a:t>
                </a:r>
              </a:p>
              <a:p>
                <a:r>
                  <a:rPr lang="de-DE" dirty="0">
                    <a:latin typeface="+mn-lt"/>
                  </a:rPr>
                  <a:t>l</a:t>
                </a:r>
                <a:r>
                  <a:rPr lang="de-DE" dirty="0" smtClean="0">
                    <a:latin typeface="+mn-lt"/>
                  </a:rPr>
                  <a:t>iefert Rückstellkraft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</m:oMath>
                </a14:m>
                <a:endParaRPr lang="de-DE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77" y="1992117"/>
                <a:ext cx="3449214" cy="1289840"/>
              </a:xfrm>
              <a:prstGeom prst="rect">
                <a:avLst/>
              </a:prstGeom>
              <a:blipFill rotWithShape="1">
                <a:blip r:embed="rId2"/>
                <a:stretch>
                  <a:fillRect l="-2827" t="-474" b="-104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7"/>
          <p:cNvCxnSpPr/>
          <p:nvPr/>
        </p:nvCxnSpPr>
        <p:spPr>
          <a:xfrm>
            <a:off x="6601896" y="4662742"/>
            <a:ext cx="2290584" cy="1214530"/>
          </a:xfrm>
          <a:prstGeom prst="line">
            <a:avLst/>
          </a:prstGeom>
          <a:ln w="25400">
            <a:solidFill>
              <a:srgbClr val="FF2F2F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ogen 9"/>
          <p:cNvSpPr/>
          <p:nvPr/>
        </p:nvSpPr>
        <p:spPr>
          <a:xfrm rot="1689768">
            <a:off x="5985246" y="4008627"/>
            <a:ext cx="1233300" cy="1308236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6901413" y="4490353"/>
            <a:ext cx="95098" cy="950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20"/>
          <p:cNvCxnSpPr/>
          <p:nvPr/>
        </p:nvCxnSpPr>
        <p:spPr>
          <a:xfrm flipH="1">
            <a:off x="5659740" y="4494163"/>
            <a:ext cx="1024830" cy="1818967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161271" y="4284691"/>
                <a:ext cx="95583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ü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71" y="4284691"/>
                <a:ext cx="955839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508104" y="4822762"/>
                <a:ext cx="70352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𝐺𝑆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822762"/>
                <a:ext cx="703526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21"/>
          <p:cNvCxnSpPr/>
          <p:nvPr/>
        </p:nvCxnSpPr>
        <p:spPr>
          <a:xfrm>
            <a:off x="5877704" y="5857207"/>
            <a:ext cx="724192" cy="380105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597738" y="4662210"/>
            <a:ext cx="676872" cy="365976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5919197" y="4666140"/>
            <a:ext cx="669600" cy="11916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6597738" y="5028718"/>
            <a:ext cx="666000" cy="1185352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 smtClean="0"/>
              <a:t>Fadenpendel: Kräfteaddition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Titel: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25"/>
          <p:cNvCxnSpPr/>
          <p:nvPr/>
        </p:nvCxnSpPr>
        <p:spPr>
          <a:xfrm flipH="1">
            <a:off x="6588797" y="2708920"/>
            <a:ext cx="1090801" cy="195329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11560" y="1865550"/>
                <a:ext cx="2469330" cy="2028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Ansatz über </a:t>
                </a:r>
              </a:p>
              <a:p>
                <a:r>
                  <a:rPr lang="de-DE" dirty="0" smtClean="0">
                    <a:latin typeface="+mn-lt"/>
                  </a:rPr>
                  <a:t>Grundgleichung </a:t>
                </a:r>
              </a:p>
              <a:p>
                <a:r>
                  <a:rPr lang="de-DE" dirty="0" smtClean="0">
                    <a:latin typeface="+mn-lt"/>
                  </a:rPr>
                  <a:t>der Mechanik:</a:t>
                </a:r>
              </a:p>
              <a:p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de-DE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𝑆𝑒𝑖𝑙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65550"/>
                <a:ext cx="2469330" cy="2028504"/>
              </a:xfrm>
              <a:prstGeom prst="rect">
                <a:avLst/>
              </a:prstGeom>
              <a:blipFill rotWithShape="1">
                <a:blip r:embed="rId3"/>
                <a:stretch>
                  <a:fillRect l="-3704" t="-24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187135" y="3225344"/>
                <a:ext cx="82952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𝑆𝑒𝑖𝑙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35" y="3225344"/>
                <a:ext cx="829522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 smtClean="0"/>
              <a:t>Fadenpendel: Kräfteaddition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Titel: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25"/>
          <p:cNvCxnSpPr/>
          <p:nvPr/>
        </p:nvCxnSpPr>
        <p:spPr>
          <a:xfrm flipH="1">
            <a:off x="6588797" y="2708920"/>
            <a:ext cx="1090801" cy="195329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11560" y="1865550"/>
                <a:ext cx="2673424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Gilt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>
                    <a:ea typeface="Cambria Math"/>
                  </a:rPr>
                  <a:t> </a:t>
                </a:r>
                <a:r>
                  <a:rPr lang="de-DE" dirty="0" smtClean="0">
                    <a:ea typeface="Cambria Math"/>
                  </a:rPr>
                  <a:t>?</a:t>
                </a:r>
                <a:endParaRPr lang="de-DE" dirty="0">
                  <a:ea typeface="Cambria Math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65550"/>
                <a:ext cx="2673424" cy="506421"/>
              </a:xfrm>
              <a:prstGeom prst="rect">
                <a:avLst/>
              </a:prstGeom>
              <a:blipFill rotWithShape="1">
                <a:blip r:embed="rId3"/>
                <a:stretch>
                  <a:fillRect l="-3417" r="-2278" b="-27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187135" y="3225344"/>
                <a:ext cx="82952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𝑆𝑒𝑖𝑙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35" y="3225344"/>
                <a:ext cx="829522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2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 smtClean="0"/>
              <a:t>Fadenpendel: Kräfteaddition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Titel: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25"/>
          <p:cNvCxnSpPr/>
          <p:nvPr/>
        </p:nvCxnSpPr>
        <p:spPr>
          <a:xfrm flipH="1">
            <a:off x="6588797" y="2708920"/>
            <a:ext cx="1090801" cy="195329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11560" y="1865550"/>
                <a:ext cx="2673424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Gilt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𝑅𝑒𝑠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>
                    <a:ea typeface="Cambria Math"/>
                  </a:rPr>
                  <a:t> </a:t>
                </a:r>
                <a:r>
                  <a:rPr lang="de-DE" dirty="0" smtClean="0">
                    <a:ea typeface="Cambria Math"/>
                  </a:rPr>
                  <a:t>?</a:t>
                </a:r>
                <a:endParaRPr lang="de-DE" dirty="0">
                  <a:ea typeface="Cambria Math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65550"/>
                <a:ext cx="2673424" cy="506421"/>
              </a:xfrm>
              <a:prstGeom prst="rect">
                <a:avLst/>
              </a:prstGeom>
              <a:blipFill rotWithShape="1">
                <a:blip r:embed="rId3"/>
                <a:stretch>
                  <a:fillRect l="-3417" r="-2278" b="-27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187135" y="3225344"/>
                <a:ext cx="82952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𝑆𝑒𝑖𝑙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35" y="3225344"/>
                <a:ext cx="829522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14"/>
          <p:cNvCxnSpPr/>
          <p:nvPr/>
        </p:nvCxnSpPr>
        <p:spPr>
          <a:xfrm>
            <a:off x="1301253" y="1643609"/>
            <a:ext cx="1440160" cy="1166936"/>
          </a:xfrm>
          <a:prstGeom prst="line">
            <a:avLst/>
          </a:prstGeom>
          <a:ln w="254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1445269" y="1638680"/>
            <a:ext cx="1080120" cy="1070240"/>
          </a:xfrm>
          <a:prstGeom prst="line">
            <a:avLst/>
          </a:prstGeom>
          <a:ln w="254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609130" y="247808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6600FF"/>
                </a:solidFill>
                <a:latin typeface="+mn-lt"/>
              </a:rPr>
              <a:t>Nein!</a:t>
            </a:r>
            <a:endParaRPr lang="de-DE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04257" y="3273273"/>
            <a:ext cx="29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6600FF"/>
                </a:solidFill>
                <a:latin typeface="+mn-lt"/>
              </a:rPr>
              <a:t>Warum gilt dies nicht?</a:t>
            </a:r>
            <a:endParaRPr lang="de-DE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0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300192" y="5280070"/>
                <a:ext cx="1636602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𝑡𝑎𝑛𝑔𝑒𝑛𝑡𝑖𝑎𝑙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280070"/>
                <a:ext cx="1636602" cy="5450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210332" y="3717032"/>
                <a:ext cx="52540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32" y="3717032"/>
                <a:ext cx="525400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6593640" y="3645024"/>
            <a:ext cx="570648" cy="1017718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5985246" y="4008627"/>
            <a:ext cx="2907234" cy="1868645"/>
            <a:chOff x="5985246" y="4008627"/>
            <a:chExt cx="2907234" cy="186864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6601896" y="4662742"/>
              <a:ext cx="2290584" cy="1214530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ogen 23"/>
            <p:cNvSpPr/>
            <p:nvPr/>
          </p:nvSpPr>
          <p:spPr>
            <a:xfrm rot="1689768">
              <a:off x="5985246" y="4008627"/>
              <a:ext cx="1233300" cy="13082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6901413" y="4490353"/>
              <a:ext cx="95098" cy="950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01192" y="1325582"/>
                <a:ext cx="4572000" cy="3997120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Jede Kreisbewegung kann durch zwei Kräfte beschrieben werden: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𝑡𝑎𝑛𝑔𝑒𝑛𝑡𝑖𝑎𝑙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 smtClean="0">
                  <a:latin typeface="+mn-lt"/>
                </a:endParaRPr>
              </a:p>
              <a:p>
                <a:endParaRPr lang="de-DE" dirty="0">
                  <a:latin typeface="+mn-lt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>
                    <a:solidFill>
                      <a:srgbClr val="7030A0"/>
                    </a:solidFill>
                    <a:latin typeface="+mn-lt"/>
                  </a:rPr>
                  <a:t>  </a:t>
                </a:r>
                <a:r>
                  <a:rPr lang="de-DE" dirty="0" smtClean="0">
                    <a:latin typeface="+mn-lt"/>
                  </a:rPr>
                  <a:t>zwingt Körper </a:t>
                </a:r>
                <a:r>
                  <a:rPr lang="de-DE" dirty="0">
                    <a:latin typeface="+mn-lt"/>
                  </a:rPr>
                  <a:t>auf </a:t>
                </a:r>
                <a:r>
                  <a:rPr lang="de-DE" dirty="0" smtClean="0">
                    <a:latin typeface="+mn-lt"/>
                  </a:rPr>
                  <a:t>Kreisbahn. </a:t>
                </a:r>
                <a:r>
                  <a:rPr lang="de-DE" b="1" dirty="0">
                    <a:solidFill>
                      <a:srgbClr val="7030A0"/>
                    </a:solidFill>
                    <a:latin typeface="+mn-lt"/>
                  </a:rPr>
                  <a:t>Keinen Einfluss </a:t>
                </a:r>
                <a:r>
                  <a:rPr lang="de-DE" dirty="0">
                    <a:latin typeface="+mn-lt"/>
                  </a:rPr>
                  <a:t>auf Bahngeschwindigkeit oder Bahnbeschleunigung </a:t>
                </a:r>
                <a:r>
                  <a:rPr lang="de-DE" dirty="0" smtClean="0">
                    <a:latin typeface="+mn-lt"/>
                  </a:rPr>
                  <a:t>!!!!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𝑡𝑎𝑛𝑔𝑒𝑛𝑡𝑖𝑎𝑙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verursacht die Bahnbeschleunigung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2" y="1325582"/>
                <a:ext cx="4572000" cy="3997120"/>
              </a:xfrm>
              <a:prstGeom prst="rect">
                <a:avLst/>
              </a:prstGeom>
              <a:blipFill rotWithShape="1">
                <a:blip r:embed="rId4"/>
                <a:stretch>
                  <a:fillRect l="-2133" t="-1220" r="-2400" b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4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300192" y="5280070"/>
                <a:ext cx="1636602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𝑡𝑎𝑛𝑔𝑒𝑛𝑡𝑖𝑎𝑙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280070"/>
                <a:ext cx="1636602" cy="5450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210332" y="3717032"/>
                <a:ext cx="52540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32" y="3717032"/>
                <a:ext cx="525400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6593640" y="3645024"/>
            <a:ext cx="570648" cy="1017718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5985246" y="4008627"/>
            <a:ext cx="2907234" cy="1868645"/>
            <a:chOff x="5985246" y="4008627"/>
            <a:chExt cx="2907234" cy="186864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6601896" y="4662742"/>
              <a:ext cx="2290584" cy="1214530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ogen 23"/>
            <p:cNvSpPr/>
            <p:nvPr/>
          </p:nvSpPr>
          <p:spPr>
            <a:xfrm rot="1689768">
              <a:off x="5985246" y="4008627"/>
              <a:ext cx="1233300" cy="13082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6901413" y="4490353"/>
              <a:ext cx="95098" cy="950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01192" y="1325582"/>
                <a:ext cx="4572000" cy="20223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dirty="0" smtClean="0"/>
                  <a:t> </a:t>
                </a:r>
                <a:r>
                  <a:rPr lang="de-DE" dirty="0" smtClean="0">
                    <a:latin typeface="+mn-lt"/>
                  </a:rPr>
                  <a:t>Folgerung</a:t>
                </a:r>
                <a:r>
                  <a:rPr lang="de-DE" dirty="0" smtClean="0"/>
                  <a:t>: </a:t>
                </a:r>
              </a:p>
              <a:p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ü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𝑐𝑘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𝑡𝑎𝑛𝑔𝑒𝑛𝑡𝑖𝑎𝑙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>
                  <a:latin typeface="+mn-lt"/>
                </a:endParaRPr>
              </a:p>
              <a:p>
                <a:endParaRPr lang="de-DE" dirty="0" smtClean="0">
                  <a:latin typeface="+mn-lt"/>
                </a:endParaRPr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2" y="1325582"/>
                <a:ext cx="4572000" cy="2022348"/>
              </a:xfrm>
              <a:prstGeom prst="rect">
                <a:avLst/>
              </a:prstGeom>
              <a:blipFill rotWithShape="1">
                <a:blip r:embed="rId4"/>
                <a:stretch>
                  <a:fillRect l="-533" t="-2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090113" y="3541811"/>
                <a:ext cx="70025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113" y="3541811"/>
                <a:ext cx="700256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25"/>
          <p:cNvCxnSpPr/>
          <p:nvPr/>
        </p:nvCxnSpPr>
        <p:spPr>
          <a:xfrm flipH="1">
            <a:off x="6588797" y="3470610"/>
            <a:ext cx="669600" cy="11916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98442" y="1865550"/>
                <a:ext cx="4982454" cy="3595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zu berechnen, zerlege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𝑆𝑒𝑖𝑙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:</a:t>
                </a:r>
                <a:br>
                  <a:rPr lang="de-DE" dirty="0" smtClean="0">
                    <a:latin typeface="+mn-lt"/>
                  </a:rPr>
                </a:br>
                <a:endParaRPr lang="de-DE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𝑆𝑒𝑖𝑙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𝑆𝐺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 smtClean="0"/>
              </a:p>
              <a:p>
                <a:endParaRPr lang="de-DE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: </a:t>
                </a:r>
                <a:r>
                  <a:rPr lang="de-DE" dirty="0">
                    <a:latin typeface="+mj-lt"/>
                  </a:rPr>
                  <a:t>Zentripetalkraft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: </a:t>
                </a:r>
                <a:r>
                  <a:rPr lang="de-DE" dirty="0">
                    <a:latin typeface="+mn-lt"/>
                  </a:rPr>
                  <a:t>Seilkraft verursacht durch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42" y="1865550"/>
                <a:ext cx="4982454" cy="3595343"/>
              </a:xfrm>
              <a:prstGeom prst="rect">
                <a:avLst/>
              </a:prstGeom>
              <a:blipFill rotWithShape="1">
                <a:blip r:embed="rId4"/>
                <a:stretch>
                  <a:fillRect l="-1834" t="-169" r="-8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7258398" y="2708920"/>
            <a:ext cx="421200" cy="76169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608032" y="2708920"/>
                <a:ext cx="57265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32" y="2708920"/>
                <a:ext cx="572656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7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974211" y="4943607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11" y="4943607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161972" y="3609982"/>
                <a:ext cx="70025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72" y="3609982"/>
                <a:ext cx="700256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25"/>
          <p:cNvCxnSpPr/>
          <p:nvPr/>
        </p:nvCxnSpPr>
        <p:spPr>
          <a:xfrm flipH="1">
            <a:off x="6588797" y="3470610"/>
            <a:ext cx="669600" cy="1191600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300192" y="1988840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Skizze:</a:t>
            </a:r>
            <a:endParaRPr lang="de-DE" dirty="0">
              <a:latin typeface="+mn-lt"/>
            </a:endParaRP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7258398" y="2708920"/>
            <a:ext cx="421200" cy="761690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608032" y="2708920"/>
                <a:ext cx="57265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32" y="2708920"/>
                <a:ext cx="572656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ogen 23"/>
          <p:cNvSpPr>
            <a:spLocks noChangeAspect="1"/>
          </p:cNvSpPr>
          <p:nvPr/>
        </p:nvSpPr>
        <p:spPr>
          <a:xfrm rot="1689768">
            <a:off x="6314029" y="4299289"/>
            <a:ext cx="616648" cy="65411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6809021" y="4531297"/>
            <a:ext cx="68471" cy="684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7308288" y="4537902"/>
                <a:ext cx="95583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ü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88" y="4537902"/>
                <a:ext cx="955839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683568" y="1988840"/>
                <a:ext cx="4608512" cy="428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Mit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ü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𝑐𝑘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 smtClean="0">
                  <a:latin typeface="+mn-lt"/>
                </a:endParaRPr>
              </a:p>
              <a:p>
                <a:r>
                  <a:rPr lang="de-DE" dirty="0">
                    <a:latin typeface="+mn-lt"/>
                  </a:rPr>
                  <a:t>u</a:t>
                </a:r>
                <a:r>
                  <a:rPr lang="de-DE" dirty="0" smtClean="0">
                    <a:latin typeface="+mn-lt"/>
                  </a:rPr>
                  <a:t>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𝑅𝑒𝑠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𝑆𝐺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 smtClean="0">
                  <a:latin typeface="+mn-lt"/>
                </a:endParaRPr>
              </a:p>
              <a:p>
                <a:r>
                  <a:rPr lang="de-DE" dirty="0">
                    <a:latin typeface="+mn-lt"/>
                  </a:rPr>
                  <a:t>e</a:t>
                </a:r>
                <a:r>
                  <a:rPr lang="de-DE" dirty="0" smtClean="0">
                    <a:latin typeface="+mn-lt"/>
                  </a:rPr>
                  <a:t>rhalte</a:t>
                </a:r>
                <a:endParaRPr lang="de-DE" dirty="0" smtClean="0">
                  <a:solidFill>
                    <a:srgbClr val="FF0000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ü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𝑐𝑘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 smtClean="0">
                  <a:latin typeface="+mn-lt"/>
                </a:endParaRPr>
              </a:p>
              <a:p>
                <a:endParaRPr lang="de-DE" dirty="0">
                  <a:latin typeface="+mn-lt"/>
                </a:endParaRPr>
              </a:p>
              <a:p>
                <a:r>
                  <a:rPr lang="de-DE" dirty="0" smtClean="0">
                    <a:latin typeface="+mn-lt"/>
                  </a:rPr>
                  <a:t>Veranschaulichung durch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err="1" smtClean="0">
                    <a:latin typeface="+mn-lt"/>
                  </a:rPr>
                  <a:t>GeoGebra</a:t>
                </a:r>
                <a:r>
                  <a:rPr lang="de-DE" dirty="0">
                    <a:latin typeface="+mn-lt"/>
                  </a:rPr>
                  <a:t>-</a:t>
                </a:r>
                <a:r>
                  <a:rPr lang="de-DE" dirty="0" smtClean="0">
                    <a:latin typeface="+mn-lt"/>
                  </a:rPr>
                  <a:t>Animation </a:t>
                </a:r>
                <a:r>
                  <a:rPr lang="de-DE" dirty="0" smtClean="0">
                    <a:latin typeface="+mn-lt"/>
                  </a:rPr>
                  <a:t>von Horst Welker (siehe Material)</a:t>
                </a:r>
              </a:p>
              <a:p>
                <a:endParaRPr lang="de-DE" dirty="0">
                  <a:latin typeface="+mn-lt"/>
                </a:endParaRP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88840"/>
                <a:ext cx="4608512" cy="4289251"/>
              </a:xfrm>
              <a:prstGeom prst="rect">
                <a:avLst/>
              </a:prstGeom>
              <a:blipFill rotWithShape="1">
                <a:blip r:embed="rId7"/>
                <a:stretch>
                  <a:fillRect l="-1984" t="-11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27"/>
          <p:cNvCxnSpPr/>
          <p:nvPr/>
        </p:nvCxnSpPr>
        <p:spPr>
          <a:xfrm>
            <a:off x="6622352" y="4662745"/>
            <a:ext cx="663240" cy="338937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73328" y="3427115"/>
            <a:ext cx="0" cy="1574567"/>
          </a:xfrm>
          <a:prstGeom prst="straightConnector1">
            <a:avLst/>
          </a:pr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6608032" y="4995804"/>
            <a:ext cx="669600" cy="1191600"/>
          </a:xfrm>
          <a:prstGeom prst="line">
            <a:avLst/>
          </a:prstGeom>
          <a:ln w="38100">
            <a:solidFill>
              <a:srgbClr val="008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55776" y="104780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Bestimmen Sie die Rückstellkraft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25"/>
          <p:cNvCxnSpPr/>
          <p:nvPr/>
        </p:nvCxnSpPr>
        <p:spPr>
          <a:xfrm flipH="1">
            <a:off x="5678462" y="3470610"/>
            <a:ext cx="1579935" cy="2766702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43202" y="1780464"/>
                <a:ext cx="463864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Konstruktion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𝑆𝐺</m:t>
                            </m:r>
                          </m:sub>
                        </m:sSub>
                      </m:e>
                    </m:ac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2" y="1780464"/>
                <a:ext cx="4638642" cy="506421"/>
              </a:xfrm>
              <a:prstGeom prst="rect">
                <a:avLst/>
              </a:prstGeom>
              <a:blipFill rotWithShape="1">
                <a:blip r:embed="rId3"/>
                <a:stretch>
                  <a:fillRect l="-2102"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71794" y="2549938"/>
                <a:ext cx="3567964" cy="124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Wirklinien und Richtungen </a:t>
                </a:r>
              </a:p>
              <a:p>
                <a:r>
                  <a:rPr lang="de-DE" dirty="0">
                    <a:latin typeface="+mn-lt"/>
                  </a:rPr>
                  <a:t>v</a:t>
                </a:r>
                <a:r>
                  <a:rPr lang="de-DE" dirty="0" smtClean="0">
                    <a:latin typeface="+mn-lt"/>
                  </a:rPr>
                  <a:t>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bekannt</a:t>
                </a:r>
              </a:p>
              <a:p>
                <a:endParaRPr lang="de-DE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94" y="2549938"/>
                <a:ext cx="3567964" cy="1245084"/>
              </a:xfrm>
              <a:prstGeom prst="rect">
                <a:avLst/>
              </a:prstGeom>
              <a:blipFill rotWithShape="1">
                <a:blip r:embed="rId4"/>
                <a:stretch>
                  <a:fillRect l="-2735" t="-3902" r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5985246" y="4008627"/>
            <a:ext cx="2907234" cy="1868645"/>
            <a:chOff x="5985246" y="4008627"/>
            <a:chExt cx="2907234" cy="1868645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6601896" y="4662742"/>
              <a:ext cx="2290584" cy="1214530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ogen 16"/>
            <p:cNvSpPr/>
            <p:nvPr/>
          </p:nvSpPr>
          <p:spPr>
            <a:xfrm rot="1689768">
              <a:off x="5985246" y="4008627"/>
              <a:ext cx="1233300" cy="13082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6901413" y="4490353"/>
              <a:ext cx="95098" cy="950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5749521" y="1871387"/>
            <a:ext cx="165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  <a:p>
            <a:r>
              <a:rPr lang="de-DE" dirty="0" smtClean="0">
                <a:latin typeface="+mn-lt"/>
              </a:rPr>
              <a:t>Kräfteskizze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4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5678462" y="3470610"/>
            <a:ext cx="1579935" cy="2766702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5985246" y="4008627"/>
            <a:ext cx="2907234" cy="1868645"/>
            <a:chOff x="5985246" y="4008627"/>
            <a:chExt cx="2907234" cy="1868645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6601896" y="4662742"/>
              <a:ext cx="2290584" cy="1214530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ogen 16"/>
            <p:cNvSpPr/>
            <p:nvPr/>
          </p:nvSpPr>
          <p:spPr>
            <a:xfrm rot="1689768">
              <a:off x="5985246" y="4008627"/>
              <a:ext cx="1233300" cy="13082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6901413" y="4490353"/>
              <a:ext cx="95098" cy="950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128890" y="1026571"/>
                <a:ext cx="463864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Konstruktion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𝑆𝐺</m:t>
                            </m:r>
                          </m:sub>
                        </m:sSub>
                      </m:e>
                    </m:ac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90" y="1026571"/>
                <a:ext cx="4638642" cy="506421"/>
              </a:xfrm>
              <a:prstGeom prst="rect">
                <a:avLst/>
              </a:prstGeom>
              <a:blipFill rotWithShape="1">
                <a:blip r:embed="rId3"/>
                <a:stretch>
                  <a:fillRect l="-1971"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88092" y="1661824"/>
            <a:ext cx="3347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</a:t>
            </a:r>
            <a:r>
              <a:rPr lang="de-DE" dirty="0">
                <a:latin typeface="Calibri" pitchFamily="34" charset="0"/>
                <a:cs typeface="Calibri" pitchFamily="34" charset="0"/>
              </a:rPr>
              <a:t>: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1 </a:t>
            </a:r>
            <a:r>
              <a:rPr lang="de-DE" dirty="0">
                <a:latin typeface="Calibri" pitchFamily="34" charset="0"/>
                <a:cs typeface="Calibri" pitchFamily="34" charset="0"/>
              </a:rPr>
              <a:t>cm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10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N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02565" y="4859785"/>
            <a:ext cx="5673091" cy="1200329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1. Schritt: Winkelgetreuer Übertrag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Kräfte und Wirklinien in den Kräfteplan </a:t>
            </a:r>
          </a:p>
          <a:p>
            <a:r>
              <a:rPr lang="de-DE" dirty="0">
                <a:latin typeface="+mn-lt"/>
              </a:rPr>
              <a:t>u</a:t>
            </a:r>
            <a:r>
              <a:rPr lang="de-DE" dirty="0" smtClean="0">
                <a:latin typeface="+mn-lt"/>
              </a:rPr>
              <a:t>nter Beachtung des Kräftemaßstabs</a:t>
            </a:r>
            <a:endParaRPr lang="de-DE" dirty="0">
              <a:latin typeface="+mn-lt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691680" y="2272617"/>
            <a:ext cx="2290584" cy="1214530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691680" y="2272620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749524" y="2104038"/>
            <a:ext cx="1024830" cy="1818967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657936" y="2760308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36" y="2760308"/>
                <a:ext cx="585610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5749521" y="1871387"/>
            <a:ext cx="165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  <a:p>
            <a:r>
              <a:rPr lang="de-DE" dirty="0" smtClean="0">
                <a:latin typeface="+mn-lt"/>
              </a:rPr>
              <a:t>Kräfteskizze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3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61729" y="2635841"/>
            <a:ext cx="6099280" cy="3691088"/>
            <a:chOff x="1615235" y="2616751"/>
            <a:chExt cx="6099280" cy="369108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15235" y="2616751"/>
              <a:ext cx="6099280" cy="3691088"/>
              <a:chOff x="1218175" y="2186184"/>
              <a:chExt cx="6099280" cy="3691088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mit Pfeil 5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Gerade Verbindung 18"/>
              <p:cNvCxnSpPr/>
              <p:nvPr/>
            </p:nvCxnSpPr>
            <p:spPr>
              <a:xfrm flipV="1">
                <a:off x="1218175" y="2951753"/>
                <a:ext cx="3740849" cy="1917557"/>
              </a:xfrm>
              <a:prstGeom prst="line">
                <a:avLst/>
              </a:prstGeom>
              <a:ln w="38100">
                <a:solidFill>
                  <a:srgbClr val="FF2F2F"/>
                </a:solidFill>
                <a:prstDash val="dash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5309652" y="3335082"/>
              <a:ext cx="105120" cy="1051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415565" y="1730425"/>
            <a:ext cx="3546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Aus Beobachtung:</a:t>
            </a:r>
          </a:p>
          <a:p>
            <a:r>
              <a:rPr lang="de-DE" dirty="0" smtClean="0">
                <a:latin typeface="+mn-lt"/>
              </a:rPr>
              <a:t>Da Beschleunigung parallel</a:t>
            </a:r>
          </a:p>
          <a:p>
            <a:r>
              <a:rPr lang="de-DE" dirty="0" smtClean="0">
                <a:latin typeface="+mn-lt"/>
              </a:rPr>
              <a:t>zur Ebene ist Richtung</a:t>
            </a:r>
          </a:p>
          <a:p>
            <a:r>
              <a:rPr lang="de-DE" dirty="0" smtClean="0">
                <a:latin typeface="+mn-lt"/>
              </a:rPr>
              <a:t>der gesuchten</a:t>
            </a:r>
          </a:p>
          <a:p>
            <a:r>
              <a:rPr lang="de-DE" dirty="0" smtClean="0">
                <a:latin typeface="+mn-lt"/>
              </a:rPr>
              <a:t>Kraftkomponente</a:t>
            </a:r>
          </a:p>
          <a:p>
            <a:r>
              <a:rPr lang="de-DE" dirty="0" smtClean="0">
                <a:latin typeface="+mn-lt"/>
              </a:rPr>
              <a:t>(und Wirklinie) bekannt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88492" y="5811724"/>
                <a:ext cx="300043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𝐺𝐻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smtClean="0">
                    <a:solidFill>
                      <a:srgbClr val="FF0000"/>
                    </a:solidFill>
                    <a:latin typeface="+mn-lt"/>
                  </a:rPr>
                  <a:t>liegt auf Wirklinie</a:t>
                </a:r>
                <a:endParaRPr lang="de-DE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92" y="5811724"/>
                <a:ext cx="3000437" cy="506421"/>
              </a:xfrm>
              <a:prstGeom prst="rect">
                <a:avLst/>
              </a:prstGeom>
              <a:blipFill rotWithShape="1">
                <a:blip r:embed="rId3"/>
                <a:stretch>
                  <a:fillRect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467544" y="1268760"/>
            <a:ext cx="835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Welche Komponente der Gewichtskraft beschleunigt den Körper?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5678462" y="3470610"/>
            <a:ext cx="1579935" cy="2766702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5985246" y="4008627"/>
            <a:ext cx="2907234" cy="1868645"/>
            <a:chOff x="5985246" y="4008627"/>
            <a:chExt cx="2907234" cy="1868645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6601896" y="4662742"/>
              <a:ext cx="2290584" cy="1214530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ogen 16"/>
            <p:cNvSpPr/>
            <p:nvPr/>
          </p:nvSpPr>
          <p:spPr>
            <a:xfrm rot="1689768">
              <a:off x="5985246" y="4008627"/>
              <a:ext cx="1233300" cy="13082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6901413" y="4490353"/>
              <a:ext cx="95098" cy="950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128890" y="1026571"/>
                <a:ext cx="463864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Konstruktion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𝑆𝐺</m:t>
                            </m:r>
                          </m:sub>
                        </m:sSub>
                      </m:e>
                    </m:ac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90" y="1026571"/>
                <a:ext cx="4638642" cy="506421"/>
              </a:xfrm>
              <a:prstGeom prst="rect">
                <a:avLst/>
              </a:prstGeom>
              <a:blipFill rotWithShape="1">
                <a:blip r:embed="rId3"/>
                <a:stretch>
                  <a:fillRect l="-1971"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88092" y="1661824"/>
            <a:ext cx="3347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</a:t>
            </a:r>
            <a:r>
              <a:rPr lang="de-DE" dirty="0">
                <a:latin typeface="Calibri" pitchFamily="34" charset="0"/>
                <a:cs typeface="Calibri" pitchFamily="34" charset="0"/>
              </a:rPr>
              <a:t>: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1 </a:t>
            </a:r>
            <a:r>
              <a:rPr lang="de-DE" dirty="0">
                <a:latin typeface="Calibri" pitchFamily="34" charset="0"/>
                <a:cs typeface="Calibri" pitchFamily="34" charset="0"/>
              </a:rPr>
              <a:t>cm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10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N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691680" y="2272617"/>
            <a:ext cx="2290584" cy="1214530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691680" y="2272620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1534235" y="2282302"/>
            <a:ext cx="1024830" cy="1818967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072326" y="2760307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26" y="2760307"/>
                <a:ext cx="585610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/>
          <p:cNvSpPr txBox="1"/>
          <p:nvPr/>
        </p:nvSpPr>
        <p:spPr>
          <a:xfrm>
            <a:off x="102565" y="4859785"/>
            <a:ext cx="5374933" cy="830997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. Schritt: Geeignete Parallelverschiebung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Wirklinien und Kraftpfeile</a:t>
            </a:r>
            <a:endParaRPr lang="de-DE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749521" y="1871387"/>
            <a:ext cx="165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  <a:p>
            <a:r>
              <a:rPr lang="de-DE" dirty="0" smtClean="0">
                <a:latin typeface="+mn-lt"/>
              </a:rPr>
              <a:t>Kräfteskizze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5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Fadenpendel: Kräfteaddition</a:t>
            </a:r>
            <a:endParaRPr lang="de-DE" sz="3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441876" y="1052736"/>
            <a:ext cx="2395314" cy="3770026"/>
            <a:chOff x="6209134" y="1483562"/>
            <a:chExt cx="2395314" cy="3770026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6444208" y="1714395"/>
              <a:ext cx="1800200" cy="3226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884368" y="1483562"/>
              <a:ext cx="720080" cy="230833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209134" y="4933548"/>
              <a:ext cx="320040" cy="32004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5678462" y="3470610"/>
            <a:ext cx="1579935" cy="2766702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85183"/>
                <a:ext cx="585610" cy="506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5749521" y="1871387"/>
            <a:ext cx="165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Lageplan</a:t>
            </a:r>
          </a:p>
          <a:p>
            <a:r>
              <a:rPr lang="de-DE" dirty="0" smtClean="0">
                <a:latin typeface="+mn-lt"/>
              </a:rPr>
              <a:t>Kräfteskizze</a:t>
            </a:r>
            <a:endParaRPr lang="de-DE" dirty="0">
              <a:latin typeface="+mn-lt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985246" y="4008627"/>
            <a:ext cx="2907234" cy="1868645"/>
            <a:chOff x="5985246" y="4008627"/>
            <a:chExt cx="2907234" cy="1868645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6601896" y="4662742"/>
              <a:ext cx="2290584" cy="1214530"/>
            </a:xfrm>
            <a:prstGeom prst="line">
              <a:avLst/>
            </a:prstGeom>
            <a:ln w="38100">
              <a:solidFill>
                <a:srgbClr val="FF2F2F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ogen 16"/>
            <p:cNvSpPr/>
            <p:nvPr/>
          </p:nvSpPr>
          <p:spPr>
            <a:xfrm rot="1689768">
              <a:off x="5985246" y="4008627"/>
              <a:ext cx="1233300" cy="13082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6901413" y="4490353"/>
              <a:ext cx="95098" cy="950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128890" y="1026571"/>
                <a:ext cx="463864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Konstruktion von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ü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𝑐𝑘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𝑆𝐺</m:t>
                            </m:r>
                          </m:sub>
                        </m:sSub>
                      </m:e>
                    </m:ac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90" y="1026571"/>
                <a:ext cx="4638642" cy="506421"/>
              </a:xfrm>
              <a:prstGeom prst="rect">
                <a:avLst/>
              </a:prstGeom>
              <a:blipFill rotWithShape="1">
                <a:blip r:embed="rId3"/>
                <a:stretch>
                  <a:fillRect l="-1971" t="-1205" b="-26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263550" y="1646694"/>
            <a:ext cx="3844386" cy="2826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88092" y="1661824"/>
            <a:ext cx="3347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Kräfteplan</a:t>
            </a:r>
            <a:r>
              <a:rPr lang="de-DE" dirty="0">
                <a:latin typeface="Calibri" pitchFamily="34" charset="0"/>
                <a:cs typeface="Calibri" pitchFamily="34" charset="0"/>
              </a:rPr>
              <a:t>: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1 </a:t>
            </a:r>
            <a:r>
              <a:rPr lang="de-DE" dirty="0">
                <a:latin typeface="Calibri" pitchFamily="34" charset="0"/>
                <a:cs typeface="Calibri" pitchFamily="34" charset="0"/>
              </a:rPr>
              <a:t>cm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≙ </a:t>
            </a:r>
            <a:r>
              <a:rPr lang="de-DE" dirty="0" smtClean="0">
                <a:latin typeface="Cambria Math"/>
                <a:ea typeface="Cambria Math"/>
                <a:cs typeface="Calibri" pitchFamily="34" charset="0"/>
              </a:rPr>
              <a:t>10 </a:t>
            </a:r>
            <a:r>
              <a:rPr lang="de-DE" dirty="0">
                <a:latin typeface="Cambria Math"/>
                <a:ea typeface="Cambria Math"/>
                <a:cs typeface="Calibri" pitchFamily="34" charset="0"/>
              </a:rPr>
              <a:t>N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601896" y="4662745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691680" y="2272617"/>
            <a:ext cx="2290584" cy="1214530"/>
          </a:xfrm>
          <a:prstGeom prst="line">
            <a:avLst/>
          </a:prstGeom>
          <a:ln w="38100">
            <a:solidFill>
              <a:srgbClr val="FF2F2F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691680" y="2272620"/>
            <a:ext cx="0" cy="1574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1534235" y="2282302"/>
            <a:ext cx="1024830" cy="1818967"/>
          </a:xfrm>
          <a:prstGeom prst="line">
            <a:avLst/>
          </a:prstGeom>
          <a:ln w="38100">
            <a:solidFill>
              <a:srgbClr val="008000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072326" y="2760307"/>
                <a:ext cx="58561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26" y="2760307"/>
                <a:ext cx="585610" cy="5064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27"/>
          <p:cNvCxnSpPr/>
          <p:nvPr/>
        </p:nvCxnSpPr>
        <p:spPr>
          <a:xfrm flipH="1">
            <a:off x="1706920" y="2625823"/>
            <a:ext cx="648000" cy="1169199"/>
          </a:xfrm>
          <a:prstGeom prst="line">
            <a:avLst/>
          </a:prstGeom>
          <a:ln w="57150">
            <a:solidFill>
              <a:srgbClr val="008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691680" y="2286886"/>
            <a:ext cx="663240" cy="338937"/>
          </a:xfrm>
          <a:prstGeom prst="line">
            <a:avLst/>
          </a:prstGeom>
          <a:ln w="57150">
            <a:solidFill>
              <a:srgbClr val="FF2F2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2128890" y="3140968"/>
                <a:ext cx="700256" cy="50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90" y="3140968"/>
                <a:ext cx="700256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2577505" y="2125017"/>
                <a:ext cx="955839" cy="50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ü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05" y="2125017"/>
                <a:ext cx="955839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feld 38"/>
          <p:cNvSpPr txBox="1"/>
          <p:nvPr/>
        </p:nvSpPr>
        <p:spPr>
          <a:xfrm>
            <a:off x="102565" y="4859785"/>
            <a:ext cx="4864665" cy="830997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3. Schritt: Einzeichnen der Kraftpfeile </a:t>
            </a:r>
          </a:p>
          <a:p>
            <a:r>
              <a:rPr lang="de-DE" dirty="0">
                <a:latin typeface="+mn-lt"/>
              </a:rPr>
              <a:t>a</a:t>
            </a:r>
            <a:r>
              <a:rPr lang="de-DE" dirty="0" smtClean="0">
                <a:latin typeface="+mn-lt"/>
              </a:rPr>
              <a:t>uf die Wirklinien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0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530823"/>
          </a:xfrm>
        </p:spPr>
        <p:txBody>
          <a:bodyPr/>
          <a:lstStyle/>
          <a:p>
            <a:r>
              <a:rPr lang="de-DE" b="1" dirty="0" smtClean="0"/>
              <a:t>Zusammenfassung: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altLang="de-DE" dirty="0"/>
              <a:t>Kräfteaddition ausreichend</a:t>
            </a:r>
            <a:r>
              <a:rPr lang="de-DE" altLang="de-DE" dirty="0" smtClean="0"/>
              <a:t>?</a:t>
            </a:r>
            <a:br>
              <a:rPr lang="de-DE" alt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Wird Kräftezerlegung im</a:t>
            </a:r>
            <a:br>
              <a:rPr lang="de-DE" dirty="0"/>
            </a:br>
            <a:r>
              <a:rPr lang="de-DE" dirty="0"/>
              <a:t> Physikunterricht benötigt?</a:t>
            </a:r>
          </a:p>
        </p:txBody>
      </p:sp>
    </p:spTree>
    <p:extLst>
      <p:ext uri="{BB962C8B-B14F-4D97-AF65-F5344CB8AC3E}">
        <p14:creationId xmlns:p14="http://schemas.microsoft.com/office/powerpoint/2010/main" val="18808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2390" y="1340768"/>
                <a:ext cx="8640089" cy="4896544"/>
              </a:xfrm>
            </p:spPr>
            <p:txBody>
              <a:bodyPr/>
              <a:lstStyle/>
              <a:p>
                <a:r>
                  <a:rPr lang="de-DE" dirty="0" smtClean="0"/>
                  <a:t>Bei vorherigen Beispielen Lösung über Kräfteaddition oder Kräftezerlegung möglich</a:t>
                </a:r>
              </a:p>
              <a:p>
                <a:r>
                  <a:rPr lang="de-DE" dirty="0"/>
                  <a:t>Vollständig auf </a:t>
                </a:r>
                <a:r>
                  <a:rPr lang="de-DE" dirty="0" smtClean="0"/>
                  <a:t>(einfache) </a:t>
                </a:r>
                <a:r>
                  <a:rPr lang="de-DE" b="1" dirty="0" smtClean="0"/>
                  <a:t>Kräftezerlegung</a:t>
                </a:r>
                <a:r>
                  <a:rPr lang="de-DE" dirty="0" smtClean="0"/>
                  <a:t> </a:t>
                </a:r>
                <a:r>
                  <a:rPr lang="de-DE" dirty="0"/>
                  <a:t>kann </a:t>
                </a:r>
                <a:r>
                  <a:rPr lang="de-DE" b="1" dirty="0"/>
                  <a:t>nicht</a:t>
                </a:r>
                <a:r>
                  <a:rPr lang="de-DE" dirty="0"/>
                  <a:t> </a:t>
                </a:r>
                <a:r>
                  <a:rPr lang="de-DE" b="1" dirty="0" smtClean="0"/>
                  <a:t>verzichtet</a:t>
                </a:r>
                <a:r>
                  <a:rPr lang="de-DE" dirty="0" smtClean="0"/>
                  <a:t> werden: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∙∆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2390" y="1340768"/>
                <a:ext cx="8640089" cy="4896544"/>
              </a:xfrm>
              <a:blipFill rotWithShape="1">
                <a:blip r:embed="rId2"/>
                <a:stretch>
                  <a:fillRect l="-1199" t="-12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Genügt Kräfteaddition?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848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640089" cy="4896544"/>
          </a:xfrm>
        </p:spPr>
        <p:txBody>
          <a:bodyPr/>
          <a:lstStyle/>
          <a:p>
            <a:r>
              <a:rPr lang="de-DE" dirty="0" smtClean="0"/>
              <a:t>Zentrale Bedeutung der resultierenden Kraft und Grundgleichung der Mechanik wird deutlich </a:t>
            </a:r>
            <a:br>
              <a:rPr lang="de-DE" dirty="0" smtClean="0"/>
            </a:br>
            <a:r>
              <a:rPr lang="de-DE" dirty="0" smtClean="0"/>
              <a:t>(siehe Bildungsplan)</a:t>
            </a:r>
          </a:p>
          <a:p>
            <a:r>
              <a:rPr lang="de-DE" dirty="0" smtClean="0"/>
              <a:t>Mehr Übungen zur Anwendung der</a:t>
            </a:r>
            <a:br>
              <a:rPr lang="de-DE" dirty="0" smtClean="0"/>
            </a:br>
            <a:r>
              <a:rPr lang="de-DE" dirty="0" smtClean="0"/>
              <a:t>Grundgleichung der Mechanik</a:t>
            </a:r>
          </a:p>
          <a:p>
            <a:r>
              <a:rPr lang="de-DE" dirty="0" smtClean="0"/>
              <a:t>Weniger Unsicherheit: Anwendung der Grundgleichung führt (fast) immer zum Ziel</a:t>
            </a:r>
          </a:p>
          <a:p>
            <a:r>
              <a:rPr lang="de-DE" dirty="0" smtClean="0"/>
              <a:t>Zeitersparnis: geeignete Kräftezerlegung erscheint oftmals willkürlich → benötigt viel Übung</a:t>
            </a:r>
          </a:p>
          <a:p>
            <a:r>
              <a:rPr lang="de-DE" dirty="0" smtClean="0"/>
              <a:t>Kräfteaddition leicht ausbaufähig in Studium: zusätzlich Drehmomentaddition für starren Körper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Vorteile Schwerpunkt Kräfteaddition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63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1340768"/>
            <a:ext cx="8640089" cy="4896544"/>
          </a:xfrm>
        </p:spPr>
        <p:txBody>
          <a:bodyPr/>
          <a:lstStyle/>
          <a:p>
            <a:r>
              <a:rPr lang="de-DE" dirty="0" smtClean="0"/>
              <a:t>„Newtons Rezept“ von Dr. Josef </a:t>
            </a:r>
            <a:r>
              <a:rPr lang="de-DE" dirty="0" err="1" smtClean="0"/>
              <a:t>Küblbeck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Zusätzliches Material: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744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61729" y="2635841"/>
            <a:ext cx="6099280" cy="3691088"/>
            <a:chOff x="2561729" y="2635841"/>
            <a:chExt cx="6099280" cy="369108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561729" y="2635841"/>
              <a:ext cx="6099280" cy="3691088"/>
              <a:chOff x="1615235" y="2616751"/>
              <a:chExt cx="6099280" cy="3691088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615235" y="2616751"/>
                <a:ext cx="6099280" cy="3691088"/>
                <a:chOff x="1218175" y="2186184"/>
                <a:chExt cx="6099280" cy="3691088"/>
              </a:xfrm>
            </p:grpSpPr>
            <p:cxnSp>
              <p:nvCxnSpPr>
                <p:cNvPr id="7" name="Gerade Verbindung 6"/>
                <p:cNvCxnSpPr/>
                <p:nvPr/>
              </p:nvCxnSpPr>
              <p:spPr>
                <a:xfrm flipV="1">
                  <a:off x="1268783" y="2186184"/>
                  <a:ext cx="6048672" cy="306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hteck 7"/>
                <p:cNvSpPr/>
                <p:nvPr/>
              </p:nvSpPr>
              <p:spPr>
                <a:xfrm rot="19980000">
                  <a:off x="4067172" y="2582945"/>
                  <a:ext cx="1692188" cy="72008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" name="Gerade Verbindung mit Pfeil 5"/>
                <p:cNvCxnSpPr/>
                <p:nvPr/>
              </p:nvCxnSpPr>
              <p:spPr>
                <a:xfrm>
                  <a:off x="4972360" y="2942985"/>
                  <a:ext cx="45352" cy="29342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feld 9"/>
                    <p:cNvSpPr txBox="1"/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0" name="Textfeld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102" y="4077071"/>
                      <a:ext cx="585610" cy="50642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Gerade Verbindung 11"/>
                <p:cNvCxnSpPr/>
                <p:nvPr/>
              </p:nvCxnSpPr>
              <p:spPr>
                <a:xfrm flipH="1" flipV="1">
                  <a:off x="3707904" y="3573016"/>
                  <a:ext cx="1309808" cy="2295472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16"/>
                <p:cNvCxnSpPr/>
                <p:nvPr/>
              </p:nvCxnSpPr>
              <p:spPr>
                <a:xfrm flipH="1" flipV="1">
                  <a:off x="4959024" y="2951753"/>
                  <a:ext cx="1309808" cy="2295472"/>
                </a:xfrm>
                <a:prstGeom prst="line">
                  <a:avLst/>
                </a:prstGeom>
                <a:ln w="57150">
                  <a:solidFill>
                    <a:srgbClr val="008000"/>
                  </a:solidFill>
                  <a:prstDash val="solid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17"/>
                <p:cNvCxnSpPr/>
                <p:nvPr/>
              </p:nvCxnSpPr>
              <p:spPr>
                <a:xfrm flipH="1">
                  <a:off x="5017712" y="5247225"/>
                  <a:ext cx="1251120" cy="621263"/>
                </a:xfrm>
                <a:prstGeom prst="line">
                  <a:avLst/>
                </a:prstGeom>
                <a:ln w="254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feld 19"/>
                    <p:cNvSpPr txBox="1"/>
                    <p:nvPr/>
                  </p:nvSpPr>
                  <p:spPr>
                    <a:xfrm>
                      <a:off x="3332865" y="2791957"/>
                      <a:ext cx="750077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𝐺𝐻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0" name="Textfeld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2865" y="2791957"/>
                      <a:ext cx="750077" cy="50642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feld 21"/>
                    <p:cNvSpPr txBox="1"/>
                    <p:nvPr/>
                  </p:nvSpPr>
                  <p:spPr>
                    <a:xfrm>
                      <a:off x="5830597" y="3716184"/>
                      <a:ext cx="750911" cy="506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𝐺𝑁</m:t>
                                  </m:r>
                                </m:sub>
                              </m:sSub>
                            </m:e>
                          </m:acc>
                        </m:oMath>
                      </a14:m>
                      <a:r>
                        <a:rPr lang="de-DE" dirty="0" smtClean="0">
                          <a:solidFill>
                            <a:srgbClr val="FFCC66"/>
                          </a:solidFill>
                        </a:rPr>
                        <a:t> </a:t>
                      </a:r>
                      <a:endParaRPr lang="de-DE" dirty="0">
                        <a:solidFill>
                          <a:srgbClr val="FFCC6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feld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0597" y="3716184"/>
                      <a:ext cx="750911" cy="50642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feld 23"/>
                <p:cNvSpPr txBox="1"/>
                <p:nvPr/>
              </p:nvSpPr>
              <p:spPr>
                <a:xfrm>
                  <a:off x="5176681" y="2585215"/>
                  <a:ext cx="37702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6000" dirty="0" smtClean="0"/>
                    <a:t>.</a:t>
                  </a:r>
                  <a:endParaRPr lang="de-DE" sz="6000" dirty="0"/>
                </a:p>
              </p:txBody>
            </p:sp>
            <p:cxnSp>
              <p:nvCxnSpPr>
                <p:cNvPr id="19" name="Gerade Verbindung 18"/>
                <p:cNvCxnSpPr/>
                <p:nvPr/>
              </p:nvCxnSpPr>
              <p:spPr>
                <a:xfrm flipV="1">
                  <a:off x="1218175" y="2951753"/>
                  <a:ext cx="3740849" cy="1917557"/>
                </a:xfrm>
                <a:prstGeom prst="line">
                  <a:avLst/>
                </a:prstGeom>
                <a:ln w="38100">
                  <a:solidFill>
                    <a:srgbClr val="FF2F2F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uppieren 10"/>
              <p:cNvGrpSpPr/>
              <p:nvPr/>
            </p:nvGrpSpPr>
            <p:grpSpPr>
              <a:xfrm>
                <a:off x="4138086" y="3335082"/>
                <a:ext cx="1276686" cy="673572"/>
                <a:chOff x="3730580" y="2899444"/>
                <a:chExt cx="1276686" cy="673572"/>
              </a:xfrm>
            </p:grpSpPr>
            <p:sp>
              <p:nvSpPr>
                <p:cNvPr id="21" name="Ellipse 20"/>
                <p:cNvSpPr>
                  <a:spLocks noChangeAspect="1"/>
                </p:cNvSpPr>
                <p:nvPr/>
              </p:nvSpPr>
              <p:spPr>
                <a:xfrm>
                  <a:off x="4902146" y="2899444"/>
                  <a:ext cx="105120" cy="10513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" name="Gerade Verbindung mit Pfeil 8"/>
                <p:cNvCxnSpPr/>
                <p:nvPr/>
              </p:nvCxnSpPr>
              <p:spPr>
                <a:xfrm flipH="1">
                  <a:off x="3730580" y="2951753"/>
                  <a:ext cx="1228444" cy="62126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Bogen 22"/>
            <p:cNvSpPr/>
            <p:nvPr/>
          </p:nvSpPr>
          <p:spPr>
            <a:xfrm>
              <a:off x="6068461" y="3476303"/>
              <a:ext cx="783197" cy="683780"/>
            </a:xfrm>
            <a:prstGeom prst="arc">
              <a:avLst>
                <a:gd name="adj1" fmla="val 19464175"/>
                <a:gd name="adj2" fmla="val 26691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380919" y="1777192"/>
                <a:ext cx="401731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Rechtwinklige Kräftezerlegung 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liefert nun auch</a:t>
                </a:r>
              </a:p>
              <a:p>
                <a:r>
                  <a:rPr lang="de-DE" dirty="0" smtClean="0">
                    <a:latin typeface="+mn-lt"/>
                  </a:rPr>
                  <a:t>den Betrag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𝐺𝐻</m:t>
                        </m:r>
                      </m:sub>
                    </m:sSub>
                  </m:oMath>
                </a14:m>
                <a:r>
                  <a:rPr lang="de-DE" dirty="0" smtClean="0">
                    <a:latin typeface="+mn-lt"/>
                  </a:rPr>
                  <a:t>: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9" y="1777192"/>
                <a:ext cx="4017318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276" t="-4082" r="-1517" b="-112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467544" y="1268760"/>
            <a:ext cx="835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Welche Komponente der Gewichtskraft beschleunigt den Körper?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61729" y="2635841"/>
            <a:ext cx="6517415" cy="3691088"/>
            <a:chOff x="1615235" y="2616751"/>
            <a:chExt cx="6517415" cy="369108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15235" y="2616751"/>
              <a:ext cx="6517415" cy="3691088"/>
              <a:chOff x="1218175" y="2186184"/>
              <a:chExt cx="6517415" cy="3691088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mit Pfeil 5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Gerade Verbindung 16"/>
              <p:cNvCxnSpPr/>
              <p:nvPr/>
            </p:nvCxnSpPr>
            <p:spPr>
              <a:xfrm flipH="1" flipV="1">
                <a:off x="4965152" y="2957080"/>
                <a:ext cx="2770438" cy="1544992"/>
              </a:xfrm>
              <a:prstGeom prst="line">
                <a:avLst/>
              </a:prstGeom>
              <a:ln w="57150">
                <a:solidFill>
                  <a:srgbClr val="008000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feld 19"/>
                  <p:cNvSpPr txBox="1"/>
                  <p:nvPr/>
                </p:nvSpPr>
                <p:spPr>
                  <a:xfrm>
                    <a:off x="2605220" y="3209763"/>
                    <a:ext cx="705578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Textfeld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5220" y="3209763"/>
                    <a:ext cx="705578" cy="50642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6350371" y="3209762"/>
                    <a:ext cx="705578" cy="5064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de-DE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de-DE" dirty="0" smtClean="0">
                        <a:solidFill>
                          <a:srgbClr val="FFCC66"/>
                        </a:solidFill>
                      </a:rPr>
                      <a:t> </a:t>
                    </a:r>
                    <a:endParaRPr lang="de-DE" dirty="0">
                      <a:solidFill>
                        <a:srgbClr val="FFCC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feld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0371" y="3209762"/>
                    <a:ext cx="705578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Gerade Verbindung 18"/>
              <p:cNvCxnSpPr/>
              <p:nvPr/>
            </p:nvCxnSpPr>
            <p:spPr>
              <a:xfrm flipV="1">
                <a:off x="1218175" y="2951753"/>
                <a:ext cx="3740849" cy="1917557"/>
              </a:xfrm>
              <a:prstGeom prst="line">
                <a:avLst/>
              </a:prstGeom>
              <a:ln w="38100">
                <a:solidFill>
                  <a:srgbClr val="FF2F2F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2624290" y="3335082"/>
              <a:ext cx="2790482" cy="1425766"/>
              <a:chOff x="2216784" y="2899444"/>
              <a:chExt cx="2790482" cy="1425766"/>
            </a:xfrm>
          </p:grpSpPr>
          <p:sp>
            <p:nvSpPr>
              <p:cNvPr id="21" name="Ellipse 20"/>
              <p:cNvSpPr>
                <a:spLocks noChangeAspect="1"/>
              </p:cNvSpPr>
              <p:nvPr/>
            </p:nvSpPr>
            <p:spPr>
              <a:xfrm>
                <a:off x="4902146" y="2899444"/>
                <a:ext cx="105120" cy="1051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" name="Gerade Verbindung mit Pfeil 8"/>
              <p:cNvCxnSpPr/>
              <p:nvPr/>
            </p:nvCxnSpPr>
            <p:spPr>
              <a:xfrm flipH="1">
                <a:off x="2216784" y="2951753"/>
                <a:ext cx="2742240" cy="137345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Gerade Verbindung 27"/>
          <p:cNvCxnSpPr/>
          <p:nvPr/>
        </p:nvCxnSpPr>
        <p:spPr>
          <a:xfrm flipV="1">
            <a:off x="6347350" y="4951729"/>
            <a:ext cx="2731794" cy="137520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 flipV="1">
            <a:off x="3590828" y="4779938"/>
            <a:ext cx="2770438" cy="154499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539552" y="1777192"/>
            <a:ext cx="2351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Weshalb ist </a:t>
            </a:r>
            <a:r>
              <a:rPr lang="de-DE" b="1" dirty="0" smtClean="0">
                <a:latin typeface="+mn-lt"/>
              </a:rPr>
              <a:t>diese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Kräftezerlegung </a:t>
            </a:r>
          </a:p>
          <a:p>
            <a:r>
              <a:rPr lang="de-DE" b="1" dirty="0" smtClean="0">
                <a:latin typeface="+mn-lt"/>
              </a:rPr>
              <a:t>nicht</a:t>
            </a:r>
            <a:r>
              <a:rPr lang="de-DE" dirty="0" smtClean="0">
                <a:latin typeface="+mn-lt"/>
              </a:rPr>
              <a:t> </a:t>
            </a:r>
            <a:r>
              <a:rPr lang="de-DE" b="1" dirty="0" smtClean="0">
                <a:latin typeface="+mn-lt"/>
              </a:rPr>
              <a:t>geeignet</a:t>
            </a:r>
            <a:r>
              <a:rPr lang="de-DE" dirty="0" smtClean="0">
                <a:latin typeface="+mn-lt"/>
              </a:rPr>
              <a:t>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7544" y="1268760"/>
            <a:ext cx="835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Welche Komponente der Gewichtskraft beschleunigt den Körper?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Schiefe Ebene: Kräftezerlegung</a:t>
            </a:r>
            <a:endParaRPr lang="de-DE" sz="3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61729" y="2635841"/>
            <a:ext cx="6517415" cy="3691088"/>
            <a:chOff x="1615235" y="2616751"/>
            <a:chExt cx="6517415" cy="369108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615235" y="2616751"/>
              <a:ext cx="6517415" cy="3691088"/>
              <a:chOff x="1218175" y="2186184"/>
              <a:chExt cx="6517415" cy="3691088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1268783" y="2186184"/>
                <a:ext cx="6048672" cy="30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 rot="19980000">
                <a:off x="4067172" y="2582945"/>
                <a:ext cx="1692188" cy="72008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mit Pfeil 5"/>
              <p:cNvCxnSpPr/>
              <p:nvPr/>
            </p:nvCxnSpPr>
            <p:spPr>
              <a:xfrm>
                <a:off x="4972360" y="2942985"/>
                <a:ext cx="45352" cy="29342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102" y="4077071"/>
                    <a:ext cx="585610" cy="50642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Gerade Verbindung 16"/>
              <p:cNvCxnSpPr/>
              <p:nvPr/>
            </p:nvCxnSpPr>
            <p:spPr>
              <a:xfrm flipH="1" flipV="1">
                <a:off x="4965152" y="2957080"/>
                <a:ext cx="2770438" cy="1544992"/>
              </a:xfrm>
              <a:prstGeom prst="line">
                <a:avLst/>
              </a:prstGeom>
              <a:ln w="57150">
                <a:solidFill>
                  <a:srgbClr val="008000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feld 19"/>
                  <p:cNvSpPr txBox="1"/>
                  <p:nvPr/>
                </p:nvSpPr>
                <p:spPr>
                  <a:xfrm>
                    <a:off x="2605220" y="3209763"/>
                    <a:ext cx="705578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Textfeld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5220" y="3209763"/>
                    <a:ext cx="705578" cy="50642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6350371" y="3209762"/>
                    <a:ext cx="705578" cy="5064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de-DE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de-DE" dirty="0" smtClean="0">
                        <a:solidFill>
                          <a:srgbClr val="FFCC66"/>
                        </a:solidFill>
                      </a:rPr>
                      <a:t> </a:t>
                    </a:r>
                    <a:endParaRPr lang="de-DE" dirty="0">
                      <a:solidFill>
                        <a:srgbClr val="FFCC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feld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0371" y="3209762"/>
                    <a:ext cx="705578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Gerade Verbindung 18"/>
              <p:cNvCxnSpPr/>
              <p:nvPr/>
            </p:nvCxnSpPr>
            <p:spPr>
              <a:xfrm flipV="1">
                <a:off x="1218175" y="2951753"/>
                <a:ext cx="3740849" cy="1917557"/>
              </a:xfrm>
              <a:prstGeom prst="line">
                <a:avLst/>
              </a:prstGeom>
              <a:ln w="38100">
                <a:solidFill>
                  <a:srgbClr val="FF2F2F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2624290" y="3335082"/>
              <a:ext cx="2790482" cy="1425766"/>
              <a:chOff x="2216784" y="2899444"/>
              <a:chExt cx="2790482" cy="1425766"/>
            </a:xfrm>
          </p:grpSpPr>
          <p:sp>
            <p:nvSpPr>
              <p:cNvPr id="21" name="Ellipse 20"/>
              <p:cNvSpPr>
                <a:spLocks noChangeAspect="1"/>
              </p:cNvSpPr>
              <p:nvPr/>
            </p:nvSpPr>
            <p:spPr>
              <a:xfrm>
                <a:off x="4902146" y="2899444"/>
                <a:ext cx="105120" cy="1051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" name="Gerade Verbindung mit Pfeil 8"/>
              <p:cNvCxnSpPr/>
              <p:nvPr/>
            </p:nvCxnSpPr>
            <p:spPr>
              <a:xfrm flipH="1">
                <a:off x="2216784" y="2951753"/>
                <a:ext cx="2742240" cy="137345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Gerade Verbindung 27"/>
          <p:cNvCxnSpPr/>
          <p:nvPr/>
        </p:nvCxnSpPr>
        <p:spPr>
          <a:xfrm flipV="1">
            <a:off x="6347350" y="4951729"/>
            <a:ext cx="2731794" cy="137520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 flipV="1">
            <a:off x="3590828" y="4779938"/>
            <a:ext cx="2770438" cy="154499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539552" y="1777192"/>
            <a:ext cx="2351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Weshalb ist </a:t>
            </a:r>
            <a:r>
              <a:rPr lang="de-DE" b="1" dirty="0" smtClean="0">
                <a:latin typeface="+mn-lt"/>
              </a:rPr>
              <a:t>diese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Kräftezerlegung </a:t>
            </a:r>
          </a:p>
          <a:p>
            <a:r>
              <a:rPr lang="de-DE" b="1" dirty="0" smtClean="0">
                <a:latin typeface="+mn-lt"/>
              </a:rPr>
              <a:t>nicht</a:t>
            </a:r>
            <a:r>
              <a:rPr lang="de-DE" dirty="0" smtClean="0">
                <a:latin typeface="+mn-lt"/>
              </a:rPr>
              <a:t> </a:t>
            </a:r>
            <a:r>
              <a:rPr lang="de-DE" b="1" dirty="0" smtClean="0">
                <a:latin typeface="+mn-lt"/>
              </a:rPr>
              <a:t>geeignet</a:t>
            </a:r>
            <a:r>
              <a:rPr lang="de-DE" dirty="0" smtClean="0">
                <a:latin typeface="+mn-lt"/>
              </a:rPr>
              <a:t>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63688" y="5246184"/>
            <a:ext cx="642981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Den Schülern ist dies nicht ohne weiteres klar!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Beliebigkeit der Zerlegung?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67544" y="1268760"/>
            <a:ext cx="835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Welche Komponente der Gewichtskraft beschleunigt den Körper?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2630</Words>
  <Application>Microsoft Office PowerPoint</Application>
  <PresentationFormat>Bildschirmpräsentation (4:3)</PresentationFormat>
  <Paragraphs>576</Paragraphs>
  <Slides>65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66" baseType="lpstr">
      <vt:lpstr>Powerpoint_ZPG</vt:lpstr>
      <vt:lpstr>Kräfteaddition ausreichend? Wird Kräftezerlegung im  Physikunterricht benötigt?</vt:lpstr>
      <vt:lpstr>Inhaltsbezogene Kompetenzen Klassenstufe 9/10: Dynamik</vt:lpstr>
      <vt:lpstr>Ein Beispiel aus der Dynamik: Schiefe Ebene</vt:lpstr>
      <vt:lpstr>Schiefe Ebene: Kräftezerlegung</vt:lpstr>
      <vt:lpstr>Schiefe Ebene: Kräftezerlegung</vt:lpstr>
      <vt:lpstr>Schiefe Ebene: Kräftezerlegung</vt:lpstr>
      <vt:lpstr>Schiefe Ebene: Kräftezerlegung</vt:lpstr>
      <vt:lpstr>Schiefe Ebene: Kräftezerlegung</vt:lpstr>
      <vt:lpstr>Schiefe Ebene: Kräftezerlegung</vt:lpstr>
      <vt:lpstr>Schiefe Ebene: Kräftezerlegung</vt:lpstr>
      <vt:lpstr>Schiefe Ebene: Voraussetzung</vt:lpstr>
      <vt:lpstr>Schiefe Ebene: Voraussetzung</vt:lpstr>
      <vt:lpstr>Schiefe Ebene: Kräfteaddition</vt:lpstr>
      <vt:lpstr>Schiefe Ebene: Kräfteaddition</vt:lpstr>
      <vt:lpstr>Schiefe Ebene: Kräfteaddition</vt:lpstr>
      <vt:lpstr>Schiefe Ebene: Kräfteaddition</vt:lpstr>
      <vt:lpstr>Schiefe Ebene: Kräfteaddition</vt:lpstr>
      <vt:lpstr>Schiefe Ebene: Kräfteaddition</vt:lpstr>
      <vt:lpstr>Schiefe Ebene: Kräfteaddition</vt:lpstr>
      <vt:lpstr>Schiefe Ebene: Kräfteaddition</vt:lpstr>
      <vt:lpstr>Schiefe Ebene: Kräfteaddition</vt:lpstr>
      <vt:lpstr>Schiefe Ebene: Kräfteaddition</vt:lpstr>
      <vt:lpstr>Klärung und Bewertung der verwendeten Begrifflichkeiten und Konzepte </vt:lpstr>
      <vt:lpstr>Vorteile Kräfteaddition</vt:lpstr>
      <vt:lpstr>Gültige Beziehungen für starren Körper </vt:lpstr>
      <vt:lpstr>Starrer Körper als Massepunkt?</vt:lpstr>
      <vt:lpstr>Wirklinie oder Angriffspunkt?</vt:lpstr>
      <vt:lpstr>Separater Kräfteplan?</vt:lpstr>
      <vt:lpstr>Herleitung über Skizze oder Konstruktion?</vt:lpstr>
      <vt:lpstr>Kräfteparallelogramm oder Polygon?</vt:lpstr>
      <vt:lpstr>Ein Beispiel aus der Statik: Weihnachtsstern über Straße</vt:lpstr>
      <vt:lpstr>Weihnachtsstern</vt:lpstr>
      <vt:lpstr>Weihnachtsstern: Kräftezerlegung</vt:lpstr>
      <vt:lpstr>Weihnachtsstern: Kräftezerlegung</vt:lpstr>
      <vt:lpstr>Weihnachtsstern: Kräftezerlegung</vt:lpstr>
      <vt:lpstr>Weihnachtsstern: Kräftezerlegung</vt:lpstr>
      <vt:lpstr>Weihnachtsstern: Kräfteaddition</vt:lpstr>
      <vt:lpstr>Weihnachtsstern: Kräfteaddition</vt:lpstr>
      <vt:lpstr>Weihnachtsstern: Kräfteaddition</vt:lpstr>
      <vt:lpstr>Weihnachtsstern: Kräfteaddition</vt:lpstr>
      <vt:lpstr>Weihnachtsstern: Kräfteaddition</vt:lpstr>
      <vt:lpstr>Weihnachtsstern: Kräfteaddition</vt:lpstr>
      <vt:lpstr>Weihnachtsstern: Kräfteaddition</vt:lpstr>
      <vt:lpstr>Weihnachtsstern: Kräfteaddition</vt:lpstr>
      <vt:lpstr>Weihnachtsstern: Kräfteaddition</vt:lpstr>
      <vt:lpstr>Ein Beispiel aus 11/12: Rückstellkraft Fadenpendel</vt:lpstr>
      <vt:lpstr>Inhaltsbezogene Kompetenzen Klassenstufe 11/12: Schwingungen</vt:lpstr>
      <vt:lpstr>Fadenpendel</vt:lpstr>
      <vt:lpstr>Fadenpendel: Kräftezerlegung</vt:lpstr>
      <vt:lpstr>Fadenpendel: Kräftezerlegung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Fadenpendel: Kräfteaddition</vt:lpstr>
      <vt:lpstr>Zusammenfassung:  Kräfteaddition ausreichend?  Wird Kräftezerlegung im  Physikunterricht benötigt?</vt:lpstr>
      <vt:lpstr>Genügt Kräfteaddition?</vt:lpstr>
      <vt:lpstr>Vorteile Schwerpunkt Kräfteaddition</vt:lpstr>
      <vt:lpstr>Zusätzliches Material: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Gesundheitsprävention Vermeidung von Hörschäden</dc:title>
  <dc:subject>PowerPoint-Präsentation</dc:subject>
  <dc:creator>Dr. Markus Ziegler</dc:creator>
  <cp:lastModifiedBy>Markus Ziegler</cp:lastModifiedBy>
  <cp:revision>262</cp:revision>
  <cp:lastPrinted>2014-11-07T09:42:53Z</cp:lastPrinted>
  <dcterms:created xsi:type="dcterms:W3CDTF">2015-12-07T07:50:25Z</dcterms:created>
  <dcterms:modified xsi:type="dcterms:W3CDTF">2017-09-08T08:03:30Z</dcterms:modified>
</cp:coreProperties>
</file>