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45"/>
  </p:notesMasterIdLst>
  <p:handoutMasterIdLst>
    <p:handoutMasterId r:id="rId46"/>
  </p:handoutMasterIdLst>
  <p:sldIdLst>
    <p:sldId id="258" r:id="rId2"/>
    <p:sldId id="306" r:id="rId3"/>
    <p:sldId id="307" r:id="rId4"/>
    <p:sldId id="308" r:id="rId5"/>
    <p:sldId id="327" r:id="rId6"/>
    <p:sldId id="309" r:id="rId7"/>
    <p:sldId id="312" r:id="rId8"/>
    <p:sldId id="311" r:id="rId9"/>
    <p:sldId id="313" r:id="rId10"/>
    <p:sldId id="314" r:id="rId11"/>
    <p:sldId id="360" r:id="rId12"/>
    <p:sldId id="361" r:id="rId13"/>
    <p:sldId id="315" r:id="rId14"/>
    <p:sldId id="316" r:id="rId15"/>
    <p:sldId id="317" r:id="rId16"/>
    <p:sldId id="318" r:id="rId17"/>
    <p:sldId id="319" r:id="rId18"/>
    <p:sldId id="321" r:id="rId19"/>
    <p:sldId id="323" r:id="rId20"/>
    <p:sldId id="322" r:id="rId21"/>
    <p:sldId id="324" r:id="rId22"/>
    <p:sldId id="325" r:id="rId23"/>
    <p:sldId id="326" r:id="rId24"/>
    <p:sldId id="345" r:id="rId25"/>
    <p:sldId id="347" r:id="rId26"/>
    <p:sldId id="346" r:id="rId27"/>
    <p:sldId id="348" r:id="rId28"/>
    <p:sldId id="328" r:id="rId29"/>
    <p:sldId id="329" r:id="rId30"/>
    <p:sldId id="355" r:id="rId31"/>
    <p:sldId id="356" r:id="rId32"/>
    <p:sldId id="357" r:id="rId33"/>
    <p:sldId id="358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4" r:id="rId42"/>
    <p:sldId id="362" r:id="rId43"/>
    <p:sldId id="350" r:id="rId44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33"/>
    <a:srgbClr val="FFCC66"/>
    <a:srgbClr val="33CC33"/>
    <a:srgbClr val="FF2F2F"/>
    <a:srgbClr val="99CC00"/>
    <a:srgbClr val="008000"/>
    <a:srgbClr val="6600FF"/>
    <a:srgbClr val="00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8" autoAdjust="0"/>
    <p:restoredTop sz="93617" autoAdjust="0"/>
  </p:normalViewPr>
  <p:slideViewPr>
    <p:cSldViewPr>
      <p:cViewPr varScale="1">
        <p:scale>
          <a:sx n="88" d="100"/>
          <a:sy n="88" d="100"/>
        </p:scale>
        <p:origin x="-1752" y="-62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Gleiche</a:t>
            </a:r>
            <a:r>
              <a:rPr lang="de-DE" baseline="0" dirty="0" smtClean="0"/>
              <a:t> Temperatur: Strahlungsgleichgewicht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52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Gleiche</a:t>
            </a:r>
            <a:r>
              <a:rPr lang="de-DE" baseline="0" dirty="0" smtClean="0"/>
              <a:t> Temperatur: Strahlungsgleichgewicht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52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Gleiche</a:t>
            </a:r>
            <a:r>
              <a:rPr lang="de-DE" baseline="0" dirty="0" smtClean="0"/>
              <a:t> Temperatur: Strahlungsgleichgewicht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52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6V/6W Halogenlampe erhält man z.B. bei Conrad, Best. Nr.</a:t>
            </a:r>
            <a:r>
              <a:rPr lang="de-DE" baseline="0" dirty="0" smtClean="0"/>
              <a:t> </a:t>
            </a:r>
            <a:r>
              <a:rPr lang="de-DE" dirty="0" smtClean="0"/>
              <a:t>720292 (HALOGENLAMPE TLB E10 6V 1A 9,3X31)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64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8B86-7985-4A79-82A1-69AEFB857783}" type="datetimeFigureOut">
              <a:rPr lang="de-DE"/>
              <a:pPr>
                <a:defRPr/>
              </a:pPr>
              <a:t>08.09.2017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C106-E751-461C-A306-6D8B77CD49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6004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Können preisgünstige </a:t>
            </a:r>
            <a:br>
              <a:rPr lang="de-DE" altLang="de-DE" dirty="0" smtClean="0"/>
            </a:br>
            <a:r>
              <a:rPr lang="de-DE" altLang="de-DE" dirty="0" smtClean="0"/>
              <a:t>Smartphone-Wärmebildkameras gewinnbringend im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Physikunterricht eingesetzt werden?</a:t>
            </a:r>
            <a:endParaRPr lang="de-DE" altLang="de-DE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400800" cy="1104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Dr. Markus Ziegler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08.09.2017</a:t>
            </a:r>
            <a:endParaRPr lang="de-D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82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Energieerhaltung bei Wärmestrahlung?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Widerspruch zur Energieerhaltung (oder 2. Hauptsatz)? </a:t>
            </a:r>
          </a:p>
          <a:p>
            <a:r>
              <a:rPr lang="de-DE" dirty="0" smtClean="0">
                <a:latin typeface="+mn-lt"/>
              </a:rPr>
              <a:t>Körper sendet ständig Wärmestrahlung aus</a:t>
            </a:r>
            <a:br>
              <a:rPr lang="de-DE" dirty="0" smtClean="0">
                <a:latin typeface="+mn-lt"/>
              </a:rPr>
            </a:br>
            <a:r>
              <a:rPr lang="de-DE" dirty="0">
                <a:latin typeface="+mn-lt"/>
              </a:rPr>
              <a:t>→ </a:t>
            </a:r>
            <a:r>
              <a:rPr lang="de-DE" dirty="0" smtClean="0">
                <a:latin typeface="+mn-lt"/>
              </a:rPr>
              <a:t>Körper gibt ständig Energie (Wärme) ab  </a:t>
            </a:r>
            <a:br>
              <a:rPr lang="de-DE" dirty="0" smtClean="0">
                <a:latin typeface="+mn-lt"/>
              </a:rPr>
            </a:br>
            <a:r>
              <a:rPr lang="de-DE" dirty="0">
                <a:latin typeface="+mn-lt"/>
              </a:rPr>
              <a:t>→ </a:t>
            </a:r>
            <a:r>
              <a:rPr lang="de-DE" dirty="0" smtClean="0">
                <a:latin typeface="+mn-lt"/>
              </a:rPr>
              <a:t>Energie des Körpers wird ständig geringer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    und Temperatur nimmt ständig ab</a:t>
            </a:r>
            <a:br>
              <a:rPr lang="de-DE" dirty="0" smtClean="0">
                <a:latin typeface="+mn-lt"/>
              </a:rPr>
            </a:br>
            <a:r>
              <a:rPr lang="de-DE" dirty="0">
                <a:latin typeface="+mn-lt"/>
              </a:rPr>
              <a:t>→ </a:t>
            </a:r>
            <a:r>
              <a:rPr lang="de-DE" dirty="0" smtClean="0">
                <a:latin typeface="+mn-lt"/>
              </a:rPr>
              <a:t>Körper hat nach einiger Zeit keine Energie mehr oder Temperatur könnte absoluten Nullpunkt erreichen?</a:t>
            </a:r>
            <a:br>
              <a:rPr lang="de-DE" dirty="0" smtClean="0">
                <a:latin typeface="+mn-lt"/>
              </a:rPr>
            </a:br>
            <a:r>
              <a:rPr lang="de-DE" dirty="0">
                <a:latin typeface="+mn-lt"/>
              </a:rPr>
              <a:t>→ </a:t>
            </a:r>
            <a:r>
              <a:rPr lang="de-DE" dirty="0" smtClean="0">
                <a:latin typeface="+mn-lt"/>
              </a:rPr>
              <a:t>Widerspruch!!!!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0" indent="0">
              <a:buNone/>
            </a:pP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0" indent="0">
              <a:buNone/>
            </a:pP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3974" y="1124744"/>
            <a:ext cx="83529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Diskussion: Jeder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ständig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4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Energieerhaltung bei Wärmestrahlung?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83974" y="1124744"/>
            <a:ext cx="83529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Diskussion: Jeder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ständig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</a:t>
            </a:r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2275421"/>
            <a:ext cx="8352928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„Ein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nur solange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aus, bis er die gleiche Temperatur wie die Umgebung besitzt.“</a:t>
            </a:r>
            <a:endParaRPr lang="de-DE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3974" y="1700808"/>
            <a:ext cx="8352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Mögliche Aufklärung des scheinbaren Widerspruchs?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Energieerhaltung bei Wärmestrahlung?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83974" y="1124744"/>
            <a:ext cx="83529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Diskussion: Jeder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ständig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</a:t>
            </a:r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2275421"/>
            <a:ext cx="8352928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„Ein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nur solange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aus, bis er die gleiche Temperatur wie die Umgebung besitzt.“</a:t>
            </a:r>
            <a:endParaRPr lang="de-DE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3974" y="1700808"/>
            <a:ext cx="8352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Mögliche Aufklärung des scheinbaren Widerspruchs?</a:t>
            </a:r>
            <a:endParaRPr lang="de-DE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4708" y="3429000"/>
            <a:ext cx="8352928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n-lt"/>
              </a:rPr>
              <a:t>Problem: Woher soll der Körper wissen, wann er die gleiche Temperatur wie die  Umgebung erreicht hat? 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Energieerhaltung bei Wärmestrahlung?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1. Fall: Körper hat höhere Temperatur als Umgebung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	→ Körper gibt mehr Energie durch Wärmestrahlung ab 	     als er aufnimmt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. </a:t>
            </a:r>
            <a:r>
              <a:rPr lang="de-DE" dirty="0">
                <a:latin typeface="+mn-lt"/>
              </a:rPr>
              <a:t>Fall: Körper hat </a:t>
            </a:r>
            <a:r>
              <a:rPr lang="de-DE" dirty="0" smtClean="0">
                <a:latin typeface="+mn-lt"/>
              </a:rPr>
              <a:t>geringere </a:t>
            </a:r>
            <a:r>
              <a:rPr lang="de-DE" dirty="0">
                <a:latin typeface="+mn-lt"/>
              </a:rPr>
              <a:t>Temperatur als Umgebung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	→ Körper gibt </a:t>
            </a:r>
            <a:r>
              <a:rPr lang="de-DE" dirty="0" smtClean="0">
                <a:latin typeface="+mn-lt"/>
              </a:rPr>
              <a:t>weniger </a:t>
            </a:r>
            <a:r>
              <a:rPr lang="de-DE" dirty="0">
                <a:latin typeface="+mn-lt"/>
              </a:rPr>
              <a:t>Energie durch Wärmestrahlung ab 	     als er </a:t>
            </a:r>
            <a:r>
              <a:rPr lang="de-DE" dirty="0" smtClean="0">
                <a:latin typeface="+mn-lt"/>
              </a:rPr>
              <a:t>aufnimmt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3. Fall: Gleiche Temperatur: Strahlungsgleichgewicht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0" indent="0">
              <a:buNone/>
            </a:pP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0" indent="0">
              <a:buNone/>
            </a:pP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3974" y="1124744"/>
            <a:ext cx="83529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Diskussion: Jeder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ständig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</a:t>
            </a:r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2275421"/>
            <a:ext cx="8352928" cy="1200329"/>
          </a:xfrm>
          <a:prstGeom prst="rect">
            <a:avLst/>
          </a:prstGeom>
          <a:solidFill>
            <a:srgbClr val="CC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Lösung: Jeder </a:t>
            </a:r>
            <a:r>
              <a:rPr lang="de-DE" dirty="0">
                <a:latin typeface="+mn-lt"/>
              </a:rPr>
              <a:t>Körper sendet </a:t>
            </a:r>
            <a:r>
              <a:rPr lang="de-DE" dirty="0" smtClean="0">
                <a:latin typeface="+mn-lt"/>
              </a:rPr>
              <a:t>ständig </a:t>
            </a:r>
            <a:r>
              <a:rPr lang="de-DE" dirty="0">
                <a:latin typeface="+mn-lt"/>
              </a:rPr>
              <a:t>Wärmestrahlung </a:t>
            </a:r>
            <a:r>
              <a:rPr lang="de-DE" dirty="0" smtClean="0">
                <a:latin typeface="+mn-lt"/>
              </a:rPr>
              <a:t>aus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und nimmt ständig Wärmestrahlung von der Umgebung auf.</a:t>
            </a:r>
          </a:p>
          <a:p>
            <a:r>
              <a:rPr lang="de-DE" dirty="0" smtClean="0">
                <a:latin typeface="+mn-lt"/>
              </a:rPr>
              <a:t>Intensität der Wärmestrahlung nimmt mit höherer Temperatur zu</a:t>
            </a:r>
            <a:endParaRPr lang="de-DE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3974" y="1700808"/>
            <a:ext cx="8352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Aufklärung des scheinbaren Widerspruchs: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Eigenschaften von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 Zum Beispiel in Gruppenarbeit: </a:t>
            </a:r>
          </a:p>
          <a:p>
            <a:r>
              <a:rPr lang="de-DE" b="1" dirty="0" smtClean="0">
                <a:latin typeface="+mn-lt"/>
              </a:rPr>
              <a:t>Reflexion</a:t>
            </a:r>
            <a:r>
              <a:rPr lang="de-DE" dirty="0" smtClean="0">
                <a:latin typeface="+mn-lt"/>
              </a:rPr>
              <a:t> von Wärmestrahlung (auch Unterschiede zu Licht)</a:t>
            </a:r>
          </a:p>
          <a:p>
            <a:r>
              <a:rPr lang="de-DE" b="1" dirty="0" smtClean="0">
                <a:latin typeface="+mn-lt"/>
              </a:rPr>
              <a:t>Durchsichtigkeit und Durchlässigkeit</a:t>
            </a:r>
            <a:r>
              <a:rPr lang="de-DE" dirty="0" smtClean="0">
                <a:latin typeface="+mn-lt"/>
              </a:rPr>
              <a:t>: Welche Materialien sind durchlässig / undurchlässig für Wärmestrahlung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(auch Unterschiede zu Licht)</a:t>
            </a:r>
          </a:p>
          <a:p>
            <a:r>
              <a:rPr lang="de-DE" dirty="0" smtClean="0">
                <a:latin typeface="+mn-lt"/>
              </a:rPr>
              <a:t>Hängt die Intensität der ausgesandten Wärmestrahlung nur von der Temperatur oder auch von dem Material und der Oberfläche des Körpers ab? </a:t>
            </a:r>
            <a:r>
              <a:rPr lang="de-DE" dirty="0">
                <a:latin typeface="+mn-lt"/>
              </a:rPr>
              <a:t>→ </a:t>
            </a:r>
            <a:r>
              <a:rPr lang="de-DE" b="1" dirty="0" smtClean="0">
                <a:latin typeface="+mn-lt"/>
              </a:rPr>
              <a:t>Emissionsgrad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→ Genauigkeit Wärmebildkamera</a:t>
            </a:r>
          </a:p>
          <a:p>
            <a:r>
              <a:rPr lang="de-DE" b="1" dirty="0" smtClean="0">
                <a:latin typeface="+mn-lt"/>
              </a:rPr>
              <a:t>Wärmeleitung</a:t>
            </a:r>
            <a:r>
              <a:rPr lang="de-DE" dirty="0" smtClean="0">
                <a:latin typeface="+mn-lt"/>
              </a:rPr>
              <a:t> von unterschiedlichen Materialien</a:t>
            </a:r>
          </a:p>
          <a:p>
            <a:r>
              <a:rPr lang="de-DE" dirty="0" smtClean="0">
                <a:latin typeface="+mn-lt"/>
              </a:rPr>
              <a:t>Kann sich </a:t>
            </a:r>
            <a:r>
              <a:rPr lang="de-DE" b="1" dirty="0" smtClean="0">
                <a:latin typeface="+mn-lt"/>
              </a:rPr>
              <a:t>Wärmestrahlung</a:t>
            </a:r>
            <a:r>
              <a:rPr lang="de-DE" dirty="0" smtClean="0">
                <a:latin typeface="+mn-lt"/>
              </a:rPr>
              <a:t> auch im </a:t>
            </a:r>
            <a:r>
              <a:rPr lang="de-DE" b="1" dirty="0" smtClean="0">
                <a:latin typeface="+mn-lt"/>
              </a:rPr>
              <a:t>Vakuum</a:t>
            </a:r>
            <a:r>
              <a:rPr lang="de-DE" dirty="0" smtClean="0">
                <a:latin typeface="+mn-lt"/>
              </a:rPr>
              <a:t> ausbreiten?</a:t>
            </a:r>
          </a:p>
          <a:p>
            <a:pPr marL="0" indent="0">
              <a:buNone/>
            </a:pP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7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Reflexion von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n-lt"/>
              </a:rPr>
              <a:t>IR-Reflexionen </a:t>
            </a:r>
            <a:r>
              <a:rPr lang="de-DE" dirty="0" smtClean="0">
                <a:latin typeface="+mn-lt"/>
              </a:rPr>
              <a:t>am Steinboden </a:t>
            </a:r>
            <a:r>
              <a:rPr lang="de-DE" dirty="0">
                <a:latin typeface="+mn-lt"/>
              </a:rPr>
              <a:t>– keine </a:t>
            </a:r>
            <a:r>
              <a:rPr lang="de-DE" dirty="0" smtClean="0">
                <a:latin typeface="+mn-lt"/>
              </a:rPr>
              <a:t>Licht-Reflexionen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9653" y="5742895"/>
            <a:ext cx="34563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Fahrrad zuvor in Sonne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60032" y="5004231"/>
            <a:ext cx="34904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Auch an rauen Gegenständen Reflexion möglich</a:t>
            </a:r>
          </a:p>
        </p:txBody>
      </p:sp>
    </p:spTree>
    <p:extLst>
      <p:ext uri="{BB962C8B-B14F-4D97-AF65-F5344CB8AC3E}">
        <p14:creationId xmlns:p14="http://schemas.microsoft.com/office/powerpoint/2010/main" val="12575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Reflexion von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IR-Reflexionen an Glasscheiben – keine Licht-Reflexionen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9652" y="5742895"/>
            <a:ext cx="78450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Temperaturanzeige: Temperatur von Reflexion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8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Durchlässigkeit von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Gute IR-Durchsichtigkeit von Müllsäcken</a:t>
            </a:r>
            <a:endParaRPr lang="de-DE" dirty="0">
              <a:latin typeface="+mn-lt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5200"/>
            <a:ext cx="3143957" cy="463320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02794" cy="46332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40831" y="5756928"/>
            <a:ext cx="44152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Wärmebildmodul im Müllsack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706" y="5756928"/>
            <a:ext cx="391121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Bild durch Müllsack hindurch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5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5240" y="2348518"/>
            <a:ext cx="4600800" cy="3067200"/>
          </a:xfrm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Durchlässigkeit von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67273" y="919198"/>
            <a:ext cx="391669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Gute IR-Durchsichtigkeit von einigen Kunststoffen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7273" y="5748064"/>
            <a:ext cx="39166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Hand als IR-Quelle</a:t>
            </a:r>
            <a:endParaRPr lang="de-DE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60032" y="934882"/>
            <a:ext cx="391669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Keine messbare </a:t>
            </a:r>
          </a:p>
          <a:p>
            <a:pPr algn="ctr"/>
            <a:r>
              <a:rPr lang="de-DE" dirty="0" smtClean="0">
                <a:latin typeface="+mn-lt"/>
              </a:rPr>
              <a:t>IR-Durchlässigkeit von Papier</a:t>
            </a:r>
            <a:endParaRPr lang="de-DE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50141" y="5770242"/>
            <a:ext cx="39166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Fernbedienung als IR-Quelle</a:t>
            </a:r>
            <a:endParaRPr lang="de-DE" dirty="0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9" y="2204864"/>
            <a:ext cx="364716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888" y="2322000"/>
            <a:ext cx="4633200" cy="308880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3" y="1452933"/>
            <a:ext cx="3394472" cy="4525963"/>
          </a:xfrm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Durchlässigkeit von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67273" y="919198"/>
            <a:ext cx="391669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Blinkende IR-LED sichtbar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7273" y="5447076"/>
            <a:ext cx="81071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Bei schlechter IR-durchlässig: Fernbedienung als IR-Quelle</a:t>
            </a:r>
          </a:p>
          <a:p>
            <a:pPr algn="ctr"/>
            <a:r>
              <a:rPr lang="de-DE" dirty="0">
                <a:latin typeface="+mn-lt"/>
              </a:rPr>
              <a:t>b</a:t>
            </a:r>
            <a:r>
              <a:rPr lang="de-DE" dirty="0" smtClean="0">
                <a:latin typeface="+mn-lt"/>
              </a:rPr>
              <a:t>esser geeignet als Hand</a:t>
            </a:r>
            <a:endParaRPr lang="de-DE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60032" y="934882"/>
            <a:ext cx="391669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Schlechte IR-Durchlässigkeit bei einigen Gläsern</a:t>
            </a:r>
            <a:endParaRPr lang="de-DE" dirty="0">
              <a:latin typeface="+mn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979712" y="2852936"/>
            <a:ext cx="720080" cy="6480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endCxn id="11" idx="0"/>
          </p:cNvCxnSpPr>
          <p:nvPr/>
        </p:nvCxnSpPr>
        <p:spPr>
          <a:xfrm flipH="1">
            <a:off x="2339752" y="1350380"/>
            <a:ext cx="360040" cy="15025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Smartphone-Wärmebildkameras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958778"/>
              </p:ext>
            </p:extLst>
          </p:nvPr>
        </p:nvGraphicFramePr>
        <p:xfrm>
          <a:off x="457200" y="1196752"/>
          <a:ext cx="8229600" cy="4150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 1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 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Preis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Ca. 250 €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Ca. 250 €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Temperatur-empfindlichkeit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0,15 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Temperaturbereich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-20 °C bis 120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 °C bis 330 °C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IR-Auflösung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160 x 120 Pixel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206 x 156  Pixel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Bildwiderholfrequenz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 Hz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Kontrastverstärkung</a:t>
                      </a:r>
                    </a:p>
                    <a:p>
                      <a:r>
                        <a:rPr lang="de-DE" dirty="0" smtClean="0"/>
                        <a:t>durch Kamera</a:t>
                      </a:r>
                      <a:r>
                        <a:rPr lang="de-DE" baseline="0" dirty="0" smtClean="0"/>
                        <a:t> (sichtbares Licht)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640 x 480 Pixel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nicht</a:t>
                      </a:r>
                      <a:r>
                        <a:rPr lang="de-DE" baseline="0" dirty="0" smtClean="0"/>
                        <a:t> vorhanden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Betriebssystem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Android/iOS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Android/iOS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Emissionsgrad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grob einstellbar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95536" y="5751511"/>
            <a:ext cx="8352928" cy="461665"/>
          </a:xfrm>
          <a:prstGeom prst="rect">
            <a:avLst/>
          </a:prstGeom>
          <a:solidFill>
            <a:srgbClr val="CCFF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Kostengünstiger Preis erlaubt Anschaffung für Schulen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7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Emissionsgrad 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Leslie-Würfel mit Wasser gefüllt: Temperatur ca. 70 °C</a:t>
            </a:r>
            <a:endParaRPr lang="de-DE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9" y="1734660"/>
            <a:ext cx="2090057" cy="2071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2" y="1772816"/>
            <a:ext cx="2091600" cy="1995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382" y="4052059"/>
            <a:ext cx="1782000" cy="1538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2853" y="3948805"/>
            <a:ext cx="1800000" cy="1781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67" y="3957622"/>
            <a:ext cx="1710289" cy="178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0462" y="3930397"/>
            <a:ext cx="1836450" cy="178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2561153" y="5845897"/>
            <a:ext cx="11150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24,9 °C</a:t>
            </a:r>
            <a:endParaRPr lang="de-DE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06578" y="5845808"/>
            <a:ext cx="11150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72,9 °C</a:t>
            </a:r>
            <a:endParaRPr lang="de-DE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456328" y="5846075"/>
            <a:ext cx="11150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18,2 °C</a:t>
            </a:r>
            <a:endParaRPr lang="de-DE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6849" y="5845807"/>
            <a:ext cx="11150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68,3 °C</a:t>
            </a:r>
            <a:endParaRPr lang="de-DE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22669" y="3365099"/>
            <a:ext cx="122830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schwarz</a:t>
            </a:r>
            <a:endParaRPr lang="de-DE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307523" y="3365099"/>
            <a:ext cx="14126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spiegelnd</a:t>
            </a:r>
            <a:endParaRPr lang="de-DE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61152" y="3353002"/>
            <a:ext cx="13627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Alu </a:t>
            </a:r>
            <a:r>
              <a:rPr lang="de-DE" dirty="0" err="1" smtClean="0">
                <a:latin typeface="+mn-lt"/>
              </a:rPr>
              <a:t>natur</a:t>
            </a:r>
            <a:endParaRPr lang="de-DE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3610" y="3366512"/>
            <a:ext cx="122830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weiß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62" y="1380863"/>
            <a:ext cx="2953434" cy="46332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1" y="1350380"/>
            <a:ext cx="3904658" cy="4633200"/>
          </a:xfrm>
          <a:prstGeom prst="rect">
            <a:avLst/>
          </a:prstGeom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Emissionsgrad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67273" y="919198"/>
            <a:ext cx="79278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Reagenzgläser gefüllt mit heißem Wasser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7273" y="5447076"/>
            <a:ext cx="792782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Intensität der abgestrahlten IR-Strahlung bei Alufolie am geringsten, bei schwarzer Farbe am größten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2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Emissionsgrad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4082" y="2118862"/>
            <a:ext cx="4633200" cy="3157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489652" y="919198"/>
            <a:ext cx="79596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Papier mit unterschiedlichen Farben bei Raumtemperatur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9652" y="5742895"/>
            <a:ext cx="79596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Bei Raumtemperatur Emissionsgrad näherungsweise gleich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Wärmeleitung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8032"/>
            <a:ext cx="3088799" cy="463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Aluminium, rostfreier Stahl und  Messing auf Kochplatte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7273" y="5742895"/>
            <a:ext cx="83529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Problem: Oberfläche mit nicht gleichem Emissionsgrad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1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Wärmeleitung und Wärmekapazität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50534"/>
            <a:ext cx="3474900" cy="463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Zeitliche Beobachtung, wie Handabdruck schwächer wird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7273" y="5742895"/>
            <a:ext cx="37006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Styropor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5178" y="5759904"/>
            <a:ext cx="37006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Steinboden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Konvektion und Wärmestrahlung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50534"/>
            <a:ext cx="3474900" cy="463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367273" y="5742895"/>
            <a:ext cx="37006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Heizkörper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5178" y="5759904"/>
            <a:ext cx="37006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Heizkörper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2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Energiespion am Schulhaus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80863"/>
            <a:ext cx="4523889" cy="463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Fassadenbeobachtung an einem bewölkten, kalten Tag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Ins Innere von Geräten schauen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9200"/>
            <a:ext cx="3474720" cy="463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50534"/>
            <a:ext cx="3474900" cy="463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67273" y="919198"/>
            <a:ext cx="83529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Zeitliche Beobachtung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7273" y="5742895"/>
            <a:ext cx="37006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Elektroheizung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35178" y="5759904"/>
            <a:ext cx="37006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+mn-lt"/>
              </a:rPr>
              <a:t>Kunsstoffwasserkocher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2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736304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Einsatz von Smartphone-Wärmebildkameras</a:t>
            </a:r>
            <a:r>
              <a:rPr lang="de-DE" altLang="de-DE" dirty="0"/>
              <a:t> </a:t>
            </a:r>
            <a:r>
              <a:rPr lang="de-DE" altLang="de-DE" dirty="0" smtClean="0"/>
              <a:t>in </a:t>
            </a:r>
            <a:br>
              <a:rPr lang="de-DE" altLang="de-DE" dirty="0" smtClean="0"/>
            </a:br>
            <a:r>
              <a:rPr lang="de-DE" altLang="de-DE" dirty="0" smtClean="0"/>
              <a:t> der Elektrizitätslehre</a:t>
            </a:r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42635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Parallelschaltung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11696"/>
            <a:ext cx="3474720" cy="3792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7" y="1611695"/>
            <a:ext cx="4307519" cy="3761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5404049"/>
            <a:ext cx="82021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Problem: im Wärmebild nur erkennbar, dass 10-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de-DE" dirty="0">
                <a:latin typeface="+mn-lt"/>
              </a:rPr>
              <a:t>-</a:t>
            </a:r>
            <a:r>
              <a:rPr lang="de-DE" dirty="0" smtClean="0">
                <a:latin typeface="+mn-lt"/>
              </a:rPr>
              <a:t>Widerstand größte Temperatur besitzt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0134" y="3275693"/>
            <a:ext cx="5895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 V</a:t>
            </a:r>
            <a:endParaRPr lang="de-DE" sz="18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1661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9208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56176" y="3942112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8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Vergleich mit Profi-Wärmebildkamera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52793"/>
              </p:ext>
            </p:extLst>
          </p:nvPr>
        </p:nvGraphicFramePr>
        <p:xfrm>
          <a:off x="395536" y="1988840"/>
          <a:ext cx="8229600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Smartphone-IR-Kamera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Prof</a:t>
                      </a:r>
                      <a:r>
                        <a:rPr lang="de-DE" baseline="0" dirty="0" smtClean="0"/>
                        <a:t>i-IR-Kamera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Preis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Ca. 250 €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Ca. 27</a:t>
                      </a:r>
                      <a:r>
                        <a:rPr lang="de-DE" baseline="0" dirty="0" smtClean="0"/>
                        <a:t> 000 €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Temperatur-empfindlichkeit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0,15 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0,04 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Temperaturbereich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-20 °C bis 120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 °C bis 650 °C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IR-Auflösung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160 x 120 Pixel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640 x 480  Pixel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Bildwiderholfrequenz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 Hz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Hz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Emissionsgrad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grob einstellbar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genau einstellbar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95536" y="5082407"/>
            <a:ext cx="83529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Profi-IR-Kameras sind deutlich leistungsstärker!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1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Parallelschaltung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11696"/>
            <a:ext cx="3474720" cy="3792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7" y="1612435"/>
            <a:ext cx="4307519" cy="3761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5404049"/>
            <a:ext cx="82021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Lösung: betrachte die Widerstände nacheinander mit der Wärmebildkamera und bestimme hierbei die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Temperaturen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0134" y="3275693"/>
            <a:ext cx="5895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 V</a:t>
            </a:r>
            <a:endParaRPr lang="de-DE" sz="18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1661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92080" y="3942852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56176" y="3942112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6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Parallelschaltung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9" y="1597019"/>
            <a:ext cx="1923558" cy="3792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7" y="1612435"/>
            <a:ext cx="4307519" cy="3761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5404049"/>
            <a:ext cx="82021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Lösung: betrachte die Widerstände nacheinander mit der Wärmebildkamera und bestimme hierbei die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Temperaturen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0134" y="3275693"/>
            <a:ext cx="5895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 V</a:t>
            </a:r>
            <a:endParaRPr lang="de-DE" sz="18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1661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9208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56176" y="3942112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15616" y="2906361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6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Parallelschaltung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9" y="1612435"/>
            <a:ext cx="1923558" cy="37615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7" y="1612435"/>
            <a:ext cx="4307519" cy="3761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5404049"/>
            <a:ext cx="82021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Lösung: betrachte die Widerstände nacheinander mit der Wärmebildkamera und bestimme hierbei die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Temperaturen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0134" y="3275693"/>
            <a:ext cx="5895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 V</a:t>
            </a:r>
            <a:endParaRPr lang="de-DE" sz="18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1661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9208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56176" y="3942112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0820" y="2721695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Parallelschaltung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9" y="1612435"/>
            <a:ext cx="1923558" cy="37615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47" y="1612435"/>
            <a:ext cx="4307519" cy="3761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5404049"/>
            <a:ext cx="82021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itchFamily="34" charset="0"/>
                <a:cs typeface="Calibri" pitchFamily="34" charset="0"/>
              </a:rPr>
              <a:t>Lösung: betrachte die Widerstände nacheinander mit der Wärmebildkamera und bestimme hierbei die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Temperaturen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60134" y="3275693"/>
            <a:ext cx="5895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 V</a:t>
            </a:r>
            <a:endParaRPr lang="de-DE" sz="18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1661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92080" y="3941566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56176" y="3942112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85289" y="2204864"/>
            <a:ext cx="8142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3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Reihenschaltung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442" y="2263845"/>
            <a:ext cx="4184300" cy="28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332" y="2245674"/>
            <a:ext cx="432000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154" y="5795995"/>
            <a:ext cx="8202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Betrachte die Widerstände wieder nacheinander 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92366" y="3501008"/>
            <a:ext cx="759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12 V</a:t>
            </a:r>
            <a:endParaRPr lang="de-DE" sz="1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68778" y="451760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51333" y="250218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96336" y="3501281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Reihenschaltung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1695"/>
            <a:ext cx="2880000" cy="4233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332" y="2245674"/>
            <a:ext cx="432000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154" y="5795995"/>
            <a:ext cx="8202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Betrachte die Widerstände wieder nacheinander 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92366" y="3501008"/>
            <a:ext cx="759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12 V</a:t>
            </a:r>
            <a:endParaRPr lang="de-DE" sz="1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68778" y="451760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51333" y="250218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96336" y="3501281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3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Reihenschaltung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1695"/>
            <a:ext cx="2880000" cy="4184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332" y="2245674"/>
            <a:ext cx="432000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154" y="5795995"/>
            <a:ext cx="8202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Betrachte die Widerstände wieder nacheinander 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92366" y="3501008"/>
            <a:ext cx="759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12 V</a:t>
            </a:r>
            <a:endParaRPr lang="de-DE" sz="1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68778" y="451760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51333" y="250218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96336" y="3501281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7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Leistung bei Reihenschaltung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1695"/>
            <a:ext cx="2880000" cy="39939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332" y="2245674"/>
            <a:ext cx="4320002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Ordne die Widerstände nach der Größe ihrer Leistungsabgabe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154" y="5430176"/>
            <a:ext cx="82021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10-Ohm-Widerstände bis auf Toleranz und Messungenauigkeit gleich 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92366" y="3501008"/>
            <a:ext cx="759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12 V</a:t>
            </a:r>
            <a:endParaRPr lang="de-DE" sz="1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68778" y="451760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51333" y="2502188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10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96336" y="3501281"/>
            <a:ext cx="648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47 </a:t>
            </a:r>
            <a:r>
              <a:rPr lang="el-GR" sz="1800" dirty="0" smtClean="0">
                <a:latin typeface="Cambria Math"/>
                <a:ea typeface="Cambria Math"/>
              </a:rPr>
              <a:t>Ω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6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Stromstärke bei Reihenschaltung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48" y="2430613"/>
            <a:ext cx="4320002" cy="28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073905"/>
            <a:ext cx="818656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Ist die  Stromstärke im gesamten Stromkreis gleich groß?</a:t>
            </a:r>
          </a:p>
          <a:p>
            <a:pPr algn="ctr"/>
            <a:r>
              <a:rPr lang="de-DE" dirty="0" smtClean="0">
                <a:latin typeface="+mn-lt"/>
              </a:rPr>
              <a:t>Leitungen bestehen aus </a:t>
            </a:r>
            <a:r>
              <a:rPr lang="de-DE" dirty="0" err="1" smtClean="0">
                <a:latin typeface="+mn-lt"/>
              </a:rPr>
              <a:t>Konstantandraht</a:t>
            </a:r>
            <a:r>
              <a:rPr lang="de-DE" dirty="0" smtClean="0">
                <a:latin typeface="+mn-lt"/>
              </a:rPr>
              <a:t> (d = 0,25 mm) 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154" y="5661008"/>
            <a:ext cx="82021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Wärmebild zeigt deutlich die Konstanz der Stromstärke</a:t>
            </a:r>
            <a:endParaRPr lang="de-DE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92080" y="3671142"/>
            <a:ext cx="7597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12 V</a:t>
            </a:r>
            <a:endParaRPr lang="de-DE" sz="18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33078" y="1988840"/>
            <a:ext cx="12241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Lampe</a:t>
            </a:r>
          </a:p>
          <a:p>
            <a:pPr algn="ctr"/>
            <a:r>
              <a:rPr lang="de-DE" sz="1800" dirty="0" smtClean="0">
                <a:latin typeface="+mn-lt"/>
              </a:rPr>
              <a:t>6V/6W</a:t>
            </a:r>
            <a:endParaRPr lang="de-DE" sz="18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15808"/>
            <a:ext cx="2451064" cy="288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40152" y="4972642"/>
            <a:ext cx="27859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Hier kann zusätzlich Lampe</a:t>
            </a:r>
          </a:p>
          <a:p>
            <a:pPr algn="ctr"/>
            <a:r>
              <a:rPr lang="de-DE" sz="1800" dirty="0" smtClean="0">
                <a:latin typeface="+mn-lt"/>
              </a:rPr>
              <a:t>6V/6W einfügen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2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736304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Einsatz von Smartphone-Wärmebildkameras</a:t>
            </a:r>
            <a:r>
              <a:rPr lang="de-DE" altLang="de-DE" dirty="0"/>
              <a:t> </a:t>
            </a:r>
            <a:r>
              <a:rPr lang="de-DE" altLang="de-DE" dirty="0" smtClean="0"/>
              <a:t>in </a:t>
            </a:r>
            <a:br>
              <a:rPr lang="de-DE" altLang="de-DE" dirty="0" smtClean="0"/>
            </a:br>
            <a:r>
              <a:rPr lang="de-DE" altLang="de-DE" dirty="0" smtClean="0"/>
              <a:t> der Mechanik</a:t>
            </a:r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7338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736304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Für welche Physikexperimente  genügen preisgünstige </a:t>
            </a:r>
            <a:br>
              <a:rPr lang="de-DE" altLang="de-DE" dirty="0" smtClean="0"/>
            </a:br>
            <a:r>
              <a:rPr lang="de-DE" altLang="de-DE" dirty="0" smtClean="0"/>
              <a:t>Smartphone-Wärmebildkameras?</a:t>
            </a:r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8554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Bewegungsenergie zu thermischer Energie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1695"/>
            <a:ext cx="2880000" cy="4184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Bremsspur bei Vollbremsung eines Fahrrads</a:t>
            </a:r>
            <a:endParaRPr lang="de-DE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9592" y="5795995"/>
            <a:ext cx="28803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Steinboden</a:t>
            </a:r>
            <a:endParaRPr lang="de-DE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11695"/>
            <a:ext cx="2880000" cy="418429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508104" y="5795995"/>
            <a:ext cx="2880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Linoleum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9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Lageenergie zu thermischer Energie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1027"/>
            <a:ext cx="2880000" cy="38149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1" y="1150030"/>
            <a:ext cx="818656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Wärmefleck auf Boden nach Fall eines Steines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Masse: 180 g, Fallhöhe: ca. 80 cm</a:t>
            </a:r>
            <a:endParaRPr lang="de-DE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8800" y="2589395"/>
            <a:ext cx="3814969" cy="259823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99592" y="5795995"/>
            <a:ext cx="74885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Stein wird an Bindfaden gehalten, fällt auf Sperrholz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8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Was ist nicht möglich?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Kostengünstige Smartphone-Wärmebildkameras können geringe Temperaturunterschiede </a:t>
            </a:r>
            <a:r>
              <a:rPr lang="de-DE" b="1" dirty="0" smtClean="0">
                <a:solidFill>
                  <a:srgbClr val="C00000"/>
                </a:solidFill>
                <a:latin typeface="+mn-lt"/>
              </a:rPr>
              <a:t>nicht</a:t>
            </a:r>
            <a:r>
              <a:rPr lang="de-DE" dirty="0" smtClean="0">
                <a:latin typeface="+mn-lt"/>
              </a:rPr>
              <a:t> auflösen:</a:t>
            </a:r>
          </a:p>
          <a:p>
            <a:r>
              <a:rPr lang="de-DE" dirty="0" smtClean="0">
                <a:latin typeface="+mn-lt"/>
              </a:rPr>
              <a:t>Reibung bei Fadenpendel</a:t>
            </a:r>
          </a:p>
          <a:p>
            <a:r>
              <a:rPr lang="de-DE" dirty="0" smtClean="0">
                <a:latin typeface="+mn-lt"/>
              </a:rPr>
              <a:t>Reibung bei Federpendel</a:t>
            </a:r>
          </a:p>
          <a:p>
            <a:r>
              <a:rPr lang="de-DE" dirty="0" smtClean="0">
                <a:latin typeface="+mn-lt"/>
              </a:rPr>
              <a:t>Reibung bei Fahrbahnversuchen</a:t>
            </a:r>
          </a:p>
          <a:p>
            <a:endParaRPr lang="de-DE" dirty="0" smtClean="0">
              <a:latin typeface="+mn-lt"/>
            </a:endParaRPr>
          </a:p>
          <a:p>
            <a:pPr marL="0" indent="0">
              <a:buNone/>
            </a:pP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6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Fazit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Kostengünstige Smartphone-Wärmebildkameras können den Physikunterricht bereichern.</a:t>
            </a:r>
          </a:p>
          <a:p>
            <a:pPr marL="0" indent="0">
              <a:buNone/>
            </a:pPr>
            <a:r>
              <a:rPr lang="de-DE" dirty="0" smtClean="0">
                <a:latin typeface="+mn-lt"/>
              </a:rPr>
              <a:t>Insbesondere:</a:t>
            </a:r>
          </a:p>
          <a:p>
            <a:r>
              <a:rPr lang="de-DE" dirty="0" smtClean="0">
                <a:latin typeface="+mn-lt"/>
              </a:rPr>
              <a:t>Gefühl für Wärmestrahlung kann deutlich verbessert werden</a:t>
            </a:r>
          </a:p>
          <a:p>
            <a:r>
              <a:rPr lang="de-DE" dirty="0" smtClean="0">
                <a:latin typeface="+mn-lt"/>
              </a:rPr>
              <a:t>Dissipation in der Mechanik kann nun veranschaulicht werden</a:t>
            </a:r>
          </a:p>
          <a:p>
            <a:r>
              <a:rPr lang="de-DE" dirty="0" smtClean="0">
                <a:latin typeface="+mn-lt"/>
              </a:rPr>
              <a:t>Leistungsabgabe von Widerständen kann veranschaulicht werden</a:t>
            </a:r>
          </a:p>
          <a:p>
            <a:r>
              <a:rPr lang="de-DE" dirty="0" smtClean="0">
                <a:latin typeface="+mn-lt"/>
              </a:rPr>
              <a:t>Zusätzliches Nachweismittel, dass Stromstärke in einer Schleife überall gleich groß ist</a:t>
            </a:r>
          </a:p>
          <a:p>
            <a:r>
              <a:rPr lang="de-DE" dirty="0" smtClean="0">
                <a:latin typeface="+mn-lt"/>
              </a:rPr>
              <a:t>Motivation der Schülerinnen und Schüler wächst, wenn sie mit einer Wärmebildkamera die Welt mit „neuen Augen“ erforschen dürfen</a:t>
            </a:r>
          </a:p>
          <a:p>
            <a:pPr marL="0" indent="0">
              <a:buNone/>
            </a:pP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6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736304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Einsatz von Smartphone-Wärmebildkameras</a:t>
            </a:r>
            <a:r>
              <a:rPr lang="de-DE" altLang="de-DE" dirty="0"/>
              <a:t> </a:t>
            </a:r>
            <a:r>
              <a:rPr lang="de-DE" altLang="de-DE" dirty="0" smtClean="0"/>
              <a:t>in der Wärmelehre</a:t>
            </a:r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412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Einstieg: Wärmebilder im Dunkeln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86409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Kann man mit Wärmebildkameras auch im Dunkeln „sehen“?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6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Einstieg: Wärmebilder im Dunkeln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86409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Kann man mit Wärmebildkameras auch im Dunkeln „sehen“?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1069650" y="5650697"/>
            <a:ext cx="245202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Heller Physiksaal</a:t>
            </a:r>
            <a:endParaRPr lang="de-DE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24128" y="5650696"/>
            <a:ext cx="2502352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Dunkler Physiksaal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6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/>
              <a:t>Einstieg: Wärmebilder im Dunkeln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86409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Kann man mit Wärmebildkameras auch im Dunkeln „sehen“?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474720" cy="463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1069650" y="5650697"/>
            <a:ext cx="245202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Heller Physiksaal</a:t>
            </a:r>
            <a:endParaRPr lang="de-DE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24128" y="5650696"/>
            <a:ext cx="2502352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Dunkler Physiksaal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69650" y="4653135"/>
            <a:ext cx="2459734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Überlagerung mit zusätzlichem Foto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24128" y="5022467"/>
            <a:ext cx="2502351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+mn-lt"/>
              </a:rPr>
              <a:t>Reines Wärmebild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4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/>
              <a:t>Diskussion: Wärmebilder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Was wird auf einem Wärmebild dargestellt? </a:t>
            </a:r>
          </a:p>
          <a:p>
            <a:r>
              <a:rPr lang="de-DE" dirty="0" smtClean="0">
                <a:latin typeface="+mn-lt"/>
              </a:rPr>
              <a:t>Jeder Körper sendet ständig Wärmestrahlung aus</a:t>
            </a:r>
          </a:p>
          <a:p>
            <a:r>
              <a:rPr lang="de-DE" dirty="0" smtClean="0">
                <a:latin typeface="+mn-lt"/>
              </a:rPr>
              <a:t>Intensität der Wärmestrahlung nimmt mit steigender Temperatur zu: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Wärmebildkamera registriert Intensität der Wärmestrahlung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→ berechnet daraus Temperatur</a:t>
            </a:r>
            <a:br>
              <a:rPr lang="de-DE" dirty="0" smtClean="0">
                <a:latin typeface="+mn-lt"/>
              </a:rPr>
            </a:br>
            <a:r>
              <a:rPr lang="de-DE" dirty="0">
                <a:latin typeface="+mj-lt"/>
              </a:rPr>
              <a:t>→ </a:t>
            </a:r>
            <a:r>
              <a:rPr lang="de-DE" dirty="0" smtClean="0">
                <a:latin typeface="+mj-lt"/>
              </a:rPr>
              <a:t>Falschfarbendarstellung</a:t>
            </a:r>
          </a:p>
          <a:p>
            <a:r>
              <a:rPr lang="de-DE" dirty="0" smtClean="0">
                <a:latin typeface="+mn-lt"/>
              </a:rPr>
              <a:t>Unterschied zu Sehvorgang bei sichtbarem Licht: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Lichtquelle beleuchtet Körper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→ Körper streut Licht</a:t>
            </a:r>
            <a:br>
              <a:rPr lang="de-DE" dirty="0" smtClean="0">
                <a:latin typeface="+mn-lt"/>
              </a:rPr>
            </a:br>
            <a:r>
              <a:rPr lang="de-DE" dirty="0">
                <a:latin typeface="+mj-lt"/>
              </a:rPr>
              <a:t>→ </a:t>
            </a:r>
            <a:r>
              <a:rPr lang="de-DE" dirty="0" smtClean="0">
                <a:latin typeface="+mj-lt"/>
              </a:rPr>
              <a:t>Licht fällt ins Auge</a:t>
            </a:r>
          </a:p>
          <a:p>
            <a:pPr marL="0" indent="0">
              <a:buNone/>
            </a:pPr>
            <a:endParaRPr lang="de-DE" dirty="0" smtClean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4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1097</Words>
  <Application>Microsoft Office PowerPoint</Application>
  <PresentationFormat>Bildschirmpräsentation (4:3)</PresentationFormat>
  <Paragraphs>261</Paragraphs>
  <Slides>43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Powerpoint_ZPG</vt:lpstr>
      <vt:lpstr>Können preisgünstige  Smartphone-Wärmebildkameras gewinnbringend im Physikunterricht eingesetzt werden?</vt:lpstr>
      <vt:lpstr>Smartphone-Wärmebildkameras </vt:lpstr>
      <vt:lpstr>Vergleich mit Profi-Wärmebildkamera </vt:lpstr>
      <vt:lpstr>Für welche Physikexperimente  genügen preisgünstige  Smartphone-Wärmebildkameras?</vt:lpstr>
      <vt:lpstr>Einsatz von Smartphone-Wärmebildkameras in der Wärmelehre</vt:lpstr>
      <vt:lpstr>Einstieg: Wärmebilder im Dunkeln </vt:lpstr>
      <vt:lpstr>Einstieg: Wärmebilder im Dunkeln </vt:lpstr>
      <vt:lpstr>Einstieg: Wärmebilder im Dunkeln </vt:lpstr>
      <vt:lpstr>Diskussion: Wärmebilder </vt:lpstr>
      <vt:lpstr>Energieerhaltung bei Wärmestrahlung? </vt:lpstr>
      <vt:lpstr>Energieerhaltung bei Wärmestrahlung? </vt:lpstr>
      <vt:lpstr>Energieerhaltung bei Wärmestrahlung? </vt:lpstr>
      <vt:lpstr>Energieerhaltung bei Wärmestrahlung? </vt:lpstr>
      <vt:lpstr>Eigenschaften von Wärmestrahlung </vt:lpstr>
      <vt:lpstr>Reflexion von Wärmestrahlung </vt:lpstr>
      <vt:lpstr>Reflexion von Wärmestrahlung </vt:lpstr>
      <vt:lpstr>Durchlässigkeit von Wärmestrahlung </vt:lpstr>
      <vt:lpstr>Durchlässigkeit von Wärmestrahlung </vt:lpstr>
      <vt:lpstr>Durchlässigkeit von Wärmestrahlung </vt:lpstr>
      <vt:lpstr>Emissionsgrad  </vt:lpstr>
      <vt:lpstr>Emissionsgrad </vt:lpstr>
      <vt:lpstr>Emissionsgrad </vt:lpstr>
      <vt:lpstr>Wärmeleitung </vt:lpstr>
      <vt:lpstr>Wärmeleitung und Wärmekapazität </vt:lpstr>
      <vt:lpstr>Konvektion und Wärmestrahlung </vt:lpstr>
      <vt:lpstr>Energiespion am Schulhaus </vt:lpstr>
      <vt:lpstr>Ins Innere von Geräten schauen </vt:lpstr>
      <vt:lpstr>Einsatz von Smartphone-Wärmebildkameras in   der Elektrizitätslehre</vt:lpstr>
      <vt:lpstr>Leistung bei Parallelschaltung </vt:lpstr>
      <vt:lpstr>Leistung bei Parallelschaltung </vt:lpstr>
      <vt:lpstr>Leistung bei Parallelschaltung </vt:lpstr>
      <vt:lpstr>Leistung bei Parallelschaltung </vt:lpstr>
      <vt:lpstr>Leistung bei Parallelschaltung </vt:lpstr>
      <vt:lpstr>Leistung bei Reihenschaltung </vt:lpstr>
      <vt:lpstr>Leistung bei Reihenschaltung </vt:lpstr>
      <vt:lpstr>Leistung bei Reihenschaltung </vt:lpstr>
      <vt:lpstr>Leistung bei Reihenschaltung </vt:lpstr>
      <vt:lpstr>Stromstärke bei Reihenschaltung </vt:lpstr>
      <vt:lpstr>Einsatz von Smartphone-Wärmebildkameras in   der Mechanik</vt:lpstr>
      <vt:lpstr>Bewegungsenergie zu thermischer Energie </vt:lpstr>
      <vt:lpstr>Lageenergie zu thermischer Energie </vt:lpstr>
      <vt:lpstr>Was ist nicht möglich? </vt:lpstr>
      <vt:lpstr>Fazit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Gesundheitsprävention Vermeidung von Hörschäden</dc:title>
  <dc:subject>PowerPoint-Präsentation</dc:subject>
  <dc:creator>Dr. Markus Ziegler</dc:creator>
  <cp:lastModifiedBy>Markus Ziegler</cp:lastModifiedBy>
  <cp:revision>364</cp:revision>
  <cp:lastPrinted>2014-11-07T09:42:53Z</cp:lastPrinted>
  <dcterms:created xsi:type="dcterms:W3CDTF">2015-12-07T07:50:25Z</dcterms:created>
  <dcterms:modified xsi:type="dcterms:W3CDTF">2017-09-08T08:02:15Z</dcterms:modified>
</cp:coreProperties>
</file>