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3">
  <p:sldMasterIdLst>
    <p:sldMasterId id="2147483741" r:id="rId1"/>
  </p:sldMasterIdLst>
  <p:notesMasterIdLst>
    <p:notesMasterId r:id="rId15"/>
  </p:notesMasterIdLst>
  <p:handoutMasterIdLst>
    <p:handoutMasterId r:id="rId16"/>
  </p:handoutMasterIdLst>
  <p:sldIdLst>
    <p:sldId id="256" r:id="rId2"/>
    <p:sldId id="257" r:id="rId3"/>
    <p:sldId id="314" r:id="rId4"/>
    <p:sldId id="315" r:id="rId5"/>
    <p:sldId id="316" r:id="rId6"/>
    <p:sldId id="324" r:id="rId7"/>
    <p:sldId id="325" r:id="rId8"/>
    <p:sldId id="327" r:id="rId9"/>
    <p:sldId id="331" r:id="rId10"/>
    <p:sldId id="330" r:id="rId11"/>
    <p:sldId id="333" r:id="rId12"/>
    <p:sldId id="332" r:id="rId13"/>
    <p:sldId id="328" r:id="rId14"/>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1071">
          <p15:clr>
            <a:srgbClr val="A4A3A4"/>
          </p15:clr>
        </p15:guide>
        <p15:guide id="2" orient="horz" pos="2069">
          <p15:clr>
            <a:srgbClr val="A4A3A4"/>
          </p15:clr>
        </p15:guide>
        <p15:guide id="3" orient="horz" pos="1570">
          <p15:clr>
            <a:srgbClr val="A4A3A4"/>
          </p15:clr>
        </p15:guide>
        <p15:guide id="4" orient="horz" pos="2568">
          <p15:clr>
            <a:srgbClr val="A4A3A4"/>
          </p15:clr>
        </p15:guide>
        <p15:guide id="5" orient="horz" pos="3022">
          <p15:clr>
            <a:srgbClr val="A4A3A4"/>
          </p15:clr>
        </p15:guide>
        <p15:guide id="6" orient="horz" pos="3566">
          <p15:clr>
            <a:srgbClr val="A4A3A4"/>
          </p15:clr>
        </p15:guide>
        <p15:guide id="7" pos="2925">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ollrath, Carmen (KM)" initials="Vo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00"/>
    <a:srgbClr val="FF9900"/>
    <a:srgbClr val="FFFF99"/>
    <a:srgbClr val="660066"/>
    <a:srgbClr val="FFFFCC"/>
    <a:srgbClr val="008000"/>
    <a:srgbClr val="C00000"/>
    <a:srgbClr val="000000"/>
    <a:srgbClr val="00FF99"/>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8D230F3-CF80-4859-8CE7-A43EE81993B5}" styleName="Helle Formatvorlage 1 - Akz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Mittlere Formatvorlage 3 - Akz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Mittlere Formatvorlage 4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098" autoAdjust="0"/>
    <p:restoredTop sz="80287" autoAdjust="0"/>
  </p:normalViewPr>
  <p:slideViewPr>
    <p:cSldViewPr>
      <p:cViewPr varScale="1">
        <p:scale>
          <a:sx n="73" d="100"/>
          <a:sy n="73" d="100"/>
        </p:scale>
        <p:origin x="1737" y="39"/>
      </p:cViewPr>
      <p:guideLst>
        <p:guide orient="horz" pos="1071"/>
        <p:guide orient="horz" pos="2069"/>
        <p:guide orient="horz" pos="1570"/>
        <p:guide orient="horz" pos="2568"/>
        <p:guide orient="horz" pos="3022"/>
        <p:guide orient="horz" pos="3566"/>
        <p:guide pos="29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470"/>
    </p:cViewPr>
  </p:sorterViewPr>
  <p:notesViewPr>
    <p:cSldViewPr showGuides="1">
      <p:cViewPr>
        <p:scale>
          <a:sx n="150" d="100"/>
          <a:sy n="150" d="100"/>
        </p:scale>
        <p:origin x="-756" y="4296"/>
      </p:cViewPr>
      <p:guideLst>
        <p:guide orient="horz" pos="3127"/>
        <p:guide pos="214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132951" y="579062"/>
            <a:ext cx="1019560"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defRPr sz="1000" i="1">
                <a:latin typeface="Arial" charset="0"/>
              </a:defRPr>
            </a:lvl1pPr>
          </a:lstStyle>
          <a:p>
            <a:r>
              <a:rPr lang="de-DE" dirty="0"/>
              <a:t>Titel des Vortrags</a:t>
            </a:r>
          </a:p>
        </p:txBody>
      </p:sp>
      <p:sp>
        <p:nvSpPr>
          <p:cNvPr id="18436" name="Rectangle 4"/>
          <p:cNvSpPr>
            <a:spLocks noGrp="1" noChangeArrowheads="1"/>
          </p:cNvSpPr>
          <p:nvPr>
            <p:ph type="ftr" sz="quarter" idx="2"/>
          </p:nvPr>
        </p:nvSpPr>
        <p:spPr bwMode="auto">
          <a:xfrm>
            <a:off x="1132950" y="9264869"/>
            <a:ext cx="2361001"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defRPr sz="1000" i="1">
                <a:latin typeface="Arial" charset="0"/>
              </a:defRPr>
            </a:lvl1pPr>
          </a:lstStyle>
          <a:p>
            <a:r>
              <a:rPr lang="de-DE" dirty="0"/>
              <a:t>Vortragender, Anlass, 1. Dezember 2003</a:t>
            </a:r>
          </a:p>
        </p:txBody>
      </p:sp>
      <p:sp>
        <p:nvSpPr>
          <p:cNvPr id="18437" name="Rectangle 5"/>
          <p:cNvSpPr>
            <a:spLocks noGrp="1" noChangeArrowheads="1"/>
          </p:cNvSpPr>
          <p:nvPr>
            <p:ph type="sldNum" sz="quarter" idx="3"/>
          </p:nvPr>
        </p:nvSpPr>
        <p:spPr bwMode="auto">
          <a:xfrm>
            <a:off x="5032232" y="9264869"/>
            <a:ext cx="594743"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a:defRPr sz="1000" i="1">
                <a:latin typeface="Arial" charset="0"/>
              </a:defRPr>
            </a:lvl1pPr>
          </a:lstStyle>
          <a:p>
            <a:r>
              <a:rPr lang="de-DE" dirty="0"/>
              <a:t>Seite </a:t>
            </a:r>
            <a:fld id="{0A490618-A23A-42F9-955E-4E131AB85C2F}" type="slidenum">
              <a:rPr lang="de-DE"/>
              <a:pPr/>
              <a:t>‹Nr.›</a:t>
            </a:fld>
            <a:endParaRPr lang="de-DE" dirty="0"/>
          </a:p>
        </p:txBody>
      </p:sp>
    </p:spTree>
    <p:extLst>
      <p:ext uri="{BB962C8B-B14F-4D97-AF65-F5344CB8AC3E}">
        <p14:creationId xmlns:p14="http://schemas.microsoft.com/office/powerpoint/2010/main" val="22613458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1132953" y="4715158"/>
            <a:ext cx="4531783" cy="446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e-DE"/>
              <a:t>Klicken Sie, um die Textformatierung des Masters zu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7"/>
          <p:cNvSpPr>
            <a:spLocks noGrp="1" noChangeArrowheads="1"/>
          </p:cNvSpPr>
          <p:nvPr>
            <p:ph type="sldNum" sz="quarter" idx="5"/>
          </p:nvPr>
        </p:nvSpPr>
        <p:spPr bwMode="auto">
          <a:xfrm>
            <a:off x="460189" y="282806"/>
            <a:ext cx="594743"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a:defRPr sz="1000" i="1">
                <a:latin typeface="Arial" charset="0"/>
              </a:defRPr>
            </a:lvl1pPr>
          </a:lstStyle>
          <a:p>
            <a:r>
              <a:rPr lang="de-DE" dirty="0"/>
              <a:t>Seite </a:t>
            </a:r>
            <a:fld id="{F8FF1768-1DF2-410F-ABF6-E09C1CB8A556}" type="slidenum">
              <a:rPr lang="de-DE"/>
              <a:pPr/>
              <a:t>‹Nr.›</a:t>
            </a:fld>
            <a:endParaRPr lang="de-DE" dirty="0"/>
          </a:p>
        </p:txBody>
      </p:sp>
      <p:sp>
        <p:nvSpPr>
          <p:cNvPr id="3" name="Kopfzeilenplatzhalter 2"/>
          <p:cNvSpPr>
            <a:spLocks noGrp="1"/>
          </p:cNvSpPr>
          <p:nvPr>
            <p:ph type="hdr" sz="quarter"/>
          </p:nvPr>
        </p:nvSpPr>
        <p:spPr>
          <a:xfrm>
            <a:off x="6" y="0"/>
            <a:ext cx="2946145" cy="496888"/>
          </a:xfrm>
          <a:prstGeom prst="rect">
            <a:avLst/>
          </a:prstGeom>
        </p:spPr>
        <p:txBody>
          <a:bodyPr vert="horz" lIns="91440" tIns="45720" rIns="91440" bIns="45720" rtlCol="0"/>
          <a:lstStyle>
            <a:lvl1pPr algn="l">
              <a:defRPr sz="1200"/>
            </a:lvl1pPr>
          </a:lstStyle>
          <a:p>
            <a:endParaRPr lang="de-DE" dirty="0"/>
          </a:p>
        </p:txBody>
      </p:sp>
    </p:spTree>
    <p:extLst>
      <p:ext uri="{BB962C8B-B14F-4D97-AF65-F5344CB8AC3E}">
        <p14:creationId xmlns:p14="http://schemas.microsoft.com/office/powerpoint/2010/main" val="1415042454"/>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190500" algn="l" rtl="0" eaLnBrk="0" fontAlgn="base" hangingPunct="0">
      <a:spcBef>
        <a:spcPct val="30000"/>
      </a:spcBef>
      <a:spcAft>
        <a:spcPct val="0"/>
      </a:spcAft>
      <a:defRPr sz="1200" kern="1200">
        <a:solidFill>
          <a:schemeClr val="tx1"/>
        </a:solidFill>
        <a:latin typeface="Times"/>
        <a:ea typeface="+mn-ea"/>
        <a:cs typeface="+mn-cs"/>
      </a:defRPr>
    </a:lvl2pPr>
    <a:lvl3pPr marL="381000" algn="l" rtl="0" eaLnBrk="0" fontAlgn="base" hangingPunct="0">
      <a:spcBef>
        <a:spcPct val="30000"/>
      </a:spcBef>
      <a:spcAft>
        <a:spcPct val="0"/>
      </a:spcAft>
      <a:defRPr sz="1200" kern="1200">
        <a:solidFill>
          <a:schemeClr val="tx1"/>
        </a:solidFill>
        <a:latin typeface="Times"/>
        <a:ea typeface="+mn-ea"/>
        <a:cs typeface="+mn-cs"/>
      </a:defRPr>
    </a:lvl3pPr>
    <a:lvl4pPr marL="571500" algn="l" rtl="0" eaLnBrk="0" fontAlgn="base" hangingPunct="0">
      <a:spcBef>
        <a:spcPct val="30000"/>
      </a:spcBef>
      <a:spcAft>
        <a:spcPct val="0"/>
      </a:spcAft>
      <a:defRPr sz="1200" kern="1200">
        <a:solidFill>
          <a:schemeClr val="tx1"/>
        </a:solidFill>
        <a:latin typeface="Times"/>
        <a:ea typeface="+mn-ea"/>
        <a:cs typeface="+mn-cs"/>
      </a:defRPr>
    </a:lvl4pPr>
    <a:lvl5pPr marL="7620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1</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12</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2329892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13</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3849775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2</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171450" indent="-171450">
              <a:buFont typeface="Wingdings" panose="05000000000000000000" pitchFamily="2" charset="2"/>
              <a:buChar char="§"/>
            </a:pPr>
            <a:r>
              <a:rPr lang="de-DE" dirty="0"/>
              <a:t>Diese Frage dienen dazu, in einer Sprengelsitzung untereinander ins Gespräch zu kommen.</a:t>
            </a:r>
          </a:p>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3</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indent="0">
              <a:buFont typeface="Wingdings" panose="05000000000000000000" pitchFamily="2" charset="2"/>
              <a:buNone/>
            </a:pPr>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4</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797275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5</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768315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8</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1873373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9</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3730743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10</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1710011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a:t>Seite </a:t>
            </a:r>
            <a:fld id="{F8FF1768-1DF2-410F-ABF6-E09C1CB8A556}" type="slidenum">
              <a:rPr lang="de-DE" smtClean="0"/>
              <a:pPr/>
              <a:t>11</a:t>
            </a:fld>
            <a:endParaRPr lang="de-DE" dirty="0"/>
          </a:p>
        </p:txBody>
      </p:sp>
      <p:sp>
        <p:nvSpPr>
          <p:cNvPr id="5" name="Kopfzeilenplatzhalter 4"/>
          <p:cNvSpPr>
            <a:spLocks noGrp="1"/>
          </p:cNvSpPr>
          <p:nvPr>
            <p:ph type="hdr" sz="quarter" idx="11"/>
          </p:nvPr>
        </p:nvSpPr>
        <p:spPr/>
        <p:txBody>
          <a:bodyPr/>
          <a:lstStyle/>
          <a:p>
            <a:endParaRPr lang="de-DE" dirty="0"/>
          </a:p>
        </p:txBody>
      </p:sp>
    </p:spTree>
    <p:extLst>
      <p:ext uri="{BB962C8B-B14F-4D97-AF65-F5344CB8AC3E}">
        <p14:creationId xmlns:p14="http://schemas.microsoft.com/office/powerpoint/2010/main" val="3295517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Fußzeilenplatzhalter 4"/>
          <p:cNvSpPr>
            <a:spLocks noGrp="1"/>
          </p:cNvSpPr>
          <p:nvPr>
            <p:ph type="ftr" sz="quarter" idx="3"/>
          </p:nvPr>
        </p:nvSpPr>
        <p:spPr>
          <a:xfrm>
            <a:off x="2483768" y="6470524"/>
            <a:ext cx="4464050" cy="364977"/>
          </a:xfrm>
          <a:prstGeom prst="rect">
            <a:avLst/>
          </a:prstGeom>
        </p:spPr>
        <p:txBody>
          <a:bodyPr vert="horz" lIns="91440" tIns="45720" rIns="91440" bIns="45720" rtlCol="0" anchor="ctr"/>
          <a:lstStyle>
            <a:lvl1pPr algn="ctr"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a:t>ZPG Physik 10.07.2017 - </a:t>
            </a:r>
            <a:r>
              <a:rPr lang="de-DE" dirty="0" err="1"/>
              <a:t>StD'in</a:t>
            </a:r>
            <a:r>
              <a:rPr lang="de-DE" dirty="0"/>
              <a:t> Monica Hettrich &amp; </a:t>
            </a:r>
            <a:r>
              <a:rPr lang="de-DE" dirty="0" err="1"/>
              <a:t>StD</a:t>
            </a:r>
            <a:r>
              <a:rPr lang="de-DE" dirty="0"/>
              <a:t> Thomas Mühl</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374848" y="908720"/>
            <a:ext cx="4038600" cy="4958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Inhaltsplatzhalter 3"/>
          <p:cNvSpPr>
            <a:spLocks noGrp="1"/>
          </p:cNvSpPr>
          <p:nvPr>
            <p:ph sz="half" idx="2"/>
          </p:nvPr>
        </p:nvSpPr>
        <p:spPr>
          <a:xfrm>
            <a:off x="4565848" y="908720"/>
            <a:ext cx="4038600" cy="4958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Fußzeilenplatzhalter 4"/>
          <p:cNvSpPr txBox="1">
            <a:spLocks/>
          </p:cNvSpPr>
          <p:nvPr userDrawn="1"/>
        </p:nvSpPr>
        <p:spPr>
          <a:xfrm>
            <a:off x="251967" y="6453188"/>
            <a:ext cx="719633" cy="365125"/>
          </a:xfrm>
          <a:prstGeom prst="rect">
            <a:avLst/>
          </a:prstGeom>
        </p:spPr>
        <p:txBody>
          <a:bodyPr vert="horz" lIns="91440" tIns="45720" rIns="91440" bIns="45720" rtlCol="0" anchor="ctr"/>
          <a:lstStyle>
            <a:defPPr>
              <a:defRPr lang="de-DE"/>
            </a:defPPr>
            <a:lvl1pPr algn="ctr" rtl="0" eaLnBrk="0" fontAlgn="auto" hangingPunct="0">
              <a:spcBef>
                <a:spcPts val="0"/>
              </a:spcBef>
              <a:spcAft>
                <a:spcPts val="0"/>
              </a:spcAft>
              <a:defRPr sz="1000" kern="120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endParaRPr lang="de-DE"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252390" y="908720"/>
            <a:ext cx="8640089" cy="532859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Titel 1"/>
          <p:cNvSpPr>
            <a:spLocks noGrp="1"/>
          </p:cNvSpPr>
          <p:nvPr>
            <p:ph type="ctrTitle" hasCustomPrompt="1"/>
          </p:nvPr>
        </p:nvSpPr>
        <p:spPr>
          <a:xfrm>
            <a:off x="252389" y="260649"/>
            <a:ext cx="8640089" cy="648072"/>
          </a:xfrm>
          <a:prstGeom prst="rect">
            <a:avLst/>
          </a:prstGeom>
        </p:spPr>
        <p:txBody>
          <a:bodyPr/>
          <a:lstStyle>
            <a:lvl1pPr algn="l">
              <a:defRPr sz="3200">
                <a:latin typeface="+mj-lt"/>
              </a:defRPr>
            </a:lvl1pPr>
          </a:lstStyle>
          <a:p>
            <a:r>
              <a:rPr lang="de-DE" dirty="0"/>
              <a:t>Titel durch Klicken bearbeiten</a:t>
            </a:r>
          </a:p>
        </p:txBody>
      </p:sp>
      <p:sp>
        <p:nvSpPr>
          <p:cNvPr id="8" name="Fußzeilenplatzhalter 4"/>
          <p:cNvSpPr>
            <a:spLocks noGrp="1"/>
          </p:cNvSpPr>
          <p:nvPr>
            <p:ph type="ftr" sz="quarter" idx="3"/>
          </p:nvPr>
        </p:nvSpPr>
        <p:spPr>
          <a:xfrm>
            <a:off x="217104" y="6470524"/>
            <a:ext cx="4464050" cy="364977"/>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a:t>ZPG Physik 10.07.2017 - </a:t>
            </a:r>
            <a:r>
              <a:rPr lang="de-DE" dirty="0" err="1"/>
              <a:t>StD'in</a:t>
            </a:r>
            <a:r>
              <a:rPr lang="de-DE" dirty="0"/>
              <a:t> Monica Hettrich &amp; </a:t>
            </a:r>
            <a:r>
              <a:rPr lang="de-DE" dirty="0" err="1"/>
              <a:t>StD</a:t>
            </a:r>
            <a:r>
              <a:rPr lang="de-DE" dirty="0"/>
              <a:t> Thomas Mühl</a:t>
            </a:r>
          </a:p>
        </p:txBody>
      </p:sp>
      <p:sp>
        <p:nvSpPr>
          <p:cNvPr id="9" name="Foliennummernplatzhalter 5"/>
          <p:cNvSpPr>
            <a:spLocks noGrp="1"/>
          </p:cNvSpPr>
          <p:nvPr>
            <p:ph type="sldNum" sz="quarter" idx="4"/>
          </p:nvPr>
        </p:nvSpPr>
        <p:spPr>
          <a:xfrm>
            <a:off x="6758879" y="646694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r>
              <a:rPr lang="de-DE" dirty="0"/>
              <a:t>Folie </a:t>
            </a:r>
            <a:fld id="{B28F9D38-746F-4F66-8DFA-FA7E04203DA6}" type="slidenum">
              <a:rPr lang="de-DE" smtClean="0"/>
              <a:pPr/>
              <a:t>‹Nr.›</a:t>
            </a:fld>
            <a:endParaRPr lang="de-DE"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ußzeilenplatzhalter 4"/>
          <p:cNvSpPr>
            <a:spLocks noGrp="1"/>
          </p:cNvSpPr>
          <p:nvPr>
            <p:ph type="ftr" sz="quarter" idx="3"/>
          </p:nvPr>
        </p:nvSpPr>
        <p:spPr>
          <a:xfrm>
            <a:off x="217104" y="6470524"/>
            <a:ext cx="4464050" cy="364977"/>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a:t>ZPG Physik 10.07.2017 - </a:t>
            </a:r>
            <a:r>
              <a:rPr lang="de-DE" dirty="0" err="1"/>
              <a:t>StD'in</a:t>
            </a:r>
            <a:r>
              <a:rPr lang="de-DE" dirty="0"/>
              <a:t> Monica Hettrich &amp; </a:t>
            </a:r>
            <a:r>
              <a:rPr lang="de-DE" dirty="0" err="1"/>
              <a:t>StD</a:t>
            </a:r>
            <a:r>
              <a:rPr lang="de-DE" dirty="0"/>
              <a:t> Thomas Mühl</a:t>
            </a:r>
          </a:p>
        </p:txBody>
      </p:sp>
      <p:sp>
        <p:nvSpPr>
          <p:cNvPr id="5" name="Foliennummernplatzhalter 5"/>
          <p:cNvSpPr>
            <a:spLocks noGrp="1"/>
          </p:cNvSpPr>
          <p:nvPr>
            <p:ph type="sldNum" sz="quarter" idx="4"/>
          </p:nvPr>
        </p:nvSpPr>
        <p:spPr>
          <a:xfrm>
            <a:off x="6758879" y="646694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r>
              <a:rPr lang="de-DE" dirty="0"/>
              <a:t>Folie </a:t>
            </a:r>
            <a:fld id="{B28F9D38-746F-4F66-8DFA-FA7E04203DA6}" type="slidenum">
              <a:rPr lang="de-DE" smtClean="0"/>
              <a:pPr/>
              <a:t>‹Nr.›</a:t>
            </a:fld>
            <a:endParaRPr lang="de-DE"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Leer">
    <p:spTree>
      <p:nvGrpSpPr>
        <p:cNvPr id="1" name=""/>
        <p:cNvGrpSpPr/>
        <p:nvPr/>
      </p:nvGrpSpPr>
      <p:grpSpPr>
        <a:xfrm>
          <a:off x="0" y="0"/>
          <a:ext cx="0" cy="0"/>
          <a:chOff x="0" y="0"/>
          <a:chExt cx="0" cy="0"/>
        </a:xfrm>
      </p:grpSpPr>
      <p:sp>
        <p:nvSpPr>
          <p:cNvPr id="4" name="Titel 1"/>
          <p:cNvSpPr>
            <a:spLocks noGrp="1"/>
          </p:cNvSpPr>
          <p:nvPr>
            <p:ph type="title"/>
          </p:nvPr>
        </p:nvSpPr>
        <p:spPr>
          <a:xfrm>
            <a:off x="457200" y="980728"/>
            <a:ext cx="8229600" cy="436910"/>
          </a:xfrm>
          <a:prstGeom prst="rect">
            <a:avLst/>
          </a:prstGeom>
        </p:spPr>
        <p:txBody>
          <a:bodyPr/>
          <a:lstStyle>
            <a:lvl1pPr>
              <a:defRPr sz="2800"/>
            </a:lvl1pPr>
          </a:lstStyle>
          <a:p>
            <a:r>
              <a:rPr lang="de-DE" dirty="0"/>
              <a:t>Titelmasterformat durch Klicken bearbeiten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1_Nur Titel">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980728"/>
            <a:ext cx="8229600" cy="436910"/>
          </a:xfrm>
          <a:prstGeom prst="rect">
            <a:avLst/>
          </a:prstGeom>
        </p:spPr>
        <p:txBody>
          <a:bodyPr/>
          <a:lstStyle>
            <a:lvl1pPr>
              <a:defRPr sz="2800"/>
            </a:lvl1pPr>
          </a:lstStyle>
          <a:p>
            <a:r>
              <a:rPr lang="de-DE" dirty="0"/>
              <a:t>Titelmasterformat durch Klicken bearbeiten</a:t>
            </a:r>
          </a:p>
        </p:txBody>
      </p:sp>
    </p:spTree>
    <p:extLst>
      <p:ext uri="{BB962C8B-B14F-4D97-AF65-F5344CB8AC3E}">
        <p14:creationId xmlns:p14="http://schemas.microsoft.com/office/powerpoint/2010/main" val="3046205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ußzeilenplatzhalter 4"/>
          <p:cNvSpPr>
            <a:spLocks noGrp="1"/>
          </p:cNvSpPr>
          <p:nvPr>
            <p:ph type="ftr" sz="quarter" idx="3"/>
          </p:nvPr>
        </p:nvSpPr>
        <p:spPr>
          <a:xfrm>
            <a:off x="217104" y="6470524"/>
            <a:ext cx="4464050" cy="364977"/>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a:t>ZPG Physik 10.07.2017 - </a:t>
            </a:r>
            <a:r>
              <a:rPr lang="de-DE" dirty="0" err="1"/>
              <a:t>StD'in</a:t>
            </a:r>
            <a:r>
              <a:rPr lang="de-DE" dirty="0"/>
              <a:t> Monica Hettrich &amp; </a:t>
            </a:r>
            <a:r>
              <a:rPr lang="de-DE" dirty="0" err="1"/>
              <a:t>StD</a:t>
            </a:r>
            <a:r>
              <a:rPr lang="de-DE" dirty="0"/>
              <a:t> Thomas Mühl</a:t>
            </a:r>
          </a:p>
        </p:txBody>
      </p:sp>
      <p:sp>
        <p:nvSpPr>
          <p:cNvPr id="6" name="Foliennummernplatzhalter 5"/>
          <p:cNvSpPr>
            <a:spLocks noGrp="1"/>
          </p:cNvSpPr>
          <p:nvPr>
            <p:ph type="sldNum" sz="quarter" idx="4"/>
          </p:nvPr>
        </p:nvSpPr>
        <p:spPr>
          <a:xfrm>
            <a:off x="6758879" y="646694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r>
              <a:rPr lang="de-DE" dirty="0"/>
              <a:t>Folie </a:t>
            </a:r>
            <a:fld id="{B28F9D38-746F-4F66-8DFA-FA7E04203DA6}" type="slidenum">
              <a:rPr lang="de-DE" smtClean="0"/>
              <a:pPr/>
              <a:t>‹Nr.›</a:t>
            </a:fld>
            <a:endParaRPr lang="de-DE" dirty="0"/>
          </a:p>
        </p:txBody>
      </p:sp>
      <p:sp>
        <p:nvSpPr>
          <p:cNvPr id="10" name="Textfeld 9"/>
          <p:cNvSpPr txBox="1"/>
          <p:nvPr/>
        </p:nvSpPr>
        <p:spPr>
          <a:xfrm>
            <a:off x="223838" y="260712"/>
            <a:ext cx="8696325" cy="576000"/>
          </a:xfrm>
          <a:prstGeom prst="rect">
            <a:avLst/>
          </a:prstGeom>
          <a:solidFill>
            <a:srgbClr val="FFFF99"/>
          </a:solidFill>
        </p:spPr>
        <p:txBody>
          <a:bodyPr>
            <a:spAutoFit/>
          </a:bodyPr>
          <a:lstStyle/>
          <a:p>
            <a:pPr algn="ctr" fontAlgn="auto">
              <a:spcBef>
                <a:spcPts val="0"/>
              </a:spcBef>
              <a:spcAft>
                <a:spcPts val="0"/>
              </a:spcAft>
              <a:defRPr/>
            </a:pPr>
            <a:endParaRPr lang="de-DE" sz="2800" b="1" dirty="0">
              <a:latin typeface="Arial" pitchFamily="34" charset="0"/>
              <a:cs typeface="Arial" pitchFamily="34" charset="0"/>
            </a:endParaRPr>
          </a:p>
        </p:txBody>
      </p:sp>
      <p:pic>
        <p:nvPicPr>
          <p:cNvPr id="9" name="Bild 8"/>
          <p:cNvPicPr>
            <a:picLocks/>
          </p:cNvPicPr>
          <p:nvPr/>
        </p:nvPicPr>
        <p:blipFill>
          <a:blip r:embed="rId8" cstate="print"/>
          <a:stretch>
            <a:fillRect/>
          </a:stretch>
        </p:blipFill>
        <p:spPr>
          <a:xfrm flipV="1">
            <a:off x="217104" y="6345320"/>
            <a:ext cx="8712968" cy="36008"/>
          </a:xfrm>
          <a:prstGeom prst="rect">
            <a:avLst/>
          </a:prstGeom>
        </p:spPr>
      </p:pic>
    </p:spTree>
  </p:cSld>
  <p:clrMap bg1="lt1" tx1="dk1" bg2="lt2" tx2="dk2" accent1="accent1" accent2="accent2" accent3="accent3" accent4="accent4" accent5="accent5" accent6="accent6" hlink="hlink" folHlink="folHlink"/>
  <p:sldLayoutIdLst>
    <p:sldLayoutId id="2147483742" r:id="rId1"/>
    <p:sldLayoutId id="2147483745" r:id="rId2"/>
    <p:sldLayoutId id="2147483747" r:id="rId3"/>
    <p:sldLayoutId id="2147483748" r:id="rId4"/>
    <p:sldLayoutId id="2147483749" r:id="rId5"/>
    <p:sldLayoutId id="2147483750"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Clr>
          <a:srgbClr val="7F7F7F"/>
        </a:buClr>
        <a:buFont typeface="Wingdings" pitchFamily="2" charset="2"/>
        <a:buChar char="§"/>
        <a:defRPr sz="24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200" kern="1200">
          <a:solidFill>
            <a:schemeClr val="tx1"/>
          </a:solidFill>
          <a:latin typeface="Arial" pitchFamily="34" charset="0"/>
          <a:ea typeface="+mn-ea"/>
          <a:cs typeface="Arial" pitchFamily="34" charset="0"/>
        </a:defRPr>
      </a:lvl2pPr>
      <a:lvl3pPr marL="1257300" indent="-342900" algn="l" rtl="0" eaLnBrk="1" fontAlgn="base" hangingPunct="1">
        <a:spcBef>
          <a:spcPct val="20000"/>
        </a:spcBef>
        <a:spcAft>
          <a:spcPct val="0"/>
        </a:spcAft>
        <a:buClr>
          <a:srgbClr val="7F7F7F"/>
        </a:buClr>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sz="4000" b="1" dirty="0"/>
              <a:t>Einsatz von Aufgaben im Physikunterricht</a:t>
            </a:r>
          </a:p>
        </p:txBody>
      </p:sp>
      <p:sp>
        <p:nvSpPr>
          <p:cNvPr id="3" name="Untertitel 2"/>
          <p:cNvSpPr>
            <a:spLocks noGrp="1"/>
          </p:cNvSpPr>
          <p:nvPr>
            <p:ph type="subTitle" idx="1"/>
          </p:nvPr>
        </p:nvSpPr>
        <p:spPr/>
        <p:txBody>
          <a:bodyPr/>
          <a:lstStyle/>
          <a:p>
            <a:endParaRPr lang="de-DE" dirty="0"/>
          </a:p>
        </p:txBody>
      </p:sp>
      <p:sp>
        <p:nvSpPr>
          <p:cNvPr id="8" name="Fußzeilenplatzhalter 7"/>
          <p:cNvSpPr>
            <a:spLocks noGrp="1"/>
          </p:cNvSpPr>
          <p:nvPr>
            <p:ph type="ftr" sz="quarter" idx="3"/>
          </p:nvPr>
        </p:nvSpPr>
        <p:spPr>
          <a:xfrm>
            <a:off x="2483768" y="6470524"/>
            <a:ext cx="4464050" cy="364977"/>
          </a:xfrm>
        </p:spPr>
        <p:txBody>
          <a:bodyPr/>
          <a:lstStyle/>
          <a:p>
            <a:r>
              <a:rPr lang="de-DE" dirty="0"/>
              <a:t>ZPG Physik - </a:t>
            </a:r>
            <a:r>
              <a:rPr lang="de-DE" dirty="0" err="1"/>
              <a:t>StD</a:t>
            </a:r>
            <a:r>
              <a:rPr lang="de-DE" dirty="0"/>
              <a:t> Thomas Mühl</a:t>
            </a:r>
          </a:p>
        </p:txBody>
      </p:sp>
    </p:spTree>
    <p:extLst>
      <p:ext uri="{BB962C8B-B14F-4D97-AF65-F5344CB8AC3E}">
        <p14:creationId xmlns:p14="http://schemas.microsoft.com/office/powerpoint/2010/main" val="1734575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1088740"/>
            <a:ext cx="8640089" cy="5174698"/>
          </a:xfrm>
        </p:spPr>
        <p:txBody>
          <a:bodyPr/>
          <a:lstStyle/>
          <a:p>
            <a:r>
              <a:rPr lang="de-DE" sz="2400" dirty="0">
                <a:latin typeface="+mn-lt"/>
              </a:rPr>
              <a:t>Aufgabenformat</a:t>
            </a:r>
          </a:p>
          <a:p>
            <a:endParaRPr lang="de-DE" sz="2400" dirty="0">
              <a:latin typeface="+mn-lt"/>
            </a:endParaRPr>
          </a:p>
          <a:p>
            <a:endParaRPr lang="de-DE" sz="2400" dirty="0">
              <a:latin typeface="+mn-lt"/>
            </a:endParaRPr>
          </a:p>
          <a:p>
            <a:endParaRPr lang="de-DE" sz="2400" dirty="0">
              <a:latin typeface="+mn-lt"/>
            </a:endParaRPr>
          </a:p>
          <a:p>
            <a:pPr marL="0" indent="0">
              <a:buNone/>
            </a:pPr>
            <a:r>
              <a:rPr lang="de-DE" sz="2400" dirty="0">
                <a:latin typeface="+mn-lt"/>
              </a:rPr>
              <a:t>     Zu den Aufgaben gibt es ggf. Tipps und einen Lösungsvorschlag</a:t>
            </a:r>
          </a:p>
          <a:p>
            <a:r>
              <a:rPr lang="de-DE" sz="2400" dirty="0">
                <a:latin typeface="+mn-lt"/>
              </a:rPr>
              <a:t>Mehrere (differenzierende) Aufgaben sind um einen Kontext/Inhalt aufgebaut</a:t>
            </a:r>
          </a:p>
          <a:p>
            <a:r>
              <a:rPr lang="de-DE" sz="2400" dirty="0">
                <a:latin typeface="+mn-lt"/>
              </a:rPr>
              <a:t>die betroffenen </a:t>
            </a:r>
            <a:r>
              <a:rPr lang="de-DE" sz="2400" dirty="0" err="1">
                <a:latin typeface="+mn-lt"/>
              </a:rPr>
              <a:t>pbK´s</a:t>
            </a:r>
            <a:r>
              <a:rPr lang="de-DE" sz="2400" dirty="0">
                <a:latin typeface="+mn-lt"/>
              </a:rPr>
              <a:t> und </a:t>
            </a:r>
            <a:r>
              <a:rPr lang="de-DE" sz="2400" dirty="0" err="1">
                <a:latin typeface="+mn-lt"/>
              </a:rPr>
              <a:t>ibK´s</a:t>
            </a:r>
            <a:r>
              <a:rPr lang="de-DE" sz="2400" dirty="0">
                <a:latin typeface="+mn-lt"/>
              </a:rPr>
              <a:t> sind im Deckblatt angegeben </a:t>
            </a:r>
          </a:p>
          <a:p>
            <a:r>
              <a:rPr lang="de-DE" sz="2400" dirty="0">
                <a:latin typeface="+mn-lt"/>
              </a:rPr>
              <a:t>Hinweise zum Lösen von Textaufgaben</a:t>
            </a:r>
          </a:p>
          <a:p>
            <a:r>
              <a:rPr lang="de-DE" sz="2400" dirty="0">
                <a:latin typeface="+mn-lt"/>
              </a:rPr>
              <a:t>Hinweise zum problemlösenden Denken</a:t>
            </a:r>
          </a:p>
          <a:p>
            <a:r>
              <a:rPr lang="de-DE" sz="2400" dirty="0">
                <a:latin typeface="+mn-lt"/>
              </a:rPr>
              <a:t>Hinweise zum Umgang mit Lösungen</a:t>
            </a:r>
          </a:p>
          <a:p>
            <a:endParaRPr lang="de-DE" sz="2400" dirty="0">
              <a:latin typeface="+mn-lt"/>
            </a:endParaRPr>
          </a:p>
          <a:p>
            <a:endParaRPr lang="de-DE" sz="2400" dirty="0">
              <a:latin typeface="+mn-lt"/>
            </a:endParaRPr>
          </a:p>
          <a:p>
            <a:endParaRPr lang="de-DE" sz="2400" dirty="0">
              <a:latin typeface="+mn-lt"/>
            </a:endParaRPr>
          </a:p>
          <a:p>
            <a:endParaRPr lang="de-DE" sz="2400" dirty="0">
              <a:latin typeface="+mn-lt"/>
            </a:endParaRPr>
          </a:p>
        </p:txBody>
      </p:sp>
      <p:sp>
        <p:nvSpPr>
          <p:cNvPr id="3" name="Titel 2"/>
          <p:cNvSpPr>
            <a:spLocks noGrp="1"/>
          </p:cNvSpPr>
          <p:nvPr>
            <p:ph type="ctrTitle"/>
          </p:nvPr>
        </p:nvSpPr>
        <p:spPr>
          <a:xfrm>
            <a:off x="252390" y="260648"/>
            <a:ext cx="8640089" cy="648072"/>
          </a:xfrm>
        </p:spPr>
        <p:txBody>
          <a:bodyPr/>
          <a:lstStyle/>
          <a:p>
            <a:pPr algn="ctr"/>
            <a:r>
              <a:rPr lang="de-DE" b="1" dirty="0"/>
              <a:t>Das Material</a:t>
            </a:r>
          </a:p>
        </p:txBody>
      </p:sp>
      <p:sp>
        <p:nvSpPr>
          <p:cNvPr id="5" name="Fußzeilenplatzhalter 3">
            <a:extLst>
              <a:ext uri="{FF2B5EF4-FFF2-40B4-BE49-F238E27FC236}">
                <a16:creationId xmlns:a16="http://schemas.microsoft.com/office/drawing/2014/main" id="{9C169CAA-BB61-42C7-97DC-B8A0EAFE096A}"/>
              </a:ext>
            </a:extLst>
          </p:cNvPr>
          <p:cNvSpPr txBox="1">
            <a:spLocks/>
          </p:cNvSpPr>
          <p:nvPr/>
        </p:nvSpPr>
        <p:spPr>
          <a:xfrm>
            <a:off x="2340409" y="6493023"/>
            <a:ext cx="4464050" cy="364977"/>
          </a:xfrm>
          <a:prstGeom prst="rect">
            <a:avLst/>
          </a:prstGeom>
        </p:spPr>
        <p:txBody>
          <a:bodyPr vert="horz" lIns="91440" tIns="45720" rIns="91440" bIns="45720" rtlCol="0" anchor="ctr"/>
          <a:lstStyle>
            <a:defPPr>
              <a:defRPr lang="de-DE"/>
            </a:defPPr>
            <a:lvl1pPr algn="l" rtl="0" eaLnBrk="0" fontAlgn="auto" hangingPunct="0">
              <a:spcBef>
                <a:spcPts val="0"/>
              </a:spcBef>
              <a:spcAft>
                <a:spcPts val="0"/>
              </a:spcAft>
              <a:defRPr sz="1000" kern="1200" dirty="0" smtClean="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algn="ctr"/>
            <a:r>
              <a:rPr lang="de-DE" dirty="0"/>
              <a:t>ZPG Physik - </a:t>
            </a:r>
            <a:r>
              <a:rPr lang="de-DE" dirty="0" err="1"/>
              <a:t>StD</a:t>
            </a:r>
            <a:r>
              <a:rPr lang="de-DE" dirty="0"/>
              <a:t> Thomas Mühl</a:t>
            </a:r>
          </a:p>
        </p:txBody>
      </p:sp>
      <p:graphicFrame>
        <p:nvGraphicFramePr>
          <p:cNvPr id="2" name="Tabelle 1">
            <a:extLst>
              <a:ext uri="{FF2B5EF4-FFF2-40B4-BE49-F238E27FC236}">
                <a16:creationId xmlns:a16="http://schemas.microsoft.com/office/drawing/2014/main" id="{808A8B15-D64F-4E1A-B4D1-522E52560A46}"/>
              </a:ext>
            </a:extLst>
          </p:cNvPr>
          <p:cNvGraphicFramePr>
            <a:graphicFrameLocks noGrp="1"/>
          </p:cNvGraphicFramePr>
          <p:nvPr>
            <p:extLst/>
          </p:nvPr>
        </p:nvGraphicFramePr>
        <p:xfrm>
          <a:off x="252389" y="1700808"/>
          <a:ext cx="8640089" cy="1038601"/>
        </p:xfrm>
        <a:graphic>
          <a:graphicData uri="http://schemas.openxmlformats.org/drawingml/2006/table">
            <a:tbl>
              <a:tblPr firstRow="1" firstCol="1" bandRow="1">
                <a:tableStyleId>{5940675A-B579-460E-94D1-54222C63F5DA}</a:tableStyleId>
              </a:tblPr>
              <a:tblGrid>
                <a:gridCol w="1887815">
                  <a:extLst>
                    <a:ext uri="{9D8B030D-6E8A-4147-A177-3AD203B41FA5}">
                      <a16:colId xmlns:a16="http://schemas.microsoft.com/office/drawing/2014/main" val="1543330437"/>
                    </a:ext>
                  </a:extLst>
                </a:gridCol>
                <a:gridCol w="3376137">
                  <a:extLst>
                    <a:ext uri="{9D8B030D-6E8A-4147-A177-3AD203B41FA5}">
                      <a16:colId xmlns:a16="http://schemas.microsoft.com/office/drawing/2014/main" val="1099229649"/>
                    </a:ext>
                  </a:extLst>
                </a:gridCol>
                <a:gridCol w="3376137">
                  <a:extLst>
                    <a:ext uri="{9D8B030D-6E8A-4147-A177-3AD203B41FA5}">
                      <a16:colId xmlns:a16="http://schemas.microsoft.com/office/drawing/2014/main" val="3299174917"/>
                    </a:ext>
                  </a:extLst>
                </a:gridCol>
              </a:tblGrid>
              <a:tr h="457191">
                <a:tc>
                  <a:txBody>
                    <a:bodyPr/>
                    <a:lstStyle/>
                    <a:p>
                      <a:pPr>
                        <a:spcAft>
                          <a:spcPts val="0"/>
                        </a:spcAft>
                      </a:pPr>
                      <a:r>
                        <a:rPr lang="en-US" sz="1600" dirty="0">
                          <a:effectLst/>
                        </a:rPr>
                        <a:t>Aufgabe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de-DE" sz="1600" dirty="0">
                          <a:effectLst/>
                          <a:latin typeface="Calibri" panose="020F0502020204030204" pitchFamily="34" charset="0"/>
                          <a:cs typeface="Times New Roman" panose="02020603050405020304" pitchFamily="18" charset="0"/>
                        </a:rPr>
                        <a:t>Niveauangabe</a:t>
                      </a:r>
                    </a:p>
                    <a:p>
                      <a:r>
                        <a:rPr lang="de-DE" sz="1600" dirty="0">
                          <a:effectLst/>
                          <a:latin typeface="Calibri" panose="020F0502020204030204" pitchFamily="34" charset="0"/>
                          <a:cs typeface="Times New Roman" panose="02020603050405020304" pitchFamily="18" charset="0"/>
                        </a:rPr>
                        <a:t>(Standard- /mittleres / hohes Niveau)</a:t>
                      </a:r>
                    </a:p>
                  </a:txBody>
                  <a:tcPr marL="68580" marR="68580" marT="0" marB="0"/>
                </a:tc>
                <a:tc>
                  <a:txBody>
                    <a:bodyPr/>
                    <a:lstStyle/>
                    <a:p>
                      <a:pPr>
                        <a:spcAft>
                          <a:spcPts val="0"/>
                        </a:spcAft>
                      </a:pPr>
                      <a:r>
                        <a:rPr lang="en-US" sz="1600" dirty="0">
                          <a:effectLst/>
                        </a:rPr>
                        <a:t> Wahl- </a:t>
                      </a:r>
                      <a:r>
                        <a:rPr lang="de-DE" sz="1600" noProof="0" dirty="0">
                          <a:effectLst/>
                        </a:rPr>
                        <a:t>oder Pflichtaufgabe</a:t>
                      </a:r>
                      <a:endParaRPr lang="de-DE" sz="16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3905503"/>
                  </a:ext>
                </a:extLst>
              </a:tr>
              <a:tr h="550921">
                <a:tc gridSpan="3">
                  <a:txBody>
                    <a:bodyPr/>
                    <a:lstStyle/>
                    <a:p>
                      <a:pPr marL="0" lvl="0" indent="0">
                        <a:spcAft>
                          <a:spcPts val="0"/>
                        </a:spcAft>
                        <a:buFont typeface="Wingdings" panose="05000000000000000000" pitchFamily="2" charset="2"/>
                        <a:buNone/>
                      </a:pPr>
                      <a:r>
                        <a:rPr lang="de-DE"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4056185008"/>
                  </a:ext>
                </a:extLst>
              </a:tr>
            </a:tbl>
          </a:graphicData>
        </a:graphic>
      </p:graphicFrame>
    </p:spTree>
    <p:extLst>
      <p:ext uri="{BB962C8B-B14F-4D97-AF65-F5344CB8AC3E}">
        <p14:creationId xmlns:p14="http://schemas.microsoft.com/office/powerpoint/2010/main" val="3533451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1088740"/>
            <a:ext cx="8640089" cy="5174698"/>
          </a:xfrm>
        </p:spPr>
        <p:txBody>
          <a:bodyPr/>
          <a:lstStyle/>
          <a:p>
            <a:pPr lvl="0"/>
            <a:r>
              <a:rPr lang="de-DE" sz="2200" dirty="0">
                <a:latin typeface="+mn-lt"/>
              </a:rPr>
              <a:t>Versuche immer zuerst eine eigene Lösung anzufertigen!</a:t>
            </a:r>
          </a:p>
          <a:p>
            <a:pPr lvl="1">
              <a:buFont typeface="Wingdings" panose="05000000000000000000" pitchFamily="2" charset="2"/>
              <a:buChar char="Ø"/>
            </a:pPr>
            <a:r>
              <a:rPr lang="de-DE" sz="2200" dirty="0">
                <a:latin typeface="+mn-lt"/>
              </a:rPr>
              <a:t>Vergleiche deine Lösung mit der vorgegebenen Lösung. </a:t>
            </a:r>
          </a:p>
          <a:p>
            <a:pPr lvl="2"/>
            <a:r>
              <a:rPr lang="de-DE" sz="2200" dirty="0">
                <a:latin typeface="+mn-lt"/>
              </a:rPr>
              <a:t>Ist diese richtig … PRIMA!</a:t>
            </a:r>
          </a:p>
          <a:p>
            <a:pPr lvl="2"/>
            <a:r>
              <a:rPr lang="de-DE" sz="2200" dirty="0">
                <a:latin typeface="+mn-lt"/>
              </a:rPr>
              <a:t>Ist diese falsch, versuche die vorgegebene Lösung nachzuvollziehen und notiere deinen Fehler! Jeder Lösungsschritt sollte dir klar sein. Wenn nicht, frage deinen Lehrer oder Lehrerin!</a:t>
            </a:r>
          </a:p>
          <a:p>
            <a:pPr lvl="0"/>
            <a:r>
              <a:rPr lang="de-DE" sz="2200" dirty="0">
                <a:latin typeface="+mn-lt"/>
              </a:rPr>
              <a:t>Fällt dir keine eigene Lösung ein, schaue in der vorgegebenen Lösung nach und versuche den Ansatz nachzuvollziehen. Versuche zu formulieren, wo dein Fehler oder Problem liegen könnte. Versuche nun mit dem Ansatz die Aufgabe zu lösen.</a:t>
            </a:r>
          </a:p>
          <a:p>
            <a:pPr lvl="0"/>
            <a:r>
              <a:rPr lang="de-DE" sz="2200" dirty="0">
                <a:latin typeface="+mn-lt"/>
              </a:rPr>
              <a:t>Wenn du auch die vorgegebene Lösung nicht nachvollziehen kannst, dann wende dich an deinen Lehrer oder seine Lehrerin!</a:t>
            </a:r>
          </a:p>
        </p:txBody>
      </p:sp>
      <p:sp>
        <p:nvSpPr>
          <p:cNvPr id="3" name="Titel 2"/>
          <p:cNvSpPr>
            <a:spLocks noGrp="1"/>
          </p:cNvSpPr>
          <p:nvPr>
            <p:ph type="ctrTitle"/>
          </p:nvPr>
        </p:nvSpPr>
        <p:spPr>
          <a:xfrm>
            <a:off x="252390" y="260648"/>
            <a:ext cx="8640089" cy="648072"/>
          </a:xfrm>
        </p:spPr>
        <p:txBody>
          <a:bodyPr/>
          <a:lstStyle/>
          <a:p>
            <a:pPr algn="ctr"/>
            <a:r>
              <a:rPr lang="de-DE" b="1" dirty="0"/>
              <a:t>Methode: Umgang mit Lösungen</a:t>
            </a:r>
          </a:p>
        </p:txBody>
      </p:sp>
      <p:sp>
        <p:nvSpPr>
          <p:cNvPr id="5" name="Fußzeilenplatzhalter 3">
            <a:extLst>
              <a:ext uri="{FF2B5EF4-FFF2-40B4-BE49-F238E27FC236}">
                <a16:creationId xmlns:a16="http://schemas.microsoft.com/office/drawing/2014/main" id="{9C169CAA-BB61-42C7-97DC-B8A0EAFE096A}"/>
              </a:ext>
            </a:extLst>
          </p:cNvPr>
          <p:cNvSpPr txBox="1">
            <a:spLocks/>
          </p:cNvSpPr>
          <p:nvPr/>
        </p:nvSpPr>
        <p:spPr>
          <a:xfrm>
            <a:off x="2340409" y="6493023"/>
            <a:ext cx="4464050" cy="364977"/>
          </a:xfrm>
          <a:prstGeom prst="rect">
            <a:avLst/>
          </a:prstGeom>
        </p:spPr>
        <p:txBody>
          <a:bodyPr vert="horz" lIns="91440" tIns="45720" rIns="91440" bIns="45720" rtlCol="0" anchor="ctr"/>
          <a:lstStyle>
            <a:defPPr>
              <a:defRPr lang="de-DE"/>
            </a:defPPr>
            <a:lvl1pPr algn="l" rtl="0" eaLnBrk="0" fontAlgn="auto" hangingPunct="0">
              <a:spcBef>
                <a:spcPts val="0"/>
              </a:spcBef>
              <a:spcAft>
                <a:spcPts val="0"/>
              </a:spcAft>
              <a:defRPr sz="1000" kern="1200" dirty="0" smtClean="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12991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1088740"/>
            <a:ext cx="8640089" cy="5174698"/>
          </a:xfrm>
        </p:spPr>
        <p:txBody>
          <a:bodyPr/>
          <a:lstStyle/>
          <a:p>
            <a:pPr marL="0" indent="0">
              <a:buNone/>
            </a:pPr>
            <a:r>
              <a:rPr lang="de-DE" sz="2400" dirty="0">
                <a:latin typeface="+mn-lt"/>
              </a:rPr>
              <a:t>Aufgaben </a:t>
            </a:r>
          </a:p>
          <a:p>
            <a:r>
              <a:rPr lang="de-DE" sz="2400" dirty="0">
                <a:latin typeface="+mn-lt"/>
              </a:rPr>
              <a:t>können als Übungsaufgaben im Unterricht eingesetzt werden.</a:t>
            </a:r>
          </a:p>
          <a:p>
            <a:r>
              <a:rPr lang="de-DE" sz="2400" dirty="0">
                <a:latin typeface="+mn-lt"/>
              </a:rPr>
              <a:t>können auf dem Schulserver gespeichert werden. Sind dort jederzeit verfügbar.</a:t>
            </a:r>
          </a:p>
          <a:p>
            <a:r>
              <a:rPr lang="de-DE" sz="2400" dirty="0">
                <a:latin typeface="+mn-lt"/>
              </a:rPr>
              <a:t>Können in Vertretungsstunden eingesetzt werden.</a:t>
            </a:r>
          </a:p>
          <a:p>
            <a:r>
              <a:rPr lang="de-DE" sz="2400" dirty="0">
                <a:latin typeface="+mn-lt"/>
              </a:rPr>
              <a:t>Können als Übungsaufgaben zum selbständigen Lernen daheim eingesetzt werden.</a:t>
            </a:r>
          </a:p>
          <a:p>
            <a:r>
              <a:rPr lang="de-DE" sz="2400" dirty="0">
                <a:latin typeface="+mn-lt"/>
              </a:rPr>
              <a:t>…</a:t>
            </a:r>
          </a:p>
          <a:p>
            <a:endParaRPr lang="de-DE" sz="2400" dirty="0">
              <a:latin typeface="+mn-lt"/>
            </a:endParaRPr>
          </a:p>
          <a:p>
            <a:endParaRPr lang="de-DE" sz="2400" dirty="0">
              <a:latin typeface="+mn-lt"/>
            </a:endParaRPr>
          </a:p>
          <a:p>
            <a:endParaRPr lang="de-DE" sz="2400" dirty="0">
              <a:latin typeface="+mn-lt"/>
            </a:endParaRPr>
          </a:p>
        </p:txBody>
      </p:sp>
      <p:sp>
        <p:nvSpPr>
          <p:cNvPr id="3" name="Titel 2"/>
          <p:cNvSpPr>
            <a:spLocks noGrp="1"/>
          </p:cNvSpPr>
          <p:nvPr>
            <p:ph type="ctrTitle"/>
          </p:nvPr>
        </p:nvSpPr>
        <p:spPr>
          <a:xfrm>
            <a:off x="252390" y="260648"/>
            <a:ext cx="8640089" cy="648072"/>
          </a:xfrm>
        </p:spPr>
        <p:txBody>
          <a:bodyPr/>
          <a:lstStyle/>
          <a:p>
            <a:pPr algn="ctr"/>
            <a:r>
              <a:rPr lang="de-DE" b="1" dirty="0"/>
              <a:t>Einsatzmöglichkeiten Material</a:t>
            </a:r>
          </a:p>
        </p:txBody>
      </p:sp>
      <p:sp>
        <p:nvSpPr>
          <p:cNvPr id="5" name="Fußzeilenplatzhalter 3">
            <a:extLst>
              <a:ext uri="{FF2B5EF4-FFF2-40B4-BE49-F238E27FC236}">
                <a16:creationId xmlns:a16="http://schemas.microsoft.com/office/drawing/2014/main" id="{9C169CAA-BB61-42C7-97DC-B8A0EAFE096A}"/>
              </a:ext>
            </a:extLst>
          </p:cNvPr>
          <p:cNvSpPr txBox="1">
            <a:spLocks/>
          </p:cNvSpPr>
          <p:nvPr/>
        </p:nvSpPr>
        <p:spPr>
          <a:xfrm>
            <a:off x="2340409" y="6493023"/>
            <a:ext cx="4464050" cy="364977"/>
          </a:xfrm>
          <a:prstGeom prst="rect">
            <a:avLst/>
          </a:prstGeom>
        </p:spPr>
        <p:txBody>
          <a:bodyPr vert="horz" lIns="91440" tIns="45720" rIns="91440" bIns="45720" rtlCol="0" anchor="ctr"/>
          <a:lstStyle>
            <a:defPPr>
              <a:defRPr lang="de-DE"/>
            </a:defPPr>
            <a:lvl1pPr algn="l" rtl="0" eaLnBrk="0" fontAlgn="auto" hangingPunct="0">
              <a:spcBef>
                <a:spcPts val="0"/>
              </a:spcBef>
              <a:spcAft>
                <a:spcPts val="0"/>
              </a:spcAft>
              <a:defRPr sz="1000" kern="1200" dirty="0" smtClean="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1006640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1484784"/>
            <a:ext cx="8640089" cy="4752528"/>
          </a:xfrm>
        </p:spPr>
        <p:txBody>
          <a:bodyPr/>
          <a:lstStyle/>
          <a:p>
            <a:r>
              <a:rPr lang="de-DE" sz="3200" dirty="0">
                <a:latin typeface="+mn-lt"/>
              </a:rPr>
              <a:t>Reflexion: „Umgang mit Aufgaben in meinem Unterricht“</a:t>
            </a:r>
          </a:p>
          <a:p>
            <a:r>
              <a:rPr lang="de-DE" sz="3200" dirty="0">
                <a:latin typeface="+mn-lt"/>
              </a:rPr>
              <a:t>Austausch im Plenum</a:t>
            </a:r>
          </a:p>
          <a:p>
            <a:r>
              <a:rPr lang="de-DE" sz="3200" dirty="0">
                <a:latin typeface="+mn-lt"/>
              </a:rPr>
              <a:t>Sichtung der Aufgaben</a:t>
            </a:r>
          </a:p>
          <a:p>
            <a:r>
              <a:rPr lang="de-DE" sz="3200" dirty="0">
                <a:latin typeface="+mn-lt"/>
              </a:rPr>
              <a:t>Erstellen von eigenen differenzierenden Aufgaben (eventuell Klasse 7/8)</a:t>
            </a:r>
          </a:p>
          <a:p>
            <a:endParaRPr lang="de-DE" sz="2400" dirty="0">
              <a:latin typeface="+mn-lt"/>
            </a:endParaRPr>
          </a:p>
          <a:p>
            <a:pPr marL="0" indent="0">
              <a:buNone/>
            </a:pPr>
            <a:endParaRPr lang="de-DE" sz="2400" dirty="0">
              <a:latin typeface="+mn-lt"/>
            </a:endParaRPr>
          </a:p>
          <a:p>
            <a:pPr>
              <a:buNone/>
            </a:pPr>
            <a:endParaRPr lang="de-DE" sz="2400" dirty="0">
              <a:latin typeface="+mn-lt"/>
            </a:endParaRPr>
          </a:p>
        </p:txBody>
      </p:sp>
      <p:sp>
        <p:nvSpPr>
          <p:cNvPr id="3" name="Titel 2"/>
          <p:cNvSpPr>
            <a:spLocks noGrp="1"/>
          </p:cNvSpPr>
          <p:nvPr>
            <p:ph type="ctrTitle"/>
          </p:nvPr>
        </p:nvSpPr>
        <p:spPr>
          <a:xfrm>
            <a:off x="252390" y="260648"/>
            <a:ext cx="8640089" cy="648072"/>
          </a:xfrm>
        </p:spPr>
        <p:txBody>
          <a:bodyPr/>
          <a:lstStyle/>
          <a:p>
            <a:pPr algn="ctr"/>
            <a:r>
              <a:rPr lang="de-DE" b="1" dirty="0"/>
              <a:t>Ideen für Sprengelsitzung</a:t>
            </a:r>
          </a:p>
        </p:txBody>
      </p:sp>
      <p:sp>
        <p:nvSpPr>
          <p:cNvPr id="5" name="Fußzeilenplatzhalter 3">
            <a:extLst>
              <a:ext uri="{FF2B5EF4-FFF2-40B4-BE49-F238E27FC236}">
                <a16:creationId xmlns:a16="http://schemas.microsoft.com/office/drawing/2014/main" id="{9C169CAA-BB61-42C7-97DC-B8A0EAFE096A}"/>
              </a:ext>
            </a:extLst>
          </p:cNvPr>
          <p:cNvSpPr txBox="1">
            <a:spLocks/>
          </p:cNvSpPr>
          <p:nvPr/>
        </p:nvSpPr>
        <p:spPr>
          <a:xfrm>
            <a:off x="2340409" y="6493023"/>
            <a:ext cx="4464050" cy="364977"/>
          </a:xfrm>
          <a:prstGeom prst="rect">
            <a:avLst/>
          </a:prstGeom>
        </p:spPr>
        <p:txBody>
          <a:bodyPr vert="horz" lIns="91440" tIns="45720" rIns="91440" bIns="45720" rtlCol="0" anchor="ctr"/>
          <a:lstStyle>
            <a:defPPr>
              <a:defRPr lang="de-DE"/>
            </a:defPPr>
            <a:lvl1pPr algn="l" rtl="0" eaLnBrk="0" fontAlgn="auto" hangingPunct="0">
              <a:spcBef>
                <a:spcPts val="0"/>
              </a:spcBef>
              <a:spcAft>
                <a:spcPts val="0"/>
              </a:spcAft>
              <a:defRPr sz="1000" kern="1200" dirty="0" smtClean="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239854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a:xfrm>
            <a:off x="252390" y="1628800"/>
            <a:ext cx="8640089" cy="4608512"/>
          </a:xfrm>
        </p:spPr>
        <p:txBody>
          <a:bodyPr/>
          <a:lstStyle/>
          <a:p>
            <a:pPr marL="514350" indent="-514350">
              <a:buFont typeface="+mj-lt"/>
              <a:buAutoNum type="arabicPeriod"/>
            </a:pPr>
            <a:r>
              <a:rPr lang="de-DE" dirty="0">
                <a:latin typeface="+mn-lt"/>
              </a:rPr>
              <a:t>Reflexion über den Einsatz von Aufgaben im eigenen Unterricht</a:t>
            </a:r>
          </a:p>
          <a:p>
            <a:pPr marL="514350" indent="-514350">
              <a:buFont typeface="+mj-lt"/>
              <a:buAutoNum type="arabicPeriod"/>
            </a:pPr>
            <a:r>
              <a:rPr lang="de-DE" dirty="0">
                <a:latin typeface="+mn-lt"/>
              </a:rPr>
              <a:t>Miteinander darüber ins Gespräch kommen, Erfahrungen austauschen</a:t>
            </a:r>
          </a:p>
          <a:p>
            <a:pPr marL="514350" indent="-514350">
              <a:buFont typeface="+mj-lt"/>
              <a:buAutoNum type="arabicPeriod"/>
            </a:pPr>
            <a:r>
              <a:rPr lang="de-DE" dirty="0">
                <a:latin typeface="+mn-lt"/>
              </a:rPr>
              <a:t>Impulse zum gezielten Einsatz von Aufgaben</a:t>
            </a:r>
          </a:p>
          <a:p>
            <a:pPr marL="514350" indent="-514350">
              <a:buFont typeface="+mj-lt"/>
              <a:buAutoNum type="arabicPeriod"/>
            </a:pPr>
            <a:r>
              <a:rPr lang="de-DE" dirty="0">
                <a:latin typeface="+mn-lt"/>
              </a:rPr>
              <a:t>Vorstellung des Materials </a:t>
            </a:r>
          </a:p>
          <a:p>
            <a:pPr marL="514350" indent="-514350">
              <a:buFont typeface="+mj-lt"/>
              <a:buAutoNum type="arabicPeriod"/>
            </a:pPr>
            <a:r>
              <a:rPr lang="de-DE" dirty="0">
                <a:latin typeface="+mn-lt"/>
              </a:rPr>
              <a:t>Vorschlag für den Ablauf einer Sprengelsitzung</a:t>
            </a:r>
          </a:p>
          <a:p>
            <a:pPr marL="514350" indent="-514350">
              <a:buFont typeface="+mj-lt"/>
              <a:buAutoNum type="arabicPeriod"/>
            </a:pPr>
            <a:endParaRPr lang="de-DE" dirty="0">
              <a:latin typeface="+mn-lt"/>
            </a:endParaRPr>
          </a:p>
        </p:txBody>
      </p:sp>
      <p:sp>
        <p:nvSpPr>
          <p:cNvPr id="3" name="Titel 2"/>
          <p:cNvSpPr>
            <a:spLocks noGrp="1"/>
          </p:cNvSpPr>
          <p:nvPr>
            <p:ph type="ctrTitle"/>
          </p:nvPr>
        </p:nvSpPr>
        <p:spPr/>
        <p:txBody>
          <a:bodyPr/>
          <a:lstStyle/>
          <a:p>
            <a:pPr algn="ctr"/>
            <a:r>
              <a:rPr lang="de-DE" b="1" dirty="0"/>
              <a:t>Ziele</a:t>
            </a:r>
          </a:p>
        </p:txBody>
      </p:sp>
      <p:sp>
        <p:nvSpPr>
          <p:cNvPr id="4" name="Fußzeilenplatzhalter 3"/>
          <p:cNvSpPr>
            <a:spLocks noGrp="1"/>
          </p:cNvSpPr>
          <p:nvPr>
            <p:ph type="ftr" sz="quarter" idx="3"/>
          </p:nvPr>
        </p:nvSpPr>
        <p:spPr>
          <a:xfrm>
            <a:off x="2340408" y="6493023"/>
            <a:ext cx="4464050" cy="364977"/>
          </a:xfrm>
        </p:spPr>
        <p:txBody>
          <a:bodyPr/>
          <a:lstStyle/>
          <a:p>
            <a:pPr algn="ctr"/>
            <a:r>
              <a:rPr lang="de-DE" dirty="0"/>
              <a:t>ZPG Physik - </a:t>
            </a:r>
            <a:r>
              <a:rPr lang="de-DE" dirty="0" err="1"/>
              <a:t>StD</a:t>
            </a:r>
            <a:r>
              <a:rPr lang="de-DE" dirty="0"/>
              <a:t> Thomas Mühl</a:t>
            </a:r>
          </a:p>
          <a:p>
            <a:endParaRPr lang="de-DE" dirty="0"/>
          </a:p>
        </p:txBody>
      </p:sp>
    </p:spTree>
    <p:extLst>
      <p:ext uri="{BB962C8B-B14F-4D97-AF65-F5344CB8AC3E}">
        <p14:creationId xmlns:p14="http://schemas.microsoft.com/office/powerpoint/2010/main" val="894429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1088740"/>
            <a:ext cx="8640089" cy="5148572"/>
          </a:xfrm>
        </p:spPr>
        <p:txBody>
          <a:bodyPr/>
          <a:lstStyle/>
          <a:p>
            <a:pPr marL="457200" indent="-457200">
              <a:buAutoNum type="arabicPeriod"/>
            </a:pPr>
            <a:r>
              <a:rPr lang="de-DE" sz="2200" dirty="0">
                <a:latin typeface="+mn-lt"/>
              </a:rPr>
              <a:t>Welchen zeitlichen Umfang (in Prozent) nehmen Aufgaben in meinem Physikunterricht ein?</a:t>
            </a:r>
          </a:p>
          <a:p>
            <a:pPr marL="457200" indent="-457200">
              <a:buAutoNum type="arabicPeriod"/>
            </a:pPr>
            <a:r>
              <a:rPr lang="de-DE" sz="2200" dirty="0">
                <a:latin typeface="+mn-lt"/>
              </a:rPr>
              <a:t>Gebe ich regelmäßig Hausaufgaben?</a:t>
            </a:r>
          </a:p>
          <a:p>
            <a:pPr marL="457200" indent="-457200">
              <a:buAutoNum type="arabicPeriod"/>
            </a:pPr>
            <a:r>
              <a:rPr lang="de-DE" sz="2200" dirty="0">
                <a:latin typeface="+mn-lt"/>
              </a:rPr>
              <a:t>Übe ich regelmäßig im Physikunterricht?</a:t>
            </a:r>
          </a:p>
          <a:p>
            <a:pPr marL="457200" indent="-457200">
              <a:buAutoNum type="arabicPeriod"/>
            </a:pPr>
            <a:r>
              <a:rPr lang="de-DE" sz="2200" dirty="0">
                <a:latin typeface="+mn-lt"/>
              </a:rPr>
              <a:t>Wie bespreche ich die Aufgaben? </a:t>
            </a:r>
          </a:p>
          <a:p>
            <a:pPr marL="457200" indent="-457200">
              <a:buAutoNum type="arabicPeriod"/>
            </a:pPr>
            <a:r>
              <a:rPr lang="de-DE" sz="2200" dirty="0">
                <a:latin typeface="+mn-lt"/>
              </a:rPr>
              <a:t>Wie gehe ich mit Fehlern um?</a:t>
            </a:r>
          </a:p>
          <a:p>
            <a:pPr marL="457200" indent="-457200">
              <a:buAutoNum type="arabicPeriod"/>
            </a:pPr>
            <a:r>
              <a:rPr lang="de-DE" sz="2200" dirty="0">
                <a:latin typeface="+mn-lt"/>
              </a:rPr>
              <a:t>Sind die Aufgabenstellungen eher geschlossen oder offen?</a:t>
            </a:r>
          </a:p>
          <a:p>
            <a:pPr marL="457200" indent="-457200">
              <a:buAutoNum type="arabicPeriod"/>
            </a:pPr>
            <a:r>
              <a:rPr lang="de-DE" sz="2200" dirty="0">
                <a:latin typeface="+mn-lt"/>
              </a:rPr>
              <a:t>Setze ich Aufgaben zum gezielten Kompetenzerwerb ein?</a:t>
            </a:r>
          </a:p>
          <a:p>
            <a:pPr marL="457200" indent="-457200">
              <a:buAutoNum type="arabicPeriod"/>
            </a:pPr>
            <a:r>
              <a:rPr lang="de-DE" sz="2200" dirty="0">
                <a:latin typeface="+mn-lt"/>
              </a:rPr>
              <a:t>Erstelle ich eher eigene Aufgaben oder übernehme ich eher vorgefertigte Aufgaben? </a:t>
            </a:r>
          </a:p>
          <a:p>
            <a:pPr marL="457200" indent="-457200">
              <a:buAutoNum type="arabicPeriod"/>
            </a:pPr>
            <a:r>
              <a:rPr lang="de-DE" sz="2200" dirty="0">
                <a:latin typeface="+mn-lt"/>
              </a:rPr>
              <a:t>Gebe ich den SuS Lösungsstrategien und formale Vorgaben an die Hand?</a:t>
            </a:r>
          </a:p>
          <a:p>
            <a:pPr marL="457200" indent="-457200">
              <a:buAutoNum type="arabicPeriod"/>
            </a:pPr>
            <a:r>
              <a:rPr lang="de-DE" sz="2200" dirty="0">
                <a:latin typeface="+mn-lt"/>
              </a:rPr>
              <a:t>…</a:t>
            </a:r>
          </a:p>
          <a:p>
            <a:pPr>
              <a:buNone/>
            </a:pPr>
            <a:endParaRPr lang="de-DE" sz="2200" dirty="0">
              <a:latin typeface="+mn-lt"/>
            </a:endParaRPr>
          </a:p>
        </p:txBody>
      </p:sp>
      <p:sp>
        <p:nvSpPr>
          <p:cNvPr id="3" name="Titel 2"/>
          <p:cNvSpPr>
            <a:spLocks noGrp="1"/>
          </p:cNvSpPr>
          <p:nvPr>
            <p:ph type="ctrTitle"/>
          </p:nvPr>
        </p:nvSpPr>
        <p:spPr>
          <a:xfrm>
            <a:off x="252390" y="260648"/>
            <a:ext cx="8640089" cy="648072"/>
          </a:xfrm>
        </p:spPr>
        <p:txBody>
          <a:bodyPr/>
          <a:lstStyle/>
          <a:p>
            <a:pPr algn="ctr"/>
            <a:r>
              <a:rPr lang="de-DE" b="1" dirty="0"/>
              <a:t>Umgang mit Aufgaben in meinem Unterricht</a:t>
            </a:r>
          </a:p>
        </p:txBody>
      </p:sp>
      <p:sp>
        <p:nvSpPr>
          <p:cNvPr id="4" name="Fußzeilenplatzhalter 3"/>
          <p:cNvSpPr>
            <a:spLocks noGrp="1"/>
          </p:cNvSpPr>
          <p:nvPr>
            <p:ph type="ftr" sz="quarter" idx="3"/>
          </p:nvPr>
        </p:nvSpPr>
        <p:spPr>
          <a:xfrm>
            <a:off x="2340409" y="6493023"/>
            <a:ext cx="4464050" cy="364977"/>
          </a:xfrm>
        </p:spPr>
        <p:txBody>
          <a:body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894429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1268760"/>
            <a:ext cx="8640089" cy="4968552"/>
          </a:xfrm>
        </p:spPr>
        <p:txBody>
          <a:bodyPr/>
          <a:lstStyle/>
          <a:p>
            <a:pPr marL="0" indent="0">
              <a:buNone/>
            </a:pPr>
            <a:r>
              <a:rPr lang="de-DE" sz="2400" b="1" dirty="0">
                <a:solidFill>
                  <a:srgbClr val="FF0000"/>
                </a:solidFill>
                <a:latin typeface="+mn-lt"/>
              </a:rPr>
              <a:t>Zum Lernprozess gehört die Performanz des Gelernten:</a:t>
            </a:r>
          </a:p>
          <a:p>
            <a:pPr marL="0" indent="0">
              <a:buNone/>
            </a:pPr>
            <a:endParaRPr lang="de-DE" sz="2400" dirty="0">
              <a:latin typeface="+mn-lt"/>
            </a:endParaRPr>
          </a:p>
          <a:p>
            <a:pPr>
              <a:buFont typeface="Wingdings" panose="05000000000000000000" pitchFamily="2" charset="2"/>
              <a:buChar char="Ø"/>
            </a:pPr>
            <a:r>
              <a:rPr lang="de-DE" sz="2400" dirty="0">
                <a:latin typeface="+mn-lt"/>
              </a:rPr>
              <a:t>In Aufgabenstellungen können gezielt Kompetenzen überprüft und trainiert werden.</a:t>
            </a:r>
          </a:p>
          <a:p>
            <a:pPr>
              <a:buFont typeface="Wingdings" panose="05000000000000000000" pitchFamily="2" charset="2"/>
              <a:buChar char="Ø"/>
            </a:pPr>
            <a:r>
              <a:rPr lang="de-DE" sz="2400" dirty="0">
                <a:latin typeface="+mn-lt"/>
              </a:rPr>
              <a:t>Die Lösungen der SuS geben Aufschluss über den (individuellen) Leistungsstand. Maßnahmen können ggf. ergriffen werden.</a:t>
            </a:r>
          </a:p>
          <a:p>
            <a:pPr>
              <a:buFont typeface="Wingdings" panose="05000000000000000000" pitchFamily="2" charset="2"/>
              <a:buChar char="Ø"/>
            </a:pPr>
            <a:r>
              <a:rPr lang="de-DE" sz="2400" dirty="0">
                <a:latin typeface="+mn-lt"/>
              </a:rPr>
              <a:t>SuS können anhand der Lösungen rückwirkend erkennen, an welchen Stellen sie noch Schwierigkeiten haben.</a:t>
            </a:r>
          </a:p>
          <a:p>
            <a:pPr>
              <a:buFont typeface="Wingdings" panose="05000000000000000000" pitchFamily="2" charset="2"/>
              <a:buChar char="Ø"/>
            </a:pPr>
            <a:r>
              <a:rPr lang="de-DE" sz="2400" dirty="0">
                <a:latin typeface="+mn-lt"/>
              </a:rPr>
              <a:t>SuS können anhand der Lösungen gezielt Fragen formulieren, was sie nicht verstanden haben. </a:t>
            </a:r>
          </a:p>
          <a:p>
            <a:pPr marL="0" indent="0">
              <a:buNone/>
            </a:pPr>
            <a:endParaRPr lang="de-DE" sz="2400" dirty="0">
              <a:latin typeface="+mn-lt"/>
            </a:endParaRPr>
          </a:p>
          <a:p>
            <a:endParaRPr lang="de-DE" sz="2400" dirty="0">
              <a:latin typeface="+mn-lt"/>
            </a:endParaRPr>
          </a:p>
          <a:p>
            <a:pPr>
              <a:buNone/>
            </a:pPr>
            <a:endParaRPr lang="de-DE" sz="2400" dirty="0">
              <a:latin typeface="+mn-lt"/>
            </a:endParaRPr>
          </a:p>
        </p:txBody>
      </p:sp>
      <p:sp>
        <p:nvSpPr>
          <p:cNvPr id="3" name="Titel 2"/>
          <p:cNvSpPr>
            <a:spLocks noGrp="1"/>
          </p:cNvSpPr>
          <p:nvPr>
            <p:ph type="ctrTitle"/>
          </p:nvPr>
        </p:nvSpPr>
        <p:spPr>
          <a:xfrm>
            <a:off x="252390" y="260648"/>
            <a:ext cx="8640089" cy="648072"/>
          </a:xfrm>
        </p:spPr>
        <p:txBody>
          <a:bodyPr/>
          <a:lstStyle/>
          <a:p>
            <a:pPr algn="ctr"/>
            <a:r>
              <a:rPr lang="de-DE" sz="2800" b="1" dirty="0"/>
              <a:t>Impulse zum Einsatz von Aufgaben im Physikunterricht</a:t>
            </a:r>
          </a:p>
        </p:txBody>
      </p:sp>
      <p:sp>
        <p:nvSpPr>
          <p:cNvPr id="4" name="Fußzeilenplatzhalter 3"/>
          <p:cNvSpPr>
            <a:spLocks noGrp="1"/>
          </p:cNvSpPr>
          <p:nvPr>
            <p:ph type="ftr" sz="quarter" idx="3"/>
          </p:nvPr>
        </p:nvSpPr>
        <p:spPr>
          <a:xfrm>
            <a:off x="2340409" y="6480245"/>
            <a:ext cx="4464050" cy="364977"/>
          </a:xfrm>
        </p:spPr>
        <p:txBody>
          <a:body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3329007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1232756"/>
            <a:ext cx="8640089" cy="5004556"/>
          </a:xfrm>
        </p:spPr>
        <p:txBody>
          <a:bodyPr/>
          <a:lstStyle/>
          <a:p>
            <a:pPr marL="0" indent="0">
              <a:buNone/>
            </a:pPr>
            <a:r>
              <a:rPr lang="de-DE" sz="2400" b="1" dirty="0">
                <a:solidFill>
                  <a:srgbClr val="FF0000"/>
                </a:solidFill>
                <a:latin typeface="+mn-lt"/>
              </a:rPr>
              <a:t>Durch Anwenden von Wissen kann Wissen aufgebaut und gefestigt werden</a:t>
            </a:r>
            <a:endParaRPr lang="de-DE" sz="2400" dirty="0">
              <a:latin typeface="+mn-lt"/>
            </a:endParaRPr>
          </a:p>
          <a:p>
            <a:pPr>
              <a:buFont typeface="Wingdings" panose="05000000000000000000" pitchFamily="2" charset="2"/>
              <a:buChar char="Ø"/>
            </a:pPr>
            <a:r>
              <a:rPr lang="de-DE" sz="2400" dirty="0">
                <a:latin typeface="+mn-lt"/>
              </a:rPr>
              <a:t>Im Unterricht wird viel Zeit, oft schüleraktiv, verwendet neues Wissen zu generieren. Es bleibt (oft) wenig Zeit dieses Wissen anzuwenden. </a:t>
            </a:r>
          </a:p>
          <a:p>
            <a:pPr>
              <a:buFont typeface="Wingdings" panose="05000000000000000000" pitchFamily="2" charset="2"/>
              <a:buChar char="Ø"/>
            </a:pPr>
            <a:r>
              <a:rPr lang="de-DE" sz="2400" dirty="0">
                <a:latin typeface="+mn-lt"/>
              </a:rPr>
              <a:t>Durch die bewusste Anwendung können neue Konzepte, Begriffe, Strategien dauerhaft gelernt werden.</a:t>
            </a:r>
          </a:p>
          <a:p>
            <a:endParaRPr lang="de-DE" sz="2400" dirty="0"/>
          </a:p>
        </p:txBody>
      </p:sp>
      <p:sp>
        <p:nvSpPr>
          <p:cNvPr id="3" name="Titel 2"/>
          <p:cNvSpPr>
            <a:spLocks noGrp="1"/>
          </p:cNvSpPr>
          <p:nvPr>
            <p:ph type="ctrTitle"/>
          </p:nvPr>
        </p:nvSpPr>
        <p:spPr>
          <a:xfrm>
            <a:off x="252390" y="260648"/>
            <a:ext cx="8640089" cy="648072"/>
          </a:xfrm>
        </p:spPr>
        <p:txBody>
          <a:bodyPr/>
          <a:lstStyle/>
          <a:p>
            <a:pPr algn="ctr"/>
            <a:r>
              <a:rPr lang="de-DE" sz="2800" b="1" dirty="0"/>
              <a:t>Impulse zum Einsatz von Aufgaben im Physikunterricht</a:t>
            </a:r>
          </a:p>
        </p:txBody>
      </p:sp>
      <p:sp>
        <p:nvSpPr>
          <p:cNvPr id="4" name="Fußzeilenplatzhalter 3"/>
          <p:cNvSpPr>
            <a:spLocks noGrp="1"/>
          </p:cNvSpPr>
          <p:nvPr>
            <p:ph type="ftr" sz="quarter" idx="3"/>
          </p:nvPr>
        </p:nvSpPr>
        <p:spPr>
          <a:xfrm>
            <a:off x="2340409" y="6493023"/>
            <a:ext cx="4464050" cy="364977"/>
          </a:xfrm>
        </p:spPr>
        <p:txBody>
          <a:body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1563727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32477B19-9E8A-477A-9DD1-5CAA592446A8}"/>
              </a:ext>
            </a:extLst>
          </p:cNvPr>
          <p:cNvSpPr>
            <a:spLocks noGrp="1"/>
          </p:cNvSpPr>
          <p:nvPr>
            <p:ph sz="half" idx="1"/>
          </p:nvPr>
        </p:nvSpPr>
        <p:spPr>
          <a:xfrm>
            <a:off x="252390" y="1088740"/>
            <a:ext cx="8640089" cy="5148572"/>
          </a:xfrm>
        </p:spPr>
        <p:txBody>
          <a:bodyPr/>
          <a:lstStyle/>
          <a:p>
            <a:pPr marL="0" indent="0">
              <a:buNone/>
            </a:pPr>
            <a:r>
              <a:rPr lang="de-DE" sz="2400" b="1" dirty="0">
                <a:solidFill>
                  <a:srgbClr val="FF0000"/>
                </a:solidFill>
                <a:latin typeface="+mn-lt"/>
              </a:rPr>
              <a:t>Problemlösendes Denken kann gezielt gefördert werden</a:t>
            </a:r>
          </a:p>
          <a:p>
            <a:pPr>
              <a:buFont typeface="Wingdings" panose="05000000000000000000" pitchFamily="2" charset="2"/>
              <a:buChar char="Ø"/>
            </a:pPr>
            <a:r>
              <a:rPr lang="de-DE" sz="2400" dirty="0">
                <a:latin typeface="+mn-lt"/>
              </a:rPr>
              <a:t>In vielen Aufgabestellungen geht es um Probleme, die nicht durch Routinen gelöst werden können. </a:t>
            </a:r>
          </a:p>
          <a:p>
            <a:pPr>
              <a:buFont typeface="Wingdings" panose="05000000000000000000" pitchFamily="2" charset="2"/>
              <a:buChar char="Ø"/>
            </a:pPr>
            <a:r>
              <a:rPr lang="de-DE" sz="2400" dirty="0">
                <a:latin typeface="+mn-lt"/>
              </a:rPr>
              <a:t>SuS müssen Strategien entwickeln, solche Problemstellungen zu lösen.</a:t>
            </a:r>
          </a:p>
          <a:p>
            <a:pPr>
              <a:buFont typeface="Wingdings" panose="05000000000000000000" pitchFamily="2" charset="2"/>
              <a:buChar char="Ø"/>
            </a:pPr>
            <a:r>
              <a:rPr lang="de-DE" sz="2400" dirty="0">
                <a:latin typeface="+mn-lt"/>
              </a:rPr>
              <a:t>Durch nicht geschlossene </a:t>
            </a:r>
          </a:p>
          <a:p>
            <a:pPr marL="0" indent="0">
              <a:buNone/>
            </a:pPr>
            <a:r>
              <a:rPr lang="de-DE" sz="2400" dirty="0">
                <a:latin typeface="+mn-lt"/>
              </a:rPr>
              <a:t>     Aufgabenstellungen kann das </a:t>
            </a:r>
          </a:p>
          <a:p>
            <a:pPr marL="0" indent="0">
              <a:buNone/>
            </a:pPr>
            <a:r>
              <a:rPr lang="de-DE" sz="2400" dirty="0">
                <a:latin typeface="+mn-lt"/>
              </a:rPr>
              <a:t>     gezielt gefördert werden.</a:t>
            </a:r>
          </a:p>
          <a:p>
            <a:pPr marL="0" indent="0">
              <a:buNone/>
            </a:pPr>
            <a:endParaRPr lang="de-DE" dirty="0">
              <a:latin typeface="+mn-lt"/>
            </a:endParaRPr>
          </a:p>
          <a:p>
            <a:endParaRPr lang="de-DE" dirty="0">
              <a:latin typeface="+mn-lt"/>
            </a:endParaRPr>
          </a:p>
        </p:txBody>
      </p:sp>
      <p:sp>
        <p:nvSpPr>
          <p:cNvPr id="3" name="Titel 2">
            <a:extLst>
              <a:ext uri="{FF2B5EF4-FFF2-40B4-BE49-F238E27FC236}">
                <a16:creationId xmlns:a16="http://schemas.microsoft.com/office/drawing/2014/main" id="{635309A1-EBFF-4266-AE4C-74FD8F274A16}"/>
              </a:ext>
            </a:extLst>
          </p:cNvPr>
          <p:cNvSpPr>
            <a:spLocks noGrp="1"/>
          </p:cNvSpPr>
          <p:nvPr>
            <p:ph type="ctrTitle"/>
          </p:nvPr>
        </p:nvSpPr>
        <p:spPr/>
        <p:txBody>
          <a:bodyPr/>
          <a:lstStyle/>
          <a:p>
            <a:r>
              <a:rPr lang="de-DE" sz="2800" b="1" dirty="0"/>
              <a:t>Impulse zum Einsatz von Aufgaben im Physikunterricht</a:t>
            </a:r>
            <a:endParaRPr lang="de-DE" sz="2800" dirty="0"/>
          </a:p>
        </p:txBody>
      </p:sp>
      <p:sp>
        <p:nvSpPr>
          <p:cNvPr id="5" name="Fußzeilenplatzhalter 3">
            <a:extLst>
              <a:ext uri="{FF2B5EF4-FFF2-40B4-BE49-F238E27FC236}">
                <a16:creationId xmlns:a16="http://schemas.microsoft.com/office/drawing/2014/main" id="{57BA8E1F-71B2-475C-8C29-F359962E2E50}"/>
              </a:ext>
            </a:extLst>
          </p:cNvPr>
          <p:cNvSpPr>
            <a:spLocks noGrp="1"/>
          </p:cNvSpPr>
          <p:nvPr>
            <p:ph type="ftr" sz="quarter" idx="3"/>
          </p:nvPr>
        </p:nvSpPr>
        <p:spPr>
          <a:xfrm>
            <a:off x="2340409" y="6493023"/>
            <a:ext cx="4464050" cy="364977"/>
          </a:xfrm>
        </p:spPr>
        <p:txBody>
          <a:bodyPr/>
          <a:lstStyle/>
          <a:p>
            <a:pPr algn="ctr"/>
            <a:r>
              <a:rPr lang="de-DE" dirty="0"/>
              <a:t>ZPG Physik - </a:t>
            </a:r>
            <a:r>
              <a:rPr lang="de-DE" dirty="0" err="1"/>
              <a:t>StD</a:t>
            </a:r>
            <a:r>
              <a:rPr lang="de-DE" dirty="0"/>
              <a:t> Thomas Mühl</a:t>
            </a:r>
          </a:p>
        </p:txBody>
      </p:sp>
      <p:pic>
        <p:nvPicPr>
          <p:cNvPr id="6" name="Inhaltsplatzhalter 4">
            <a:extLst>
              <a:ext uri="{FF2B5EF4-FFF2-40B4-BE49-F238E27FC236}">
                <a16:creationId xmlns:a16="http://schemas.microsoft.com/office/drawing/2014/main" id="{9B1A8F13-2EA5-4B9B-921D-5B0F43D7E179}"/>
              </a:ext>
            </a:extLst>
          </p:cNvPr>
          <p:cNvPicPr>
            <a:picLocks/>
          </p:cNvPicPr>
          <p:nvPr/>
        </p:nvPicPr>
        <p:blipFill>
          <a:blip r:embed="rId2"/>
          <a:stretch>
            <a:fillRect/>
          </a:stretch>
        </p:blipFill>
        <p:spPr>
          <a:xfrm>
            <a:off x="4824239" y="2924968"/>
            <a:ext cx="3960440" cy="3312344"/>
          </a:xfrm>
          <a:prstGeom prst="rect">
            <a:avLst/>
          </a:prstGeom>
        </p:spPr>
      </p:pic>
    </p:spTree>
    <p:extLst>
      <p:ext uri="{BB962C8B-B14F-4D97-AF65-F5344CB8AC3E}">
        <p14:creationId xmlns:p14="http://schemas.microsoft.com/office/powerpoint/2010/main" val="2817420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32477B19-9E8A-477A-9DD1-5CAA592446A8}"/>
              </a:ext>
            </a:extLst>
          </p:cNvPr>
          <p:cNvSpPr>
            <a:spLocks noGrp="1"/>
          </p:cNvSpPr>
          <p:nvPr>
            <p:ph sz="half" idx="1"/>
          </p:nvPr>
        </p:nvSpPr>
        <p:spPr/>
        <p:txBody>
          <a:bodyPr/>
          <a:lstStyle/>
          <a:p>
            <a:pPr marL="0" indent="0">
              <a:buNone/>
            </a:pPr>
            <a:r>
              <a:rPr lang="de-DE" sz="2400" b="1" dirty="0">
                <a:solidFill>
                  <a:srgbClr val="FF0000"/>
                </a:solidFill>
                <a:latin typeface="+mn-lt"/>
              </a:rPr>
              <a:t>Formale Sicherheit kann gezielt gefördert werden</a:t>
            </a:r>
            <a:endParaRPr lang="de-DE" sz="2400" dirty="0">
              <a:latin typeface="+mn-lt"/>
            </a:endParaRPr>
          </a:p>
          <a:p>
            <a:pPr>
              <a:buFont typeface="Wingdings" panose="05000000000000000000" pitchFamily="2" charset="2"/>
              <a:buChar char="Ø"/>
            </a:pPr>
            <a:r>
              <a:rPr lang="de-DE" sz="2400" dirty="0">
                <a:latin typeface="+mn-lt"/>
              </a:rPr>
              <a:t>SuS, die sich formal unsicher fühlen, haben sehr häufig den Eindruck, dass sie „Physik nicht können“. Auch dann, wenn sie ein gutes physikalisches Verständnis besitzen.</a:t>
            </a:r>
          </a:p>
          <a:p>
            <a:pPr>
              <a:buFont typeface="Wingdings" panose="05000000000000000000" pitchFamily="2" charset="2"/>
              <a:buChar char="Ø"/>
            </a:pPr>
            <a:r>
              <a:rPr lang="de-DE" sz="2400" dirty="0">
                <a:latin typeface="+mn-lt"/>
              </a:rPr>
              <a:t>Der formale Umgang mit physikalischen Größen, ihren Einheiten und Formeln, die Anwendung mathematischer Regeln, kann in Aufgaben besonders gut trainiert werden.</a:t>
            </a:r>
          </a:p>
          <a:p>
            <a:pPr marL="0" indent="0">
              <a:buNone/>
            </a:pPr>
            <a:endParaRPr lang="de-DE" sz="2400" b="1" dirty="0">
              <a:solidFill>
                <a:srgbClr val="FF0000"/>
              </a:solidFill>
              <a:latin typeface="+mn-lt"/>
            </a:endParaRPr>
          </a:p>
          <a:p>
            <a:pPr marL="0" indent="0">
              <a:buNone/>
            </a:pPr>
            <a:r>
              <a:rPr lang="de-DE" sz="2400" b="1" dirty="0">
                <a:solidFill>
                  <a:srgbClr val="FF0000"/>
                </a:solidFill>
                <a:latin typeface="+mn-lt"/>
              </a:rPr>
              <a:t>Differenzierung ist gut möglich</a:t>
            </a:r>
            <a:endParaRPr lang="de-DE" sz="2400" dirty="0">
              <a:latin typeface="+mn-lt"/>
            </a:endParaRPr>
          </a:p>
          <a:p>
            <a:pPr>
              <a:buFont typeface="Wingdings" panose="05000000000000000000" pitchFamily="2" charset="2"/>
              <a:buChar char="Ø"/>
            </a:pPr>
            <a:r>
              <a:rPr lang="de-DE" sz="2400" dirty="0">
                <a:latin typeface="+mn-lt"/>
              </a:rPr>
              <a:t>Viele Aufgaben lassen sich durch (wenige) Änderungen öffnen und können differenziert eingesetzt werden.</a:t>
            </a:r>
          </a:p>
          <a:p>
            <a:endParaRPr lang="de-DE" dirty="0"/>
          </a:p>
        </p:txBody>
      </p:sp>
      <p:sp>
        <p:nvSpPr>
          <p:cNvPr id="3" name="Titel 2">
            <a:extLst>
              <a:ext uri="{FF2B5EF4-FFF2-40B4-BE49-F238E27FC236}">
                <a16:creationId xmlns:a16="http://schemas.microsoft.com/office/drawing/2014/main" id="{635309A1-EBFF-4266-AE4C-74FD8F274A16}"/>
              </a:ext>
            </a:extLst>
          </p:cNvPr>
          <p:cNvSpPr>
            <a:spLocks noGrp="1"/>
          </p:cNvSpPr>
          <p:nvPr>
            <p:ph type="ctrTitle"/>
          </p:nvPr>
        </p:nvSpPr>
        <p:spPr/>
        <p:txBody>
          <a:bodyPr/>
          <a:lstStyle/>
          <a:p>
            <a:r>
              <a:rPr lang="de-DE" sz="2800" b="1" dirty="0"/>
              <a:t>Impulse zum Einsatz von Aufgaben im Physikunterricht</a:t>
            </a:r>
            <a:endParaRPr lang="de-DE" sz="2800" dirty="0"/>
          </a:p>
        </p:txBody>
      </p:sp>
      <p:sp>
        <p:nvSpPr>
          <p:cNvPr id="5" name="Fußzeilenplatzhalter 3">
            <a:extLst>
              <a:ext uri="{FF2B5EF4-FFF2-40B4-BE49-F238E27FC236}">
                <a16:creationId xmlns:a16="http://schemas.microsoft.com/office/drawing/2014/main" id="{BC9776AF-6DD7-465C-8E95-D0F9B3B00E78}"/>
              </a:ext>
            </a:extLst>
          </p:cNvPr>
          <p:cNvSpPr txBox="1">
            <a:spLocks/>
          </p:cNvSpPr>
          <p:nvPr/>
        </p:nvSpPr>
        <p:spPr>
          <a:xfrm>
            <a:off x="2340409" y="6493023"/>
            <a:ext cx="4464050" cy="364977"/>
          </a:xfrm>
          <a:prstGeom prst="rect">
            <a:avLst/>
          </a:prstGeom>
        </p:spPr>
        <p:txBody>
          <a:bodyPr vert="horz" lIns="91440" tIns="45720" rIns="91440" bIns="45720" rtlCol="0" anchor="ctr"/>
          <a:lstStyle>
            <a:defPPr>
              <a:defRPr lang="de-DE"/>
            </a:defPPr>
            <a:lvl1pPr algn="l" rtl="0" eaLnBrk="0" fontAlgn="auto" hangingPunct="0">
              <a:spcBef>
                <a:spcPts val="0"/>
              </a:spcBef>
              <a:spcAft>
                <a:spcPts val="0"/>
              </a:spcAft>
              <a:defRPr sz="1000" kern="1200" dirty="0" smtClean="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851158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908720"/>
            <a:ext cx="8640089" cy="5354718"/>
          </a:xfrm>
        </p:spPr>
        <p:txBody>
          <a:bodyPr/>
          <a:lstStyle/>
          <a:p>
            <a:pPr marL="0" indent="0">
              <a:buNone/>
            </a:pPr>
            <a:r>
              <a:rPr lang="de-DE" sz="2400" dirty="0">
                <a:latin typeface="+mn-lt"/>
              </a:rPr>
              <a:t>Beschränkt sich auf Basiskompetenzen</a:t>
            </a:r>
          </a:p>
          <a:p>
            <a:pPr marL="0" indent="0">
              <a:buNone/>
            </a:pPr>
            <a:endParaRPr lang="de-DE" sz="2400" dirty="0">
              <a:latin typeface="+mn-lt"/>
            </a:endParaRPr>
          </a:p>
          <a:p>
            <a:pPr lvl="0"/>
            <a:r>
              <a:rPr lang="de-DE" sz="2000" dirty="0">
                <a:latin typeface="+mn-lt"/>
              </a:rPr>
              <a:t>mathematische Zusammenhänge zwischen physikalischen Größen herstellen</a:t>
            </a:r>
          </a:p>
          <a:p>
            <a:pPr lvl="0"/>
            <a:r>
              <a:rPr lang="de-DE" sz="2000" dirty="0">
                <a:latin typeface="+mn-lt"/>
              </a:rPr>
              <a:t>aus proportionalen Zusammenhängen Gleichungen entwickeln </a:t>
            </a:r>
          </a:p>
          <a:p>
            <a:pPr lvl="0"/>
            <a:r>
              <a:rPr lang="de-DE" sz="2000" dirty="0">
                <a:latin typeface="+mn-lt"/>
              </a:rPr>
              <a:t>mathematische Umformungen zur Berechnung physikalischer Größen durchführen </a:t>
            </a:r>
          </a:p>
          <a:p>
            <a:pPr lvl="0"/>
            <a:r>
              <a:rPr lang="de-DE" sz="2000" b="1" dirty="0">
                <a:latin typeface="+mn-lt"/>
              </a:rPr>
              <a:t>ihr physikalisches Wissen anwenden, um Problem- und Aufgabenstellungen zielgerichtet zu lösen </a:t>
            </a:r>
          </a:p>
          <a:p>
            <a:pPr lvl="0"/>
            <a:r>
              <a:rPr lang="de-DE" sz="2000" b="1" dirty="0">
                <a:latin typeface="+mn-lt"/>
              </a:rPr>
              <a:t>funktionale Zusammenhänge zwischen physikalischen Größen verbal beschreiben („je-desto“-Aussagen) und physikalische Formeln erläutern </a:t>
            </a:r>
          </a:p>
          <a:p>
            <a:pPr lvl="0"/>
            <a:r>
              <a:rPr lang="de-DE" sz="2000" dirty="0">
                <a:latin typeface="+mn-lt"/>
              </a:rPr>
              <a:t>sich über physikalische Erkenntnisse und deren Anwendungen unter Verwendung der  Fachsprache und fachtypischer Darstellungen austauschen Sachinformationen und Messdaten aus einer Darstellungsform entnehmen und in  andere Darstellungsformen überführen (zum Beispiel Tabelle, Diagramm, Text, Formel) </a:t>
            </a:r>
          </a:p>
          <a:p>
            <a:endParaRPr lang="de-DE" sz="2000" dirty="0">
              <a:latin typeface="+mn-lt"/>
            </a:endParaRPr>
          </a:p>
          <a:p>
            <a:endParaRPr lang="de-DE" sz="2400" dirty="0">
              <a:latin typeface="+mn-lt"/>
            </a:endParaRPr>
          </a:p>
        </p:txBody>
      </p:sp>
      <p:sp>
        <p:nvSpPr>
          <p:cNvPr id="3" name="Titel 2"/>
          <p:cNvSpPr>
            <a:spLocks noGrp="1"/>
          </p:cNvSpPr>
          <p:nvPr>
            <p:ph type="ctrTitle"/>
          </p:nvPr>
        </p:nvSpPr>
        <p:spPr>
          <a:xfrm>
            <a:off x="252390" y="260648"/>
            <a:ext cx="8640089" cy="648072"/>
          </a:xfrm>
        </p:spPr>
        <p:txBody>
          <a:bodyPr/>
          <a:lstStyle/>
          <a:p>
            <a:pPr algn="ctr"/>
            <a:r>
              <a:rPr lang="de-DE" b="1" dirty="0"/>
              <a:t>Das Material</a:t>
            </a:r>
          </a:p>
        </p:txBody>
      </p:sp>
      <p:sp>
        <p:nvSpPr>
          <p:cNvPr id="5" name="Fußzeilenplatzhalter 3">
            <a:extLst>
              <a:ext uri="{FF2B5EF4-FFF2-40B4-BE49-F238E27FC236}">
                <a16:creationId xmlns:a16="http://schemas.microsoft.com/office/drawing/2014/main" id="{9C169CAA-BB61-42C7-97DC-B8A0EAFE096A}"/>
              </a:ext>
            </a:extLst>
          </p:cNvPr>
          <p:cNvSpPr txBox="1">
            <a:spLocks/>
          </p:cNvSpPr>
          <p:nvPr/>
        </p:nvSpPr>
        <p:spPr>
          <a:xfrm>
            <a:off x="2340409" y="6493023"/>
            <a:ext cx="4464050" cy="364977"/>
          </a:xfrm>
          <a:prstGeom prst="rect">
            <a:avLst/>
          </a:prstGeom>
        </p:spPr>
        <p:txBody>
          <a:bodyPr vert="horz" lIns="91440" tIns="45720" rIns="91440" bIns="45720" rtlCol="0" anchor="ctr"/>
          <a:lstStyle>
            <a:defPPr>
              <a:defRPr lang="de-DE"/>
            </a:defPPr>
            <a:lvl1pPr algn="l" rtl="0" eaLnBrk="0" fontAlgn="auto" hangingPunct="0">
              <a:spcBef>
                <a:spcPts val="0"/>
              </a:spcBef>
              <a:spcAft>
                <a:spcPts val="0"/>
              </a:spcAft>
              <a:defRPr sz="1000" kern="1200" dirty="0" smtClean="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algn="ctr"/>
            <a:r>
              <a:rPr lang="de-DE" dirty="0"/>
              <a:t>ZPG Physik - </a:t>
            </a:r>
            <a:r>
              <a:rPr lang="de-DE" dirty="0" err="1"/>
              <a:t>StD</a:t>
            </a:r>
            <a:r>
              <a:rPr lang="de-DE" dirty="0"/>
              <a:t> Thomas Mühl</a:t>
            </a:r>
          </a:p>
        </p:txBody>
      </p:sp>
    </p:spTree>
    <p:extLst>
      <p:ext uri="{BB962C8B-B14F-4D97-AF65-F5344CB8AC3E}">
        <p14:creationId xmlns:p14="http://schemas.microsoft.com/office/powerpoint/2010/main" val="3416532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16"/>
          <p:cNvSpPr>
            <a:spLocks noGrp="1"/>
          </p:cNvSpPr>
          <p:nvPr>
            <p:ph sz="half" idx="1"/>
          </p:nvPr>
        </p:nvSpPr>
        <p:spPr>
          <a:xfrm>
            <a:off x="252390" y="908720"/>
            <a:ext cx="8640089" cy="5354718"/>
          </a:xfrm>
        </p:spPr>
        <p:txBody>
          <a:bodyPr/>
          <a:lstStyle/>
          <a:p>
            <a:endParaRPr lang="de-DE" sz="2000" dirty="0">
              <a:latin typeface="+mn-lt"/>
            </a:endParaRPr>
          </a:p>
          <a:p>
            <a:endParaRPr lang="de-DE" sz="2400" dirty="0">
              <a:latin typeface="+mn-lt"/>
            </a:endParaRPr>
          </a:p>
        </p:txBody>
      </p:sp>
      <p:sp>
        <p:nvSpPr>
          <p:cNvPr id="3" name="Titel 2"/>
          <p:cNvSpPr>
            <a:spLocks noGrp="1"/>
          </p:cNvSpPr>
          <p:nvPr>
            <p:ph type="ctrTitle"/>
          </p:nvPr>
        </p:nvSpPr>
        <p:spPr>
          <a:xfrm>
            <a:off x="252390" y="260648"/>
            <a:ext cx="8640089" cy="648072"/>
          </a:xfrm>
        </p:spPr>
        <p:txBody>
          <a:bodyPr/>
          <a:lstStyle/>
          <a:p>
            <a:pPr algn="ctr"/>
            <a:r>
              <a:rPr lang="de-DE" b="1" dirty="0"/>
              <a:t>Das Material</a:t>
            </a:r>
          </a:p>
        </p:txBody>
      </p:sp>
      <p:sp>
        <p:nvSpPr>
          <p:cNvPr id="5" name="Fußzeilenplatzhalter 3">
            <a:extLst>
              <a:ext uri="{FF2B5EF4-FFF2-40B4-BE49-F238E27FC236}">
                <a16:creationId xmlns:a16="http://schemas.microsoft.com/office/drawing/2014/main" id="{9C169CAA-BB61-42C7-97DC-B8A0EAFE096A}"/>
              </a:ext>
            </a:extLst>
          </p:cNvPr>
          <p:cNvSpPr txBox="1">
            <a:spLocks/>
          </p:cNvSpPr>
          <p:nvPr/>
        </p:nvSpPr>
        <p:spPr>
          <a:xfrm>
            <a:off x="2340409" y="6493023"/>
            <a:ext cx="4464050" cy="364977"/>
          </a:xfrm>
          <a:prstGeom prst="rect">
            <a:avLst/>
          </a:prstGeom>
        </p:spPr>
        <p:txBody>
          <a:bodyPr vert="horz" lIns="91440" tIns="45720" rIns="91440" bIns="45720" rtlCol="0" anchor="ctr"/>
          <a:lstStyle>
            <a:defPPr>
              <a:defRPr lang="de-DE"/>
            </a:defPPr>
            <a:lvl1pPr algn="l" rtl="0" eaLnBrk="0" fontAlgn="auto" hangingPunct="0">
              <a:spcBef>
                <a:spcPts val="0"/>
              </a:spcBef>
              <a:spcAft>
                <a:spcPts val="0"/>
              </a:spcAft>
              <a:defRPr sz="1000" kern="1200" dirty="0" smtClean="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algn="ctr"/>
            <a:r>
              <a:rPr lang="de-DE" dirty="0"/>
              <a:t>ZPG Physik - </a:t>
            </a:r>
            <a:r>
              <a:rPr lang="de-DE" dirty="0" err="1"/>
              <a:t>StD</a:t>
            </a:r>
            <a:r>
              <a:rPr lang="de-DE" dirty="0"/>
              <a:t> Thomas Mühl</a:t>
            </a:r>
          </a:p>
        </p:txBody>
      </p:sp>
      <p:pic>
        <p:nvPicPr>
          <p:cNvPr id="2" name="Grafik 1">
            <a:extLst>
              <a:ext uri="{FF2B5EF4-FFF2-40B4-BE49-F238E27FC236}">
                <a16:creationId xmlns:a16="http://schemas.microsoft.com/office/drawing/2014/main" id="{65F1B1BF-95F1-4791-9E22-72A69D0D64D8}"/>
              </a:ext>
            </a:extLst>
          </p:cNvPr>
          <p:cNvPicPr>
            <a:picLocks noChangeAspect="1"/>
          </p:cNvPicPr>
          <p:nvPr/>
        </p:nvPicPr>
        <p:blipFill>
          <a:blip r:embed="rId3"/>
          <a:stretch>
            <a:fillRect/>
          </a:stretch>
        </p:blipFill>
        <p:spPr>
          <a:xfrm>
            <a:off x="396405" y="851098"/>
            <a:ext cx="8352058" cy="5469962"/>
          </a:xfrm>
          <a:prstGeom prst="rect">
            <a:avLst/>
          </a:prstGeom>
        </p:spPr>
      </p:pic>
    </p:spTree>
    <p:extLst>
      <p:ext uri="{BB962C8B-B14F-4D97-AF65-F5344CB8AC3E}">
        <p14:creationId xmlns:p14="http://schemas.microsoft.com/office/powerpoint/2010/main" val="2562919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owerpoint_ZPG">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2015-04-05 G8 BP 2016 Physik-Leitperspektiven-pbK-ibK" id="{6D46AD23-E355-604C-B451-29306F04266A}" vid="{4DAB78A5-37DC-6748-8711-6A30687A6D40}"/>
    </a:ext>
  </a:ext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Powerpoint_ZPG</Template>
  <TotalTime>0</TotalTime>
  <Words>844</Words>
  <Application>Microsoft Office PowerPoint</Application>
  <PresentationFormat>Bildschirmpräsentation (4:3)</PresentationFormat>
  <Paragraphs>118</Paragraphs>
  <Slides>13</Slides>
  <Notes>11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13</vt:i4>
      </vt:variant>
    </vt:vector>
  </HeadingPairs>
  <TitlesOfParts>
    <vt:vector size="19" baseType="lpstr">
      <vt:lpstr>Arial</vt:lpstr>
      <vt:lpstr>Calibri</vt:lpstr>
      <vt:lpstr>Times</vt:lpstr>
      <vt:lpstr>Times New Roman</vt:lpstr>
      <vt:lpstr>Wingdings</vt:lpstr>
      <vt:lpstr>Powerpoint_ZPG</vt:lpstr>
      <vt:lpstr>Einsatz von Aufgaben im Physikunterricht</vt:lpstr>
      <vt:lpstr>Ziele</vt:lpstr>
      <vt:lpstr>Umgang mit Aufgaben in meinem Unterricht</vt:lpstr>
      <vt:lpstr>Impulse zum Einsatz von Aufgaben im Physikunterricht</vt:lpstr>
      <vt:lpstr>Impulse zum Einsatz von Aufgaben im Physikunterricht</vt:lpstr>
      <vt:lpstr>Impulse zum Einsatz von Aufgaben im Physikunterricht</vt:lpstr>
      <vt:lpstr>Impulse zum Einsatz von Aufgaben im Physikunterricht</vt:lpstr>
      <vt:lpstr>Das Material</vt:lpstr>
      <vt:lpstr>Das Material</vt:lpstr>
      <vt:lpstr>Das Material</vt:lpstr>
      <vt:lpstr>Methode: Umgang mit Lösungen</vt:lpstr>
      <vt:lpstr>Einsatzmöglichkeiten Material</vt:lpstr>
      <vt:lpstr>Ideen für Sprengelsitzung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Unterrichtsvorhaben Kl. 7: „Einführung in die Physik mit Fachmethoden“</dc:title>
  <dc:subject>PowerPoint-Präsentation</dc:subject>
  <dc:creator>Monica</dc:creator>
  <cp:lastModifiedBy>Thomas Mühl</cp:lastModifiedBy>
  <cp:revision>507</cp:revision>
  <cp:lastPrinted>2014-11-07T09:42:53Z</cp:lastPrinted>
  <dcterms:created xsi:type="dcterms:W3CDTF">2015-09-30T07:16:42Z</dcterms:created>
  <dcterms:modified xsi:type="dcterms:W3CDTF">2017-09-17T16:40:48Z</dcterms:modified>
</cp:coreProperties>
</file>