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41" r:id="rId1"/>
  </p:sldMasterIdLst>
  <p:notesMasterIdLst>
    <p:notesMasterId r:id="rId17"/>
  </p:notesMasterIdLst>
  <p:handoutMasterIdLst>
    <p:handoutMasterId r:id="rId18"/>
  </p:handoutMasterIdLst>
  <p:sldIdLst>
    <p:sldId id="256" r:id="rId2"/>
    <p:sldId id="257" r:id="rId3"/>
    <p:sldId id="293" r:id="rId4"/>
    <p:sldId id="285" r:id="rId5"/>
    <p:sldId id="286" r:id="rId6"/>
    <p:sldId id="294" r:id="rId7"/>
    <p:sldId id="270" r:id="rId8"/>
    <p:sldId id="271" r:id="rId9"/>
    <p:sldId id="295" r:id="rId10"/>
    <p:sldId id="289" r:id="rId11"/>
    <p:sldId id="290" r:id="rId12"/>
    <p:sldId id="291" r:id="rId13"/>
    <p:sldId id="287" r:id="rId14"/>
    <p:sldId id="288" r:id="rId15"/>
    <p:sldId id="292" r:id="rId16"/>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xmlns="">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C00000"/>
    <a:srgbClr val="FFFFCC"/>
    <a:srgbClr val="FFFF99"/>
    <a:srgbClr val="00FF99"/>
    <a:srgbClr val="6600FF"/>
    <a:srgbClr val="FF2F2F"/>
    <a:srgbClr val="660066"/>
    <a:srgbClr val="0080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98" autoAdjust="0"/>
    <p:restoredTop sz="78495" autoAdjust="0"/>
  </p:normalViewPr>
  <p:slideViewPr>
    <p:cSldViewPr>
      <p:cViewPr varScale="1">
        <p:scale>
          <a:sx n="53" d="100"/>
          <a:sy n="53" d="100"/>
        </p:scale>
        <p:origin x="-2280" y="-96"/>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150" d="100"/>
          <a:sy n="150" d="100"/>
        </p:scale>
        <p:origin x="-756" y="42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Klicken Sie, um die Textformatierung des Masters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de.wikipedia.org/wiki/Meter" TargetMode="External"/><Relationship Id="rId3" Type="http://schemas.openxmlformats.org/officeDocument/2006/relationships/hyperlink" Target="https://de.wikipedia.org/wiki/Franz%C3%B6sische_Sprache" TargetMode="External"/><Relationship Id="rId7" Type="http://schemas.openxmlformats.org/officeDocument/2006/relationships/hyperlink" Target="https://de.wikipedia.org/wiki/Basisgr%C3%B6%C3%9Fe" TargetMode="External"/><Relationship Id="rId12" Type="http://schemas.openxmlformats.org/officeDocument/2006/relationships/hyperlink" Target="https://de.wikipedia.org/w/index.php?title=Potenzprodukt&amp;action=edit&amp;redlink=1"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de.wikipedia.org/wiki/Metrisches_Einheitensystem" TargetMode="External"/><Relationship Id="rId11" Type="http://schemas.openxmlformats.org/officeDocument/2006/relationships/hyperlink" Target="https://de.wikipedia.org/wiki/Internationales_Einheitensystem#Koh.C3.A4rente_SI-Einheiten" TargetMode="External"/><Relationship Id="rId5" Type="http://schemas.openxmlformats.org/officeDocument/2006/relationships/hyperlink" Target="https://de.wikipedia.org/wiki/Physikalische_Gr%C3%B6%C3%9Fe" TargetMode="External"/><Relationship Id="rId10" Type="http://schemas.openxmlformats.org/officeDocument/2006/relationships/hyperlink" Target="https://de.wikipedia.org/wiki/SI-Pr%C3%A4fix" TargetMode="External"/><Relationship Id="rId4" Type="http://schemas.openxmlformats.org/officeDocument/2006/relationships/hyperlink" Target="https://de.wikipedia.org/wiki/Einheitensystem" TargetMode="External"/><Relationship Id="rId9" Type="http://schemas.openxmlformats.org/officeDocument/2006/relationships/hyperlink" Target="https://de.wikipedia.org/wiki/Dezimalsyste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BNE:</a:t>
            </a:r>
          </a:p>
          <a:p>
            <a:r>
              <a:rPr lang="de-DE" baseline="0" dirty="0" smtClean="0"/>
              <a:t>In Kl. 7/8 erfolgt – aufbauend auf den ersten Erfahrungen in BNT – eine vertiefte Beschäftigung mit dem Themenbereich Energie. Über den Aspekt „Energie verschwindet nie, aber sie wechselt den Träger / Speicher“ und der Betrachtung längerer Energieübertragungsketten wird der 2. Hauptsatz der Thermodynamik propädeutisch vorbereitet. Damit wird motiviert, mit Energie „sparsam“ / Effizient umzugehen und praktische Möglichkeiten dafür im Alltag gesucht.</a:t>
            </a:r>
          </a:p>
          <a:p>
            <a:r>
              <a:rPr lang="de-DE" baseline="0" dirty="0" smtClean="0"/>
              <a:t>In Kl. 9/10 wird dies im Bereich von Elektrizitätslehre, Struktur der Materie und Wärmelehre ausgebaut und konkretisiert. Die Problematik der globalen Erwärmung wird thematisiert (fächerübergreifende Aspekte berücksichtigen, Absprachen sind erforderlich), der natürliche und der </a:t>
            </a:r>
            <a:r>
              <a:rPr lang="de-DE" baseline="0" dirty="0" err="1" smtClean="0"/>
              <a:t>antropogene</a:t>
            </a:r>
            <a:r>
              <a:rPr lang="de-DE" baseline="0" dirty="0" smtClean="0"/>
              <a:t> Treibhauseffekt erläutert. Klimaszenarien, z.B. des IPCC, mit Rahmenbedingungen und Aussagekraft werden diskutiert. Physikalisch-technische Grundlagen von möglicherweise hilfreichen Technologien werden besprochen.</a:t>
            </a:r>
          </a:p>
          <a:p>
            <a:endParaRPr lang="de-DE" baseline="0" dirty="0" smtClean="0"/>
          </a:p>
          <a:p>
            <a:r>
              <a:rPr lang="de-DE" baseline="0" dirty="0" smtClean="0"/>
              <a:t>BTV:</a:t>
            </a:r>
          </a:p>
          <a:p>
            <a:r>
              <a:rPr lang="de-DE" baseline="0" dirty="0" smtClean="0"/>
              <a:t>s. </a:t>
            </a:r>
            <a:r>
              <a:rPr lang="de-DE" baseline="0" dirty="0" err="1" smtClean="0"/>
              <a:t>pbK</a:t>
            </a:r>
            <a:r>
              <a:rPr lang="de-DE" baseline="0" dirty="0" smtClean="0"/>
              <a:t> 2.3 (12) „Die </a:t>
            </a:r>
            <a:r>
              <a:rPr lang="de-DE" baseline="0" dirty="0" err="1" smtClean="0"/>
              <a:t>SuS</a:t>
            </a:r>
            <a:r>
              <a:rPr lang="de-DE" baseline="0" dirty="0" smtClean="0"/>
              <a:t> können </a:t>
            </a:r>
            <a:r>
              <a:rPr lang="de-DE" sz="1200" b="0" i="0" kern="1200" dirty="0" smtClean="0">
                <a:solidFill>
                  <a:schemeClr val="tx1"/>
                </a:solidFill>
                <a:latin typeface="Times"/>
                <a:ea typeface="+mn-ea"/>
                <a:cs typeface="+mn-cs"/>
              </a:rPr>
              <a:t>Geschlechterstereotype bezüglich Interessen und Berufswahl im naturwissenschaftlich-technischen Bereich diskutieren“</a:t>
            </a:r>
          </a:p>
          <a:p>
            <a:endParaRPr lang="de-DE" sz="1200" b="0" i="0" kern="1200" baseline="0" dirty="0" smtClean="0">
              <a:solidFill>
                <a:schemeClr val="tx1"/>
              </a:solidFill>
              <a:latin typeface="Times"/>
              <a:ea typeface="+mn-ea"/>
              <a:cs typeface="+mn-cs"/>
            </a:endParaRPr>
          </a:p>
          <a:p>
            <a:r>
              <a:rPr lang="de-DE" sz="1200" b="0" i="0" kern="1200" baseline="0" dirty="0" smtClean="0">
                <a:solidFill>
                  <a:schemeClr val="tx1"/>
                </a:solidFill>
                <a:latin typeface="Times"/>
                <a:ea typeface="+mn-ea"/>
                <a:cs typeface="+mn-cs"/>
              </a:rPr>
              <a:t>PG:</a:t>
            </a:r>
          </a:p>
          <a:p>
            <a:r>
              <a:rPr lang="de-DE" sz="1200" b="0" i="0" kern="1200" baseline="0" dirty="0" smtClean="0">
                <a:solidFill>
                  <a:schemeClr val="tx1"/>
                </a:solidFill>
                <a:latin typeface="Times"/>
                <a:ea typeface="+mn-ea"/>
                <a:cs typeface="+mn-cs"/>
              </a:rPr>
              <a:t>In Physik meistens Sicherheit und Unfallschutz in den unterschiedlichen Themenbereichen</a:t>
            </a:r>
          </a:p>
          <a:p>
            <a:endParaRPr lang="de-DE" sz="1200" b="0" i="0" kern="1200" baseline="0" dirty="0" smtClean="0">
              <a:solidFill>
                <a:schemeClr val="tx1"/>
              </a:solidFill>
              <a:latin typeface="Times"/>
              <a:ea typeface="+mn-ea"/>
              <a:cs typeface="+mn-cs"/>
            </a:endParaRPr>
          </a:p>
          <a:p>
            <a:r>
              <a:rPr lang="de-DE" sz="1200" b="0" i="0" kern="1200" baseline="0" dirty="0" smtClean="0">
                <a:solidFill>
                  <a:schemeClr val="tx1"/>
                </a:solidFill>
                <a:latin typeface="Times"/>
                <a:ea typeface="+mn-ea"/>
                <a:cs typeface="+mn-cs"/>
              </a:rPr>
              <a:t>VB:</a:t>
            </a:r>
          </a:p>
          <a:p>
            <a:r>
              <a:rPr lang="de-DE" sz="1200" b="0" i="0" kern="1200" baseline="0" dirty="0" smtClean="0">
                <a:solidFill>
                  <a:schemeClr val="tx1"/>
                </a:solidFill>
                <a:latin typeface="Times"/>
                <a:ea typeface="+mn-ea"/>
                <a:cs typeface="+mn-cs"/>
              </a:rPr>
              <a:t>Im Regelfall in Physik Sachkenntnis von Größen, die z.B. auf Typenschildern vorkommen und eine Kaufentscheidung beeinflussen können</a:t>
            </a:r>
          </a:p>
          <a:p>
            <a:endParaRPr lang="de-DE" sz="1200" b="0" i="0" kern="1200" baseline="0" dirty="0" smtClean="0">
              <a:solidFill>
                <a:schemeClr val="tx1"/>
              </a:solidFill>
              <a:latin typeface="Times"/>
              <a:ea typeface="+mn-ea"/>
              <a:cs typeface="+mn-cs"/>
            </a:endParaRPr>
          </a:p>
          <a:p>
            <a:r>
              <a:rPr lang="de-DE" sz="1200" b="0" i="0" kern="1200" baseline="0" dirty="0" smtClean="0">
                <a:solidFill>
                  <a:schemeClr val="tx1"/>
                </a:solidFill>
                <a:latin typeface="Times"/>
                <a:ea typeface="+mn-ea"/>
                <a:cs typeface="+mn-cs"/>
              </a:rPr>
              <a:t>MB:</a:t>
            </a:r>
          </a:p>
          <a:p>
            <a:r>
              <a:rPr lang="de-DE" sz="1200" b="0" i="0" kern="1200" baseline="0" dirty="0" smtClean="0">
                <a:solidFill>
                  <a:schemeClr val="tx1"/>
                </a:solidFill>
                <a:latin typeface="Times"/>
                <a:ea typeface="+mn-ea"/>
                <a:cs typeface="+mn-cs"/>
              </a:rPr>
              <a:t>Problematik des eingeschränkten Medienbegriffes beim BP 2016/17 (Landesmedienzentrum) …</a:t>
            </a:r>
          </a:p>
          <a:p>
            <a:r>
              <a:rPr lang="de-DE" sz="1200" b="0" i="0" kern="1200" baseline="0" dirty="0" smtClean="0">
                <a:solidFill>
                  <a:schemeClr val="tx1"/>
                </a:solidFill>
                <a:latin typeface="Times"/>
                <a:ea typeface="+mn-ea"/>
                <a:cs typeface="+mn-cs"/>
              </a:rPr>
              <a:t>Daher Medienbildung konkret vor allem beim Einsatz von digitalen </a:t>
            </a:r>
            <a:r>
              <a:rPr lang="de-DE" sz="1200" b="0" i="0" kern="1200" baseline="0" dirty="0" err="1" smtClean="0">
                <a:solidFill>
                  <a:schemeClr val="tx1"/>
                </a:solidFill>
                <a:latin typeface="Times"/>
                <a:ea typeface="+mn-ea"/>
                <a:cs typeface="+mn-cs"/>
              </a:rPr>
              <a:t>Messwerterfassungssystemen</a:t>
            </a:r>
            <a:r>
              <a:rPr lang="de-DE" sz="1200" b="0" i="0" kern="1200" baseline="0" dirty="0" smtClean="0">
                <a:solidFill>
                  <a:schemeClr val="tx1"/>
                </a:solidFill>
                <a:latin typeface="Times"/>
                <a:ea typeface="+mn-ea"/>
                <a:cs typeface="+mn-cs"/>
              </a:rPr>
              <a:t> und Simulationssoftware</a:t>
            </a:r>
          </a:p>
          <a:p>
            <a:endParaRPr lang="de-DE" sz="1200" b="0" i="0" kern="1200" baseline="0" dirty="0" smtClean="0">
              <a:solidFill>
                <a:schemeClr val="tx1"/>
              </a:solidFill>
              <a:latin typeface="Times"/>
              <a:ea typeface="+mn-ea"/>
              <a:cs typeface="+mn-cs"/>
            </a:endParaRPr>
          </a:p>
          <a:p>
            <a:r>
              <a:rPr lang="de-DE" sz="1200" b="0" i="0" kern="1200" baseline="0" dirty="0" smtClean="0">
                <a:solidFill>
                  <a:schemeClr val="tx1"/>
                </a:solidFill>
                <a:latin typeface="Times"/>
                <a:ea typeface="+mn-ea"/>
                <a:cs typeface="+mn-cs"/>
              </a:rPr>
              <a:t>BO:</a:t>
            </a:r>
          </a:p>
          <a:p>
            <a:r>
              <a:rPr lang="de-DE" sz="1200" b="0" i="0" kern="1200" baseline="0" dirty="0" smtClean="0">
                <a:solidFill>
                  <a:schemeClr val="tx1"/>
                </a:solidFill>
                <a:latin typeface="Times"/>
                <a:ea typeface="+mn-ea"/>
                <a:cs typeface="+mn-cs"/>
              </a:rPr>
              <a:t>„Begleiterscheinung“ des Physikunterrichtes: Einblick in den Alltag von </a:t>
            </a:r>
            <a:r>
              <a:rPr lang="de-DE" sz="1200" b="0" i="0" kern="1200" baseline="0" dirty="0" err="1" smtClean="0">
                <a:solidFill>
                  <a:schemeClr val="tx1"/>
                </a:solidFill>
                <a:latin typeface="Times"/>
                <a:ea typeface="+mn-ea"/>
                <a:cs typeface="+mn-cs"/>
              </a:rPr>
              <a:t>PhysikerInnen</a:t>
            </a:r>
            <a:r>
              <a:rPr lang="de-DE" sz="1200" b="0" i="0" kern="1200" baseline="0" dirty="0" smtClean="0">
                <a:solidFill>
                  <a:schemeClr val="tx1"/>
                </a:solidFill>
                <a:latin typeface="Times"/>
                <a:ea typeface="+mn-ea"/>
                <a:cs typeface="+mn-cs"/>
              </a:rPr>
              <a:t>, Ingenieuren etc., die sich mit aktuellen Problemen befassen und sich physikalischer Fachmethoden bedienen</a:t>
            </a:r>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Nun Konkretisierung für die Klassen 9 und 10: Aspekte, die in den Materialien der ZPG V aufgegriffen werden</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Hier einige Schwerpunkte der Möglichkeiten, Leitperspektiven in Kl. 9/10 im Unterricht umzusetzen:</a:t>
            </a:r>
          </a:p>
          <a:p>
            <a:pPr>
              <a:buFont typeface="Arial" pitchFamily="34" charset="0"/>
              <a:buChar char="•"/>
            </a:pPr>
            <a:r>
              <a:rPr lang="de-DE" baseline="0" dirty="0" smtClean="0"/>
              <a:t> BNE zieht sich wie ein roter Faden durch die Bereiche von Kl. 9, da die Energiethematik bei allen drei Bereichen eine Rolle spielt, ganz besonders aber im Bereich der Wärmelehre</a:t>
            </a:r>
          </a:p>
          <a:p>
            <a:pPr>
              <a:buFont typeface="Arial" pitchFamily="34" charset="0"/>
              <a:buChar char="•"/>
            </a:pPr>
            <a:r>
              <a:rPr lang="de-DE" baseline="0" dirty="0" smtClean="0"/>
              <a:t> BTV spielt natürlich überall im Physikunterricht aufgrund der Gender-Thematik eine Rolle, aber in Kl. 9/10 kann sie auch den </a:t>
            </a:r>
            <a:r>
              <a:rPr lang="de-DE" baseline="0" dirty="0" err="1" smtClean="0"/>
              <a:t>SuS</a:t>
            </a:r>
            <a:r>
              <a:rPr lang="de-DE" baseline="0" dirty="0" smtClean="0"/>
              <a:t> bewusster gemacht werden (Biographien von Meitner und Curie im Rahmen der Atomphysik, Beobachtung der Arbeitsweisen von Jungen und Mädchen z.B. beim Experimentieren im Physikunterricht / Meta-Ebene)</a:t>
            </a:r>
          </a:p>
          <a:p>
            <a:pPr>
              <a:buFont typeface="Arial" pitchFamily="34" charset="0"/>
              <a:buChar char="•"/>
            </a:pPr>
            <a:r>
              <a:rPr lang="de-DE" baseline="0" dirty="0" smtClean="0"/>
              <a:t> Medienbildung kann z.B. durch den Einsatz von PC-gestützter </a:t>
            </a:r>
            <a:r>
              <a:rPr lang="de-DE" baseline="0" dirty="0" err="1" smtClean="0"/>
              <a:t>Messwerterfassung</a:t>
            </a:r>
            <a:r>
              <a:rPr lang="de-DE" baseline="0" dirty="0" smtClean="0"/>
              <a:t> sowie Simulationen einen große Rolle spielen, insbesondere bei den Kennlinien in der Elektrizitätslehre und in der Kinematik und Dynamik</a:t>
            </a:r>
          </a:p>
          <a:p>
            <a:pPr>
              <a:buFont typeface="Arial" pitchFamily="34" charset="0"/>
              <a:buChar char="•"/>
            </a:pPr>
            <a:r>
              <a:rPr lang="de-DE" baseline="0" dirty="0" smtClean="0"/>
              <a:t> auch andere Leitperspektiven spielen eine Rolle, aber hier werden hauptsächlich die Schwerpunkte aufgegriffen</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u="none" baseline="0" dirty="0" smtClean="0"/>
              <a:t>Warum gibt es die Denk- und Arbeitsweisen in den </a:t>
            </a:r>
            <a:r>
              <a:rPr lang="de-DE" b="1" u="none" baseline="0" dirty="0" err="1" smtClean="0"/>
              <a:t>ibK</a:t>
            </a:r>
            <a:r>
              <a:rPr lang="de-DE" baseline="0" dirty="0" smtClean="0"/>
              <a:t>, wenn es doch schon dazu passende </a:t>
            </a:r>
            <a:r>
              <a:rPr lang="de-DE" baseline="0" dirty="0" err="1" smtClean="0"/>
              <a:t>pbK</a:t>
            </a:r>
            <a:r>
              <a:rPr lang="de-DE" baseline="0" dirty="0" smtClean="0"/>
              <a:t> (z.B. Erkenntnisgewinnung) gibt?</a:t>
            </a:r>
          </a:p>
          <a:p>
            <a:endParaRPr lang="de-DE" baseline="0" dirty="0" smtClean="0"/>
          </a:p>
          <a:p>
            <a:r>
              <a:rPr lang="de-DE" baseline="0" dirty="0" err="1" smtClean="0"/>
              <a:t>pbK</a:t>
            </a:r>
            <a:r>
              <a:rPr lang="de-DE" baseline="0" dirty="0" smtClean="0"/>
              <a:t>: Vorgehensweisen bei naturwissenschaftlichen Arbeiten werden erarbeitet, geübt und vertieft / Handlungsebene</a:t>
            </a:r>
          </a:p>
          <a:p>
            <a:r>
              <a:rPr lang="de-DE" baseline="0" dirty="0" err="1" smtClean="0"/>
              <a:t>ibK</a:t>
            </a:r>
            <a:r>
              <a:rPr lang="de-DE" baseline="0" dirty="0" smtClean="0"/>
              <a:t>: Denk- und Arbeitsweisen machen den naturwissenschaftlichen Erkenntnisprozess selbst zum Thema des Unterrichtes / Metaebene</a:t>
            </a:r>
          </a:p>
          <a:p>
            <a:endParaRPr lang="de-DE" baseline="0" dirty="0" smtClean="0"/>
          </a:p>
          <a:p>
            <a:r>
              <a:rPr lang="de-DE" baseline="0" dirty="0" smtClean="0"/>
              <a:t>„Nature </a:t>
            </a:r>
            <a:r>
              <a:rPr lang="de-DE" baseline="0" dirty="0" err="1" smtClean="0"/>
              <a:t>of</a:t>
            </a:r>
            <a:r>
              <a:rPr lang="de-DE" baseline="0" dirty="0" smtClean="0"/>
              <a:t> Science“: Natur der Naturwissenschaften</a:t>
            </a:r>
          </a:p>
          <a:p>
            <a:r>
              <a:rPr lang="de-DE" baseline="0" dirty="0" smtClean="0"/>
              <a:t>Jedoch: Trennschärfe nicht zu 100% gegeben, Übergänge fließend (s. 2.3 Bewertung in den </a:t>
            </a:r>
            <a:r>
              <a:rPr lang="de-DE" baseline="0" dirty="0" err="1" smtClean="0"/>
              <a:t>pbK</a:t>
            </a:r>
            <a:r>
              <a:rPr lang="de-DE" baseline="0" dirty="0" smtClean="0"/>
              <a:t>)</a:t>
            </a:r>
          </a:p>
          <a:p>
            <a:endParaRPr lang="de-DE" baseline="0" dirty="0" smtClean="0"/>
          </a:p>
          <a:p>
            <a:r>
              <a:rPr lang="de-DE" baseline="0" dirty="0" smtClean="0"/>
              <a:t>Die Denk- und Arbeitsweisen sollen im Unterricht </a:t>
            </a:r>
            <a:r>
              <a:rPr lang="de-DE" b="1" baseline="0" dirty="0" smtClean="0"/>
              <a:t>an geeignete Inhalte angebunden </a:t>
            </a:r>
            <a:r>
              <a:rPr lang="de-DE" baseline="0" dirty="0" smtClean="0"/>
              <a:t>werden. </a:t>
            </a:r>
            <a:r>
              <a:rPr lang="de-DE" b="1" baseline="0" dirty="0" smtClean="0"/>
              <a:t>Nicht</a:t>
            </a:r>
            <a:r>
              <a:rPr lang="de-DE" baseline="0" dirty="0" smtClean="0"/>
              <a:t> intendiert ist eine </a:t>
            </a:r>
            <a:r>
              <a:rPr lang="de-DE" b="1" baseline="0" dirty="0" smtClean="0"/>
              <a:t>komplette Behandlung </a:t>
            </a:r>
            <a:r>
              <a:rPr lang="de-DE" baseline="0" dirty="0" smtClean="0"/>
              <a:t>„am Stück“, allerdings können Teilmengen „am Stück“, verknüpft mit geeigneten anderen </a:t>
            </a:r>
            <a:r>
              <a:rPr lang="de-DE" baseline="0" dirty="0" err="1" smtClean="0"/>
              <a:t>ibK</a:t>
            </a:r>
            <a:r>
              <a:rPr lang="de-DE" baseline="0" dirty="0" smtClean="0"/>
              <a:t> unterrichtet werden (s. z.B. Fachmethoden-Einheit zu Beginn von Kl. 7).</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baseline="0" dirty="0" smtClean="0"/>
              <a:t>Progression der Denk- und Arbeitsweisen über die Klassenstufen:</a:t>
            </a:r>
          </a:p>
          <a:p>
            <a:pPr>
              <a:buFont typeface="Arial" pitchFamily="34" charset="0"/>
              <a:buChar char="•"/>
            </a:pPr>
            <a:r>
              <a:rPr lang="de-DE" baseline="0" dirty="0" smtClean="0"/>
              <a:t> Beginn in Kl. 5/6 BNT (aufgezählt sind nur die Inhalte, die als relevant für die Physik eingestuft wurden)</a:t>
            </a:r>
          </a:p>
          <a:p>
            <a:pPr>
              <a:buFont typeface="Arial" pitchFamily="34" charset="0"/>
              <a:buChar char="•"/>
            </a:pPr>
            <a:r>
              <a:rPr lang="de-DE" baseline="0" dirty="0" smtClean="0"/>
              <a:t> Fortsetzung in Physik verwendet ähnliche TK-Formulierungen, aber teilweise …</a:t>
            </a:r>
          </a:p>
          <a:p>
            <a:pPr lvl="2"/>
            <a:r>
              <a:rPr lang="de-DE" baseline="0" dirty="0" smtClean="0"/>
              <a:t>… mit anderen Operatoren</a:t>
            </a:r>
          </a:p>
          <a:p>
            <a:pPr lvl="2"/>
            <a:r>
              <a:rPr lang="de-DE" baseline="0" dirty="0" smtClean="0"/>
              <a:t>… an anderen Inhalten</a:t>
            </a:r>
          </a:p>
          <a:p>
            <a:pPr lvl="2"/>
            <a:r>
              <a:rPr lang="de-DE" baseline="0" dirty="0" smtClean="0"/>
              <a:t>… an anderem Aspekt</a:t>
            </a:r>
          </a:p>
          <a:p>
            <a:pPr lvl="0"/>
            <a:r>
              <a:rPr lang="de-DE" baseline="0" dirty="0" smtClean="0"/>
              <a:t>SI-System:</a:t>
            </a:r>
          </a:p>
          <a:p>
            <a:pPr rtl="0"/>
            <a:r>
              <a:rPr lang="de-DE" dirty="0" smtClean="0">
                <a:effectLst/>
              </a:rPr>
              <a:t>Das </a:t>
            </a:r>
            <a:r>
              <a:rPr lang="de-DE" b="1" dirty="0" smtClean="0">
                <a:effectLst/>
              </a:rPr>
              <a:t>Internationale Einheitensystem</a:t>
            </a:r>
            <a:r>
              <a:rPr lang="de-DE" dirty="0" smtClean="0">
                <a:effectLst/>
              </a:rPr>
              <a:t> oder </a:t>
            </a:r>
            <a:r>
              <a:rPr lang="de-DE" b="1" dirty="0" smtClean="0">
                <a:effectLst/>
              </a:rPr>
              <a:t>SI</a:t>
            </a:r>
            <a:r>
              <a:rPr lang="de-DE" dirty="0" smtClean="0">
                <a:effectLst/>
              </a:rPr>
              <a:t> (</a:t>
            </a:r>
            <a:r>
              <a:rPr lang="de-DE" dirty="0" smtClean="0">
                <a:effectLst/>
                <a:hlinkClick r:id="rId3" tooltip="Französische Sprache"/>
              </a:rPr>
              <a:t>frz.</a:t>
            </a:r>
            <a:r>
              <a:rPr lang="de-DE" dirty="0" smtClean="0">
                <a:effectLst/>
              </a:rPr>
              <a:t> </a:t>
            </a:r>
            <a:r>
              <a:rPr lang="fr-FR" i="1" dirty="0" smtClean="0">
                <a:effectLst/>
              </a:rPr>
              <a:t>Système international d’unités</a:t>
            </a:r>
            <a:r>
              <a:rPr lang="de-DE" dirty="0" smtClean="0">
                <a:effectLst/>
              </a:rPr>
              <a:t>) ist das am weitesten verbreitete </a:t>
            </a:r>
            <a:r>
              <a:rPr lang="de-DE" dirty="0" smtClean="0">
                <a:effectLst/>
                <a:hlinkClick r:id="rId4" tooltip="Einheitensystem"/>
              </a:rPr>
              <a:t>Einheitensystem</a:t>
            </a:r>
            <a:r>
              <a:rPr lang="de-DE" dirty="0" smtClean="0">
                <a:effectLst/>
              </a:rPr>
              <a:t> für </a:t>
            </a:r>
            <a:r>
              <a:rPr lang="de-DE" dirty="0" smtClean="0">
                <a:effectLst/>
                <a:hlinkClick r:id="rId5" tooltip="Physikalische Größe"/>
              </a:rPr>
              <a:t>physikalische Größen</a:t>
            </a:r>
            <a:r>
              <a:rPr lang="de-DE" dirty="0" smtClean="0">
                <a:effectLst/>
              </a:rPr>
              <a:t>.</a:t>
            </a:r>
          </a:p>
          <a:p>
            <a:pPr rtl="0"/>
            <a:r>
              <a:rPr lang="de-DE" dirty="0" smtClean="0">
                <a:effectLst/>
              </a:rPr>
              <a:t>Das SI ist ein </a:t>
            </a:r>
            <a:r>
              <a:rPr lang="de-DE" dirty="0" smtClean="0">
                <a:effectLst/>
                <a:hlinkClick r:id="rId6" tooltip="Metrisches Einheitensystem"/>
              </a:rPr>
              <a:t>metrisches Einheitensystem</a:t>
            </a:r>
            <a:r>
              <a:rPr lang="de-DE" dirty="0" smtClean="0">
                <a:effectLst/>
              </a:rPr>
              <a:t> (d. h. eine </a:t>
            </a:r>
            <a:r>
              <a:rPr lang="de-DE" dirty="0" smtClean="0">
                <a:effectLst/>
                <a:hlinkClick r:id="rId7" tooltip="Basisgröße"/>
              </a:rPr>
              <a:t>Basiseinheit</a:t>
            </a:r>
            <a:r>
              <a:rPr lang="de-DE" dirty="0" smtClean="0">
                <a:effectLst/>
              </a:rPr>
              <a:t> ist der </a:t>
            </a:r>
            <a:r>
              <a:rPr lang="de-DE" dirty="0" smtClean="0">
                <a:effectLst/>
                <a:hlinkClick r:id="rId8" tooltip="Meter"/>
              </a:rPr>
              <a:t>Meter</a:t>
            </a:r>
            <a:r>
              <a:rPr lang="de-DE" dirty="0" smtClean="0">
                <a:effectLst/>
              </a:rPr>
              <a:t>), es ist </a:t>
            </a:r>
            <a:r>
              <a:rPr lang="de-DE" dirty="0" smtClean="0">
                <a:effectLst/>
                <a:hlinkClick r:id="rId9" tooltip="Dezimalsystem"/>
              </a:rPr>
              <a:t>dezimal</a:t>
            </a:r>
            <a:r>
              <a:rPr lang="de-DE" dirty="0" smtClean="0">
                <a:effectLst/>
              </a:rPr>
              <a:t> (d. h. die Bruchteile oder Vielfachen der einzelnen Basiseinheiten unterscheiden sich nur um ganze </a:t>
            </a:r>
            <a:r>
              <a:rPr lang="de-DE" dirty="0" smtClean="0">
                <a:effectLst/>
                <a:hlinkClick r:id="rId10" tooltip="SI-Präfix"/>
              </a:rPr>
              <a:t>Zehnerpotenzen)</a:t>
            </a:r>
            <a:r>
              <a:rPr lang="de-DE" dirty="0" smtClean="0">
                <a:effectLst/>
              </a:rPr>
              <a:t> und es ist ein </a:t>
            </a:r>
            <a:r>
              <a:rPr lang="de-DE" dirty="0" smtClean="0">
                <a:effectLst/>
                <a:hlinkClick r:id="rId11"/>
              </a:rPr>
              <a:t>kohärentes</a:t>
            </a:r>
            <a:r>
              <a:rPr lang="de-DE" dirty="0" smtClean="0">
                <a:effectLst/>
              </a:rPr>
              <a:t> Einheitensystem (d. h. jede abgeleitete Einheit ist ein </a:t>
            </a:r>
            <a:r>
              <a:rPr lang="de-DE" dirty="0" smtClean="0">
                <a:effectLst/>
                <a:hlinkClick r:id="rId12" tooltip="Potenzprodukt (Seite nicht vorhanden)"/>
              </a:rPr>
              <a:t>Potenzprodukt</a:t>
            </a:r>
            <a:r>
              <a:rPr lang="de-DE" dirty="0" smtClean="0">
                <a:effectLst/>
              </a:rPr>
              <a:t> von Basiseinheiten ohne zusätzliche numerische Faktoren).</a:t>
            </a:r>
          </a:p>
          <a:p>
            <a:pPr rtl="0"/>
            <a:r>
              <a:rPr lang="de-DE" dirty="0" smtClean="0">
                <a:effectLst/>
              </a:rPr>
              <a:t>Durch das SI werden physikalische Einheiten zu ausgewählten Größen festgelegt. Das SI beruht auf sieben Basiseinheiten zu entsprechenden </a:t>
            </a:r>
            <a:r>
              <a:rPr lang="de-DE" dirty="0" smtClean="0">
                <a:effectLst/>
                <a:hlinkClick r:id="rId7" tooltip="Basisgröße"/>
              </a:rPr>
              <a:t>Basisgrößen</a:t>
            </a:r>
            <a:r>
              <a:rPr lang="de-DE" dirty="0" smtClean="0">
                <a:effectLst/>
              </a:rPr>
              <a:t>. Die Auswahl der Basisgrößen und die Definition der zugehörigen Basiseinheiten erfolgte nach praktischen Gesichtspunkten.</a:t>
            </a:r>
          </a:p>
          <a:p>
            <a:pPr lvl="0"/>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2"/>
          <p:cNvSpPr>
            <a:spLocks noGrp="1" noRot="1" noChangeAspect="1" noChangeArrowheads="1" noTextEdit="1"/>
          </p:cNvSpPr>
          <p:nvPr>
            <p:ph type="sldImg"/>
          </p:nvPr>
        </p:nvSpPr>
        <p:spPr>
          <a:ln/>
        </p:spPr>
      </p:sp>
      <p:sp>
        <p:nvSpPr>
          <p:cNvPr id="59397" name="Rectangle 3"/>
          <p:cNvSpPr>
            <a:spLocks noGrp="1" noChangeArrowheads="1"/>
          </p:cNvSpPr>
          <p:nvPr>
            <p:ph type="body" idx="1"/>
          </p:nvPr>
        </p:nvSpPr>
        <p:spPr>
          <a:xfrm>
            <a:off x="679456" y="4716717"/>
            <a:ext cx="5438775" cy="4466109"/>
          </a:xfrm>
          <a:noFill/>
        </p:spPr>
        <p:txBody>
          <a:bodyPr lIns="87472" tIns="43736" rIns="87472" bIns="43736"/>
          <a:lstStyle/>
          <a:p>
            <a:pPr marL="171450" indent="-171450">
              <a:buFont typeface="Arial" panose="020B0604020202020204" pitchFamily="34" charset="0"/>
              <a:buNone/>
            </a:pPr>
            <a:r>
              <a:rPr lang="de-DE" sz="1200" b="1" dirty="0" smtClean="0">
                <a:latin typeface="Arial" panose="020B0604020202020204" pitchFamily="34" charset="0"/>
                <a:cs typeface="Arial" panose="020B0604020202020204" pitchFamily="34" charset="0"/>
              </a:rPr>
              <a:t>Hinführung zum</a:t>
            </a:r>
            <a:r>
              <a:rPr lang="de-DE" sz="1200" b="1" baseline="0" dirty="0" smtClean="0">
                <a:latin typeface="Arial" panose="020B0604020202020204" pitchFamily="34" charset="0"/>
                <a:cs typeface="Arial" panose="020B0604020202020204" pitchFamily="34" charset="0"/>
              </a:rPr>
              <a:t> Hintergrund der Leitperspektiven</a:t>
            </a:r>
            <a:r>
              <a:rPr lang="de-DE" sz="1200" baseline="0" dirty="0" smtClean="0">
                <a:latin typeface="Arial" panose="020B0604020202020204" pitchFamily="34" charset="0"/>
                <a:cs typeface="Arial" panose="020B0604020202020204" pitchFamily="34" charset="0"/>
              </a:rPr>
              <a:t> im BP 2016/17</a:t>
            </a:r>
            <a:r>
              <a:rPr lang="de-DE" sz="1200" dirty="0" smtClean="0">
                <a:latin typeface="Arial" panose="020B0604020202020204" pitchFamily="34" charset="0"/>
                <a:cs typeface="Arial" panose="020B0604020202020204" pitchFamily="34" charset="0"/>
              </a:rPr>
              <a:t>:</a:t>
            </a:r>
          </a:p>
          <a:p>
            <a:pPr marL="171450" indent="-171450">
              <a:buFont typeface="Arial" panose="020B0604020202020204" pitchFamily="34" charset="0"/>
              <a:buNone/>
            </a:pPr>
            <a:r>
              <a:rPr lang="de-DE" sz="1200" i="1" dirty="0" smtClean="0">
                <a:latin typeface="Arial" panose="020B0604020202020204" pitchFamily="34" charset="0"/>
                <a:cs typeface="Arial" panose="020B0604020202020204" pitchFamily="34" charset="0"/>
              </a:rPr>
              <a:t>(Folie</a:t>
            </a:r>
            <a:r>
              <a:rPr lang="de-DE" sz="1200" i="1" baseline="0" dirty="0" smtClean="0">
                <a:latin typeface="Arial" panose="020B0604020202020204" pitchFamily="34" charset="0"/>
                <a:cs typeface="Arial" panose="020B0604020202020204" pitchFamily="34" charset="0"/>
              </a:rPr>
              <a:t> sollte bekannt sein aus 1. Baustein 2 der </a:t>
            </a:r>
            <a:r>
              <a:rPr lang="de-DE" sz="1200" i="1" baseline="0" dirty="0" err="1" smtClean="0">
                <a:latin typeface="Arial" panose="020B0604020202020204" pitchFamily="34" charset="0"/>
                <a:cs typeface="Arial" panose="020B0604020202020204" pitchFamily="34" charset="0"/>
              </a:rPr>
              <a:t>LehrerFoBi</a:t>
            </a:r>
            <a:r>
              <a:rPr lang="de-DE" sz="1200" i="1" baseline="0" dirty="0" smtClean="0">
                <a:latin typeface="Arial" panose="020B0604020202020204" pitchFamily="34" charset="0"/>
                <a:cs typeface="Arial" panose="020B0604020202020204" pitchFamily="34" charset="0"/>
              </a:rPr>
              <a:t> zum BP 2016/17 und 2. aus Physik-</a:t>
            </a:r>
            <a:r>
              <a:rPr lang="de-DE" sz="1200" i="1" baseline="0" dirty="0" err="1" smtClean="0">
                <a:latin typeface="Arial" panose="020B0604020202020204" pitchFamily="34" charset="0"/>
                <a:cs typeface="Arial" panose="020B0604020202020204" pitchFamily="34" charset="0"/>
              </a:rPr>
              <a:t>LeFoBi</a:t>
            </a:r>
            <a:r>
              <a:rPr lang="de-DE" sz="1200" i="1" baseline="0" dirty="0" smtClean="0">
                <a:latin typeface="Arial" panose="020B0604020202020204" pitchFamily="34" charset="0"/>
                <a:cs typeface="Arial" panose="020B0604020202020204" pitchFamily="34" charset="0"/>
              </a:rPr>
              <a:t> zu Klasse 7/8 (ZPG IV))</a:t>
            </a:r>
            <a:endParaRPr lang="de-DE" sz="1200" i="1"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sz="1200" dirty="0" smtClean="0">
                <a:latin typeface="Arial" panose="020B0604020202020204" pitchFamily="34" charset="0"/>
                <a:cs typeface="Arial" panose="020B0604020202020204" pitchFamily="34" charset="0"/>
              </a:rPr>
              <a:t>Im </a:t>
            </a:r>
            <a:r>
              <a:rPr lang="de-DE" sz="1200" dirty="0">
                <a:latin typeface="Arial" panose="020B0604020202020204" pitchFamily="34" charset="0"/>
                <a:cs typeface="Arial" panose="020B0604020202020204" pitchFamily="34" charset="0"/>
              </a:rPr>
              <a:t>Grundgesetz ist der staatliche Erziehungs- und Bildungsauftrag verankert (Art. 7, Abs. 1 GG). </a:t>
            </a:r>
          </a:p>
          <a:p>
            <a:pPr marL="171450" indent="-171450">
              <a:buFont typeface="Arial" panose="020B0604020202020204" pitchFamily="34" charset="0"/>
              <a:buChar char="•"/>
            </a:pPr>
            <a:r>
              <a:rPr lang="de-DE" sz="1200" dirty="0">
                <a:latin typeface="Arial" panose="020B0604020202020204" pitchFamily="34" charset="0"/>
                <a:cs typeface="Arial" panose="020B0604020202020204" pitchFamily="34" charset="0"/>
              </a:rPr>
              <a:t>Bildungsauftrag sowie </a:t>
            </a:r>
            <a:r>
              <a:rPr lang="de-DE" dirty="0">
                <a:latin typeface="Arial" panose="020B0604020202020204" pitchFamily="34" charset="0"/>
                <a:cs typeface="Arial" panose="020B0604020202020204" pitchFamily="34" charset="0"/>
              </a:rPr>
              <a:t>Erziehungs- und </a:t>
            </a:r>
            <a:r>
              <a:rPr lang="de-DE" sz="1200" dirty="0">
                <a:latin typeface="Arial" panose="020B0604020202020204" pitchFamily="34" charset="0"/>
                <a:cs typeface="Arial" panose="020B0604020202020204" pitchFamily="34" charset="0"/>
              </a:rPr>
              <a:t>Bildungsziele werden in der Landesverfassung Baden-Württembergs sowie im Schulgesetz </a:t>
            </a:r>
            <a:r>
              <a:rPr lang="de-DE" dirty="0">
                <a:latin typeface="Arial" panose="020B0604020202020204" pitchFamily="34" charset="0"/>
                <a:cs typeface="Arial" panose="020B0604020202020204" pitchFamily="34" charset="0"/>
              </a:rPr>
              <a:t>näher ausgeführt.</a:t>
            </a:r>
          </a:p>
          <a:p>
            <a:pPr marL="285750" indent="-285750">
              <a:buFont typeface="Arial" panose="020B0604020202020204" pitchFamily="34" charset="0"/>
              <a:buChar char="•"/>
            </a:pPr>
            <a:r>
              <a:rPr lang="de-DE" dirty="0">
                <a:latin typeface="Arial" panose="020B0604020202020204" pitchFamily="34" charset="0"/>
                <a:cs typeface="Arial" panose="020B0604020202020204" pitchFamily="34" charset="0"/>
              </a:rPr>
              <a:t>Schulgesetz:</a:t>
            </a:r>
          </a:p>
          <a:p>
            <a:pPr marL="476250" lvl="1" indent="-285750">
              <a:buFont typeface="Wingdings" panose="05000000000000000000" pitchFamily="2" charset="2"/>
              <a:buChar char="v"/>
            </a:pPr>
            <a:r>
              <a:rPr lang="de-DE" i="1" dirty="0"/>
              <a:t>…, im Geiste christlicher </a:t>
            </a:r>
            <a:r>
              <a:rPr lang="de-DE" b="1" i="1" dirty="0"/>
              <a:t>Nächstenliebe </a:t>
            </a:r>
            <a:r>
              <a:rPr lang="de-DE" i="1" dirty="0"/>
              <a:t>zu </a:t>
            </a:r>
            <a:r>
              <a:rPr lang="de-DE" b="1" i="1" dirty="0"/>
              <a:t>Leistungswillen und Eigenverantwortung </a:t>
            </a:r>
            <a:r>
              <a:rPr lang="de-DE" i="1" dirty="0"/>
              <a:t>sowie zu sozialer Bewährung zu erziehen.</a:t>
            </a:r>
            <a:endParaRPr lang="de-DE" b="1" i="1" dirty="0"/>
          </a:p>
          <a:p>
            <a:pPr marL="476250" lvl="1" indent="-285750">
              <a:buFont typeface="Wingdings" panose="05000000000000000000" pitchFamily="2" charset="2"/>
              <a:buChar char="v"/>
            </a:pPr>
            <a:r>
              <a:rPr lang="de-DE" i="1" dirty="0"/>
              <a:t>zur Anerkennung der </a:t>
            </a:r>
            <a:r>
              <a:rPr lang="de-DE" b="1" i="1" dirty="0"/>
              <a:t>Wert- und Ordnungsvorstellungen </a:t>
            </a:r>
            <a:r>
              <a:rPr lang="de-DE" i="1" dirty="0"/>
              <a:t>der freiheitlich-demokratischen Grundordnung</a:t>
            </a:r>
          </a:p>
          <a:p>
            <a:pPr marL="476250" lvl="1" indent="-285750">
              <a:buFont typeface="Wingdings" panose="05000000000000000000" pitchFamily="2" charset="2"/>
              <a:buChar char="v"/>
            </a:pPr>
            <a:r>
              <a:rPr lang="de-DE" i="1" dirty="0"/>
              <a:t>Wahrnehmung ihrer verfassungsmäßigen staatsbürgerlichen </a:t>
            </a:r>
            <a:r>
              <a:rPr lang="de-DE" b="1" i="1" dirty="0"/>
              <a:t>Rechte und Pflichten </a:t>
            </a:r>
            <a:r>
              <a:rPr lang="de-DE" i="1" dirty="0"/>
              <a:t>... </a:t>
            </a:r>
            <a:r>
              <a:rPr lang="de-DE" b="1" i="1" dirty="0"/>
              <a:t>Urteils- und Entscheidungsfähigkeit</a:t>
            </a:r>
            <a:endParaRPr lang="de-DE" i="1" dirty="0"/>
          </a:p>
          <a:p>
            <a:pPr marL="476250" lvl="1" indent="-285750">
              <a:buFont typeface="Wingdings" panose="05000000000000000000" pitchFamily="2" charset="2"/>
              <a:buChar char="v"/>
            </a:pPr>
            <a:r>
              <a:rPr lang="de-DE" i="1" dirty="0"/>
              <a:t>Mannigfaltigkeit der </a:t>
            </a:r>
            <a:r>
              <a:rPr lang="de-DE" b="1" i="1" dirty="0"/>
              <a:t>Lebensaufgaben</a:t>
            </a:r>
            <a:r>
              <a:rPr lang="de-DE" i="1" dirty="0"/>
              <a:t> und auf die Anforderungen der </a:t>
            </a:r>
            <a:r>
              <a:rPr lang="de-DE" b="1" i="1" dirty="0"/>
              <a:t>Berufs- und Arbeitswelt </a:t>
            </a:r>
          </a:p>
          <a:p>
            <a:pPr marL="171450" indent="-171450">
              <a:buFont typeface="Arial" panose="020B0604020202020204" pitchFamily="34" charset="0"/>
              <a:buChar char="•"/>
            </a:pPr>
            <a:endParaRPr lang="de-DE"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de-DE"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dirty="0">
                <a:latin typeface="Arial" panose="020B0604020202020204" pitchFamily="34" charset="0"/>
                <a:cs typeface="Arial" panose="020B0604020202020204" pitchFamily="34" charset="0"/>
              </a:rPr>
              <a:t>Daneben werden Bildungsziele durch aktuelle Entwicklungen und Umbrüche beeinflusst: Es gilt Antworten zu finden </a:t>
            </a:r>
            <a:r>
              <a:rPr lang="de-DE" sz="1200" dirty="0">
                <a:latin typeface="Arial" panose="020B0604020202020204" pitchFamily="34" charset="0"/>
                <a:cs typeface="Arial" panose="020B0604020202020204" pitchFamily="34" charset="0"/>
              </a:rPr>
              <a:t>auf Fragen der </a:t>
            </a:r>
            <a:r>
              <a:rPr lang="de-DE" dirty="0">
                <a:latin typeface="Arial" panose="020B0604020202020204" pitchFamily="34" charset="0"/>
                <a:cs typeface="Arial" panose="020B0604020202020204" pitchFamily="34" charset="0"/>
              </a:rPr>
              <a:t>Globalisierung, des demographischen Wandels und wachsender Diversität in der Gesellschaft</a:t>
            </a:r>
            <a:r>
              <a:rPr lang="de-DE" sz="1200" dirty="0">
                <a:latin typeface="Arial" panose="020B0604020202020204" pitchFamily="34" charset="0"/>
                <a:cs typeface="Arial" panose="020B0604020202020204" pitchFamily="34" charset="0"/>
              </a:rPr>
              <a:t>, um Schülerinnen und Schüler zu befähigen, in der Gegenwart und in der Zukunft ein eigenständiges, erfülltes und verantwortungsvolles Leben führen zu können. </a:t>
            </a:r>
          </a:p>
          <a:p>
            <a:pPr marL="171450" indent="-171450">
              <a:buFont typeface="Arial" panose="020B0604020202020204" pitchFamily="34" charset="0"/>
              <a:buChar char="•"/>
            </a:pPr>
            <a:r>
              <a:rPr lang="de-DE" dirty="0">
                <a:latin typeface="Arial" panose="020B0604020202020204" pitchFamily="34" charset="0"/>
                <a:cs typeface="Arial" panose="020B0604020202020204" pitchFamily="34" charset="0"/>
              </a:rPr>
              <a:t>In den Bildungsplänen werden die Bildungsziele konkretisiert. </a:t>
            </a:r>
            <a:endParaRPr lang="de-DE"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dirty="0">
                <a:latin typeface="Arial" panose="020B0604020202020204" pitchFamily="34" charset="0"/>
                <a:cs typeface="Arial" panose="020B0604020202020204" pitchFamily="34" charset="0"/>
              </a:rPr>
              <a:t>Dies </a:t>
            </a:r>
            <a:r>
              <a:rPr lang="de-DE" sz="1200" dirty="0">
                <a:latin typeface="Arial" panose="020B0604020202020204" pitchFamily="34" charset="0"/>
                <a:cs typeface="Arial" panose="020B0604020202020204" pitchFamily="34" charset="0"/>
              </a:rPr>
              <a:t>auf dem </a:t>
            </a:r>
            <a:r>
              <a:rPr lang="de-DE" dirty="0">
                <a:latin typeface="Arial" panose="020B0604020202020204" pitchFamily="34" charset="0"/>
                <a:cs typeface="Arial" panose="020B0604020202020204" pitchFamily="34" charset="0"/>
              </a:rPr>
              <a:t>Fundament von Grundgesetz, Landesverfassung und Schulgesetz zu leisten, ist </a:t>
            </a:r>
            <a:r>
              <a:rPr lang="de-DE" sz="1200" dirty="0">
                <a:latin typeface="Arial" panose="020B0604020202020204" pitchFamily="34" charset="0"/>
                <a:cs typeface="Arial" panose="020B0604020202020204" pitchFamily="34" charset="0"/>
              </a:rPr>
              <a:t>Aufgabe der jeweiligen Landesregierung</a:t>
            </a:r>
            <a:r>
              <a:rPr lang="de-DE" dirty="0">
                <a:latin typeface="Arial" panose="020B0604020202020204" pitchFamily="34" charset="0"/>
                <a:cs typeface="Arial" panose="020B0604020202020204" pitchFamily="34" charset="0"/>
              </a:rPr>
              <a:t>.</a:t>
            </a:r>
            <a:endParaRPr lang="de-DE"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de-DE" sz="1200" dirty="0">
              <a:latin typeface="Arial" panose="020B0604020202020204" pitchFamily="34" charset="0"/>
              <a:cs typeface="Arial" panose="020B0604020202020204" pitchFamily="34" charset="0"/>
            </a:endParaRPr>
          </a:p>
          <a:p>
            <a:r>
              <a:rPr lang="de-DE" dirty="0"/>
              <a:t>Leitperspektiven = Überfachliche Ziele, Horizonte; KEINE Themen!</a:t>
            </a:r>
          </a:p>
        </p:txBody>
      </p:sp>
      <p:sp>
        <p:nvSpPr>
          <p:cNvPr id="6" name="Foliennummernplatzhalter 1"/>
          <p:cNvSpPr>
            <a:spLocks noGrp="1"/>
          </p:cNvSpPr>
          <p:nvPr>
            <p:ph type="sldNum" sz="quarter" idx="5"/>
          </p:nvPr>
        </p:nvSpPr>
        <p:spPr>
          <a:xfrm>
            <a:off x="650974" y="282775"/>
            <a:ext cx="403960" cy="153888"/>
          </a:xfrm>
        </p:spPr>
        <p:txBody>
          <a:bodyPr/>
          <a:lstStyle/>
          <a:p>
            <a:r>
              <a:rPr lang="de-DE" dirty="0"/>
              <a:t>Seite </a:t>
            </a:r>
            <a:fld id="{F8FF1768-1DF2-410F-ABF6-E09C1CB8A556}" type="slidenum">
              <a:rPr lang="de-DE" smtClean="0"/>
              <a:pPr/>
              <a:t>10</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Sollte ebenfalls bekannt sein – Hinweis auf das entsprechende Erläuterungs-Dokument im BP 2016/17</a:t>
            </a: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11</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890804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Hier ein tabellarischer Überblick über die Einbindung der Leitperspektiven im BP Physik</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smtClean="0"/>
              <a:t>Titel durch Klicken bearbeiten</a:t>
            </a:r>
            <a:endParaRPr lang="de-DE" dirty="0"/>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3" name="Foliennummernplatzhalter 3"/>
          <p:cNvSpPr>
            <a:spLocks noGrp="1"/>
          </p:cNvSpPr>
          <p:nvPr>
            <p:ph type="sldNum" sz="quarter" idx="11"/>
          </p:nvPr>
        </p:nvSpPr>
        <p:spPr>
          <a:xfrm>
            <a:off x="179512" y="6170637"/>
            <a:ext cx="1584176" cy="365125"/>
          </a:xfrm>
        </p:spPr>
        <p:txBody>
          <a:bodyPr/>
          <a:lstStyle>
            <a:lvl1pPr algn="l">
              <a:defRPr>
                <a:solidFill>
                  <a:schemeClr val="tx1"/>
                </a:solidFill>
              </a:defRPr>
            </a:lvl1pPr>
          </a:lstStyle>
          <a:p>
            <a:fld id="{B28F9D38-746F-4F66-8DFA-FA7E04203DA6}" type="slidenum">
              <a:rPr lang="de-DE" smtClean="0"/>
              <a:pPr/>
              <a:t>‹Nr.›</a:t>
            </a:fld>
            <a:endParaRPr lang="de-DE" dirty="0"/>
          </a:p>
        </p:txBody>
      </p:sp>
      <p:sp>
        <p:nvSpPr>
          <p:cNvPr id="4"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Nur Titel">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
        <p:nvSpPr>
          <p:cNvPr id="5" name="Foliennummernplatzhalter 4"/>
          <p:cNvSpPr>
            <a:spLocks noGrp="1"/>
          </p:cNvSpPr>
          <p:nvPr>
            <p:ph type="sldNum" sz="quarter" idx="12"/>
          </p:nvPr>
        </p:nvSpPr>
        <p:spPr>
          <a:xfrm>
            <a:off x="179512" y="6165304"/>
            <a:ext cx="1584176" cy="365125"/>
          </a:xfrm>
        </p:spPr>
        <p:txBody>
          <a:bodyPr/>
          <a:lstStyle>
            <a:lvl1pPr algn="l">
              <a:defRPr b="0">
                <a:solidFill>
                  <a:schemeClr val="tx1"/>
                </a:solidFill>
              </a:defRPr>
            </a:lvl1pPr>
          </a:lstStyle>
          <a:p>
            <a:fld id="{2CF6B327-C51A-4F3E-BA2C-4D3FC5945ADA}" type="slidenum">
              <a:rPr lang="de-DE" smtClean="0"/>
              <a:pPr/>
              <a:t>‹Nr.›</a:t>
            </a:fld>
            <a:endParaRPr lang="de-DE" dirty="0"/>
          </a:p>
        </p:txBody>
      </p:sp>
    </p:spTree>
    <p:extLst>
      <p:ext uri="{BB962C8B-B14F-4D97-AF65-F5344CB8AC3E}">
        <p14:creationId xmlns:p14="http://schemas.microsoft.com/office/powerpoint/2010/main" val="3046205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8"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 id="2147483749" r:id="rId5"/>
    <p:sldLayoutId id="2147483750"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b="1" dirty="0" smtClean="0"/>
              <a:t>Akzentverschiebungen </a:t>
            </a:r>
            <a:br>
              <a:rPr lang="de-DE" sz="4000" b="1" dirty="0" smtClean="0"/>
            </a:br>
            <a:r>
              <a:rPr lang="de-DE" sz="4000" b="1" dirty="0" smtClean="0"/>
              <a:t>im BP Physik 2016/17</a:t>
            </a:r>
            <a:endParaRPr lang="de-DE" sz="4000" b="1" dirty="0"/>
          </a:p>
        </p:txBody>
      </p:sp>
      <p:sp>
        <p:nvSpPr>
          <p:cNvPr id="3" name="Untertitel 2"/>
          <p:cNvSpPr>
            <a:spLocks noGrp="1"/>
          </p:cNvSpPr>
          <p:nvPr>
            <p:ph type="subTitle" idx="1"/>
          </p:nvPr>
        </p:nvSpPr>
        <p:spPr/>
        <p:txBody>
          <a:bodyPr/>
          <a:lstStyle/>
          <a:p>
            <a:r>
              <a:rPr lang="de-DE" dirty="0" smtClean="0"/>
              <a:t>Strukturelle und inhaltliche Neuerungen </a:t>
            </a:r>
          </a:p>
          <a:p>
            <a:r>
              <a:rPr lang="de-DE" dirty="0" smtClean="0"/>
              <a:t>im Vergleich zum BP 2004</a:t>
            </a:r>
          </a:p>
        </p:txBody>
      </p:sp>
      <p:sp>
        <p:nvSpPr>
          <p:cNvPr id="8" name="Fußzeilenplatzhalter 7"/>
          <p:cNvSpPr>
            <a:spLocks noGrp="1"/>
          </p:cNvSpPr>
          <p:nvPr>
            <p:ph type="ftr" sz="quarter" idx="3"/>
          </p:nvPr>
        </p:nvSpPr>
        <p:spPr/>
        <p:txBody>
          <a:bodyPr/>
          <a:lstStyle/>
          <a:p>
            <a:r>
              <a:rPr lang="de-DE" smtClean="0"/>
              <a:t>ZPG Physik 10.07.2017 - StD'in Monica Hettrich</a:t>
            </a:r>
            <a:endParaRPr lang="de-DE" dirty="0"/>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39552" y="980728"/>
            <a:ext cx="7704856" cy="523220"/>
          </a:xfrm>
          <a:prstGeom prst="rect">
            <a:avLst/>
          </a:prstGeom>
          <a:noFill/>
          <a:ln w="9525">
            <a:noFill/>
            <a:miter lim="800000"/>
            <a:headEnd/>
            <a:tailEnd/>
          </a:ln>
        </p:spPr>
        <p:txBody>
          <a:bodyPr>
            <a:spAutoFit/>
          </a:bodyPr>
          <a:lstStyle>
            <a:defPPr>
              <a:defRPr lang="de-DE"/>
            </a:defPPr>
            <a:lvl1pPr algn="ctr">
              <a:defRPr sz="2800">
                <a:latin typeface="Calibri"/>
                <a:cs typeface="Calibri"/>
              </a:defRPr>
            </a:lvl1pPr>
          </a:lstStyle>
          <a:p>
            <a:r>
              <a:rPr lang="de-DE" dirty="0" smtClean="0"/>
              <a:t>Allgemeine Bildungsziele</a:t>
            </a:r>
            <a:endParaRPr lang="de-DE" dirty="0"/>
          </a:p>
        </p:txBody>
      </p:sp>
      <p:sp>
        <p:nvSpPr>
          <p:cNvPr id="16" name="Textfeld 15"/>
          <p:cNvSpPr txBox="1"/>
          <p:nvPr/>
        </p:nvSpPr>
        <p:spPr>
          <a:xfrm>
            <a:off x="323528" y="5373216"/>
            <a:ext cx="8640960" cy="569387"/>
          </a:xfrm>
          <a:prstGeom prst="rect">
            <a:avLst/>
          </a:prstGeom>
          <a:solidFill>
            <a:srgbClr val="FFFFCC"/>
          </a:solidFill>
          <a:ln/>
        </p:spPr>
        <p:style>
          <a:lnRef idx="1">
            <a:schemeClr val="accent6"/>
          </a:lnRef>
          <a:fillRef idx="2">
            <a:schemeClr val="accent6"/>
          </a:fillRef>
          <a:effectRef idx="1">
            <a:schemeClr val="accent6"/>
          </a:effectRef>
          <a:fontRef idx="minor">
            <a:schemeClr val="dk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endParaRPr lang="de-DE" sz="500" i="1" dirty="0"/>
          </a:p>
          <a:p>
            <a:r>
              <a:rPr lang="de-DE" i="1" dirty="0"/>
              <a:t>Festlegung des staatlichen Bildungs- und Erziehungsauftrags</a:t>
            </a:r>
          </a:p>
          <a:p>
            <a:endParaRPr lang="de-DE" sz="500" i="1" dirty="0"/>
          </a:p>
        </p:txBody>
      </p:sp>
      <p:sp>
        <p:nvSpPr>
          <p:cNvPr id="17" name="Textfeld 16"/>
          <p:cNvSpPr txBox="1"/>
          <p:nvPr/>
        </p:nvSpPr>
        <p:spPr>
          <a:xfrm>
            <a:off x="1187624" y="3174648"/>
            <a:ext cx="6840760" cy="1015663"/>
          </a:xfrm>
          <a:prstGeom prst="rect">
            <a:avLst/>
          </a:prstGeom>
          <a:solidFill>
            <a:srgbClr val="FFE3AB"/>
          </a:solidFill>
          <a:ln/>
        </p:spPr>
        <p:style>
          <a:lnRef idx="1">
            <a:schemeClr val="accent6"/>
          </a:lnRef>
          <a:fillRef idx="2">
            <a:schemeClr val="accent6"/>
          </a:fillRef>
          <a:effectRef idx="1">
            <a:schemeClr val="accent6"/>
          </a:effectRef>
          <a:fontRef idx="minor">
            <a:schemeClr val="dk1"/>
          </a:fontRef>
        </p:style>
        <p:txBody>
          <a:bodyPr wrap="square" rtlCol="0" anchor="ctr">
            <a:spAutoFit/>
          </a:bodyPr>
          <a:lstStyle>
            <a:defPPr>
              <a:defRPr lang="de-DE"/>
            </a:defPPr>
            <a:lvl1pPr algn="ctr">
              <a:defRPr sz="2000" b="1">
                <a:latin typeface="Arial" panose="020B0604020202020204" pitchFamily="34" charset="0"/>
                <a:cs typeface="Arial" panose="020B0604020202020204" pitchFamily="34" charset="0"/>
              </a:defRPr>
            </a:lvl1pPr>
          </a:lstStyle>
          <a:p>
            <a:r>
              <a:rPr lang="de-DE" b="0" dirty="0"/>
              <a:t> </a:t>
            </a:r>
            <a:r>
              <a:rPr lang="de-DE" b="0" i="1" dirty="0"/>
              <a:t>zunehmende Komplexität der Gesellschaft im Zeichen von </a:t>
            </a:r>
          </a:p>
          <a:p>
            <a:r>
              <a:rPr lang="de-DE" b="0" i="1" dirty="0"/>
              <a:t>Globalisierung, demografischem Wandel und </a:t>
            </a:r>
          </a:p>
          <a:p>
            <a:r>
              <a:rPr lang="de-DE" b="0" i="1" dirty="0"/>
              <a:t>wachsender Diversität </a:t>
            </a:r>
          </a:p>
        </p:txBody>
      </p:sp>
      <p:sp>
        <p:nvSpPr>
          <p:cNvPr id="9" name="Textfeld 8"/>
          <p:cNvSpPr txBox="1"/>
          <p:nvPr/>
        </p:nvSpPr>
        <p:spPr>
          <a:xfrm>
            <a:off x="323528" y="4869160"/>
            <a:ext cx="8640960" cy="400110"/>
          </a:xfrm>
          <a:prstGeom prst="rect">
            <a:avLst/>
          </a:prstGeom>
          <a:solidFill>
            <a:srgbClr val="FFFFCC"/>
          </a:solidFill>
          <a:ln/>
        </p:spPr>
        <p:style>
          <a:lnRef idx="1">
            <a:schemeClr val="accent6"/>
          </a:lnRef>
          <a:fillRef idx="2">
            <a:schemeClr val="accent6"/>
          </a:fillRef>
          <a:effectRef idx="1">
            <a:schemeClr val="accent6"/>
          </a:effectRef>
          <a:fontRef idx="minor">
            <a:schemeClr val="dk1"/>
          </a:fontRef>
        </p:style>
        <p:txBody>
          <a:bodyPr wrap="square" rtlCol="0" anchor="ctr">
            <a:spAutoFit/>
          </a:bodyPr>
          <a:lstStyle>
            <a:defPPr>
              <a:defRPr lang="de-DE"/>
            </a:defPPr>
            <a:lvl1pPr algn="ctr">
              <a:defRPr sz="2000" b="1">
                <a:latin typeface="Arial" panose="020B0604020202020204" pitchFamily="34" charset="0"/>
                <a:cs typeface="Arial" panose="020B0604020202020204" pitchFamily="34" charset="0"/>
              </a:defRPr>
            </a:lvl1pPr>
          </a:lstStyle>
          <a:p>
            <a:r>
              <a:rPr lang="de-DE" dirty="0"/>
              <a:t>Grundgesetz , Landesverfassung, Schulgesetz</a:t>
            </a:r>
          </a:p>
        </p:txBody>
      </p:sp>
      <mc:AlternateContent xmlns:mc="http://schemas.openxmlformats.org/markup-compatibility/2006" xmlns:a14="http://schemas.microsoft.com/office/drawing/2010/main">
        <mc:Choice Requires="a14">
          <p:sp>
            <p:nvSpPr>
              <p:cNvPr id="12" name="Textfeld 11"/>
              <p:cNvSpPr txBox="1"/>
              <p:nvPr/>
            </p:nvSpPr>
            <p:spPr>
              <a:xfrm>
                <a:off x="4398019" y="4293096"/>
                <a:ext cx="462014" cy="461665"/>
              </a:xfrm>
              <a:prstGeom prst="rect">
                <a:avLst/>
              </a:prstGeom>
              <a:solidFill>
                <a:schemeClr val="bg1">
                  <a:lumMod val="65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latin typeface="Cambria Math"/>
                          <a:ea typeface="Cambria Math"/>
                        </a:rPr>
                        <m:t>+</m:t>
                      </m:r>
                    </m:oMath>
                  </m:oMathPara>
                </a14:m>
                <a:endParaRPr lang="de-DE" dirty="0"/>
              </a:p>
            </p:txBody>
          </p:sp>
        </mc:Choice>
        <mc:Fallback xmlns="">
          <p:sp>
            <p:nvSpPr>
              <p:cNvPr id="12" name="Textfeld 11"/>
              <p:cNvSpPr txBox="1">
                <a:spLocks noRot="1" noChangeAspect="1" noMove="1" noResize="1" noEditPoints="1" noAdjustHandles="1" noChangeArrowheads="1" noChangeShapeType="1" noTextEdit="1"/>
              </p:cNvSpPr>
              <p:nvPr/>
            </p:nvSpPr>
            <p:spPr>
              <a:xfrm>
                <a:off x="4398019" y="4293096"/>
                <a:ext cx="462014" cy="461665"/>
              </a:xfrm>
              <a:prstGeom prst="rect">
                <a:avLst/>
              </a:prstGeom>
              <a:blipFill rotWithShape="1">
                <a:blip r:embed="rId3" cstate="print"/>
                <a:stretch>
                  <a:fillRect/>
                </a:stretch>
              </a:blipFill>
            </p:spPr>
            <p:txBody>
              <a:bodyPr/>
              <a:lstStyle/>
              <a:p>
                <a:r>
                  <a:rPr lang="de-DE">
                    <a:noFill/>
                  </a:rPr>
                  <a:t> </a:t>
                </a:r>
              </a:p>
            </p:txBody>
          </p:sp>
        </mc:Fallback>
      </mc:AlternateContent>
      <p:sp>
        <p:nvSpPr>
          <p:cNvPr id="14" name="Legende mit Pfeil nach oben 13"/>
          <p:cNvSpPr/>
          <p:nvPr/>
        </p:nvSpPr>
        <p:spPr>
          <a:xfrm>
            <a:off x="1187624" y="2456026"/>
            <a:ext cx="6840760" cy="612934"/>
          </a:xfrm>
          <a:prstGeom prst="upArrowCallout">
            <a:avLst>
              <a:gd name="adj1" fmla="val 25000"/>
              <a:gd name="adj2" fmla="val 25000"/>
              <a:gd name="adj3" fmla="val 21924"/>
              <a:gd name="adj4" fmla="val 64977"/>
            </a:avLst>
          </a:prstGeom>
          <a:solidFill>
            <a:srgbClr val="FFE3AB"/>
          </a:solidFill>
          <a:ln/>
        </p:spPr>
        <p:style>
          <a:lnRef idx="1">
            <a:schemeClr val="accent6"/>
          </a:lnRef>
          <a:fillRef idx="2">
            <a:schemeClr val="accent6"/>
          </a:fillRef>
          <a:effectRef idx="1">
            <a:schemeClr val="accent6"/>
          </a:effectRef>
          <a:fontRef idx="minor">
            <a:schemeClr val="dk1"/>
          </a:fontRef>
        </p:style>
        <p:txBody>
          <a:bodyPr wrap="square" rtlCol="0" anchor="ctr">
            <a:spAutoFit/>
          </a:bodyPr>
          <a:lstStyle/>
          <a:p>
            <a:pPr algn="ctr"/>
            <a:r>
              <a:rPr lang="de-DE" sz="2000" b="1" dirty="0">
                <a:latin typeface="Arial" panose="020B0604020202020204" pitchFamily="34" charset="0"/>
                <a:cs typeface="Arial" panose="020B0604020202020204" pitchFamily="34" charset="0"/>
              </a:rPr>
              <a:t>Gesellschaftliche Entwicklungen</a:t>
            </a:r>
          </a:p>
        </p:txBody>
      </p:sp>
      <p:sp>
        <p:nvSpPr>
          <p:cNvPr id="18" name="Abgerundetes Rechteck 17"/>
          <p:cNvSpPr/>
          <p:nvPr/>
        </p:nvSpPr>
        <p:spPr>
          <a:xfrm>
            <a:off x="1907704" y="1628800"/>
            <a:ext cx="5400600" cy="72008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spcAft>
                <a:spcPts val="0"/>
              </a:spcAft>
              <a:buSzPct val="150000"/>
            </a:pPr>
            <a:r>
              <a:rPr lang="de-DE" sz="2000" b="1" dirty="0">
                <a:solidFill>
                  <a:schemeClr val="tx1"/>
                </a:solidFill>
                <a:latin typeface="Arial" charset="0"/>
                <a:cs typeface="Arial" charset="0"/>
              </a:rPr>
              <a:t>Konkretisierung in den Bildungsplänen</a:t>
            </a:r>
            <a:endParaRPr lang="de-DE" sz="2000" dirty="0">
              <a:solidFill>
                <a:schemeClr val="tx1"/>
              </a:solidFill>
              <a:latin typeface="Arial" charset="0"/>
              <a:cs typeface="Arial" charset="0"/>
            </a:endParaRPr>
          </a:p>
        </p:txBody>
      </p:sp>
      <p:sp>
        <p:nvSpPr>
          <p:cNvPr id="13" name="Titel 2"/>
          <p:cNvSpPr txBox="1">
            <a:spLocks/>
          </p:cNvSpPr>
          <p:nvPr/>
        </p:nvSpPr>
        <p:spPr>
          <a:xfrm>
            <a:off x="252389" y="260649"/>
            <a:ext cx="8640089" cy="648072"/>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de-DE" sz="3000" b="1" dirty="0" smtClean="0">
                <a:latin typeface="+mj-lt"/>
                <a:ea typeface="+mj-ea"/>
                <a:cs typeface="+mj-cs"/>
              </a:rPr>
              <a:t>3. Leitperspektiven</a:t>
            </a:r>
            <a:endParaRPr kumimoji="0" lang="de-DE" sz="3000" b="1" i="0" u="none" strike="noStrike" kern="1200" cap="none" spc="0" normalizeH="0" baseline="0" noProof="0" dirty="0">
              <a:ln>
                <a:noFill/>
              </a:ln>
              <a:solidFill>
                <a:schemeClr val="tx1"/>
              </a:solidFill>
              <a:effectLst/>
              <a:uLnTx/>
              <a:uFillTx/>
              <a:latin typeface="+mj-lt"/>
              <a:ea typeface="+mj-ea"/>
              <a:cs typeface="+mj-cs"/>
            </a:endParaRPr>
          </a:p>
        </p:txBody>
      </p:sp>
      <p:sp>
        <p:nvSpPr>
          <p:cNvPr id="21" name="Fußzeilenplatzhalter 20"/>
          <p:cNvSpPr>
            <a:spLocks noGrp="1"/>
          </p:cNvSpPr>
          <p:nvPr>
            <p:ph type="ftr" sz="quarter" idx="3"/>
          </p:nvPr>
        </p:nvSpPr>
        <p:spPr/>
        <p:txBody>
          <a:bodyPr/>
          <a:lstStyle/>
          <a:p>
            <a:r>
              <a:rPr lang="de-DE" smtClean="0"/>
              <a:t>ZPG Physik 10.07.2017 - StD'in Monica Hettrich</a:t>
            </a:r>
            <a:endParaRPr lang="de-DE" dirty="0"/>
          </a:p>
        </p:txBody>
      </p:sp>
    </p:spTree>
    <p:extLst>
      <p:ext uri="{BB962C8B-B14F-4D97-AF65-F5344CB8AC3E}">
        <p14:creationId xmlns:p14="http://schemas.microsoft.com/office/powerpoint/2010/main" val="257575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P spid="17" grpId="0" animBg="1"/>
      <p:bldP spid="9" grpId="0" animBg="1"/>
      <p:bldP spid="12" grpId="0" animBg="1"/>
      <p:bldP spid="14"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1060562" y="1808992"/>
            <a:ext cx="2160000" cy="154800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i="1" dirty="0" smtClean="0"/>
              <a:t>Bildung </a:t>
            </a:r>
            <a:r>
              <a:rPr lang="de-DE" i="1" dirty="0"/>
              <a:t>für nachhaltige Entwicklung </a:t>
            </a:r>
            <a:endParaRPr lang="de-DE" i="1" dirty="0" smtClean="0"/>
          </a:p>
          <a:p>
            <a:pPr>
              <a:spcBef>
                <a:spcPts val="600"/>
              </a:spcBef>
              <a:spcAft>
                <a:spcPts val="600"/>
              </a:spcAft>
            </a:pPr>
            <a:r>
              <a:rPr lang="de-DE" sz="2400" i="1" dirty="0" smtClean="0"/>
              <a:t>(</a:t>
            </a:r>
            <a:r>
              <a:rPr lang="de-DE" sz="2400" i="1" dirty="0"/>
              <a:t>BNE)</a:t>
            </a:r>
          </a:p>
        </p:txBody>
      </p:sp>
      <p:sp>
        <p:nvSpPr>
          <p:cNvPr id="6" name="Textfeld 5"/>
          <p:cNvSpPr txBox="1"/>
          <p:nvPr/>
        </p:nvSpPr>
        <p:spPr>
          <a:xfrm>
            <a:off x="3400942" y="1808992"/>
            <a:ext cx="2160000" cy="154800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pPr>
              <a:spcBef>
                <a:spcPts val="600"/>
              </a:spcBef>
            </a:pPr>
            <a:r>
              <a:rPr lang="de-DE" i="1" dirty="0"/>
              <a:t>Bildung für </a:t>
            </a:r>
            <a:r>
              <a:rPr lang="de-DE" i="1" dirty="0" err="1" smtClean="0"/>
              <a:t>Tole</a:t>
            </a:r>
            <a:r>
              <a:rPr lang="de-DE" i="1" dirty="0" smtClean="0"/>
              <a:t>-ranz </a:t>
            </a:r>
            <a:r>
              <a:rPr lang="de-DE" i="1" dirty="0"/>
              <a:t>und </a:t>
            </a:r>
            <a:r>
              <a:rPr lang="de-DE" i="1" dirty="0" err="1" smtClean="0"/>
              <a:t>Akzep</a:t>
            </a:r>
            <a:r>
              <a:rPr lang="de-DE" i="1" dirty="0" smtClean="0"/>
              <a:t>-tanz </a:t>
            </a:r>
            <a:r>
              <a:rPr lang="de-DE" i="1" dirty="0"/>
              <a:t>von </a:t>
            </a:r>
            <a:r>
              <a:rPr lang="de-DE" i="1" dirty="0" smtClean="0"/>
              <a:t>Vielfalt</a:t>
            </a:r>
          </a:p>
          <a:p>
            <a:pPr>
              <a:spcBef>
                <a:spcPts val="600"/>
              </a:spcBef>
            </a:pPr>
            <a:r>
              <a:rPr lang="de-DE" sz="2400" i="1" dirty="0" smtClean="0"/>
              <a:t>(BTV)</a:t>
            </a:r>
          </a:p>
        </p:txBody>
      </p:sp>
      <p:sp>
        <p:nvSpPr>
          <p:cNvPr id="7" name="Textfeld 6"/>
          <p:cNvSpPr txBox="1"/>
          <p:nvPr/>
        </p:nvSpPr>
        <p:spPr>
          <a:xfrm>
            <a:off x="5724128" y="1808992"/>
            <a:ext cx="2160000" cy="154800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i="1" dirty="0"/>
              <a:t>Prävention und Gesundheits-</a:t>
            </a:r>
            <a:r>
              <a:rPr lang="de-DE" i="1" dirty="0" err="1"/>
              <a:t>förderung</a:t>
            </a:r>
            <a:r>
              <a:rPr lang="de-DE" i="1" dirty="0"/>
              <a:t> </a:t>
            </a:r>
            <a:endParaRPr lang="de-DE" i="1" dirty="0" smtClean="0"/>
          </a:p>
          <a:p>
            <a:pPr>
              <a:spcBef>
                <a:spcPts val="600"/>
              </a:spcBef>
            </a:pPr>
            <a:r>
              <a:rPr lang="de-DE" sz="2400" i="1" dirty="0" smtClean="0"/>
              <a:t>(</a:t>
            </a:r>
            <a:r>
              <a:rPr lang="de-DE" sz="2400" i="1" dirty="0"/>
              <a:t>PG)</a:t>
            </a:r>
            <a:endParaRPr lang="de-DE" i="1" dirty="0"/>
          </a:p>
        </p:txBody>
      </p:sp>
      <p:sp>
        <p:nvSpPr>
          <p:cNvPr id="8" name="Textfeld 7"/>
          <p:cNvSpPr txBox="1"/>
          <p:nvPr/>
        </p:nvSpPr>
        <p:spPr>
          <a:xfrm>
            <a:off x="1063733" y="4293096"/>
            <a:ext cx="2160000" cy="15480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i="1" dirty="0"/>
              <a:t>Verbraucher-bildung</a:t>
            </a:r>
          </a:p>
          <a:p>
            <a:pPr>
              <a:spcBef>
                <a:spcPts val="600"/>
              </a:spcBef>
            </a:pPr>
            <a:r>
              <a:rPr lang="de-DE" sz="2400" i="1" dirty="0" smtClean="0"/>
              <a:t>(</a:t>
            </a:r>
            <a:r>
              <a:rPr lang="de-DE" sz="2400" i="1" dirty="0"/>
              <a:t>VB)</a:t>
            </a:r>
          </a:p>
        </p:txBody>
      </p:sp>
      <p:sp>
        <p:nvSpPr>
          <p:cNvPr id="9" name="Textfeld 8"/>
          <p:cNvSpPr txBox="1"/>
          <p:nvPr/>
        </p:nvSpPr>
        <p:spPr>
          <a:xfrm>
            <a:off x="3417896" y="4293096"/>
            <a:ext cx="2160000" cy="15480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i="1" dirty="0"/>
              <a:t>Medienbildung</a:t>
            </a:r>
          </a:p>
          <a:p>
            <a:pPr>
              <a:spcBef>
                <a:spcPts val="3000"/>
              </a:spcBef>
            </a:pPr>
            <a:r>
              <a:rPr lang="de-DE" sz="2400" i="1" dirty="0" smtClean="0"/>
              <a:t>(MB)</a:t>
            </a:r>
          </a:p>
        </p:txBody>
      </p:sp>
      <p:sp>
        <p:nvSpPr>
          <p:cNvPr id="10" name="Textfeld 9"/>
          <p:cNvSpPr txBox="1"/>
          <p:nvPr/>
        </p:nvSpPr>
        <p:spPr>
          <a:xfrm>
            <a:off x="5741322" y="4293096"/>
            <a:ext cx="2160000" cy="15480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i="1" dirty="0"/>
              <a:t>Berufs-orientierung</a:t>
            </a:r>
          </a:p>
          <a:p>
            <a:pPr>
              <a:spcBef>
                <a:spcPts val="600"/>
              </a:spcBef>
            </a:pPr>
            <a:r>
              <a:rPr lang="de-DE" sz="2400" i="1" dirty="0" smtClean="0"/>
              <a:t>(BO) </a:t>
            </a:r>
          </a:p>
        </p:txBody>
      </p:sp>
      <p:sp>
        <p:nvSpPr>
          <p:cNvPr id="11" name="Textfeld 10"/>
          <p:cNvSpPr txBox="1"/>
          <p:nvPr/>
        </p:nvSpPr>
        <p:spPr>
          <a:xfrm rot="5400000">
            <a:off x="7688781" y="2369317"/>
            <a:ext cx="1575240" cy="400110"/>
          </a:xfrm>
          <a:prstGeom prst="rect">
            <a:avLst/>
          </a:prstGeom>
          <a:noFill/>
        </p:spPr>
        <p:txBody>
          <a:bodyPr wrap="square" rtlCol="0">
            <a:spAutoFit/>
          </a:bodyPr>
          <a:lstStyle/>
          <a:p>
            <a:r>
              <a:rPr lang="de-DE" sz="2000" b="1" dirty="0">
                <a:latin typeface="Arial" panose="020B0604020202020204" pitchFamily="34" charset="0"/>
                <a:cs typeface="Arial" panose="020B0604020202020204" pitchFamily="34" charset="0"/>
              </a:rPr>
              <a:t>Allgemein</a:t>
            </a:r>
          </a:p>
        </p:txBody>
      </p:sp>
      <p:sp>
        <p:nvSpPr>
          <p:cNvPr id="12" name="Textfeld 11"/>
          <p:cNvSpPr txBox="1"/>
          <p:nvPr/>
        </p:nvSpPr>
        <p:spPr>
          <a:xfrm rot="5400000">
            <a:off x="7613807" y="4735709"/>
            <a:ext cx="1575240" cy="707886"/>
          </a:xfrm>
          <a:prstGeom prst="rect">
            <a:avLst/>
          </a:prstGeom>
          <a:noFill/>
        </p:spPr>
        <p:txBody>
          <a:bodyPr wrap="square" rtlCol="0">
            <a:spAutoFit/>
          </a:bodyPr>
          <a:lstStyle/>
          <a:p>
            <a:r>
              <a:rPr lang="de-DE" sz="2000" b="1" dirty="0">
                <a:latin typeface="Arial" panose="020B0604020202020204" pitchFamily="34" charset="0"/>
                <a:cs typeface="Arial" panose="020B0604020202020204" pitchFamily="34" charset="0"/>
              </a:rPr>
              <a:t>Themen-spezifisch</a:t>
            </a:r>
          </a:p>
        </p:txBody>
      </p:sp>
      <p:sp>
        <p:nvSpPr>
          <p:cNvPr id="23" name="Titel 2"/>
          <p:cNvSpPr txBox="1">
            <a:spLocks/>
          </p:cNvSpPr>
          <p:nvPr/>
        </p:nvSpPr>
        <p:spPr>
          <a:xfrm>
            <a:off x="252389" y="260649"/>
            <a:ext cx="8640089" cy="648072"/>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de-DE" sz="3000" b="1" dirty="0" smtClean="0">
                <a:latin typeface="+mj-lt"/>
                <a:ea typeface="+mj-ea"/>
                <a:cs typeface="+mj-cs"/>
              </a:rPr>
              <a:t>3. Leitperspektiven</a:t>
            </a:r>
            <a:endParaRPr kumimoji="0" lang="de-DE" sz="3000" b="1" i="0" u="none" strike="noStrike" kern="1200" cap="none" spc="0" normalizeH="0" baseline="0" noProof="0" dirty="0">
              <a:ln>
                <a:noFill/>
              </a:ln>
              <a:solidFill>
                <a:schemeClr val="tx1"/>
              </a:solidFill>
              <a:effectLst/>
              <a:uLnTx/>
              <a:uFillTx/>
              <a:latin typeface="+mj-lt"/>
              <a:ea typeface="+mj-ea"/>
              <a:cs typeface="+mj-cs"/>
            </a:endParaRPr>
          </a:p>
        </p:txBody>
      </p:sp>
      <p:sp>
        <p:nvSpPr>
          <p:cNvPr id="36" name="Textfeld 35"/>
          <p:cNvSpPr txBox="1"/>
          <p:nvPr/>
        </p:nvSpPr>
        <p:spPr>
          <a:xfrm>
            <a:off x="1043608" y="1427218"/>
            <a:ext cx="2159999" cy="1440000"/>
          </a:xfrm>
          <a:prstGeom prst="rect">
            <a:avLst/>
          </a:prstGeom>
          <a:ln/>
        </p:spPr>
        <p:style>
          <a:lnRef idx="0">
            <a:schemeClr val="accent6"/>
          </a:lnRef>
          <a:fillRef idx="3">
            <a:schemeClr val="accent6"/>
          </a:fillRef>
          <a:effectRef idx="3">
            <a:schemeClr val="accent6"/>
          </a:effectRef>
          <a:fontRef idx="minor">
            <a:schemeClr val="lt1"/>
          </a:fontRef>
        </p:style>
        <p:txBody>
          <a:bodyPr wrap="square" lIns="36000" rIns="36000"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a:solidFill>
                  <a:schemeClr val="bg1"/>
                </a:solidFill>
              </a:rPr>
              <a:t>Befähigung zur verantwortungsvollen und aktiven </a:t>
            </a:r>
            <a:r>
              <a:rPr lang="de-DE" sz="1500" b="1" dirty="0">
                <a:solidFill>
                  <a:schemeClr val="bg1"/>
                </a:solidFill>
              </a:rPr>
              <a:t>Gestaltung einer zukunftsfähigen Welt</a:t>
            </a:r>
          </a:p>
        </p:txBody>
      </p:sp>
      <p:sp>
        <p:nvSpPr>
          <p:cNvPr id="37" name="Textfeld 36"/>
          <p:cNvSpPr txBox="1"/>
          <p:nvPr/>
        </p:nvSpPr>
        <p:spPr>
          <a:xfrm>
            <a:off x="3420112" y="1412776"/>
            <a:ext cx="2160000" cy="140400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smtClean="0">
                <a:solidFill>
                  <a:schemeClr val="bg1"/>
                </a:solidFill>
              </a:rPr>
              <a:t>Befähigung </a:t>
            </a:r>
            <a:r>
              <a:rPr lang="de-DE" sz="1500" dirty="0">
                <a:solidFill>
                  <a:schemeClr val="bg1"/>
                </a:solidFill>
              </a:rPr>
              <a:t>zu </a:t>
            </a:r>
            <a:r>
              <a:rPr lang="de-DE" sz="1500" dirty="0" err="1" smtClean="0">
                <a:solidFill>
                  <a:schemeClr val="bg1"/>
                </a:solidFill>
              </a:rPr>
              <a:t>Tole</a:t>
            </a:r>
            <a:r>
              <a:rPr lang="de-DE" sz="1500" dirty="0" smtClean="0">
                <a:solidFill>
                  <a:schemeClr val="bg1"/>
                </a:solidFill>
              </a:rPr>
              <a:t>-ranz </a:t>
            </a:r>
            <a:r>
              <a:rPr lang="de-DE" sz="1500" dirty="0">
                <a:solidFill>
                  <a:schemeClr val="bg1"/>
                </a:solidFill>
              </a:rPr>
              <a:t>und Akzeptanz von sowie zu </a:t>
            </a:r>
            <a:r>
              <a:rPr lang="de-DE" sz="1500" dirty="0" smtClean="0">
                <a:solidFill>
                  <a:schemeClr val="bg1"/>
                </a:solidFill>
              </a:rPr>
              <a:t> diskriminierungsfreiem </a:t>
            </a:r>
            <a:r>
              <a:rPr lang="de-DE" sz="1500" b="1" dirty="0">
                <a:solidFill>
                  <a:schemeClr val="bg1"/>
                </a:solidFill>
              </a:rPr>
              <a:t>Umgang mit </a:t>
            </a:r>
            <a:r>
              <a:rPr lang="de-DE" sz="1500" b="1" dirty="0" smtClean="0">
                <a:solidFill>
                  <a:schemeClr val="bg1"/>
                </a:solidFill>
              </a:rPr>
              <a:t>Vielfalt </a:t>
            </a:r>
            <a:endParaRPr lang="de-DE" sz="1500" b="1" dirty="0">
              <a:solidFill>
                <a:schemeClr val="bg1"/>
              </a:solidFill>
            </a:endParaRPr>
          </a:p>
        </p:txBody>
      </p:sp>
      <p:sp>
        <p:nvSpPr>
          <p:cNvPr id="38" name="Textfeld 37"/>
          <p:cNvSpPr txBox="1"/>
          <p:nvPr/>
        </p:nvSpPr>
        <p:spPr>
          <a:xfrm>
            <a:off x="5741322" y="1412776"/>
            <a:ext cx="2160000" cy="144000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a:solidFill>
                  <a:schemeClr val="bg1"/>
                </a:solidFill>
              </a:rPr>
              <a:t>Förderung eines sozial kompetenten und </a:t>
            </a:r>
            <a:r>
              <a:rPr lang="de-DE" sz="1500" b="1" dirty="0">
                <a:solidFill>
                  <a:schemeClr val="bg1"/>
                </a:solidFill>
              </a:rPr>
              <a:t>gesundheitsbewussten Umgangs mit sich selbst und anderen</a:t>
            </a:r>
          </a:p>
          <a:p>
            <a:endParaRPr lang="de-DE" sz="300" dirty="0">
              <a:solidFill>
                <a:schemeClr val="bg1"/>
              </a:solidFill>
            </a:endParaRPr>
          </a:p>
        </p:txBody>
      </p:sp>
      <p:sp>
        <p:nvSpPr>
          <p:cNvPr id="39" name="Textfeld 38"/>
          <p:cNvSpPr txBox="1"/>
          <p:nvPr/>
        </p:nvSpPr>
        <p:spPr>
          <a:xfrm>
            <a:off x="5741322" y="3717192"/>
            <a:ext cx="2160000" cy="1440000"/>
          </a:xfrm>
          <a:prstGeom prst="rect">
            <a:avLst/>
          </a:prstGeom>
          <a:ln/>
        </p:spPr>
        <p:style>
          <a:lnRef idx="0">
            <a:schemeClr val="accent2"/>
          </a:lnRef>
          <a:fillRef idx="3">
            <a:schemeClr val="accent2"/>
          </a:fillRef>
          <a:effectRef idx="3">
            <a:schemeClr val="accent2"/>
          </a:effectRef>
          <a:fontRef idx="minor">
            <a:schemeClr val="lt1"/>
          </a:fontRef>
        </p:style>
        <p:txBody>
          <a:bodyPr wrap="square" lIns="36000" rIns="0"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a:solidFill>
                  <a:schemeClr val="bg1"/>
                </a:solidFill>
              </a:rPr>
              <a:t>Unterstützung und Vorbereitung </a:t>
            </a:r>
          </a:p>
          <a:p>
            <a:r>
              <a:rPr lang="de-DE" sz="1500" dirty="0">
                <a:solidFill>
                  <a:schemeClr val="bg1"/>
                </a:solidFill>
              </a:rPr>
              <a:t>für kommende </a:t>
            </a:r>
            <a:r>
              <a:rPr lang="de-DE" sz="1500" b="1" dirty="0">
                <a:solidFill>
                  <a:schemeClr val="bg1"/>
                </a:solidFill>
              </a:rPr>
              <a:t>Berufswege sowie für lebenslanges Lernen</a:t>
            </a:r>
          </a:p>
        </p:txBody>
      </p:sp>
      <p:sp>
        <p:nvSpPr>
          <p:cNvPr id="40" name="Textfeld 39"/>
          <p:cNvSpPr txBox="1"/>
          <p:nvPr/>
        </p:nvSpPr>
        <p:spPr>
          <a:xfrm>
            <a:off x="3417896" y="3717192"/>
            <a:ext cx="2177264" cy="1440000"/>
          </a:xfrm>
          <a:prstGeom prst="rect">
            <a:avLst/>
          </a:prstGeom>
          <a:ln/>
        </p:spPr>
        <p:style>
          <a:lnRef idx="0">
            <a:schemeClr val="accent2"/>
          </a:lnRef>
          <a:fillRef idx="3">
            <a:schemeClr val="accent2"/>
          </a:fillRef>
          <a:effectRef idx="3">
            <a:schemeClr val="accent2"/>
          </a:effectRef>
          <a:fontRef idx="minor">
            <a:schemeClr val="lt1"/>
          </a:fontRef>
        </p:style>
        <p:txBody>
          <a:bodyPr wrap="square" lIns="0" rIns="0"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a:solidFill>
                  <a:schemeClr val="bg1"/>
                </a:solidFill>
              </a:rPr>
              <a:t>Befähigung</a:t>
            </a:r>
            <a:r>
              <a:rPr lang="de-DE" sz="1500" b="1" dirty="0">
                <a:solidFill>
                  <a:schemeClr val="bg1"/>
                </a:solidFill>
              </a:rPr>
              <a:t>, Medien sinnvoll auszuwählen, </a:t>
            </a:r>
            <a:r>
              <a:rPr lang="de-DE" sz="1500" dirty="0">
                <a:solidFill>
                  <a:schemeClr val="bg1"/>
                </a:solidFill>
              </a:rPr>
              <a:t>das Medienangebot kritisch zu reflektieren</a:t>
            </a:r>
          </a:p>
        </p:txBody>
      </p:sp>
      <p:sp>
        <p:nvSpPr>
          <p:cNvPr id="41" name="Textfeld 40"/>
          <p:cNvSpPr txBox="1"/>
          <p:nvPr/>
        </p:nvSpPr>
        <p:spPr>
          <a:xfrm>
            <a:off x="1052818" y="3717192"/>
            <a:ext cx="2174093" cy="1440000"/>
          </a:xfrm>
          <a:prstGeom prst="rect">
            <a:avLst/>
          </a:prstGeom>
          <a:ln/>
        </p:spPr>
        <p:style>
          <a:lnRef idx="0">
            <a:schemeClr val="accent2"/>
          </a:lnRef>
          <a:fillRef idx="3">
            <a:schemeClr val="accent2"/>
          </a:fillRef>
          <a:effectRef idx="3">
            <a:schemeClr val="accent2"/>
          </a:effectRef>
          <a:fontRef idx="minor">
            <a:schemeClr val="lt1"/>
          </a:fontRef>
        </p:style>
        <p:txBody>
          <a:bodyPr wrap="square" lIns="36000" rIns="36000" rtlCol="0" anchor="ctr">
            <a:spAutoFit/>
          </a:bodyPr>
          <a:lstStyle>
            <a:defPPr>
              <a:defRPr lang="de-DE"/>
            </a:defPPr>
            <a:lvl1pPr algn="ctr">
              <a:defRPr sz="2000">
                <a:latin typeface="Arial" panose="020B0604020202020204" pitchFamily="34" charset="0"/>
                <a:cs typeface="Arial" panose="020B0604020202020204" pitchFamily="34" charset="0"/>
              </a:defRPr>
            </a:lvl1pPr>
          </a:lstStyle>
          <a:p>
            <a:r>
              <a:rPr lang="de-DE" sz="1500" dirty="0">
                <a:solidFill>
                  <a:schemeClr val="bg1"/>
                </a:solidFill>
              </a:rPr>
              <a:t>Reflexion und Entwicklung eines </a:t>
            </a:r>
            <a:r>
              <a:rPr lang="de-DE" sz="1500" b="1" dirty="0">
                <a:solidFill>
                  <a:schemeClr val="bg1"/>
                </a:solidFill>
              </a:rPr>
              <a:t>verantwortungs-bewussten </a:t>
            </a:r>
            <a:r>
              <a:rPr lang="de-DE" sz="1500" b="1" dirty="0" err="1" smtClean="0">
                <a:solidFill>
                  <a:schemeClr val="bg1"/>
                </a:solidFill>
              </a:rPr>
              <a:t>Konsu-mentenverhaltens</a:t>
            </a:r>
            <a:endParaRPr lang="de-DE" sz="1500" b="1" dirty="0">
              <a:solidFill>
                <a:schemeClr val="bg1"/>
              </a:solidFill>
            </a:endParaRPr>
          </a:p>
        </p:txBody>
      </p:sp>
      <p:sp>
        <p:nvSpPr>
          <p:cNvPr id="18" name="Fußzeilenplatzhalter 17"/>
          <p:cNvSpPr>
            <a:spLocks noGrp="1"/>
          </p:cNvSpPr>
          <p:nvPr>
            <p:ph type="ftr" sz="quarter" idx="3"/>
          </p:nvPr>
        </p:nvSpPr>
        <p:spPr/>
        <p:txBody>
          <a:bodyPr/>
          <a:lstStyle/>
          <a:p>
            <a:r>
              <a:rPr lang="de-DE" smtClean="0"/>
              <a:t>ZPG Physik 10.07.2017 - StD'in Monica Hettrich</a:t>
            </a:r>
            <a:endParaRPr lang="de-DE" dirty="0"/>
          </a:p>
        </p:txBody>
      </p:sp>
    </p:spTree>
    <p:extLst>
      <p:ext uri="{BB962C8B-B14F-4D97-AF65-F5344CB8AC3E}">
        <p14:creationId xmlns:p14="http://schemas.microsoft.com/office/powerpoint/2010/main" val="13902127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36" grpId="0" animBg="1"/>
      <p:bldP spid="37" grpId="0" animBg="1"/>
      <p:bldP spid="38" grpId="0" animBg="1"/>
      <p:bldP spid="39" grpId="0" animBg="1"/>
      <p:bldP spid="40" grpId="0" animBg="1"/>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3. Leitperspektiven in Physik</a:t>
            </a:r>
            <a:endParaRPr lang="de-DE"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graphicFrame>
        <p:nvGraphicFramePr>
          <p:cNvPr id="15" name="Inhaltsplatzhalter 14"/>
          <p:cNvGraphicFramePr>
            <a:graphicFrameLocks noGrp="1"/>
          </p:cNvGraphicFramePr>
          <p:nvPr>
            <p:ph sz="half" idx="1"/>
          </p:nvPr>
        </p:nvGraphicFramePr>
        <p:xfrm>
          <a:off x="252413" y="1083528"/>
          <a:ext cx="8604000" cy="4980000"/>
        </p:xfrm>
        <a:graphic>
          <a:graphicData uri="http://schemas.openxmlformats.org/drawingml/2006/table">
            <a:tbl>
              <a:tblPr firstRow="1" bandRow="1">
                <a:tableStyleId>{2D5ABB26-0587-4C30-8999-92F81FD0307C}</a:tableStyleId>
              </a:tblPr>
              <a:tblGrid>
                <a:gridCol w="980202"/>
                <a:gridCol w="2541266"/>
                <a:gridCol w="2541266"/>
                <a:gridCol w="2541266"/>
              </a:tblGrid>
              <a:tr h="468000">
                <a:tc>
                  <a:txBody>
                    <a:bodyPr/>
                    <a:lstStyle/>
                    <a:p>
                      <a:pPr algn="ctr"/>
                      <a:r>
                        <a:rPr lang="de-DE" sz="2400" dirty="0" smtClean="0"/>
                        <a:t>Klasse</a:t>
                      </a:r>
                      <a:endParaRPr lang="de-DE" sz="24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2400" b="1" dirty="0" smtClean="0">
                          <a:solidFill>
                            <a:schemeClr val="bg1"/>
                          </a:solidFill>
                        </a:rPr>
                        <a:t>BNE</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BTV</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PG</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1080000">
                <a:tc>
                  <a:txBody>
                    <a:bodyPr/>
                    <a:lstStyle/>
                    <a:p>
                      <a:pPr algn="ctr"/>
                      <a:r>
                        <a:rPr lang="de-DE" sz="2400" b="1" dirty="0" smtClean="0"/>
                        <a:t>7/8</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6000">
                <a:tc>
                  <a:txBody>
                    <a:bodyPr/>
                    <a:lstStyle/>
                    <a:p>
                      <a:pPr algn="ctr"/>
                      <a:r>
                        <a:rPr lang="de-DE" sz="2400" b="1" dirty="0" smtClean="0"/>
                        <a:t>9/10</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endParaRPr lang="de-DE" sz="1600" kern="1200" baseline="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0000">
                <a:tc>
                  <a:txBody>
                    <a:bodyPr/>
                    <a:lstStyle/>
                    <a:p>
                      <a:pPr algn="ct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2400" b="1" dirty="0" smtClean="0">
                          <a:solidFill>
                            <a:schemeClr val="bg1"/>
                          </a:solidFill>
                        </a:rPr>
                        <a:t>VB</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de-DE" sz="2400" b="1" dirty="0" smtClean="0">
                          <a:solidFill>
                            <a:schemeClr val="bg1"/>
                          </a:solidFill>
                        </a:rPr>
                        <a:t>MB</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de-DE" sz="2400" b="1" dirty="0" smtClean="0">
                          <a:solidFill>
                            <a:schemeClr val="bg1"/>
                          </a:solidFill>
                        </a:rPr>
                        <a:t>BO</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r>
              <a:tr h="576000">
                <a:tc>
                  <a:txBody>
                    <a:bodyPr/>
                    <a:lstStyle/>
                    <a:p>
                      <a:pPr algn="ctr"/>
                      <a:r>
                        <a:rPr lang="de-DE" sz="2400" b="1" dirty="0" smtClean="0"/>
                        <a:t>7/8</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0000">
                <a:tc>
                  <a:txBody>
                    <a:bodyPr/>
                    <a:lstStyle/>
                    <a:p>
                      <a:pPr algn="ctr"/>
                      <a:r>
                        <a:rPr lang="de-DE" sz="2400" b="1" dirty="0" smtClean="0"/>
                        <a:t>9/10</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3. Leitperspektiven in Physik</a:t>
            </a:r>
            <a:endParaRPr lang="de-DE"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graphicFrame>
        <p:nvGraphicFramePr>
          <p:cNvPr id="15" name="Inhaltsplatzhalter 14"/>
          <p:cNvGraphicFramePr>
            <a:graphicFrameLocks noGrp="1"/>
          </p:cNvGraphicFramePr>
          <p:nvPr>
            <p:ph sz="half" idx="1"/>
          </p:nvPr>
        </p:nvGraphicFramePr>
        <p:xfrm>
          <a:off x="252413" y="1083528"/>
          <a:ext cx="8604000" cy="5181600"/>
        </p:xfrm>
        <a:graphic>
          <a:graphicData uri="http://schemas.openxmlformats.org/drawingml/2006/table">
            <a:tbl>
              <a:tblPr firstRow="1" bandRow="1">
                <a:tableStyleId>{2D5ABB26-0587-4C30-8999-92F81FD0307C}</a:tableStyleId>
              </a:tblPr>
              <a:tblGrid>
                <a:gridCol w="980202"/>
                <a:gridCol w="2541266"/>
                <a:gridCol w="2541266"/>
                <a:gridCol w="2541266"/>
              </a:tblGrid>
              <a:tr h="370840">
                <a:tc>
                  <a:txBody>
                    <a:bodyPr/>
                    <a:lstStyle/>
                    <a:p>
                      <a:pPr algn="ctr"/>
                      <a:r>
                        <a:rPr lang="de-DE" sz="2400" dirty="0" smtClean="0"/>
                        <a:t>Klasse</a:t>
                      </a:r>
                      <a:endParaRPr lang="de-DE" sz="24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2400" b="1" dirty="0" smtClean="0">
                          <a:solidFill>
                            <a:schemeClr val="bg1"/>
                          </a:solidFill>
                        </a:rPr>
                        <a:t>BNE</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BTV</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PG</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70840">
                <a:tc>
                  <a:txBody>
                    <a:bodyPr/>
                    <a:lstStyle/>
                    <a:p>
                      <a:pPr algn="ctr"/>
                      <a:r>
                        <a:rPr lang="de-DE" sz="2400" b="1" dirty="0" smtClean="0"/>
                        <a:t>7/8</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Energie (Nachhaltigkeit,</a:t>
                      </a:r>
                      <a:r>
                        <a:rPr lang="de-DE" sz="1600" kern="1200" baseline="0" dirty="0" smtClean="0">
                          <a:solidFill>
                            <a:schemeClr val="tx1"/>
                          </a:solidFill>
                          <a:latin typeface="+mn-lt"/>
                          <a:ea typeface="+mn-ea"/>
                          <a:cs typeface="+mn-cs"/>
                        </a:rPr>
                        <a:t> Grundlagen der globalen Erwärmung)</a:t>
                      </a: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err="1" smtClean="0">
                          <a:solidFill>
                            <a:schemeClr val="tx1"/>
                          </a:solidFill>
                          <a:latin typeface="+mn-lt"/>
                          <a:ea typeface="+mn-ea"/>
                          <a:cs typeface="+mn-cs"/>
                        </a:rPr>
                        <a:t>pbK</a:t>
                      </a:r>
                      <a:r>
                        <a:rPr lang="de-DE" sz="1600" kern="1200" dirty="0" smtClean="0">
                          <a:solidFill>
                            <a:schemeClr val="tx1"/>
                          </a:solidFill>
                          <a:latin typeface="+mn-lt"/>
                          <a:ea typeface="+mn-ea"/>
                          <a:cs typeface="+mn-cs"/>
                        </a:rPr>
                        <a:t>: Interessensbildung und Berufswahl unter Berücksichtigung des Gender-Aspektes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Akustik (Lärmschutz)</a:t>
                      </a:r>
                    </a:p>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Elektrizitätslehre , Kinematik,</a:t>
                      </a:r>
                      <a:r>
                        <a:rPr lang="de-DE" sz="1600" kern="1200" baseline="0" dirty="0" smtClean="0">
                          <a:solidFill>
                            <a:schemeClr val="tx1"/>
                          </a:solidFill>
                          <a:latin typeface="+mn-lt"/>
                          <a:ea typeface="+mn-ea"/>
                          <a:cs typeface="+mn-cs"/>
                        </a:rPr>
                        <a:t> </a:t>
                      </a:r>
                      <a:r>
                        <a:rPr lang="de-DE" sz="1600" kern="1200" dirty="0" smtClean="0">
                          <a:solidFill>
                            <a:schemeClr val="tx1"/>
                          </a:solidFill>
                          <a:latin typeface="+mn-lt"/>
                          <a:ea typeface="+mn-ea"/>
                          <a:cs typeface="+mn-cs"/>
                        </a:rPr>
                        <a:t>Dynamik (Unfallschutz)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de-DE" sz="2400" b="1" dirty="0" smtClean="0"/>
                        <a:t>9/10</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Wärmelehre, Struktur der Materie (Nachhaltigkeit, Grundlagen globale Erwärmung</a:t>
                      </a:r>
                      <a:r>
                        <a:rPr lang="de-DE" sz="1600" kern="1200" baseline="0" dirty="0" smtClean="0">
                          <a:solidFill>
                            <a:schemeClr val="tx1"/>
                          </a:solidFill>
                          <a:latin typeface="+mn-lt"/>
                          <a:ea typeface="+mn-ea"/>
                          <a:cs typeface="+mn-cs"/>
                        </a:rPr>
                        <a:t> und deren Eindämmung)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kern="1200" dirty="0" err="1" smtClean="0">
                          <a:solidFill>
                            <a:schemeClr val="tx1"/>
                          </a:solidFill>
                          <a:latin typeface="+mn-lt"/>
                          <a:ea typeface="+mn-ea"/>
                          <a:cs typeface="+mn-cs"/>
                        </a:rPr>
                        <a:t>pbK</a:t>
                      </a:r>
                      <a:r>
                        <a:rPr lang="de-DE" sz="1600" kern="1200" dirty="0" smtClean="0">
                          <a:solidFill>
                            <a:schemeClr val="tx1"/>
                          </a:solidFill>
                          <a:latin typeface="+mn-lt"/>
                          <a:ea typeface="+mn-ea"/>
                          <a:cs typeface="+mn-cs"/>
                        </a:rPr>
                        <a:t>: Interessensbildung und Berufswahl unter Berücksichtigung des Gender-Aspektes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Struktur der Materie (Sicherheit, Endlagerung)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2400" b="1" dirty="0" smtClean="0">
                          <a:solidFill>
                            <a:schemeClr val="bg1"/>
                          </a:solidFill>
                        </a:rPr>
                        <a:t>VB</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de-DE" sz="2400" b="1" dirty="0" smtClean="0">
                          <a:solidFill>
                            <a:schemeClr val="bg1"/>
                          </a:solidFill>
                        </a:rPr>
                        <a:t>MB</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de-DE" sz="2400" b="1" dirty="0" smtClean="0">
                          <a:solidFill>
                            <a:schemeClr val="bg1"/>
                          </a:solidFill>
                        </a:rPr>
                        <a:t>BO</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r>
              <a:tr h="370840">
                <a:tc>
                  <a:txBody>
                    <a:bodyPr/>
                    <a:lstStyle/>
                    <a:p>
                      <a:pPr algn="ctr"/>
                      <a:r>
                        <a:rPr lang="de-DE" sz="2400" b="1" dirty="0" smtClean="0"/>
                        <a:t>7/8</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Elektrizitätslehre (typische Größen)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de-DE" sz="2400" b="1" dirty="0" smtClean="0"/>
                        <a:t>9/10</a:t>
                      </a:r>
                      <a:endParaRPr lang="de-DE" sz="2400" b="1"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Elektromagnetismus (Größen)</a:t>
                      </a:r>
                    </a:p>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Struktur  der Materie, Elektrizitätslehre , Energie („grüner“ Strom)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Kinematik (Einsatz </a:t>
                      </a:r>
                      <a:r>
                        <a:rPr lang="de-DE" sz="1600" kern="1200" dirty="0" err="1" smtClean="0">
                          <a:solidFill>
                            <a:schemeClr val="tx1"/>
                          </a:solidFill>
                          <a:latin typeface="+mn-lt"/>
                          <a:ea typeface="+mn-ea"/>
                          <a:cs typeface="+mn-cs"/>
                        </a:rPr>
                        <a:t>digi-taler</a:t>
                      </a:r>
                      <a:r>
                        <a:rPr lang="de-DE" sz="1600" kern="1200" baseline="0" dirty="0" smtClean="0">
                          <a:solidFill>
                            <a:schemeClr val="tx1"/>
                          </a:solidFill>
                          <a:latin typeface="+mn-lt"/>
                          <a:ea typeface="+mn-ea"/>
                          <a:cs typeface="+mn-cs"/>
                        </a:rPr>
                        <a:t> </a:t>
                      </a:r>
                      <a:r>
                        <a:rPr lang="de-DE" sz="1600" kern="1200" baseline="0" dirty="0" err="1" smtClean="0">
                          <a:solidFill>
                            <a:schemeClr val="tx1"/>
                          </a:solidFill>
                          <a:latin typeface="+mn-lt"/>
                          <a:ea typeface="+mn-ea"/>
                          <a:cs typeface="+mn-cs"/>
                        </a:rPr>
                        <a:t>Messwerterfassung</a:t>
                      </a:r>
                      <a:r>
                        <a:rPr lang="de-DE" sz="1600" kern="1200" baseline="0" dirty="0" smtClean="0">
                          <a:solidFill>
                            <a:schemeClr val="tx1"/>
                          </a:solidFill>
                          <a:latin typeface="+mn-lt"/>
                          <a:ea typeface="+mn-ea"/>
                          <a:cs typeface="+mn-cs"/>
                        </a:rPr>
                        <a:t> und  -auswertung, Einsatz von Simulationen)</a:t>
                      </a: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kern="1200" dirty="0" smtClean="0">
                          <a:solidFill>
                            <a:schemeClr val="tx1"/>
                          </a:solidFill>
                          <a:latin typeface="+mn-lt"/>
                          <a:ea typeface="+mn-ea"/>
                          <a:cs typeface="+mn-cs"/>
                        </a:rPr>
                        <a:t>Denk-</a:t>
                      </a:r>
                      <a:r>
                        <a:rPr lang="de-DE" sz="1600" kern="1200" baseline="0" dirty="0" smtClean="0">
                          <a:solidFill>
                            <a:schemeClr val="tx1"/>
                          </a:solidFill>
                          <a:latin typeface="+mn-lt"/>
                          <a:ea typeface="+mn-ea"/>
                          <a:cs typeface="+mn-cs"/>
                        </a:rPr>
                        <a:t> und Arbeitsweisen, Wärmelehre, Struktur der Materie (</a:t>
                      </a:r>
                      <a:r>
                        <a:rPr lang="de-DE" sz="1600" kern="1200" baseline="0" dirty="0" err="1" smtClean="0">
                          <a:solidFill>
                            <a:schemeClr val="tx1"/>
                          </a:solidFill>
                          <a:latin typeface="+mn-lt"/>
                          <a:ea typeface="+mn-ea"/>
                          <a:cs typeface="+mn-cs"/>
                        </a:rPr>
                        <a:t>fachspez</a:t>
                      </a:r>
                      <a:r>
                        <a:rPr lang="de-DE" sz="1600" kern="1200" baseline="0" dirty="0" smtClean="0">
                          <a:solidFill>
                            <a:schemeClr val="tx1"/>
                          </a:solidFill>
                          <a:latin typeface="+mn-lt"/>
                          <a:ea typeface="+mn-ea"/>
                          <a:cs typeface="+mn-cs"/>
                        </a:rPr>
                        <a:t>. Zugänge zur Arbeitswelt)</a:t>
                      </a:r>
                      <a:endParaRPr lang="de-DE" sz="16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3. Leitperspektiven in Physik Kl. 9/10</a:t>
            </a:r>
            <a:endParaRPr lang="de-DE"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graphicFrame>
        <p:nvGraphicFramePr>
          <p:cNvPr id="5" name="Tabelle 4"/>
          <p:cNvGraphicFramePr>
            <a:graphicFrameLocks noGrp="1"/>
          </p:cNvGraphicFramePr>
          <p:nvPr/>
        </p:nvGraphicFramePr>
        <p:xfrm>
          <a:off x="323528" y="1484784"/>
          <a:ext cx="8496000" cy="3931920"/>
        </p:xfrm>
        <a:graphic>
          <a:graphicData uri="http://schemas.openxmlformats.org/drawingml/2006/table">
            <a:tbl>
              <a:tblPr firstRow="1" bandRow="1">
                <a:tableStyleId>{2D5ABB26-0587-4C30-8999-92F81FD0307C}</a:tableStyleId>
              </a:tblPr>
              <a:tblGrid>
                <a:gridCol w="792000"/>
                <a:gridCol w="2124000"/>
                <a:gridCol w="2016000"/>
                <a:gridCol w="3564000"/>
              </a:tblGrid>
              <a:tr h="360000">
                <a:tc>
                  <a:txBody>
                    <a:bodyPr/>
                    <a:lstStyle/>
                    <a:p>
                      <a:endParaRPr lang="de-DE"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de-DE" sz="2400" b="1" dirty="0" smtClean="0">
                          <a:solidFill>
                            <a:schemeClr val="bg1"/>
                          </a:solidFill>
                        </a:rPr>
                        <a:t>BNE / PG</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BTV</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400" b="1" dirty="0" smtClean="0">
                          <a:solidFill>
                            <a:schemeClr val="bg1"/>
                          </a:solidFill>
                        </a:rPr>
                        <a:t>VB / MB / BO</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C00000"/>
                    </a:solidFill>
                  </a:tcPr>
                </a:tc>
              </a:tr>
              <a:tr h="360000">
                <a:tc>
                  <a:txBody>
                    <a:bodyPr/>
                    <a:lstStyle/>
                    <a:p>
                      <a:pPr algn="ctr"/>
                      <a:r>
                        <a:rPr lang="de-DE" sz="2000" b="1" dirty="0" smtClean="0"/>
                        <a:t>Kl. 9</a:t>
                      </a:r>
                      <a:endParaRPr lang="de-DE" sz="2000"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err="1" smtClean="0">
                          <a:solidFill>
                            <a:schemeClr val="bg1"/>
                          </a:solidFill>
                          <a:latin typeface="+mn-lt"/>
                          <a:ea typeface="+mn-ea"/>
                          <a:cs typeface="+mn-cs"/>
                        </a:rPr>
                        <a:t>Energieversor-gung</a:t>
                      </a:r>
                      <a:r>
                        <a:rPr lang="de-DE" sz="1800" kern="1200" dirty="0" smtClean="0">
                          <a:solidFill>
                            <a:schemeClr val="bg1"/>
                          </a:solidFill>
                          <a:latin typeface="+mn-lt"/>
                          <a:ea typeface="+mn-ea"/>
                          <a:cs typeface="+mn-cs"/>
                        </a:rPr>
                        <a:t> im Netz, Energietransport, Energieeffizienz</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Wirkungsgrad</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Reversibilität</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Treibhauseffekt</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Klimaentwicklung</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Endlagerung</a:t>
                      </a:r>
                      <a:endParaRPr lang="de-DE" sz="1800" kern="120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Gender-Thematik im MINT-Bereich (z.B. Vergleich Interessen, Strategien</a:t>
                      </a:r>
                      <a:r>
                        <a:rPr lang="de-DE" sz="1800" kern="1200" baseline="0" dirty="0" smtClean="0">
                          <a:solidFill>
                            <a:schemeClr val="bg1"/>
                          </a:solidFill>
                          <a:latin typeface="+mn-lt"/>
                          <a:ea typeface="+mn-ea"/>
                          <a:cs typeface="+mn-cs"/>
                        </a:rPr>
                        <a:t> des Vorgehens, Berufswünsche von Mädchen und Jungen)</a:t>
                      </a:r>
                      <a:endParaRPr lang="de-DE" sz="1800" kern="120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Größen der E-Lehre (Alltags-</a:t>
                      </a:r>
                      <a:r>
                        <a:rPr lang="de-DE" sz="1800" kern="1200" dirty="0" err="1" smtClean="0">
                          <a:solidFill>
                            <a:schemeClr val="bg1"/>
                          </a:solidFill>
                          <a:latin typeface="+mn-lt"/>
                          <a:ea typeface="+mn-ea"/>
                          <a:cs typeface="+mn-cs"/>
                        </a:rPr>
                        <a:t>konsum</a:t>
                      </a:r>
                      <a:r>
                        <a:rPr lang="de-DE" sz="1800" kern="1200" dirty="0" smtClean="0">
                          <a:solidFill>
                            <a:schemeClr val="bg1"/>
                          </a:solidFill>
                          <a:latin typeface="+mn-lt"/>
                          <a:ea typeface="+mn-ea"/>
                          <a:cs typeface="+mn-cs"/>
                        </a:rPr>
                        <a:t>)</a:t>
                      </a:r>
                    </a:p>
                    <a:p>
                      <a:pPr marL="179388" indent="-179388" algn="l" defTabSz="914400" rtl="0" eaLnBrk="1" latinLnBrk="0" hangingPunct="1">
                        <a:buFont typeface="Arial" pitchFamily="34" charset="0"/>
                        <a:buChar char="•"/>
                      </a:pPr>
                      <a:r>
                        <a:rPr lang="de-DE" sz="1800" kern="1200" dirty="0" smtClean="0">
                          <a:solidFill>
                            <a:schemeClr val="bg1"/>
                          </a:solidFill>
                          <a:latin typeface="+mn-lt"/>
                          <a:ea typeface="+mn-ea"/>
                          <a:cs typeface="+mn-cs"/>
                        </a:rPr>
                        <a:t> Erkenntnistheoretische</a:t>
                      </a:r>
                      <a:r>
                        <a:rPr lang="de-DE" sz="1800" kern="1200" baseline="0" dirty="0" smtClean="0">
                          <a:solidFill>
                            <a:schemeClr val="bg1"/>
                          </a:solidFill>
                          <a:latin typeface="+mn-lt"/>
                          <a:ea typeface="+mn-ea"/>
                          <a:cs typeface="+mn-cs"/>
                        </a:rPr>
                        <a:t> Aspekte der Physik</a:t>
                      </a:r>
                    </a:p>
                    <a:p>
                      <a:pPr marL="179388" indent="-179388" algn="l" defTabSz="914400" rtl="0" eaLnBrk="1" latinLnBrk="0" hangingPunct="1">
                        <a:buFont typeface="Arial" pitchFamily="34" charset="0"/>
                        <a:buChar char="•"/>
                      </a:pPr>
                      <a:r>
                        <a:rPr lang="de-DE" sz="1800" kern="1200" baseline="0" dirty="0" smtClean="0">
                          <a:solidFill>
                            <a:schemeClr val="bg1"/>
                          </a:solidFill>
                          <a:latin typeface="+mn-lt"/>
                          <a:ea typeface="+mn-ea"/>
                          <a:cs typeface="+mn-cs"/>
                        </a:rPr>
                        <a:t>Einblick in versch. verknüpfte Berufsfelder</a:t>
                      </a:r>
                      <a:endParaRPr lang="de-DE" sz="1800" kern="1200" dirty="0" smtClean="0">
                        <a:solidFill>
                          <a:schemeClr val="bg1"/>
                        </a:solidFill>
                        <a:latin typeface="+mn-lt"/>
                        <a:ea typeface="+mn-ea"/>
                        <a:cs typeface="+mn-cs"/>
                      </a:endParaRPr>
                    </a:p>
                    <a:p>
                      <a:pPr marL="179388" indent="-179388" algn="l" defTabSz="914400" rtl="0" eaLnBrk="1" latinLnBrk="0" hangingPunct="1">
                        <a:buFont typeface="Arial" pitchFamily="34" charset="0"/>
                        <a:buChar char="•"/>
                      </a:pPr>
                      <a:endParaRPr lang="de-DE" sz="18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a:txBody>
                    <a:bodyPr/>
                    <a:lstStyle/>
                    <a:p>
                      <a:pPr algn="ctr"/>
                      <a:r>
                        <a:rPr lang="de-DE" sz="2000" b="1" dirty="0" smtClean="0"/>
                        <a:t>Kl. 10</a:t>
                      </a:r>
                      <a:endParaRPr lang="de-DE" sz="2000"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800" kern="1200" dirty="0" smtClean="0">
                          <a:solidFill>
                            <a:schemeClr val="bg1"/>
                          </a:solidFill>
                          <a:latin typeface="+mn-lt"/>
                          <a:ea typeface="+mn-ea"/>
                          <a:cs typeface="+mn-cs"/>
                        </a:rPr>
                        <a:t>z.B. s-t,</a:t>
                      </a:r>
                      <a:r>
                        <a:rPr lang="de-DE" sz="1800" kern="1200" baseline="0" dirty="0" smtClean="0">
                          <a:solidFill>
                            <a:schemeClr val="bg1"/>
                          </a:solidFill>
                          <a:latin typeface="+mn-lt"/>
                          <a:ea typeface="+mn-ea"/>
                          <a:cs typeface="+mn-cs"/>
                        </a:rPr>
                        <a:t> v-t- und a-t-</a:t>
                      </a:r>
                      <a:r>
                        <a:rPr lang="de-DE" sz="1800" kern="1200" dirty="0" smtClean="0">
                          <a:solidFill>
                            <a:schemeClr val="bg1"/>
                          </a:solidFill>
                          <a:latin typeface="+mn-lt"/>
                          <a:ea typeface="+mn-ea"/>
                          <a:cs typeface="+mn-cs"/>
                        </a:rPr>
                        <a:t>Diagramme mit Messwert-</a:t>
                      </a:r>
                      <a:r>
                        <a:rPr lang="de-DE" sz="1800" kern="1200" dirty="0" err="1" smtClean="0">
                          <a:solidFill>
                            <a:schemeClr val="bg1"/>
                          </a:solidFill>
                          <a:latin typeface="+mn-lt"/>
                          <a:ea typeface="+mn-ea"/>
                          <a:cs typeface="+mn-cs"/>
                        </a:rPr>
                        <a:t>erfassungssys</a:t>
                      </a:r>
                      <a:r>
                        <a:rPr lang="de-DE" sz="1800" kern="1200" dirty="0" smtClean="0">
                          <a:solidFill>
                            <a:schemeClr val="bg1"/>
                          </a:solidFill>
                          <a:latin typeface="+mn-lt"/>
                          <a:ea typeface="+mn-ea"/>
                          <a:cs typeface="+mn-cs"/>
                        </a:rPr>
                        <a:t>-</a:t>
                      </a:r>
                      <a:r>
                        <a:rPr lang="de-DE" sz="1800" kern="1200" dirty="0" err="1" smtClean="0">
                          <a:solidFill>
                            <a:schemeClr val="bg1"/>
                          </a:solidFill>
                          <a:latin typeface="+mn-lt"/>
                          <a:ea typeface="+mn-ea"/>
                          <a:cs typeface="+mn-cs"/>
                        </a:rPr>
                        <a:t>temen</a:t>
                      </a:r>
                      <a:r>
                        <a:rPr lang="de-DE" sz="1800" kern="1200" dirty="0" smtClean="0">
                          <a:solidFill>
                            <a:schemeClr val="bg1"/>
                          </a:solidFill>
                          <a:latin typeface="+mn-lt"/>
                          <a:ea typeface="+mn-ea"/>
                          <a:cs typeface="+mn-cs"/>
                        </a:rPr>
                        <a:t>, Videoanalyse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3. Leitperspektiven in Physik Kl. 9/10</a:t>
            </a:r>
            <a:endParaRPr lang="de-DE"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graphicFrame>
        <p:nvGraphicFramePr>
          <p:cNvPr id="16" name="Tabelle 15"/>
          <p:cNvGraphicFramePr>
            <a:graphicFrameLocks noGrp="1"/>
          </p:cNvGraphicFramePr>
          <p:nvPr/>
        </p:nvGraphicFramePr>
        <p:xfrm>
          <a:off x="323528" y="1513304"/>
          <a:ext cx="8496000" cy="3931920"/>
        </p:xfrm>
        <a:graphic>
          <a:graphicData uri="http://schemas.openxmlformats.org/drawingml/2006/table">
            <a:tbl>
              <a:tblPr firstRow="1" bandRow="1">
                <a:tableStyleId>{2D5ABB26-0587-4C30-8999-92F81FD0307C}</a:tableStyleId>
              </a:tblPr>
              <a:tblGrid>
                <a:gridCol w="792000"/>
                <a:gridCol w="2124000"/>
                <a:gridCol w="2016000"/>
                <a:gridCol w="3564000"/>
              </a:tblGrid>
              <a:tr h="360000">
                <a:tc>
                  <a:txBody>
                    <a:bodyPr/>
                    <a:lstStyle/>
                    <a:p>
                      <a:endParaRPr lang="de-DE"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de-DE" sz="2400" b="1" dirty="0" smtClean="0">
                          <a:solidFill>
                            <a:schemeClr val="bg1"/>
                          </a:solidFill>
                        </a:rPr>
                        <a:t>BNE / PG</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solidFill>
                        </a:rPr>
                        <a:t>BTV</a:t>
                      </a:r>
                      <a:endParaRPr lang="de-DE"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400" b="1" dirty="0" smtClean="0">
                          <a:solidFill>
                            <a:schemeClr val="bg1"/>
                          </a:solidFill>
                        </a:rPr>
                        <a:t>VB / MB / BO</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C00000"/>
                    </a:solidFill>
                  </a:tcPr>
                </a:tc>
              </a:tr>
              <a:tr h="360000">
                <a:tc>
                  <a:txBody>
                    <a:bodyPr/>
                    <a:lstStyle/>
                    <a:p>
                      <a:pPr algn="ctr"/>
                      <a:r>
                        <a:rPr lang="de-DE" sz="2000" b="1" dirty="0" smtClean="0"/>
                        <a:t>Kl. 9</a:t>
                      </a:r>
                      <a:endParaRPr lang="de-DE" sz="2000"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err="1" smtClean="0">
                          <a:solidFill>
                            <a:schemeClr val="tx1"/>
                          </a:solidFill>
                          <a:latin typeface="+mn-lt"/>
                          <a:ea typeface="+mn-ea"/>
                          <a:cs typeface="+mn-cs"/>
                        </a:rPr>
                        <a:t>Energieversor-gung</a:t>
                      </a:r>
                      <a:r>
                        <a:rPr lang="de-DE" sz="1800" kern="1200" dirty="0" smtClean="0">
                          <a:solidFill>
                            <a:schemeClr val="tx1"/>
                          </a:solidFill>
                          <a:latin typeface="+mn-lt"/>
                          <a:ea typeface="+mn-ea"/>
                          <a:cs typeface="+mn-cs"/>
                        </a:rPr>
                        <a:t> im Netz, Energietransport, Energieeffizienz</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Wirkungsgrad</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Reversibilität</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Treibhauseffekt</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Klimaentwicklung</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Endlagerung</a:t>
                      </a: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Gender-Thematik im MINT-Bereich (z.B. Vergleich Interessen, Strategien</a:t>
                      </a:r>
                      <a:r>
                        <a:rPr lang="de-DE" sz="1800" kern="1200" baseline="0" dirty="0" smtClean="0">
                          <a:solidFill>
                            <a:schemeClr val="tx1"/>
                          </a:solidFill>
                          <a:latin typeface="+mn-lt"/>
                          <a:ea typeface="+mn-ea"/>
                          <a:cs typeface="+mn-cs"/>
                        </a:rPr>
                        <a:t> des Vorgehens, Berufswünsche von Mädchen und Jungen)</a:t>
                      </a: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Größen der E-Lehre (Alltags-</a:t>
                      </a:r>
                      <a:r>
                        <a:rPr lang="de-DE" sz="1800" kern="1200" dirty="0" err="1" smtClean="0">
                          <a:solidFill>
                            <a:schemeClr val="tx1"/>
                          </a:solidFill>
                          <a:latin typeface="+mn-lt"/>
                          <a:ea typeface="+mn-ea"/>
                          <a:cs typeface="+mn-cs"/>
                        </a:rPr>
                        <a:t>konsum</a:t>
                      </a:r>
                      <a:r>
                        <a:rPr lang="de-DE" sz="1800" kern="1200" dirty="0" smtClean="0">
                          <a:solidFill>
                            <a:schemeClr val="tx1"/>
                          </a:solidFill>
                          <a:latin typeface="+mn-lt"/>
                          <a:ea typeface="+mn-ea"/>
                          <a:cs typeface="+mn-cs"/>
                        </a:rPr>
                        <a:t>)</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 Erkenntnistheoretische</a:t>
                      </a:r>
                      <a:r>
                        <a:rPr lang="de-DE" sz="1800" kern="1200" baseline="0" dirty="0" smtClean="0">
                          <a:solidFill>
                            <a:schemeClr val="tx1"/>
                          </a:solidFill>
                          <a:latin typeface="+mn-lt"/>
                          <a:ea typeface="+mn-ea"/>
                          <a:cs typeface="+mn-cs"/>
                        </a:rPr>
                        <a:t> Aspekte der Physik</a:t>
                      </a:r>
                    </a:p>
                    <a:p>
                      <a:pPr marL="179388" indent="-179388" algn="l" defTabSz="914400" rtl="0" eaLnBrk="1" latinLnBrk="0" hangingPunct="1">
                        <a:buFont typeface="Arial" pitchFamily="34" charset="0"/>
                        <a:buChar char="•"/>
                      </a:pPr>
                      <a:r>
                        <a:rPr lang="de-DE" sz="1800" kern="1200" baseline="0" dirty="0" smtClean="0">
                          <a:solidFill>
                            <a:schemeClr val="tx1"/>
                          </a:solidFill>
                          <a:latin typeface="+mn-lt"/>
                          <a:ea typeface="+mn-ea"/>
                          <a:cs typeface="+mn-cs"/>
                        </a:rPr>
                        <a:t>Einblick in versch. verknüpfte Berufsfelder</a:t>
                      </a:r>
                      <a:endParaRPr lang="de-DE" sz="1800" kern="1200" dirty="0" smtClean="0">
                        <a:solidFill>
                          <a:schemeClr val="tx1"/>
                        </a:solidFill>
                        <a:latin typeface="+mn-lt"/>
                        <a:ea typeface="+mn-ea"/>
                        <a:cs typeface="+mn-cs"/>
                      </a:endParaRPr>
                    </a:p>
                    <a:p>
                      <a:pPr marL="179388" indent="-179388" algn="l" defTabSz="914400" rtl="0" eaLnBrk="1" latinLnBrk="0" hangingPunct="1">
                        <a:buFont typeface="Arial" pitchFamily="34" charset="0"/>
                        <a:buChar char="•"/>
                      </a:pPr>
                      <a:endParaRPr lang="de-DE" sz="18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a:txBody>
                    <a:bodyPr/>
                    <a:lstStyle/>
                    <a:p>
                      <a:pPr algn="ctr"/>
                      <a:r>
                        <a:rPr lang="de-DE" sz="2000" b="1" dirty="0" smtClean="0"/>
                        <a:t>Kl. 10</a:t>
                      </a:r>
                      <a:endParaRPr lang="de-DE" sz="2000"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800" kern="1200" dirty="0" smtClean="0">
                          <a:solidFill>
                            <a:schemeClr val="tx1"/>
                          </a:solidFill>
                          <a:latin typeface="+mn-lt"/>
                          <a:ea typeface="+mn-ea"/>
                          <a:cs typeface="+mn-cs"/>
                        </a:rPr>
                        <a:t>z.B. s-t,</a:t>
                      </a:r>
                      <a:r>
                        <a:rPr lang="de-DE" sz="1800" kern="1200" baseline="0" dirty="0" smtClean="0">
                          <a:solidFill>
                            <a:schemeClr val="tx1"/>
                          </a:solidFill>
                          <a:latin typeface="+mn-lt"/>
                          <a:ea typeface="+mn-ea"/>
                          <a:cs typeface="+mn-cs"/>
                        </a:rPr>
                        <a:t> v-t- und a-t-</a:t>
                      </a:r>
                      <a:r>
                        <a:rPr lang="de-DE" sz="1800" kern="1200" dirty="0" smtClean="0">
                          <a:solidFill>
                            <a:schemeClr val="tx1"/>
                          </a:solidFill>
                          <a:latin typeface="+mn-lt"/>
                          <a:ea typeface="+mn-ea"/>
                          <a:cs typeface="+mn-cs"/>
                        </a:rPr>
                        <a:t>Diagramme mit Messwert-</a:t>
                      </a:r>
                      <a:r>
                        <a:rPr lang="de-DE" sz="1800" kern="1200" dirty="0" err="1" smtClean="0">
                          <a:solidFill>
                            <a:schemeClr val="tx1"/>
                          </a:solidFill>
                          <a:latin typeface="+mn-lt"/>
                          <a:ea typeface="+mn-ea"/>
                          <a:cs typeface="+mn-cs"/>
                        </a:rPr>
                        <a:t>erfassungssys</a:t>
                      </a:r>
                      <a:r>
                        <a:rPr lang="de-DE" sz="1800" kern="1200" dirty="0" smtClean="0">
                          <a:solidFill>
                            <a:schemeClr val="tx1"/>
                          </a:solidFill>
                          <a:latin typeface="+mn-lt"/>
                          <a:ea typeface="+mn-ea"/>
                          <a:cs typeface="+mn-cs"/>
                        </a:rPr>
                        <a:t>-</a:t>
                      </a:r>
                      <a:r>
                        <a:rPr lang="de-DE" sz="1800" kern="1200" dirty="0" err="1" smtClean="0">
                          <a:solidFill>
                            <a:schemeClr val="tx1"/>
                          </a:solidFill>
                          <a:latin typeface="+mn-lt"/>
                          <a:ea typeface="+mn-ea"/>
                          <a:cs typeface="+mn-cs"/>
                        </a:rPr>
                        <a:t>temen</a:t>
                      </a:r>
                      <a:r>
                        <a:rPr lang="de-DE" sz="1800" kern="1200" dirty="0" smtClean="0">
                          <a:solidFill>
                            <a:schemeClr val="tx1"/>
                          </a:solidFill>
                          <a:latin typeface="+mn-lt"/>
                          <a:ea typeface="+mn-ea"/>
                          <a:cs typeface="+mn-cs"/>
                        </a:rPr>
                        <a:t>, Videoanalyse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628800"/>
            <a:ext cx="8640089" cy="4608512"/>
          </a:xfrm>
        </p:spPr>
        <p:txBody>
          <a:bodyPr/>
          <a:lstStyle/>
          <a:p>
            <a:pPr marL="514350" indent="-514350">
              <a:buFont typeface="+mj-lt"/>
              <a:buAutoNum type="arabicPeriod"/>
            </a:pPr>
            <a:r>
              <a:rPr lang="de-DE" dirty="0" smtClean="0">
                <a:latin typeface="+mn-lt"/>
              </a:rPr>
              <a:t>Erwerb und Vertiefung der prozessbezogenen Kompetenzen</a:t>
            </a:r>
          </a:p>
          <a:p>
            <a:pPr marL="514350" indent="-514350">
              <a:spcBef>
                <a:spcPts val="1200"/>
              </a:spcBef>
              <a:buFont typeface="+mj-lt"/>
              <a:buAutoNum type="arabicPeriod"/>
            </a:pPr>
            <a:r>
              <a:rPr lang="de-DE" dirty="0" smtClean="0">
                <a:latin typeface="+mn-lt"/>
              </a:rPr>
              <a:t>Denk- und Arbeitsweisen</a:t>
            </a:r>
          </a:p>
          <a:p>
            <a:pPr marL="514350" indent="-514350">
              <a:spcBef>
                <a:spcPts val="1200"/>
              </a:spcBef>
              <a:buFont typeface="+mj-lt"/>
              <a:buAutoNum type="arabicPeriod"/>
            </a:pPr>
            <a:r>
              <a:rPr lang="de-DE" dirty="0" smtClean="0">
                <a:latin typeface="+mn-lt"/>
              </a:rPr>
              <a:t>Leitperspektiven</a:t>
            </a:r>
          </a:p>
          <a:p>
            <a:pPr lvl="1"/>
            <a:r>
              <a:rPr lang="de-DE" dirty="0" smtClean="0">
                <a:latin typeface="+mn-lt"/>
              </a:rPr>
              <a:t>im BP 2016/17 allgemein</a:t>
            </a:r>
          </a:p>
          <a:p>
            <a:pPr lvl="1"/>
            <a:r>
              <a:rPr lang="de-DE" dirty="0" smtClean="0">
                <a:latin typeface="+mn-lt"/>
              </a:rPr>
              <a:t>speziell im BP Physik</a:t>
            </a:r>
          </a:p>
          <a:p>
            <a:pPr lvl="1"/>
            <a:r>
              <a:rPr lang="de-DE" dirty="0" smtClean="0">
                <a:latin typeface="+mn-lt"/>
              </a:rPr>
              <a:t>im BP Physik Kl. 9/10</a:t>
            </a:r>
          </a:p>
        </p:txBody>
      </p:sp>
      <p:sp>
        <p:nvSpPr>
          <p:cNvPr id="3" name="Titel 2"/>
          <p:cNvSpPr>
            <a:spLocks noGrp="1"/>
          </p:cNvSpPr>
          <p:nvPr>
            <p:ph type="ctrTitle"/>
          </p:nvPr>
        </p:nvSpPr>
        <p:spPr/>
        <p:txBody>
          <a:bodyPr/>
          <a:lstStyle/>
          <a:p>
            <a:pPr algn="ctr"/>
            <a:r>
              <a:rPr lang="de-DE" b="1" dirty="0" smtClean="0"/>
              <a:t>Überblick</a:t>
            </a:r>
            <a:endParaRPr lang="de-DE" b="1" dirty="0"/>
          </a:p>
        </p:txBody>
      </p:sp>
      <p:sp>
        <p:nvSpPr>
          <p:cNvPr id="4" name="Fußzeilenplatzhalter 3"/>
          <p:cNvSpPr>
            <a:spLocks noGrp="1"/>
          </p:cNvSpPr>
          <p:nvPr>
            <p:ph type="ftr" sz="quarter" idx="3"/>
          </p:nvPr>
        </p:nvSpPr>
        <p:spPr/>
        <p:txBody>
          <a:bodyPr/>
          <a:lstStyle/>
          <a:p>
            <a:r>
              <a:rPr lang="de-DE" smtClean="0"/>
              <a:t>ZPG Physik 10.07.2017 - StD'in Monica Hettrich</a:t>
            </a:r>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smtClean="0"/>
              <a:t>1. Erwerb und Vertiefung der prozessbezogenen Kompetenzen</a:t>
            </a:r>
            <a:endParaRPr lang="de-DE" sz="3200" b="1" dirty="0"/>
          </a:p>
        </p:txBody>
      </p:sp>
      <p:sp>
        <p:nvSpPr>
          <p:cNvPr id="3" name="Untertitel 2"/>
          <p:cNvSpPr>
            <a:spLocks noGrp="1"/>
          </p:cNvSpPr>
          <p:nvPr>
            <p:ph type="subTitle" idx="1"/>
          </p:nvPr>
        </p:nvSpPr>
        <p:spPr/>
        <p:txBody>
          <a:bodyPr/>
          <a:lstStyle/>
          <a:p>
            <a:r>
              <a:rPr lang="de-DE" dirty="0" smtClean="0"/>
              <a:t>Fortführung von Kl. 7/8 in Kl. 9/10</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836712"/>
            <a:ext cx="8640089" cy="5472608"/>
          </a:xfrm>
        </p:spPr>
        <p:txBody>
          <a:bodyPr/>
          <a:lstStyle/>
          <a:p>
            <a:pPr marL="514350" indent="-514350"/>
            <a:r>
              <a:rPr lang="de-DE" dirty="0" smtClean="0">
                <a:latin typeface="+mn-lt"/>
              </a:rPr>
              <a:t>Kl. 7/8: Grundlegende Fachmethoden eingeführt</a:t>
            </a:r>
          </a:p>
          <a:p>
            <a:pPr marL="533400" lvl="1" indent="-533400"/>
            <a:r>
              <a:rPr lang="de-DE" dirty="0" smtClean="0">
                <a:latin typeface="+mn-lt"/>
              </a:rPr>
              <a:t>Experimente durchführen und auswerten:</a:t>
            </a:r>
          </a:p>
          <a:p>
            <a:pPr marL="895350" lvl="2" indent="-361950">
              <a:spcBef>
                <a:spcPts val="0"/>
              </a:spcBef>
            </a:pPr>
            <a:r>
              <a:rPr lang="de-DE" dirty="0" smtClean="0">
                <a:latin typeface="+mn-lt"/>
              </a:rPr>
              <a:t>Messung bestimmter Größen, </a:t>
            </a:r>
          </a:p>
          <a:p>
            <a:pPr marL="895350" lvl="2" indent="-361950">
              <a:spcBef>
                <a:spcPts val="0"/>
              </a:spcBef>
            </a:pPr>
            <a:r>
              <a:rPr lang="de-DE" dirty="0" smtClean="0">
                <a:latin typeface="+mn-lt"/>
              </a:rPr>
              <a:t>sachgerechte Verwendung von Messgeräten, </a:t>
            </a:r>
          </a:p>
          <a:p>
            <a:pPr marL="895350" lvl="2" indent="-361950">
              <a:spcBef>
                <a:spcPts val="0"/>
              </a:spcBef>
            </a:pPr>
            <a:r>
              <a:rPr lang="de-DE" dirty="0" smtClean="0">
                <a:latin typeface="+mn-lt"/>
              </a:rPr>
              <a:t>Mehrfachmessung, Mittelwert</a:t>
            </a:r>
          </a:p>
          <a:p>
            <a:pPr marL="533400" lvl="1" indent="-533400"/>
            <a:r>
              <a:rPr lang="de-DE" dirty="0" smtClean="0">
                <a:latin typeface="+mn-lt"/>
              </a:rPr>
              <a:t>Diagrammarbeit:</a:t>
            </a:r>
          </a:p>
          <a:p>
            <a:pPr marL="895350" lvl="2" indent="-361950">
              <a:spcBef>
                <a:spcPts val="0"/>
              </a:spcBef>
            </a:pPr>
            <a:r>
              <a:rPr lang="de-DE" dirty="0" smtClean="0">
                <a:latin typeface="+mn-lt"/>
              </a:rPr>
              <a:t>Messdaten im Diagramm auswerten</a:t>
            </a:r>
          </a:p>
          <a:p>
            <a:pPr marL="895350" lvl="2" indent="-361950">
              <a:spcBef>
                <a:spcPts val="0"/>
              </a:spcBef>
            </a:pPr>
            <a:r>
              <a:rPr lang="de-DE" dirty="0" smtClean="0">
                <a:latin typeface="+mn-lt"/>
              </a:rPr>
              <a:t>Diagramm interpretieren, Ausgleichskurve (qualitativ)</a:t>
            </a:r>
          </a:p>
          <a:p>
            <a:pPr marL="533400" lvl="1" indent="-533400"/>
            <a:r>
              <a:rPr lang="de-DE" dirty="0" smtClean="0">
                <a:latin typeface="+mn-lt"/>
              </a:rPr>
              <a:t>erste Formalisierungen:</a:t>
            </a:r>
          </a:p>
          <a:p>
            <a:pPr marL="895350" lvl="2" indent="-361950">
              <a:spcBef>
                <a:spcPts val="0"/>
              </a:spcBef>
            </a:pPr>
            <a:r>
              <a:rPr lang="de-DE" dirty="0" smtClean="0">
                <a:latin typeface="+mn-lt"/>
              </a:rPr>
              <a:t>von „je-desto“ zur Proportionalität (z.B.  Gewichtskraft,  Leistung …)</a:t>
            </a:r>
          </a:p>
          <a:p>
            <a:pPr marL="895350" lvl="2" indent="-361950">
              <a:spcBef>
                <a:spcPts val="0"/>
              </a:spcBef>
            </a:pPr>
            <a:r>
              <a:rPr lang="de-DE" dirty="0" smtClean="0">
                <a:latin typeface="+mn-lt"/>
              </a:rPr>
              <a:t>Wenige,  einfache Umformungen</a:t>
            </a:r>
          </a:p>
          <a:p>
            <a:pPr marL="533400" lvl="1" indent="-533400"/>
            <a:r>
              <a:rPr lang="de-DE" dirty="0" smtClean="0">
                <a:latin typeface="+mn-lt"/>
              </a:rPr>
              <a:t>Fachsprache:</a:t>
            </a:r>
          </a:p>
          <a:p>
            <a:pPr marL="895350" lvl="2" indent="-361950">
              <a:spcBef>
                <a:spcPts val="0"/>
              </a:spcBef>
            </a:pPr>
            <a:r>
              <a:rPr lang="de-DE" dirty="0" smtClean="0">
                <a:latin typeface="+mn-lt"/>
              </a:rPr>
              <a:t>Größen (z.B. Energie, Geschwindigkeit, Spannung, Stromstärke …)</a:t>
            </a:r>
          </a:p>
          <a:p>
            <a:pPr marL="533400" lvl="1" indent="-533400"/>
            <a:r>
              <a:rPr lang="de-DE" dirty="0" smtClean="0">
                <a:latin typeface="+mn-lt"/>
              </a:rPr>
              <a:t>Einführung Modellbildung:</a:t>
            </a:r>
          </a:p>
          <a:p>
            <a:pPr marL="1047750" lvl="2" indent="-533400"/>
            <a:r>
              <a:rPr lang="de-DE" dirty="0" smtClean="0">
                <a:latin typeface="+mn-lt"/>
              </a:rPr>
              <a:t>z.B. Lichtstrahl, Grenzen v. Modellen</a:t>
            </a:r>
          </a:p>
        </p:txBody>
      </p:sp>
      <p:sp>
        <p:nvSpPr>
          <p:cNvPr id="3" name="Titel 2"/>
          <p:cNvSpPr>
            <a:spLocks noGrp="1"/>
          </p:cNvSpPr>
          <p:nvPr>
            <p:ph type="ctrTitle"/>
          </p:nvPr>
        </p:nvSpPr>
        <p:spPr/>
        <p:txBody>
          <a:bodyPr/>
          <a:lstStyle/>
          <a:p>
            <a:pPr algn="ctr"/>
            <a:r>
              <a:rPr lang="de-DE" b="1" dirty="0" smtClean="0"/>
              <a:t>1. Erwerb und Vertiefung der </a:t>
            </a:r>
            <a:r>
              <a:rPr lang="de-DE" b="1" dirty="0" err="1" smtClean="0"/>
              <a:t>pbK</a:t>
            </a:r>
            <a:endParaRPr lang="de-DE" b="1" dirty="0"/>
          </a:p>
        </p:txBody>
      </p:sp>
      <p:sp>
        <p:nvSpPr>
          <p:cNvPr id="4" name="Fußzeilenplatzhalter 3"/>
          <p:cNvSpPr>
            <a:spLocks noGrp="1"/>
          </p:cNvSpPr>
          <p:nvPr>
            <p:ph type="ftr" sz="quarter" idx="3"/>
          </p:nvPr>
        </p:nvSpPr>
        <p:spPr/>
        <p:txBody>
          <a:bodyPr/>
          <a:lstStyle/>
          <a:p>
            <a:r>
              <a:rPr lang="de-DE" dirty="0" smtClean="0"/>
              <a:t>ZPG Physik 10.07.2017 - </a:t>
            </a:r>
            <a:r>
              <a:rPr lang="de-DE" dirty="0" err="1" smtClean="0"/>
              <a:t>StD'in</a:t>
            </a:r>
            <a:r>
              <a:rPr lang="de-DE" dirty="0" smtClean="0"/>
              <a:t> Monica </a:t>
            </a:r>
            <a:r>
              <a:rPr lang="de-DE" dirty="0" err="1" smtClean="0"/>
              <a:t>Hettrich</a:t>
            </a:r>
            <a:endParaRPr lang="de-DE" dirty="0"/>
          </a:p>
        </p:txBody>
      </p:sp>
      <p:sp>
        <p:nvSpPr>
          <p:cNvPr id="5" name="Textfeld 4"/>
          <p:cNvSpPr txBox="1"/>
          <p:nvPr/>
        </p:nvSpPr>
        <p:spPr>
          <a:xfrm rot="1132495">
            <a:off x="237626" y="3264558"/>
            <a:ext cx="8607857" cy="646331"/>
          </a:xfrm>
          <a:prstGeom prst="rect">
            <a:avLst/>
          </a:prstGeom>
          <a:solidFill>
            <a:srgbClr val="C00000"/>
          </a:solidFill>
        </p:spPr>
        <p:txBody>
          <a:bodyPr wrap="square" rtlCol="0">
            <a:spAutoFit/>
          </a:bodyPr>
          <a:lstStyle/>
          <a:p>
            <a:pPr algn="ctr"/>
            <a:r>
              <a:rPr lang="de-DE" sz="3600" b="1" spc="300" dirty="0" smtClean="0">
                <a:solidFill>
                  <a:schemeClr val="bg1"/>
                </a:solidFill>
                <a:latin typeface="+mj-lt"/>
              </a:rPr>
              <a:t>s. Materialien aus ZPG IV</a:t>
            </a:r>
            <a:endParaRPr lang="de-DE" sz="3600" b="1" spc="300" dirty="0">
              <a:solidFill>
                <a:schemeClr val="bg1"/>
              </a:solidFill>
              <a:latin typeface="+mj-lt"/>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13" end="1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980728"/>
            <a:ext cx="8640089" cy="5256584"/>
          </a:xfrm>
        </p:spPr>
        <p:txBody>
          <a:bodyPr/>
          <a:lstStyle/>
          <a:p>
            <a:pPr marL="514350" indent="-514350"/>
            <a:r>
              <a:rPr lang="de-DE" dirty="0" smtClean="0">
                <a:latin typeface="+mn-lt"/>
              </a:rPr>
              <a:t>Kl. 9/10: Fachmethoden vertiefen und erweitern</a:t>
            </a:r>
          </a:p>
          <a:p>
            <a:pPr marL="914400" lvl="1" indent="-514350"/>
            <a:r>
              <a:rPr lang="de-DE" dirty="0" smtClean="0">
                <a:latin typeface="+mn-lt"/>
              </a:rPr>
              <a:t>Stetiges Wiederaufgreifen bekannter Fachmethoden:</a:t>
            </a:r>
          </a:p>
          <a:p>
            <a:pPr marL="1428750" lvl="2" indent="-514350">
              <a:spcBef>
                <a:spcPts val="0"/>
              </a:spcBef>
            </a:pPr>
            <a:r>
              <a:rPr lang="de-DE" dirty="0" smtClean="0">
                <a:latin typeface="+mn-lt"/>
              </a:rPr>
              <a:t>Experimentieren und Auswerten</a:t>
            </a:r>
          </a:p>
          <a:p>
            <a:pPr marL="1428750" lvl="2" indent="-514350">
              <a:spcBef>
                <a:spcPts val="0"/>
              </a:spcBef>
            </a:pPr>
            <a:r>
              <a:rPr lang="de-DE" dirty="0" smtClean="0">
                <a:latin typeface="+mn-lt"/>
              </a:rPr>
              <a:t>Diagrammarbeit</a:t>
            </a:r>
          </a:p>
          <a:p>
            <a:pPr marL="1428750" lvl="2" indent="-514350">
              <a:spcBef>
                <a:spcPts val="0"/>
              </a:spcBef>
            </a:pPr>
            <a:r>
              <a:rPr lang="de-DE" dirty="0" smtClean="0">
                <a:latin typeface="+mn-lt"/>
              </a:rPr>
              <a:t>Fachsprache</a:t>
            </a:r>
          </a:p>
          <a:p>
            <a:pPr marL="914400" lvl="1" indent="-514350"/>
            <a:r>
              <a:rPr lang="de-DE" dirty="0" smtClean="0">
                <a:latin typeface="+mn-lt"/>
              </a:rPr>
              <a:t>Vertiefung und Erweiterung:</a:t>
            </a:r>
          </a:p>
          <a:p>
            <a:pPr marL="1428750" lvl="2" indent="-514350">
              <a:spcBef>
                <a:spcPts val="0"/>
              </a:spcBef>
            </a:pPr>
            <a:r>
              <a:rPr lang="de-DE" dirty="0" smtClean="0">
                <a:latin typeface="+mn-lt"/>
              </a:rPr>
              <a:t>ab Kl. 10: Messwerterfassungssysteme</a:t>
            </a:r>
          </a:p>
          <a:p>
            <a:pPr marL="1428750" lvl="2" indent="-514350">
              <a:spcBef>
                <a:spcPts val="0"/>
              </a:spcBef>
            </a:pPr>
            <a:r>
              <a:rPr lang="de-DE" dirty="0" smtClean="0">
                <a:latin typeface="+mn-lt"/>
              </a:rPr>
              <a:t>Komplexere Umformungen, v.a. in Kl. 10 Mechanik</a:t>
            </a:r>
          </a:p>
          <a:p>
            <a:pPr marL="1428750" lvl="2" indent="-514350">
              <a:spcBef>
                <a:spcPts val="0"/>
              </a:spcBef>
            </a:pPr>
            <a:r>
              <a:rPr lang="de-DE" dirty="0" smtClean="0">
                <a:latin typeface="+mn-lt"/>
              </a:rPr>
              <a:t>Modellbildung vertiefen (u.a. Atommodelle, Grenzen von Modellen)</a:t>
            </a:r>
          </a:p>
          <a:p>
            <a:pPr marL="1428750" lvl="2" indent="-514350">
              <a:spcBef>
                <a:spcPts val="0"/>
              </a:spcBef>
            </a:pPr>
            <a:r>
              <a:rPr lang="de-DE" dirty="0" smtClean="0">
                <a:latin typeface="+mn-lt"/>
              </a:rPr>
              <a:t>Chancen und Risiken von Technologien diskutieren</a:t>
            </a:r>
          </a:p>
          <a:p>
            <a:pPr marL="1428750" lvl="2" indent="-514350">
              <a:spcBef>
                <a:spcPts val="0"/>
              </a:spcBef>
            </a:pPr>
            <a:r>
              <a:rPr lang="de-DE" dirty="0" smtClean="0">
                <a:latin typeface="+mn-lt"/>
              </a:rPr>
              <a:t>Nachhaltigkeit: globale und lokale Maßnahmen, Szenarien …</a:t>
            </a:r>
          </a:p>
          <a:p>
            <a:pPr marL="1428750" lvl="2" indent="-514350">
              <a:spcBef>
                <a:spcPts val="0"/>
              </a:spcBef>
            </a:pPr>
            <a:r>
              <a:rPr lang="de-DE" dirty="0" smtClean="0">
                <a:latin typeface="+mn-lt"/>
              </a:rPr>
              <a:t>Historische Auswirkungen physikalischer Erkenntnisse (z.B. Kernphysik)</a:t>
            </a:r>
          </a:p>
          <a:p>
            <a:pPr marL="1428750" lvl="2" indent="-514350">
              <a:spcBef>
                <a:spcPts val="0"/>
              </a:spcBef>
            </a:pPr>
            <a:r>
              <a:rPr lang="de-DE" dirty="0" smtClean="0">
                <a:latin typeface="+mn-lt"/>
              </a:rPr>
              <a:t>Gender-Aspekte des MINT-Bereiches</a:t>
            </a:r>
            <a:endParaRPr lang="de-DE" strike="sngStrike" dirty="0" smtClean="0">
              <a:latin typeface="+mn-lt"/>
            </a:endParaRPr>
          </a:p>
        </p:txBody>
      </p:sp>
      <p:sp>
        <p:nvSpPr>
          <p:cNvPr id="3" name="Titel 2"/>
          <p:cNvSpPr>
            <a:spLocks noGrp="1"/>
          </p:cNvSpPr>
          <p:nvPr>
            <p:ph type="ctrTitle"/>
          </p:nvPr>
        </p:nvSpPr>
        <p:spPr/>
        <p:txBody>
          <a:bodyPr/>
          <a:lstStyle/>
          <a:p>
            <a:pPr algn="ctr"/>
            <a:r>
              <a:rPr lang="de-DE" b="1" dirty="0" smtClean="0"/>
              <a:t>1. Erwerb und Vertiefung der </a:t>
            </a:r>
            <a:r>
              <a:rPr lang="de-DE" b="1" dirty="0" err="1" smtClean="0"/>
              <a:t>pbK</a:t>
            </a:r>
            <a:endParaRPr lang="de-DE" b="1" dirty="0"/>
          </a:p>
        </p:txBody>
      </p:sp>
      <p:sp>
        <p:nvSpPr>
          <p:cNvPr id="4" name="Fußzeilenplatzhalter 3"/>
          <p:cNvSpPr>
            <a:spLocks noGrp="1"/>
          </p:cNvSpPr>
          <p:nvPr>
            <p:ph type="ftr" sz="quarter" idx="3"/>
          </p:nvPr>
        </p:nvSpPr>
        <p:spPr/>
        <p:txBody>
          <a:bodyPr/>
          <a:lstStyle/>
          <a:p>
            <a:r>
              <a:rPr lang="de-DE" smtClean="0"/>
              <a:t>ZPG Physik 10.07.2017 - StD'in Monica Hettrich</a:t>
            </a:r>
            <a:endParaRPr lang="de-DE" dirty="0"/>
          </a:p>
        </p:txBody>
      </p:sp>
      <p:sp>
        <p:nvSpPr>
          <p:cNvPr id="5" name="Textfeld 4"/>
          <p:cNvSpPr txBox="1"/>
          <p:nvPr/>
        </p:nvSpPr>
        <p:spPr>
          <a:xfrm rot="1132495">
            <a:off x="237626" y="3264558"/>
            <a:ext cx="8607857" cy="646331"/>
          </a:xfrm>
          <a:prstGeom prst="rect">
            <a:avLst/>
          </a:prstGeom>
          <a:solidFill>
            <a:srgbClr val="C00000"/>
          </a:solidFill>
        </p:spPr>
        <p:txBody>
          <a:bodyPr wrap="square" rtlCol="0">
            <a:spAutoFit/>
          </a:bodyPr>
          <a:lstStyle/>
          <a:p>
            <a:pPr algn="ctr"/>
            <a:r>
              <a:rPr lang="de-DE" sz="3600" b="1" spc="300" dirty="0" smtClean="0">
                <a:solidFill>
                  <a:schemeClr val="bg1"/>
                </a:solidFill>
                <a:latin typeface="+mj-lt"/>
              </a:rPr>
              <a:t>s. Materialien aus ZPG V</a:t>
            </a:r>
            <a:endParaRPr lang="de-DE" sz="3600" b="1" spc="300" dirty="0">
              <a:solidFill>
                <a:schemeClr val="bg1"/>
              </a:solidFill>
              <a:latin typeface="+mj-lt"/>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smtClean="0"/>
              <a:t>2. Denk- und Arbeitsweisen der Physik</a:t>
            </a:r>
            <a:endParaRPr lang="de-DE" sz="3200" b="1" dirty="0"/>
          </a:p>
        </p:txBody>
      </p:sp>
      <p:sp>
        <p:nvSpPr>
          <p:cNvPr id="3" name="Untertitel 2"/>
          <p:cNvSpPr>
            <a:spLocks noGrp="1"/>
          </p:cNvSpPr>
          <p:nvPr>
            <p:ph type="subTitle" idx="1"/>
          </p:nvPr>
        </p:nvSpPr>
        <p:spPr/>
        <p:txBody>
          <a:bodyPr/>
          <a:lstStyle/>
          <a:p>
            <a:r>
              <a:rPr lang="de-DE" dirty="0" smtClean="0"/>
              <a:t>Ein „roter Faden“ im Bereich der inhaltsbezogenen Kompetenzen </a:t>
            </a:r>
          </a:p>
          <a:p>
            <a:r>
              <a:rPr lang="de-DE" dirty="0" smtClean="0"/>
              <a:t>im BP Physik</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2. Denk- und Arbeitsweisen</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08720"/>
            <a:ext cx="8640089" cy="1080120"/>
          </a:xfrm>
        </p:spPr>
        <p:txBody>
          <a:bodyPr/>
          <a:lstStyle/>
          <a:p>
            <a:pPr>
              <a:spcBef>
                <a:spcPts val="0"/>
              </a:spcBef>
              <a:spcAft>
                <a:spcPts val="0"/>
              </a:spcAft>
            </a:pPr>
            <a:r>
              <a:rPr lang="de-DE" dirty="0" smtClean="0">
                <a:latin typeface="+mn-lt"/>
                <a:sym typeface="Symbol"/>
              </a:rPr>
              <a:t>erkenntnistheoretische Aspekte der Physik</a:t>
            </a:r>
          </a:p>
          <a:p>
            <a:pPr>
              <a:spcBef>
                <a:spcPts val="0"/>
              </a:spcBef>
              <a:spcAft>
                <a:spcPts val="0"/>
              </a:spcAft>
            </a:pPr>
            <a:r>
              <a:rPr lang="de-DE" dirty="0" smtClean="0">
                <a:latin typeface="+mn-lt"/>
                <a:sym typeface="Symbol"/>
              </a:rPr>
              <a:t>praktische Ebene in </a:t>
            </a:r>
            <a:r>
              <a:rPr lang="de-DE" dirty="0" err="1" smtClean="0">
                <a:latin typeface="+mn-lt"/>
                <a:sym typeface="Symbol"/>
              </a:rPr>
              <a:t>pbK</a:t>
            </a:r>
            <a:r>
              <a:rPr lang="de-DE" dirty="0" smtClean="0">
                <a:latin typeface="+mn-lt"/>
                <a:sym typeface="Symbol"/>
              </a:rPr>
              <a:t>, theoretische Ebene in </a:t>
            </a:r>
            <a:r>
              <a:rPr lang="de-DE" dirty="0" err="1" smtClean="0">
                <a:latin typeface="+mn-lt"/>
                <a:sym typeface="Symbol"/>
              </a:rPr>
              <a:t>ibK</a:t>
            </a:r>
            <a:r>
              <a:rPr lang="de-DE" dirty="0" smtClean="0">
                <a:latin typeface="+mn-lt"/>
                <a:sym typeface="Symbol"/>
              </a:rPr>
              <a:t>:</a:t>
            </a:r>
          </a:p>
        </p:txBody>
      </p:sp>
      <p:sp>
        <p:nvSpPr>
          <p:cNvPr id="21" name="Textfeld 20"/>
          <p:cNvSpPr txBox="1"/>
          <p:nvPr/>
        </p:nvSpPr>
        <p:spPr>
          <a:xfrm>
            <a:off x="539552" y="1916832"/>
            <a:ext cx="3780000" cy="461665"/>
          </a:xfrm>
          <a:prstGeom prst="rect">
            <a:avLst/>
          </a:prstGeom>
          <a:solidFill>
            <a:schemeClr val="accent6">
              <a:lumMod val="60000"/>
              <a:lumOff val="40000"/>
            </a:schemeClr>
          </a:solidFill>
        </p:spPr>
        <p:txBody>
          <a:bodyPr wrap="square" rtlCol="0">
            <a:spAutoFit/>
          </a:bodyPr>
          <a:lstStyle/>
          <a:p>
            <a:pPr algn="ctr"/>
            <a:r>
              <a:rPr lang="de-DE" b="1" dirty="0" err="1" smtClean="0">
                <a:latin typeface="+mj-lt"/>
              </a:rPr>
              <a:t>prozessbez</a:t>
            </a:r>
            <a:r>
              <a:rPr lang="de-DE" b="1" dirty="0" smtClean="0">
                <a:latin typeface="+mj-lt"/>
              </a:rPr>
              <a:t>. </a:t>
            </a:r>
            <a:r>
              <a:rPr lang="de-DE" b="1" dirty="0" err="1" smtClean="0">
                <a:latin typeface="+mj-lt"/>
              </a:rPr>
              <a:t>Komp</a:t>
            </a:r>
            <a:r>
              <a:rPr lang="de-DE" b="1" dirty="0" smtClean="0">
                <a:latin typeface="+mj-lt"/>
              </a:rPr>
              <a:t>.</a:t>
            </a:r>
            <a:endParaRPr lang="de-DE" b="1" dirty="0">
              <a:latin typeface="+mj-lt"/>
            </a:endParaRPr>
          </a:p>
        </p:txBody>
      </p:sp>
      <p:sp>
        <p:nvSpPr>
          <p:cNvPr id="22" name="Textfeld 21"/>
          <p:cNvSpPr txBox="1"/>
          <p:nvPr/>
        </p:nvSpPr>
        <p:spPr>
          <a:xfrm>
            <a:off x="5004048" y="1916832"/>
            <a:ext cx="3780000" cy="461665"/>
          </a:xfrm>
          <a:prstGeom prst="rect">
            <a:avLst/>
          </a:prstGeom>
          <a:solidFill>
            <a:schemeClr val="accent6">
              <a:lumMod val="60000"/>
              <a:lumOff val="40000"/>
            </a:schemeClr>
          </a:solidFill>
        </p:spPr>
        <p:txBody>
          <a:bodyPr wrap="square" rtlCol="0">
            <a:spAutoFit/>
          </a:bodyPr>
          <a:lstStyle/>
          <a:p>
            <a:pPr algn="ctr"/>
            <a:r>
              <a:rPr lang="de-DE" b="1" dirty="0" err="1" smtClean="0">
                <a:latin typeface="+mj-lt"/>
              </a:rPr>
              <a:t>inhaltsbez</a:t>
            </a:r>
            <a:r>
              <a:rPr lang="de-DE" b="1" dirty="0" smtClean="0">
                <a:latin typeface="+mj-lt"/>
              </a:rPr>
              <a:t>. </a:t>
            </a:r>
            <a:r>
              <a:rPr lang="de-DE" b="1" dirty="0" err="1" smtClean="0">
                <a:latin typeface="+mj-lt"/>
              </a:rPr>
              <a:t>Komp</a:t>
            </a:r>
            <a:r>
              <a:rPr lang="de-DE" b="1" dirty="0" smtClean="0">
                <a:latin typeface="+mj-lt"/>
              </a:rPr>
              <a:t>.</a:t>
            </a:r>
            <a:endParaRPr lang="de-DE" b="1" dirty="0">
              <a:latin typeface="+mj-lt"/>
            </a:endParaRPr>
          </a:p>
        </p:txBody>
      </p:sp>
      <p:sp>
        <p:nvSpPr>
          <p:cNvPr id="23" name="Textfeld 22"/>
          <p:cNvSpPr txBox="1"/>
          <p:nvPr/>
        </p:nvSpPr>
        <p:spPr>
          <a:xfrm>
            <a:off x="539552" y="3356992"/>
            <a:ext cx="3780000" cy="830997"/>
          </a:xfrm>
          <a:prstGeom prst="rect">
            <a:avLst/>
          </a:prstGeom>
          <a:solidFill>
            <a:schemeClr val="accent6">
              <a:lumMod val="60000"/>
              <a:lumOff val="40000"/>
            </a:schemeClr>
          </a:solidFill>
        </p:spPr>
        <p:txBody>
          <a:bodyPr wrap="square" rtlCol="0">
            <a:spAutoFit/>
          </a:bodyPr>
          <a:lstStyle/>
          <a:p>
            <a:pPr algn="ctr"/>
            <a:r>
              <a:rPr lang="de-DE" dirty="0" smtClean="0">
                <a:latin typeface="+mj-lt"/>
              </a:rPr>
              <a:t>Arbeitsweisen gezielt auswählen und durchführen</a:t>
            </a:r>
            <a:endParaRPr lang="de-DE" dirty="0">
              <a:latin typeface="+mj-lt"/>
            </a:endParaRPr>
          </a:p>
        </p:txBody>
      </p:sp>
      <p:sp>
        <p:nvSpPr>
          <p:cNvPr id="25" name="Textfeld 24"/>
          <p:cNvSpPr txBox="1"/>
          <p:nvPr/>
        </p:nvSpPr>
        <p:spPr>
          <a:xfrm>
            <a:off x="5004048" y="3356992"/>
            <a:ext cx="3780000" cy="830997"/>
          </a:xfrm>
          <a:prstGeom prst="rect">
            <a:avLst/>
          </a:prstGeom>
          <a:solidFill>
            <a:schemeClr val="accent6">
              <a:lumMod val="60000"/>
              <a:lumOff val="40000"/>
            </a:schemeClr>
          </a:solidFill>
        </p:spPr>
        <p:txBody>
          <a:bodyPr wrap="square" rtlCol="0">
            <a:spAutoFit/>
          </a:bodyPr>
          <a:lstStyle/>
          <a:p>
            <a:pPr algn="ctr"/>
            <a:r>
              <a:rPr lang="de-DE" dirty="0" smtClean="0">
                <a:latin typeface="+mj-lt"/>
              </a:rPr>
              <a:t>Arbeitsweisen beschreiben und reflektieren</a:t>
            </a:r>
            <a:endParaRPr lang="de-DE" dirty="0">
              <a:latin typeface="+mj-lt"/>
            </a:endParaRPr>
          </a:p>
        </p:txBody>
      </p:sp>
      <p:sp>
        <p:nvSpPr>
          <p:cNvPr id="28" name="Textfeld 27"/>
          <p:cNvSpPr txBox="1"/>
          <p:nvPr/>
        </p:nvSpPr>
        <p:spPr>
          <a:xfrm>
            <a:off x="5004048" y="4293096"/>
            <a:ext cx="3780000" cy="1800200"/>
          </a:xfrm>
          <a:prstGeom prst="rect">
            <a:avLst/>
          </a:prstGeom>
          <a:solidFill>
            <a:srgbClr val="FFFFCC"/>
          </a:solidFill>
          <a:ln>
            <a:solidFill>
              <a:schemeClr val="accent6">
                <a:lumMod val="60000"/>
                <a:lumOff val="40000"/>
              </a:schemeClr>
            </a:solidFill>
          </a:ln>
        </p:spPr>
        <p:txBody>
          <a:bodyPr wrap="square" rtlCol="0">
            <a:spAutoFit/>
          </a:bodyPr>
          <a:lstStyle/>
          <a:p>
            <a:r>
              <a:rPr lang="de-DE" sz="1800" dirty="0" smtClean="0">
                <a:latin typeface="+mn-lt"/>
              </a:rPr>
              <a:t>3.2.1 (1) Kriterien für die Unterscheidung zwischen Beobachtung und Erklärung beschreiben (Beobachtung durch Sinneseindrücke und Messungen, Erklärung durch Gesetze und Modelle)</a:t>
            </a:r>
            <a:endParaRPr lang="de-DE" sz="1800" dirty="0">
              <a:latin typeface="+mn-lt"/>
            </a:endParaRPr>
          </a:p>
        </p:txBody>
      </p:sp>
      <p:sp>
        <p:nvSpPr>
          <p:cNvPr id="29" name="Textfeld 28"/>
          <p:cNvSpPr txBox="1"/>
          <p:nvPr/>
        </p:nvSpPr>
        <p:spPr>
          <a:xfrm>
            <a:off x="539552" y="4233863"/>
            <a:ext cx="3780000" cy="936104"/>
          </a:xfrm>
          <a:prstGeom prst="rect">
            <a:avLst/>
          </a:prstGeom>
          <a:solidFill>
            <a:srgbClr val="FFFFCC"/>
          </a:solidFill>
          <a:ln>
            <a:solidFill>
              <a:schemeClr val="accent6">
                <a:lumMod val="60000"/>
                <a:lumOff val="40000"/>
              </a:schemeClr>
            </a:solidFill>
          </a:ln>
        </p:spPr>
        <p:txBody>
          <a:bodyPr wrap="square" rtlCol="0">
            <a:spAutoFit/>
          </a:bodyPr>
          <a:lstStyle/>
          <a:p>
            <a:r>
              <a:rPr lang="de-DE" sz="1800" dirty="0" smtClean="0">
                <a:latin typeface="+mn-lt"/>
              </a:rPr>
              <a:t>2.1 (1) Phänomene und Experimente zielgerichtet beobachten und ihre Beobachtungen beschreiben</a:t>
            </a:r>
          </a:p>
        </p:txBody>
      </p:sp>
      <p:sp>
        <p:nvSpPr>
          <p:cNvPr id="30" name="Textfeld 29"/>
          <p:cNvSpPr txBox="1"/>
          <p:nvPr/>
        </p:nvSpPr>
        <p:spPr>
          <a:xfrm>
            <a:off x="539552" y="5241974"/>
            <a:ext cx="3780000" cy="923330"/>
          </a:xfrm>
          <a:prstGeom prst="rect">
            <a:avLst/>
          </a:prstGeom>
          <a:solidFill>
            <a:srgbClr val="FFFFCC"/>
          </a:solidFill>
          <a:ln>
            <a:solidFill>
              <a:schemeClr val="accent6">
                <a:lumMod val="60000"/>
                <a:lumOff val="40000"/>
              </a:schemeClr>
            </a:solidFill>
          </a:ln>
        </p:spPr>
        <p:txBody>
          <a:bodyPr wrap="square" rtlCol="0">
            <a:spAutoFit/>
          </a:bodyPr>
          <a:lstStyle/>
          <a:p>
            <a:r>
              <a:rPr lang="de-DE" sz="1800" dirty="0" smtClean="0">
                <a:latin typeface="+mn-lt"/>
              </a:rPr>
              <a:t>2.2 (1) zwischen alltagssprachlicher und fachsprachlicher Beschreibung unterscheiden</a:t>
            </a:r>
          </a:p>
        </p:txBody>
      </p:sp>
      <p:sp>
        <p:nvSpPr>
          <p:cNvPr id="31" name="Pfeil nach links und rechts 30"/>
          <p:cNvSpPr/>
          <p:nvPr/>
        </p:nvSpPr>
        <p:spPr>
          <a:xfrm>
            <a:off x="4427984" y="2060848"/>
            <a:ext cx="432048" cy="216024"/>
          </a:xfrm>
          <a:prstGeom prst="left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Pfeil nach links und rechts 31"/>
          <p:cNvSpPr/>
          <p:nvPr/>
        </p:nvSpPr>
        <p:spPr>
          <a:xfrm>
            <a:off x="4427984" y="3645024"/>
            <a:ext cx="432048" cy="216024"/>
          </a:xfrm>
          <a:prstGeom prst="left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Pfeil nach links und rechts 32"/>
          <p:cNvSpPr/>
          <p:nvPr/>
        </p:nvSpPr>
        <p:spPr>
          <a:xfrm>
            <a:off x="4427984" y="5085184"/>
            <a:ext cx="432048" cy="216024"/>
          </a:xfrm>
          <a:prstGeom prst="left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p:cNvSpPr txBox="1"/>
          <p:nvPr/>
        </p:nvSpPr>
        <p:spPr>
          <a:xfrm>
            <a:off x="539552" y="2492896"/>
            <a:ext cx="3780000" cy="830997"/>
          </a:xfrm>
          <a:prstGeom prst="rect">
            <a:avLst/>
          </a:prstGeom>
          <a:solidFill>
            <a:schemeClr val="accent6">
              <a:lumMod val="60000"/>
              <a:lumOff val="40000"/>
            </a:schemeClr>
          </a:solidFill>
        </p:spPr>
        <p:txBody>
          <a:bodyPr wrap="square" rtlCol="0">
            <a:spAutoFit/>
          </a:bodyPr>
          <a:lstStyle/>
          <a:p>
            <a:pPr algn="ctr"/>
            <a:r>
              <a:rPr lang="de-DE" dirty="0" smtClean="0">
                <a:latin typeface="+mj-lt"/>
              </a:rPr>
              <a:t>Naturwissenschaftliche Handlungsebene</a:t>
            </a:r>
            <a:endParaRPr lang="de-DE" dirty="0">
              <a:latin typeface="+mj-lt"/>
            </a:endParaRPr>
          </a:p>
        </p:txBody>
      </p:sp>
      <p:sp>
        <p:nvSpPr>
          <p:cNvPr id="16" name="Textfeld 15"/>
          <p:cNvSpPr txBox="1"/>
          <p:nvPr/>
        </p:nvSpPr>
        <p:spPr>
          <a:xfrm>
            <a:off x="5004048" y="2492896"/>
            <a:ext cx="3780000" cy="830997"/>
          </a:xfrm>
          <a:prstGeom prst="rect">
            <a:avLst/>
          </a:prstGeom>
          <a:solidFill>
            <a:schemeClr val="accent6">
              <a:lumMod val="60000"/>
              <a:lumOff val="40000"/>
            </a:schemeClr>
          </a:solidFill>
        </p:spPr>
        <p:txBody>
          <a:bodyPr wrap="square" rtlCol="0">
            <a:spAutoFit/>
          </a:bodyPr>
          <a:lstStyle/>
          <a:p>
            <a:pPr algn="ctr"/>
            <a:r>
              <a:rPr lang="de-DE" dirty="0" smtClean="0">
                <a:latin typeface="+mj-lt"/>
              </a:rPr>
              <a:t>„Natur der Naturwissenschaft“</a:t>
            </a:r>
            <a:endParaRPr lang="de-DE" dirty="0">
              <a:latin typeface="+mj-lt"/>
            </a:endParaRPr>
          </a:p>
        </p:txBody>
      </p:sp>
      <p:sp>
        <p:nvSpPr>
          <p:cNvPr id="17" name="Pfeil nach links und rechts 16"/>
          <p:cNvSpPr/>
          <p:nvPr/>
        </p:nvSpPr>
        <p:spPr>
          <a:xfrm>
            <a:off x="4427984" y="2780928"/>
            <a:ext cx="432048" cy="216024"/>
          </a:xfrm>
          <a:prstGeom prst="left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272"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strVal val="2/3*#ppt_w"/>
                                          </p:val>
                                        </p:tav>
                                        <p:tav tm="100000">
                                          <p:val>
                                            <p:strVal val="#ppt_w"/>
                                          </p:val>
                                        </p:tav>
                                      </p:tavLst>
                                    </p:anim>
                                    <p:anim calcmode="lin" valueType="num">
                                      <p:cBhvr>
                                        <p:cTn id="16" dur="500" fill="hold"/>
                                        <p:tgtEl>
                                          <p:spTgt spid="21"/>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strVal val="2/3*#ppt_w"/>
                                          </p:val>
                                        </p:tav>
                                        <p:tav tm="100000">
                                          <p:val>
                                            <p:strVal val="#ppt_w"/>
                                          </p:val>
                                        </p:tav>
                                      </p:tavLst>
                                    </p:anim>
                                    <p:anim calcmode="lin" valueType="num">
                                      <p:cBhvr>
                                        <p:cTn id="20" dur="500" fill="hold"/>
                                        <p:tgtEl>
                                          <p:spTgt spid="22"/>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strVal val="2/3*#ppt_w"/>
                                          </p:val>
                                        </p:tav>
                                        <p:tav tm="100000">
                                          <p:val>
                                            <p:strVal val="#ppt_w"/>
                                          </p:val>
                                        </p:tav>
                                      </p:tavLst>
                                    </p:anim>
                                    <p:anim calcmode="lin" valueType="num">
                                      <p:cBhvr>
                                        <p:cTn id="24" dur="500" fill="hold"/>
                                        <p:tgtEl>
                                          <p:spTgt spid="31"/>
                                        </p:tgtEl>
                                        <p:attrNameLst>
                                          <p:attrName>ppt_h</p:attrName>
                                        </p:attrNameLst>
                                      </p:cBhvr>
                                      <p:tavLst>
                                        <p:tav tm="0">
                                          <p:val>
                                            <p:strVal val="2/3*#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272"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strVal val="2/3*#ppt_w"/>
                                          </p:val>
                                        </p:tav>
                                        <p:tav tm="100000">
                                          <p:val>
                                            <p:strVal val="#ppt_w"/>
                                          </p:val>
                                        </p:tav>
                                      </p:tavLst>
                                    </p:anim>
                                    <p:anim calcmode="lin" valueType="num">
                                      <p:cBhvr>
                                        <p:cTn id="30" dur="500" fill="hold"/>
                                        <p:tgtEl>
                                          <p:spTgt spid="15"/>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strVal val="2/3*#ppt_w"/>
                                          </p:val>
                                        </p:tav>
                                        <p:tav tm="100000">
                                          <p:val>
                                            <p:strVal val="#ppt_w"/>
                                          </p:val>
                                        </p:tav>
                                      </p:tavLst>
                                    </p:anim>
                                    <p:anim calcmode="lin" valueType="num">
                                      <p:cBhvr>
                                        <p:cTn id="34" dur="500" fill="hold"/>
                                        <p:tgtEl>
                                          <p:spTgt spid="16"/>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strVal val="2/3*#ppt_w"/>
                                          </p:val>
                                        </p:tav>
                                        <p:tav tm="100000">
                                          <p:val>
                                            <p:strVal val="#ppt_w"/>
                                          </p:val>
                                        </p:tav>
                                      </p:tavLst>
                                    </p:anim>
                                    <p:anim calcmode="lin" valueType="num">
                                      <p:cBhvr>
                                        <p:cTn id="38" dur="500" fill="hold"/>
                                        <p:tgtEl>
                                          <p:spTgt spid="17"/>
                                        </p:tgtEl>
                                        <p:attrNameLst>
                                          <p:attrName>ppt_h</p:attrName>
                                        </p:attrNameLst>
                                      </p:cBhvr>
                                      <p:tavLst>
                                        <p:tav tm="0">
                                          <p:val>
                                            <p:strVal val="2/3*#ppt_h"/>
                                          </p:val>
                                        </p:tav>
                                        <p:tav tm="100000">
                                          <p:val>
                                            <p:strVal val="#ppt_h"/>
                                          </p:val>
                                        </p:tav>
                                      </p:tavLst>
                                    </p:anim>
                                  </p:childTnLst>
                                </p:cTn>
                              </p:par>
                              <p:par>
                                <p:cTn id="39" presetID="23" presetClass="entr" presetSubtype="272"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strVal val="2/3*#ppt_w"/>
                                          </p:val>
                                        </p:tav>
                                        <p:tav tm="100000">
                                          <p:val>
                                            <p:strVal val="#ppt_w"/>
                                          </p:val>
                                        </p:tav>
                                      </p:tavLst>
                                    </p:anim>
                                    <p:anim calcmode="lin" valueType="num">
                                      <p:cBhvr>
                                        <p:cTn id="42" dur="500" fill="hold"/>
                                        <p:tgtEl>
                                          <p:spTgt spid="23"/>
                                        </p:tgtEl>
                                        <p:attrNameLst>
                                          <p:attrName>ppt_h</p:attrName>
                                        </p:attrNameLst>
                                      </p:cBhvr>
                                      <p:tavLst>
                                        <p:tav tm="0">
                                          <p:val>
                                            <p:strVal val="2/3*#ppt_h"/>
                                          </p:val>
                                        </p:tav>
                                        <p:tav tm="100000">
                                          <p:val>
                                            <p:strVal val="#ppt_h"/>
                                          </p:val>
                                        </p:tav>
                                      </p:tavLst>
                                    </p:anim>
                                  </p:childTnLst>
                                </p:cTn>
                              </p:par>
                              <p:par>
                                <p:cTn id="43" presetID="23" presetClass="entr" presetSubtype="272"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strVal val="2/3*#ppt_w"/>
                                          </p:val>
                                        </p:tav>
                                        <p:tav tm="100000">
                                          <p:val>
                                            <p:strVal val="#ppt_w"/>
                                          </p:val>
                                        </p:tav>
                                      </p:tavLst>
                                    </p:anim>
                                    <p:anim calcmode="lin" valueType="num">
                                      <p:cBhvr>
                                        <p:cTn id="46" dur="500" fill="hold"/>
                                        <p:tgtEl>
                                          <p:spTgt spid="25"/>
                                        </p:tgtEl>
                                        <p:attrNameLst>
                                          <p:attrName>ppt_h</p:attrName>
                                        </p:attrNameLst>
                                      </p:cBhvr>
                                      <p:tavLst>
                                        <p:tav tm="0">
                                          <p:val>
                                            <p:strVal val="2/3*#ppt_h"/>
                                          </p:val>
                                        </p:tav>
                                        <p:tav tm="100000">
                                          <p:val>
                                            <p:strVal val="#ppt_h"/>
                                          </p:val>
                                        </p:tav>
                                      </p:tavLst>
                                    </p:anim>
                                  </p:childTnLst>
                                </p:cTn>
                              </p:par>
                              <p:par>
                                <p:cTn id="47" presetID="23" presetClass="entr" presetSubtype="27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strVal val="2/3*#ppt_w"/>
                                          </p:val>
                                        </p:tav>
                                        <p:tav tm="100000">
                                          <p:val>
                                            <p:strVal val="#ppt_w"/>
                                          </p:val>
                                        </p:tav>
                                      </p:tavLst>
                                    </p:anim>
                                    <p:anim calcmode="lin" valueType="num">
                                      <p:cBhvr>
                                        <p:cTn id="50" dur="500" fill="hold"/>
                                        <p:tgtEl>
                                          <p:spTgt spid="32"/>
                                        </p:tgtEl>
                                        <p:attrNameLst>
                                          <p:attrName>ppt_h</p:attrName>
                                        </p:attrNameLst>
                                      </p:cBhvr>
                                      <p:tavLst>
                                        <p:tav tm="0">
                                          <p:val>
                                            <p:strVal val="2/3*#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272"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strVal val="2/3*#ppt_w"/>
                                          </p:val>
                                        </p:tav>
                                        <p:tav tm="100000">
                                          <p:val>
                                            <p:strVal val="#ppt_w"/>
                                          </p:val>
                                        </p:tav>
                                      </p:tavLst>
                                    </p:anim>
                                    <p:anim calcmode="lin" valueType="num">
                                      <p:cBhvr>
                                        <p:cTn id="56" dur="500" fill="hold"/>
                                        <p:tgtEl>
                                          <p:spTgt spid="28"/>
                                        </p:tgtEl>
                                        <p:attrNameLst>
                                          <p:attrName>ppt_h</p:attrName>
                                        </p:attrNameLst>
                                      </p:cBhvr>
                                      <p:tavLst>
                                        <p:tav tm="0">
                                          <p:val>
                                            <p:strVal val="2/3*#ppt_h"/>
                                          </p:val>
                                        </p:tav>
                                        <p:tav tm="100000">
                                          <p:val>
                                            <p:strVal val="#ppt_h"/>
                                          </p:val>
                                        </p:tav>
                                      </p:tavLst>
                                    </p:anim>
                                  </p:childTnLst>
                                </p:cTn>
                              </p:par>
                              <p:par>
                                <p:cTn id="57" presetID="23" presetClass="entr" presetSubtype="27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strVal val="2/3*#ppt_w"/>
                                          </p:val>
                                        </p:tav>
                                        <p:tav tm="100000">
                                          <p:val>
                                            <p:strVal val="#ppt_w"/>
                                          </p:val>
                                        </p:tav>
                                      </p:tavLst>
                                    </p:anim>
                                    <p:anim calcmode="lin" valueType="num">
                                      <p:cBhvr>
                                        <p:cTn id="60" dur="500" fill="hold"/>
                                        <p:tgtEl>
                                          <p:spTgt spid="29"/>
                                        </p:tgtEl>
                                        <p:attrNameLst>
                                          <p:attrName>ppt_h</p:attrName>
                                        </p:attrNameLst>
                                      </p:cBhvr>
                                      <p:tavLst>
                                        <p:tav tm="0">
                                          <p:val>
                                            <p:strVal val="2/3*#ppt_h"/>
                                          </p:val>
                                        </p:tav>
                                        <p:tav tm="100000">
                                          <p:val>
                                            <p:strVal val="#ppt_h"/>
                                          </p:val>
                                        </p:tav>
                                      </p:tavLst>
                                    </p:anim>
                                  </p:childTnLst>
                                </p:cTn>
                              </p:par>
                              <p:par>
                                <p:cTn id="61" presetID="23" presetClass="entr" presetSubtype="27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500" fill="hold"/>
                                        <p:tgtEl>
                                          <p:spTgt spid="30"/>
                                        </p:tgtEl>
                                        <p:attrNameLst>
                                          <p:attrName>ppt_w</p:attrName>
                                        </p:attrNameLst>
                                      </p:cBhvr>
                                      <p:tavLst>
                                        <p:tav tm="0">
                                          <p:val>
                                            <p:strVal val="2/3*#ppt_w"/>
                                          </p:val>
                                        </p:tav>
                                        <p:tav tm="100000">
                                          <p:val>
                                            <p:strVal val="#ppt_w"/>
                                          </p:val>
                                        </p:tav>
                                      </p:tavLst>
                                    </p:anim>
                                    <p:anim calcmode="lin" valueType="num">
                                      <p:cBhvr>
                                        <p:cTn id="64" dur="500" fill="hold"/>
                                        <p:tgtEl>
                                          <p:spTgt spid="30"/>
                                        </p:tgtEl>
                                        <p:attrNameLst>
                                          <p:attrName>ppt_h</p:attrName>
                                        </p:attrNameLst>
                                      </p:cBhvr>
                                      <p:tavLst>
                                        <p:tav tm="0">
                                          <p:val>
                                            <p:strVal val="2/3*#ppt_h"/>
                                          </p:val>
                                        </p:tav>
                                        <p:tav tm="100000">
                                          <p:val>
                                            <p:strVal val="#ppt_h"/>
                                          </p:val>
                                        </p:tav>
                                      </p:tavLst>
                                    </p:anim>
                                  </p:childTnLst>
                                </p:cTn>
                              </p:par>
                              <p:par>
                                <p:cTn id="65" presetID="23" presetClass="entr" presetSubtype="272"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strVal val="2/3*#ppt_w"/>
                                          </p:val>
                                        </p:tav>
                                        <p:tav tm="100000">
                                          <p:val>
                                            <p:strVal val="#ppt_w"/>
                                          </p:val>
                                        </p:tav>
                                      </p:tavLst>
                                    </p:anim>
                                    <p:anim calcmode="lin" valueType="num">
                                      <p:cBhvr>
                                        <p:cTn id="68" dur="500" fill="hold"/>
                                        <p:tgtEl>
                                          <p:spTgt spid="33"/>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1" grpId="0" animBg="1"/>
      <p:bldP spid="22" grpId="0" animBg="1"/>
      <p:bldP spid="23" grpId="0" animBg="1"/>
      <p:bldP spid="25" grpId="0" animBg="1"/>
      <p:bldP spid="28" grpId="0" animBg="1"/>
      <p:bldP spid="29" grpId="0" animBg="1"/>
      <p:bldP spid="30" grpId="0" animBg="1"/>
      <p:bldP spid="31" grpId="0" animBg="1"/>
      <p:bldP spid="32" grpId="0" animBg="1"/>
      <p:bldP spid="33"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p:cNvSpPr/>
          <p:nvPr/>
        </p:nvSpPr>
        <p:spPr>
          <a:xfrm>
            <a:off x="3275856" y="1628798"/>
            <a:ext cx="5652000" cy="4716000"/>
          </a:xfrm>
          <a:prstGeom prst="rect">
            <a:avLst/>
          </a:prstGeom>
          <a:gradFill flip="none" rotWithShape="1">
            <a:gsLst>
              <a:gs pos="15000">
                <a:schemeClr val="accent6">
                  <a:lumMod val="50000"/>
                </a:schemeClr>
              </a:gs>
              <a:gs pos="56000">
                <a:schemeClr val="accent6">
                  <a:lumMod val="75000"/>
                </a:schemeClr>
              </a:gs>
              <a:gs pos="77000">
                <a:schemeClr val="accent6">
                  <a:lumMod val="60000"/>
                  <a:lumOff val="40000"/>
                </a:schemeClr>
              </a:gs>
              <a:gs pos="100000">
                <a:schemeClr val="accent6">
                  <a:lumMod val="20000"/>
                  <a:lumOff val="80000"/>
                </a:schemeClr>
              </a:gs>
            </a:gsLst>
            <a:lin ang="10800000" scaled="1"/>
            <a:tileRect/>
          </a:gradFill>
        </p:spPr>
        <p:txBody>
          <a:bodyPr wrap="square" rtlCol="0">
            <a:spAutoFit/>
          </a:bodyPr>
          <a:lstStyle/>
          <a:p>
            <a:pPr algn="just">
              <a:tabLst>
                <a:tab pos="806450" algn="l"/>
                <a:tab pos="2241550" algn="l"/>
                <a:tab pos="3848100" algn="l"/>
              </a:tabLst>
            </a:pPr>
            <a:endParaRPr lang="de-DE" b="1" dirty="0" err="1" smtClean="0">
              <a:solidFill>
                <a:schemeClr val="tx1"/>
              </a:solidFill>
              <a:latin typeface="+mj-lt"/>
            </a:endParaRPr>
          </a:p>
        </p:txBody>
      </p:sp>
      <p:sp>
        <p:nvSpPr>
          <p:cNvPr id="3" name="Titel 2"/>
          <p:cNvSpPr>
            <a:spLocks noGrp="1"/>
          </p:cNvSpPr>
          <p:nvPr>
            <p:ph type="ctrTitle"/>
          </p:nvPr>
        </p:nvSpPr>
        <p:spPr/>
        <p:txBody>
          <a:bodyPr/>
          <a:lstStyle/>
          <a:p>
            <a:pPr algn="ctr"/>
            <a:r>
              <a:rPr lang="de-DE" sz="3000" b="1" dirty="0" smtClean="0"/>
              <a:t>2. Denk- und Arbeitsweisen (spiralcurricular)</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15" name="Textfeld 14"/>
          <p:cNvSpPr txBox="1"/>
          <p:nvPr/>
        </p:nvSpPr>
        <p:spPr>
          <a:xfrm>
            <a:off x="323528" y="908720"/>
            <a:ext cx="2880320" cy="461665"/>
          </a:xfrm>
          <a:prstGeom prst="rect">
            <a:avLst/>
          </a:prstGeom>
          <a:solidFill>
            <a:schemeClr val="accent6">
              <a:lumMod val="20000"/>
              <a:lumOff val="80000"/>
            </a:schemeClr>
          </a:solidFill>
        </p:spPr>
        <p:txBody>
          <a:bodyPr wrap="square" rtlCol="0">
            <a:spAutoFit/>
          </a:bodyPr>
          <a:lstStyle/>
          <a:p>
            <a:pPr algn="ctr"/>
            <a:r>
              <a:rPr lang="de-DE" b="1" dirty="0" smtClean="0">
                <a:latin typeface="+mj-lt"/>
              </a:rPr>
              <a:t>BNT</a:t>
            </a:r>
            <a:endParaRPr lang="de-DE" b="1" dirty="0">
              <a:latin typeface="+mj-lt"/>
            </a:endParaRPr>
          </a:p>
        </p:txBody>
      </p:sp>
      <p:sp>
        <p:nvSpPr>
          <p:cNvPr id="18" name="Textfeld 17"/>
          <p:cNvSpPr txBox="1"/>
          <p:nvPr/>
        </p:nvSpPr>
        <p:spPr>
          <a:xfrm>
            <a:off x="3347864" y="908720"/>
            <a:ext cx="5544616" cy="461665"/>
          </a:xfrm>
          <a:prstGeom prst="rect">
            <a:avLst/>
          </a:prstGeom>
          <a:gradFill flip="none" rotWithShape="1">
            <a:gsLst>
              <a:gs pos="15000">
                <a:schemeClr val="accent6">
                  <a:lumMod val="50000"/>
                </a:schemeClr>
              </a:gs>
              <a:gs pos="56000">
                <a:schemeClr val="accent6">
                  <a:lumMod val="75000"/>
                </a:schemeClr>
              </a:gs>
              <a:gs pos="77000">
                <a:schemeClr val="accent6">
                  <a:lumMod val="60000"/>
                  <a:lumOff val="40000"/>
                </a:schemeClr>
              </a:gs>
              <a:gs pos="100000">
                <a:schemeClr val="accent6">
                  <a:lumMod val="20000"/>
                  <a:lumOff val="80000"/>
                </a:schemeClr>
              </a:gs>
            </a:gsLst>
            <a:lin ang="10800000" scaled="1"/>
            <a:tileRect/>
          </a:gradFill>
        </p:spPr>
        <p:txBody>
          <a:bodyPr wrap="square" rtlCol="0">
            <a:spAutoFit/>
          </a:bodyPr>
          <a:lstStyle/>
          <a:p>
            <a:pPr algn="just">
              <a:tabLst>
                <a:tab pos="806450" algn="l"/>
                <a:tab pos="2241550" algn="l"/>
                <a:tab pos="3848100" algn="l"/>
              </a:tabLst>
            </a:pPr>
            <a:r>
              <a:rPr lang="de-DE" b="1" dirty="0" err="1" smtClean="0">
                <a:latin typeface="+mj-lt"/>
              </a:rPr>
              <a:t>Ph</a:t>
            </a:r>
            <a:r>
              <a:rPr lang="de-DE" b="1" dirty="0" smtClean="0">
                <a:latin typeface="+mj-lt"/>
              </a:rPr>
              <a:t> 	Kl. 7/8	</a:t>
            </a:r>
            <a:r>
              <a:rPr lang="de-DE" b="1" dirty="0" smtClean="0">
                <a:solidFill>
                  <a:schemeClr val="bg1">
                    <a:lumMod val="85000"/>
                  </a:schemeClr>
                </a:solidFill>
                <a:latin typeface="+mj-lt"/>
              </a:rPr>
              <a:t>9/10</a:t>
            </a:r>
            <a:r>
              <a:rPr lang="de-DE" b="1" dirty="0" smtClean="0">
                <a:latin typeface="+mj-lt"/>
              </a:rPr>
              <a:t>	</a:t>
            </a:r>
            <a:r>
              <a:rPr lang="de-DE" b="1" dirty="0" smtClean="0">
                <a:solidFill>
                  <a:schemeClr val="bg1"/>
                </a:solidFill>
                <a:latin typeface="+mj-lt"/>
              </a:rPr>
              <a:t>J1/J2</a:t>
            </a:r>
            <a:endParaRPr lang="de-DE" b="1" dirty="0">
              <a:solidFill>
                <a:schemeClr val="bg1"/>
              </a:solidFill>
              <a:latin typeface="+mj-lt"/>
            </a:endParaRPr>
          </a:p>
        </p:txBody>
      </p:sp>
      <p:sp>
        <p:nvSpPr>
          <p:cNvPr id="19" name="Textfeld 18"/>
          <p:cNvSpPr txBox="1"/>
          <p:nvPr/>
        </p:nvSpPr>
        <p:spPr>
          <a:xfrm>
            <a:off x="323528" y="1953121"/>
            <a:ext cx="2880320" cy="3924151"/>
          </a:xfrm>
          <a:prstGeom prst="rect">
            <a:avLst/>
          </a:prstGeom>
          <a:solidFill>
            <a:schemeClr val="accent6">
              <a:lumMod val="20000"/>
              <a:lumOff val="80000"/>
            </a:schemeClr>
          </a:solidFill>
        </p:spPr>
        <p:txBody>
          <a:bodyPr wrap="square" lIns="72000" rIns="72000" rtlCol="0">
            <a:spAutoFit/>
          </a:bodyPr>
          <a:lstStyle/>
          <a:p>
            <a:pPr marL="171450" indent="-171450">
              <a:spcBef>
                <a:spcPts val="600"/>
              </a:spcBef>
              <a:buFont typeface="Arial" pitchFamily="34" charset="0"/>
              <a:buChar char="•"/>
            </a:pPr>
            <a:r>
              <a:rPr lang="de-DE" sz="1600" dirty="0" smtClean="0">
                <a:latin typeface="+mn-lt"/>
              </a:rPr>
              <a:t>Bestimmungsgemäßer Einsatz von Arbeitsgeräten erläutern</a:t>
            </a:r>
          </a:p>
          <a:p>
            <a:pPr marL="171450" indent="-171450">
              <a:spcBef>
                <a:spcPts val="600"/>
              </a:spcBef>
              <a:buFont typeface="Arial" pitchFamily="34" charset="0"/>
              <a:buChar char="•"/>
            </a:pPr>
            <a:r>
              <a:rPr lang="de-DE" sz="1600" dirty="0" smtClean="0">
                <a:latin typeface="+mn-lt"/>
              </a:rPr>
              <a:t>Vorgehen bei Beobachtung von Naturphänomenen beschreiben</a:t>
            </a:r>
          </a:p>
          <a:p>
            <a:pPr marL="171450" indent="-171450">
              <a:spcBef>
                <a:spcPts val="600"/>
              </a:spcBef>
              <a:buFont typeface="Arial" pitchFamily="34" charset="0"/>
              <a:buChar char="•"/>
            </a:pPr>
            <a:r>
              <a:rPr lang="de-DE" sz="1600" dirty="0" smtClean="0">
                <a:latin typeface="+mn-lt"/>
              </a:rPr>
              <a:t>Vorteile Fachsprache &lt;-&gt; Alltagssprache darstellen</a:t>
            </a:r>
          </a:p>
          <a:p>
            <a:pPr marL="171450" indent="-171450">
              <a:spcBef>
                <a:spcPts val="600"/>
              </a:spcBef>
              <a:buFont typeface="Arial" pitchFamily="34" charset="0"/>
              <a:buChar char="•"/>
            </a:pPr>
            <a:r>
              <a:rPr lang="de-DE" sz="1600" dirty="0" err="1" smtClean="0">
                <a:latin typeface="+mn-lt"/>
              </a:rPr>
              <a:t>Natwiss</a:t>
            </a:r>
            <a:r>
              <a:rPr lang="de-DE" sz="1600" dirty="0" smtClean="0">
                <a:latin typeface="+mn-lt"/>
              </a:rPr>
              <a:t>. Arbeitsweise erläutern</a:t>
            </a:r>
          </a:p>
          <a:p>
            <a:pPr marL="171450" indent="-171450">
              <a:spcBef>
                <a:spcPts val="600"/>
              </a:spcBef>
              <a:buFont typeface="Arial" pitchFamily="34" charset="0"/>
              <a:buChar char="•"/>
            </a:pPr>
            <a:r>
              <a:rPr lang="de-DE" sz="1600" dirty="0" smtClean="0">
                <a:latin typeface="+mn-lt"/>
              </a:rPr>
              <a:t>Vorgehen bei Experimenten erläutern</a:t>
            </a:r>
          </a:p>
          <a:p>
            <a:pPr marL="171450" indent="-171450">
              <a:spcBef>
                <a:spcPts val="600"/>
              </a:spcBef>
              <a:buFont typeface="Arial" pitchFamily="34" charset="0"/>
              <a:buChar char="•"/>
            </a:pPr>
            <a:r>
              <a:rPr lang="de-DE" sz="1600" dirty="0" smtClean="0">
                <a:latin typeface="+mn-lt"/>
              </a:rPr>
              <a:t>Sachmodell: Vergleich Eigenschaften Original und Modell</a:t>
            </a:r>
            <a:endParaRPr lang="de-DE" sz="1600" dirty="0">
              <a:latin typeface="+mn-lt"/>
            </a:endParaRPr>
          </a:p>
        </p:txBody>
      </p:sp>
      <p:sp>
        <p:nvSpPr>
          <p:cNvPr id="35" name="Textfeld 34"/>
          <p:cNvSpPr txBox="1"/>
          <p:nvPr/>
        </p:nvSpPr>
        <p:spPr>
          <a:xfrm>
            <a:off x="3347864" y="1628800"/>
            <a:ext cx="3312368" cy="830997"/>
          </a:xfrm>
          <a:prstGeom prst="rect">
            <a:avLst/>
          </a:prstGeom>
          <a:noFill/>
        </p:spPr>
        <p:txBody>
          <a:bodyPr wrap="square" rtlCol="0">
            <a:spAutoFit/>
          </a:bodyPr>
          <a:lstStyle/>
          <a:p>
            <a:pPr marL="361950" indent="-361950">
              <a:tabLst>
                <a:tab pos="2152650" algn="l"/>
                <a:tab pos="3848100" algn="l"/>
              </a:tabLst>
            </a:pPr>
            <a:r>
              <a:rPr lang="de-DE" sz="1600" dirty="0" smtClean="0">
                <a:solidFill>
                  <a:srgbClr val="000000"/>
                </a:solidFill>
                <a:latin typeface="+mj-lt"/>
              </a:rPr>
              <a:t>(1) 	Kriterien für die Unterscheidung zwischen Beobachtung und Erklärung beschreiben</a:t>
            </a:r>
          </a:p>
        </p:txBody>
      </p:sp>
      <p:sp>
        <p:nvSpPr>
          <p:cNvPr id="36" name="Textfeld 35"/>
          <p:cNvSpPr txBox="1"/>
          <p:nvPr/>
        </p:nvSpPr>
        <p:spPr>
          <a:xfrm>
            <a:off x="3347864" y="3204265"/>
            <a:ext cx="3312368" cy="584775"/>
          </a:xfrm>
          <a:prstGeom prst="rect">
            <a:avLst/>
          </a:prstGeom>
          <a:noFill/>
        </p:spPr>
        <p:txBody>
          <a:bodyPr wrap="square" rtlCol="0">
            <a:spAutoFit/>
          </a:bodyPr>
          <a:lstStyle/>
          <a:p>
            <a:pPr marL="361950" indent="-361950">
              <a:tabLst>
                <a:tab pos="2152650" algn="l"/>
                <a:tab pos="3848100" algn="l"/>
              </a:tabLst>
            </a:pPr>
            <a:r>
              <a:rPr lang="de-DE" sz="1600" dirty="0" smtClean="0">
                <a:solidFill>
                  <a:srgbClr val="000000"/>
                </a:solidFill>
                <a:latin typeface="+mj-lt"/>
              </a:rPr>
              <a:t>… dass Aussagen in der Physik grundsätzlich überprüfbar sind</a:t>
            </a:r>
          </a:p>
        </p:txBody>
      </p:sp>
      <p:sp>
        <p:nvSpPr>
          <p:cNvPr id="37" name="Textfeld 36"/>
          <p:cNvSpPr txBox="1"/>
          <p:nvPr/>
        </p:nvSpPr>
        <p:spPr>
          <a:xfrm>
            <a:off x="3347864" y="4005064"/>
            <a:ext cx="5544616" cy="338554"/>
          </a:xfrm>
          <a:prstGeom prst="rect">
            <a:avLst/>
          </a:prstGeom>
          <a:noFill/>
        </p:spPr>
        <p:txBody>
          <a:bodyPr wrap="square" rtlCol="0">
            <a:spAutoFit/>
          </a:bodyPr>
          <a:lstStyle/>
          <a:p>
            <a:pPr marL="361950" indent="-361950">
              <a:tabLst>
                <a:tab pos="2152650" algn="l"/>
                <a:tab pos="3848100" algn="l"/>
              </a:tabLst>
            </a:pPr>
            <a:r>
              <a:rPr lang="de-DE" sz="1600" dirty="0" smtClean="0">
                <a:solidFill>
                  <a:srgbClr val="000000"/>
                </a:solidFill>
                <a:latin typeface="+mj-lt"/>
              </a:rPr>
              <a:t>(3)	die Funktion von Modellen in der Physik erläutern</a:t>
            </a:r>
          </a:p>
        </p:txBody>
      </p:sp>
      <p:sp>
        <p:nvSpPr>
          <p:cNvPr id="38" name="Textfeld 37"/>
          <p:cNvSpPr txBox="1"/>
          <p:nvPr/>
        </p:nvSpPr>
        <p:spPr>
          <a:xfrm>
            <a:off x="3347864" y="5076473"/>
            <a:ext cx="3312368" cy="584775"/>
          </a:xfrm>
          <a:prstGeom prst="rect">
            <a:avLst/>
          </a:prstGeom>
          <a:noFill/>
        </p:spPr>
        <p:txBody>
          <a:bodyPr wrap="square" rtlCol="0">
            <a:spAutoFit/>
          </a:bodyPr>
          <a:lstStyle/>
          <a:p>
            <a:pPr marL="361950" indent="-361950">
              <a:tabLst>
                <a:tab pos="2152650" algn="l"/>
                <a:tab pos="3848100" algn="l"/>
              </a:tabLst>
            </a:pPr>
            <a:r>
              <a:rPr lang="de-DE" sz="1600" dirty="0" smtClean="0">
                <a:solidFill>
                  <a:srgbClr val="000000"/>
                </a:solidFill>
                <a:latin typeface="+mj-lt"/>
              </a:rPr>
              <a:t>(4)	die Funktion des SI-Einheitensystems  …</a:t>
            </a:r>
          </a:p>
        </p:txBody>
      </p:sp>
      <p:sp>
        <p:nvSpPr>
          <p:cNvPr id="39" name="Textfeld 38"/>
          <p:cNvSpPr txBox="1"/>
          <p:nvPr/>
        </p:nvSpPr>
        <p:spPr>
          <a:xfrm>
            <a:off x="3347864" y="2564904"/>
            <a:ext cx="1728192" cy="584775"/>
          </a:xfrm>
          <a:prstGeom prst="rect">
            <a:avLst/>
          </a:prstGeom>
          <a:noFill/>
        </p:spPr>
        <p:txBody>
          <a:bodyPr wrap="square" rtlCol="0">
            <a:spAutoFit/>
          </a:bodyPr>
          <a:lstStyle/>
          <a:p>
            <a:pPr marL="361950" indent="-361950">
              <a:spcBef>
                <a:spcPts val="600"/>
              </a:spcBef>
            </a:pPr>
            <a:r>
              <a:rPr lang="de-DE" sz="1600" dirty="0" smtClean="0">
                <a:solidFill>
                  <a:srgbClr val="000000"/>
                </a:solidFill>
                <a:latin typeface="+mn-lt"/>
              </a:rPr>
              <a:t>(2)	an Beispielen beschreiben,</a:t>
            </a:r>
          </a:p>
        </p:txBody>
      </p:sp>
      <p:sp>
        <p:nvSpPr>
          <p:cNvPr id="40" name="Textfeld 39"/>
          <p:cNvSpPr txBox="1"/>
          <p:nvPr/>
        </p:nvSpPr>
        <p:spPr>
          <a:xfrm>
            <a:off x="5292080" y="2802414"/>
            <a:ext cx="1512168" cy="338554"/>
          </a:xfrm>
          <a:prstGeom prst="rect">
            <a:avLst/>
          </a:prstGeom>
          <a:noFill/>
        </p:spPr>
        <p:txBody>
          <a:bodyPr wrap="square" rtlCol="0">
            <a:spAutoFit/>
          </a:bodyPr>
          <a:lstStyle/>
          <a:p>
            <a:pPr marL="361950" indent="-361950">
              <a:spcBef>
                <a:spcPts val="600"/>
              </a:spcBef>
            </a:pPr>
            <a:r>
              <a:rPr lang="de-DE" sz="1600" dirty="0" smtClean="0">
                <a:solidFill>
                  <a:schemeClr val="bg1">
                    <a:lumMod val="85000"/>
                  </a:schemeClr>
                </a:solidFill>
                <a:latin typeface="+mn-lt"/>
              </a:rPr>
              <a:t>(2)	erläutern,</a:t>
            </a:r>
          </a:p>
        </p:txBody>
      </p:sp>
      <p:sp>
        <p:nvSpPr>
          <p:cNvPr id="41" name="Textfeld 40"/>
          <p:cNvSpPr txBox="1"/>
          <p:nvPr/>
        </p:nvSpPr>
        <p:spPr>
          <a:xfrm>
            <a:off x="6803296" y="1781528"/>
            <a:ext cx="2088232" cy="2151528"/>
          </a:xfrm>
          <a:prstGeom prst="rect">
            <a:avLst/>
          </a:prstGeom>
          <a:noFill/>
        </p:spPr>
        <p:txBody>
          <a:bodyPr wrap="square" tIns="72000" bIns="108000" rtlCol="0">
            <a:spAutoFit/>
          </a:bodyPr>
          <a:lstStyle/>
          <a:p>
            <a:pPr marL="361950" indent="-361950">
              <a:spcBef>
                <a:spcPts val="600"/>
              </a:spcBef>
              <a:tabLst>
                <a:tab pos="361950" algn="l"/>
              </a:tabLst>
            </a:pPr>
            <a:r>
              <a:rPr lang="de-DE" sz="1600" dirty="0" smtClean="0">
                <a:solidFill>
                  <a:schemeClr val="bg1"/>
                </a:solidFill>
                <a:latin typeface="+mn-lt"/>
              </a:rPr>
              <a:t>(1) 	an Beispielen beschreiben, dass Aussagen in der theoriegeleiteten Physik grundsätzlich empirisch überprüfbar sind 	</a:t>
            </a:r>
          </a:p>
        </p:txBody>
      </p:sp>
      <p:sp>
        <p:nvSpPr>
          <p:cNvPr id="42" name="Textfeld 41"/>
          <p:cNvSpPr txBox="1"/>
          <p:nvPr/>
        </p:nvSpPr>
        <p:spPr>
          <a:xfrm>
            <a:off x="3347864" y="4437112"/>
            <a:ext cx="1728192" cy="338554"/>
          </a:xfrm>
          <a:prstGeom prst="rect">
            <a:avLst/>
          </a:prstGeom>
          <a:noFill/>
        </p:spPr>
        <p:txBody>
          <a:bodyPr wrap="square" rtlCol="0">
            <a:spAutoFit/>
          </a:bodyPr>
          <a:lstStyle/>
          <a:p>
            <a:pPr>
              <a:spcBef>
                <a:spcPts val="600"/>
              </a:spcBef>
            </a:pPr>
            <a:r>
              <a:rPr lang="de-DE" sz="1600" dirty="0" smtClean="0">
                <a:solidFill>
                  <a:srgbClr val="000000"/>
                </a:solidFill>
                <a:latin typeface="+mn-lt"/>
              </a:rPr>
              <a:t>z.B. Lichtstrahl …</a:t>
            </a:r>
          </a:p>
        </p:txBody>
      </p:sp>
      <p:sp>
        <p:nvSpPr>
          <p:cNvPr id="43" name="Textfeld 42"/>
          <p:cNvSpPr txBox="1"/>
          <p:nvPr/>
        </p:nvSpPr>
        <p:spPr>
          <a:xfrm>
            <a:off x="5292080" y="4437112"/>
            <a:ext cx="1512168" cy="338554"/>
          </a:xfrm>
          <a:prstGeom prst="rect">
            <a:avLst/>
          </a:prstGeom>
          <a:noFill/>
        </p:spPr>
        <p:txBody>
          <a:bodyPr wrap="square" rtlCol="0">
            <a:spAutoFit/>
          </a:bodyPr>
          <a:lstStyle/>
          <a:p>
            <a:pPr marL="361950" indent="-361950">
              <a:spcBef>
                <a:spcPts val="600"/>
              </a:spcBef>
            </a:pPr>
            <a:r>
              <a:rPr lang="de-DE" sz="1600" dirty="0" smtClean="0">
                <a:solidFill>
                  <a:schemeClr val="bg1">
                    <a:lumMod val="85000"/>
                  </a:schemeClr>
                </a:solidFill>
                <a:latin typeface="+mn-lt"/>
              </a:rPr>
              <a:t>Teilchen, Atom</a:t>
            </a:r>
          </a:p>
        </p:txBody>
      </p:sp>
      <p:sp>
        <p:nvSpPr>
          <p:cNvPr id="44" name="Textfeld 43"/>
          <p:cNvSpPr txBox="1"/>
          <p:nvPr/>
        </p:nvSpPr>
        <p:spPr>
          <a:xfrm>
            <a:off x="7164288" y="4437112"/>
            <a:ext cx="1727960" cy="338554"/>
          </a:xfrm>
          <a:prstGeom prst="rect">
            <a:avLst/>
          </a:prstGeom>
          <a:noFill/>
        </p:spPr>
        <p:txBody>
          <a:bodyPr wrap="square" rtlCol="0">
            <a:spAutoFit/>
          </a:bodyPr>
          <a:lstStyle/>
          <a:p>
            <a:pPr marL="361950" indent="-361950">
              <a:spcBef>
                <a:spcPts val="600"/>
              </a:spcBef>
            </a:pPr>
            <a:r>
              <a:rPr lang="de-DE" sz="1600" dirty="0" smtClean="0">
                <a:solidFill>
                  <a:schemeClr val="bg1"/>
                </a:solidFill>
                <a:latin typeface="+mn-lt"/>
              </a:rPr>
              <a:t>Licht, Materie</a:t>
            </a:r>
          </a:p>
        </p:txBody>
      </p:sp>
      <p:sp>
        <p:nvSpPr>
          <p:cNvPr id="45" name="Textfeld 44"/>
          <p:cNvSpPr txBox="1"/>
          <p:nvPr/>
        </p:nvSpPr>
        <p:spPr>
          <a:xfrm>
            <a:off x="7164288" y="5160094"/>
            <a:ext cx="1727960" cy="1077218"/>
          </a:xfrm>
          <a:prstGeom prst="rect">
            <a:avLst/>
          </a:prstGeom>
          <a:noFill/>
        </p:spPr>
        <p:txBody>
          <a:bodyPr wrap="square" rtlCol="0">
            <a:spAutoFit/>
          </a:bodyPr>
          <a:lstStyle/>
          <a:p>
            <a:pPr>
              <a:spcBef>
                <a:spcPts val="600"/>
              </a:spcBef>
            </a:pPr>
            <a:r>
              <a:rPr lang="de-DE" sz="1600" dirty="0" smtClean="0">
                <a:solidFill>
                  <a:schemeClr val="bg1"/>
                </a:solidFill>
                <a:latin typeface="+mn-lt"/>
              </a:rPr>
              <a:t>die Bedeutung von </a:t>
            </a:r>
          </a:p>
          <a:p>
            <a:pPr>
              <a:spcBef>
                <a:spcPts val="0"/>
              </a:spcBef>
            </a:pPr>
            <a:r>
              <a:rPr lang="de-DE" sz="1600" i="1" dirty="0" smtClean="0">
                <a:solidFill>
                  <a:schemeClr val="bg1"/>
                </a:solidFill>
                <a:latin typeface="+mn-lt"/>
              </a:rPr>
              <a:t>Naturkonstanten</a:t>
            </a:r>
            <a:r>
              <a:rPr lang="de-DE" sz="1600" dirty="0" smtClean="0">
                <a:solidFill>
                  <a:schemeClr val="bg1"/>
                </a:solidFill>
                <a:latin typeface="+mn-lt"/>
              </a:rPr>
              <a:t> </a:t>
            </a:r>
          </a:p>
          <a:p>
            <a:pPr>
              <a:spcBef>
                <a:spcPts val="0"/>
              </a:spcBef>
            </a:pPr>
            <a:r>
              <a:rPr lang="de-DE" sz="1600" dirty="0" smtClean="0">
                <a:solidFill>
                  <a:schemeClr val="bg1"/>
                </a:solidFill>
                <a:latin typeface="+mn-lt"/>
              </a:rPr>
              <a:t>beschreiben</a:t>
            </a:r>
          </a:p>
        </p:txBody>
      </p:sp>
      <p:sp>
        <p:nvSpPr>
          <p:cNvPr id="46" name="Textfeld 45"/>
          <p:cNvSpPr txBox="1"/>
          <p:nvPr/>
        </p:nvSpPr>
        <p:spPr>
          <a:xfrm>
            <a:off x="3779912" y="5661248"/>
            <a:ext cx="1296144" cy="584775"/>
          </a:xfrm>
          <a:prstGeom prst="rect">
            <a:avLst/>
          </a:prstGeom>
          <a:noFill/>
        </p:spPr>
        <p:txBody>
          <a:bodyPr wrap="square" rtlCol="0">
            <a:spAutoFit/>
          </a:bodyPr>
          <a:lstStyle/>
          <a:p>
            <a:pPr>
              <a:spcBef>
                <a:spcPts val="600"/>
              </a:spcBef>
            </a:pPr>
            <a:r>
              <a:rPr lang="de-DE" sz="1600" dirty="0" smtClean="0">
                <a:solidFill>
                  <a:srgbClr val="000000"/>
                </a:solidFill>
                <a:latin typeface="+mn-lt"/>
              </a:rPr>
              <a:t>… an Bsp. beschreiben</a:t>
            </a:r>
          </a:p>
        </p:txBody>
      </p:sp>
      <p:sp>
        <p:nvSpPr>
          <p:cNvPr id="47" name="Textfeld 46"/>
          <p:cNvSpPr txBox="1"/>
          <p:nvPr/>
        </p:nvSpPr>
        <p:spPr>
          <a:xfrm>
            <a:off x="5292080" y="5724545"/>
            <a:ext cx="1512168" cy="338554"/>
          </a:xfrm>
          <a:prstGeom prst="rect">
            <a:avLst/>
          </a:prstGeom>
          <a:noFill/>
        </p:spPr>
        <p:txBody>
          <a:bodyPr wrap="square" rtlCol="0">
            <a:spAutoFit/>
          </a:bodyPr>
          <a:lstStyle/>
          <a:p>
            <a:pPr marL="361950" indent="-361950">
              <a:spcBef>
                <a:spcPts val="600"/>
              </a:spcBef>
            </a:pPr>
            <a:r>
              <a:rPr lang="de-DE" sz="1600" dirty="0" smtClean="0">
                <a:solidFill>
                  <a:schemeClr val="bg1">
                    <a:lumMod val="85000"/>
                  </a:schemeClr>
                </a:solidFill>
                <a:latin typeface="+mn-lt"/>
              </a:rPr>
              <a:t>… erläutern</a:t>
            </a:r>
          </a:p>
        </p:txBody>
      </p:sp>
      <p:cxnSp>
        <p:nvCxnSpPr>
          <p:cNvPr id="49" name="Gerade Verbindung 48"/>
          <p:cNvCxnSpPr/>
          <p:nvPr/>
        </p:nvCxnSpPr>
        <p:spPr>
          <a:xfrm>
            <a:off x="3347864" y="3933056"/>
            <a:ext cx="5544616" cy="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a:off x="3347864" y="4941168"/>
            <a:ext cx="5544616" cy="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23528" y="1484784"/>
            <a:ext cx="8568000" cy="0"/>
          </a:xfrm>
          <a:prstGeom prst="straightConnector1">
            <a:avLst/>
          </a:prstGeom>
          <a:ln w="76200">
            <a:solidFill>
              <a:srgbClr val="C00000"/>
            </a:solidFill>
            <a:headEnd type="none" w="med" len="med"/>
            <a:tailEnd type="triangle"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43"/>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50"/>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8"/>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4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5" grpId="0" animBg="1"/>
      <p:bldP spid="18" grpId="0" animBg="1"/>
      <p:bldP spid="19"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smtClean="0"/>
              <a:t>3. Leitperspektiven</a:t>
            </a:r>
            <a:endParaRPr lang="de-DE" sz="3200" b="1" dirty="0"/>
          </a:p>
        </p:txBody>
      </p:sp>
      <p:sp>
        <p:nvSpPr>
          <p:cNvPr id="3" name="Untertitel 2"/>
          <p:cNvSpPr>
            <a:spLocks noGrp="1"/>
          </p:cNvSpPr>
          <p:nvPr>
            <p:ph type="subTitle" idx="1"/>
          </p:nvPr>
        </p:nvSpPr>
        <p:spPr/>
        <p:txBody>
          <a:bodyPr/>
          <a:lstStyle/>
          <a:p>
            <a:r>
              <a:rPr lang="de-DE" dirty="0" smtClean="0"/>
              <a:t>Von den Leitperspektiven allgemein zum Bildungsplan Physik Kl. 7 bis 10</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Powerpoint_ZPG</Template>
  <TotalTime>0</TotalTime>
  <Words>1883</Words>
  <Application>Microsoft Office PowerPoint</Application>
  <PresentationFormat>Bildschirmpräsentation (4:3)</PresentationFormat>
  <Paragraphs>274</Paragraphs>
  <Slides>15</Slides>
  <Notes>12</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Powerpoint_ZPG</vt:lpstr>
      <vt:lpstr>Akzentverschiebungen  im BP Physik 2016/17</vt:lpstr>
      <vt:lpstr>Überblick</vt:lpstr>
      <vt:lpstr>1. Erwerb und Vertiefung der prozessbezogenen Kompetenzen</vt:lpstr>
      <vt:lpstr>1. Erwerb und Vertiefung der pbK</vt:lpstr>
      <vt:lpstr>1. Erwerb und Vertiefung der pbK</vt:lpstr>
      <vt:lpstr>2. Denk- und Arbeitsweisen der Physik</vt:lpstr>
      <vt:lpstr>2. Denk- und Arbeitsweisen</vt:lpstr>
      <vt:lpstr>2. Denk- und Arbeitsweisen (spiralcurricular)</vt:lpstr>
      <vt:lpstr>3. Leitperspektiven</vt:lpstr>
      <vt:lpstr>PowerPoint-Präsentation</vt:lpstr>
      <vt:lpstr>PowerPoint-Präsentation</vt:lpstr>
      <vt:lpstr>3. Leitperspektiven in Physik</vt:lpstr>
      <vt:lpstr>3. Leitperspektiven in Physik</vt:lpstr>
      <vt:lpstr>3. Leitperspektiven in Physik Kl. 9/10</vt:lpstr>
      <vt:lpstr>3. Leitperspektiven in Physik Kl. 9/10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Hettrich, Monica (RPS)</cp:lastModifiedBy>
  <cp:revision>416</cp:revision>
  <cp:lastPrinted>2014-11-07T09:42:53Z</cp:lastPrinted>
  <dcterms:created xsi:type="dcterms:W3CDTF">2015-09-30T07:16:42Z</dcterms:created>
  <dcterms:modified xsi:type="dcterms:W3CDTF">2018-01-02T10:42:22Z</dcterms:modified>
</cp:coreProperties>
</file>