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741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7" r:id="rId4"/>
    <p:sldId id="260" r:id="rId5"/>
    <p:sldId id="261" r:id="rId6"/>
    <p:sldId id="262" r:id="rId7"/>
    <p:sldId id="265" r:id="rId8"/>
    <p:sldId id="266" r:id="rId9"/>
    <p:sldId id="257" r:id="rId10"/>
    <p:sldId id="268" r:id="rId11"/>
    <p:sldId id="264" r:id="rId12"/>
    <p:sldId id="269" r:id="rId13"/>
    <p:sldId id="273" r:id="rId14"/>
    <p:sldId id="270" r:id="rId15"/>
    <p:sldId id="272" r:id="rId16"/>
    <p:sldId id="275" r:id="rId17"/>
    <p:sldId id="271" r:id="rId18"/>
    <p:sldId id="274" r:id="rId1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F99"/>
    <a:srgbClr val="FFFF00"/>
    <a:srgbClr val="0000CC"/>
    <a:srgbClr val="FF2F2F"/>
    <a:srgbClr val="660066"/>
    <a:srgbClr val="6600FF"/>
    <a:srgbClr val="00FF99"/>
    <a:srgbClr val="99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5" autoAdjust="0"/>
    <p:restoredTop sz="88559" autoAdjust="0"/>
  </p:normalViewPr>
  <p:slideViewPr>
    <p:cSldViewPr>
      <p:cViewPr varScale="1">
        <p:scale>
          <a:sx n="92" d="100"/>
          <a:sy n="92" d="100"/>
        </p:scale>
        <p:origin x="1362" y="78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F8FF1768-1DF2-410F-ABF6-E09C1CB8A55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70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Keine gänzlich neunen Themen, also z.B. nicht: </a:t>
            </a:r>
            <a:r>
              <a:rPr lang="de-DE" b="0" dirty="0"/>
              <a:t>ART, 10 Stunden Wechselstromlehre, … vor dem Abitur</a:t>
            </a:r>
          </a:p>
          <a:p>
            <a:r>
              <a:rPr lang="de-DE" b="1" dirty="0"/>
              <a:t>Im Vordergrund stehen</a:t>
            </a:r>
            <a:r>
              <a:rPr lang="de-DE" dirty="0"/>
              <a:t>: </a:t>
            </a:r>
            <a:r>
              <a:rPr lang="de-DE" b="1" dirty="0"/>
              <a:t>Mehr Experimentieren, mehr Vertiefungen und Anwendungen </a:t>
            </a:r>
            <a:r>
              <a:rPr lang="de-DE" dirty="0"/>
              <a:t>zum Thema. </a:t>
            </a:r>
            <a:br>
              <a:rPr lang="de-DE" dirty="0"/>
            </a:br>
            <a:r>
              <a:rPr lang="de-DE" dirty="0"/>
              <a:t>An umfangreiches „Drillen“ von Klausuraufgaben ist nicht gedacht. Der dritte Punkt soll nur deutlich machen, dass jetzt diese Aspekte ohne Hektik trainiert werden können – i.d.R. in Kombination mit Vertiefungen oder weiteren Experimente.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F8FF1768-1DF2-410F-ABF6-E09C1CB8A55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14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Elementare </a:t>
            </a:r>
            <a:r>
              <a:rPr lang="de-DE" dirty="0" err="1"/>
              <a:t>pbK</a:t>
            </a:r>
            <a:r>
              <a:rPr lang="de-DE" dirty="0"/>
              <a:t>, die in der Kursstufe quasi ständig vorkommen, werden hier nicht genannt.</a:t>
            </a:r>
          </a:p>
          <a:p>
            <a:r>
              <a:rPr lang="de-DE" dirty="0"/>
              <a:t>Beispiele: 2.1 (8) Umformungen zur Berechnung von Größen, 2.1 (13) </a:t>
            </a:r>
            <a:r>
              <a:rPr lang="de-DE" dirty="0" err="1"/>
              <a:t>physikal</a:t>
            </a:r>
            <a:r>
              <a:rPr lang="de-DE" dirty="0"/>
              <a:t>. Wissen anwenden, um Problem- und Aufgabenstellungen zu lösen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81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Beispiel-Jahresplanungen stellen einen möglichen realen Unterricht dar, wo naturgemäß auch weitere Teilthemen aufgenommen werden, die den BP sinnvoll ergänzen, aber nicht verpflichtend sind.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30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85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Obwohl der BP 2016 </a:t>
            </a:r>
            <a:r>
              <a:rPr lang="de-DE" dirty="0"/>
              <a:t>- anders als der </a:t>
            </a:r>
            <a:r>
              <a:rPr lang="de-DE" dirty="0" err="1"/>
              <a:t>kummulative</a:t>
            </a:r>
            <a:r>
              <a:rPr lang="de-DE" dirty="0"/>
              <a:t> BP 2004 – </a:t>
            </a:r>
            <a:r>
              <a:rPr lang="de-DE" b="1" dirty="0"/>
              <a:t>nicht alles aus früheren Klassenstufen in den höheren Klassenstufen wiederholt</a:t>
            </a:r>
            <a:r>
              <a:rPr lang="de-DE" dirty="0"/>
              <a:t>, </a:t>
            </a:r>
            <a:r>
              <a:rPr lang="de-DE" b="0" dirty="0"/>
              <a:t>werden natürlich Kenntnisse aus vorherigen Klassenstufen erwartet: z.B. U, I und R aus der E-Lehre oder Wissen aus der Mechanik Kl. 10 </a:t>
            </a:r>
            <a:r>
              <a:rPr lang="de-DE" dirty="0"/>
              <a:t>(Kraft, Geschwindigkeit, Energie,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 den Schwingungen wird beispielsweise nicht an die Grundlagen aus Kl. 10 erinnert, diese werden aber auch dort verlangt.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29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Obwohl der BP 2016 </a:t>
            </a:r>
            <a:r>
              <a:rPr lang="de-DE" dirty="0"/>
              <a:t>- anders als der </a:t>
            </a:r>
            <a:r>
              <a:rPr lang="de-DE" dirty="0" err="1"/>
              <a:t>kummulative</a:t>
            </a:r>
            <a:r>
              <a:rPr lang="de-DE" dirty="0"/>
              <a:t> BP 2004 – </a:t>
            </a:r>
            <a:r>
              <a:rPr lang="de-DE" b="1" dirty="0"/>
              <a:t>nicht alles aus früheren Klassenstufen in den höheren Klassenstufen wiederholt</a:t>
            </a:r>
            <a:r>
              <a:rPr lang="de-DE" dirty="0"/>
              <a:t>, </a:t>
            </a:r>
            <a:r>
              <a:rPr lang="de-DE" b="0" dirty="0"/>
              <a:t>werden natürlich Kenntnisse aus vorherigen Klassenstufen erwartet: z.B. U, I und R aus der E-Lehre oder Wissen aus der Mechanik Kl. 10 </a:t>
            </a:r>
            <a:r>
              <a:rPr lang="de-DE" dirty="0"/>
              <a:t>(Kraft, Geschwindigkeit, Energie, …)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34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Anekdote: </a:t>
            </a:r>
            <a:r>
              <a:rPr lang="de-DE" b="0" dirty="0"/>
              <a:t>Formelsatz im BP, Kommission hat keine Korrekturfahnen gesehen, Frage der Vereinheitlichung wurde daher nicht diskutiert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990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Anekdote: </a:t>
            </a:r>
            <a:r>
              <a:rPr lang="de-DE" b="0" dirty="0"/>
              <a:t>Formelsatz im BP, Kommission hat keine Korrekturfahnen gesehen, Frage der Vereinheitlichung wurde daher nicht diskutiert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65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35336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Jahresplanung für das Leistungsfach – ZPG VI Physik, 2020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40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 </a:t>
            </a:r>
            <a:fld id="{7317BCA4-C291-41D3-9721-8E93A773DD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4055"/>
            <a:ext cx="8517632" cy="634082"/>
          </a:xfrm>
        </p:spPr>
        <p:txBody>
          <a:bodyPr>
            <a:no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124744"/>
            <a:ext cx="8517632" cy="5328592"/>
          </a:xfrm>
        </p:spPr>
        <p:txBody>
          <a:bodyPr>
            <a:noAutofit/>
          </a:bodyPr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504056" cy="25387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798B12B-709B-439A-8673-906AD6825FF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1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7" r:id="rId2"/>
    <p:sldLayoutId id="2147483748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de-DE" dirty="0"/>
              <a:t>Jahresplanung Kursstufe Physik</a:t>
            </a:r>
            <a:br>
              <a:rPr lang="de-DE" dirty="0"/>
            </a:br>
            <a:r>
              <a:rPr lang="de-DE" dirty="0"/>
              <a:t>zum Bildungsplan 2016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592288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</a:rPr>
              <a:t>Beispiel für das 5-stündige Leistungsfach</a:t>
            </a:r>
          </a:p>
          <a:p>
            <a:endParaRPr lang="de-DE" dirty="0"/>
          </a:p>
          <a:p>
            <a:r>
              <a:rPr lang="de-DE" dirty="0"/>
              <a:t>Matthias Theis</a:t>
            </a:r>
          </a:p>
          <a:p>
            <a:r>
              <a:rPr lang="de-DE" dirty="0"/>
              <a:t>ZPG VI – Physik </a:t>
            </a:r>
          </a:p>
          <a:p>
            <a:endParaRPr lang="de-DE" dirty="0"/>
          </a:p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de-DE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0912E17-A36A-44B6-A5EA-2A4C400787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b="1" dirty="0"/>
              <a:t>Sichten Sie kurz die Jahresplanung zum Leistungsfach</a:t>
            </a:r>
            <a:r>
              <a:rPr lang="de-DE" dirty="0"/>
              <a:t>:</a:t>
            </a:r>
          </a:p>
          <a:p>
            <a:r>
              <a:rPr lang="de-DE" dirty="0"/>
              <a:t>Struktur anschauen, Querlesen</a:t>
            </a:r>
          </a:p>
          <a:p>
            <a:r>
              <a:rPr lang="de-DE" dirty="0"/>
              <a:t>Gibt es Fragen oder Rückmeldungen zur Jahresplanung?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Hinweis zum Basisfach:</a:t>
            </a:r>
          </a:p>
          <a:p>
            <a:r>
              <a:rPr lang="de-DE" dirty="0"/>
              <a:t>Jahresplanung Basisfach</a:t>
            </a:r>
            <a:br>
              <a:rPr lang="de-DE" dirty="0"/>
            </a:br>
            <a:r>
              <a:rPr lang="de-DE" sz="2000" dirty="0">
                <a:solidFill>
                  <a:srgbClr val="008000"/>
                </a:solidFill>
                <a:sym typeface="Wingdings" panose="05000000000000000000" pitchFamily="2" charset="2"/>
              </a:rPr>
              <a:t> ZPG-Material Kompetenzorientierung im Basisfach von H. Krämer</a:t>
            </a:r>
            <a:endParaRPr lang="de-DE" sz="2000" dirty="0">
              <a:solidFill>
                <a:srgbClr val="008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88E20B-BC17-4A5F-8A1D-EDF5B242D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Jahresplanung Leistungsfach sichten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665B08-0E03-4C47-84BB-E6FC394F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Jahresplanung für das Leistungsfach – ZPG VI Physik,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88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93C8F-CC59-47B2-9283-F188A111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634082"/>
          </a:xfrm>
        </p:spPr>
        <p:txBody>
          <a:bodyPr/>
          <a:lstStyle/>
          <a:p>
            <a:pPr algn="l"/>
            <a:r>
              <a:rPr lang="de-DE" sz="3200" b="1" dirty="0"/>
              <a:t>Vorlagen für eigene Jahresplanungen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B7F543-17DE-4BCF-9930-78696C8F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B12B-709B-439A-8673-906AD6825FF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C76C502-7EDA-446A-B20E-A63EC1C64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7920880" cy="5328592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/>
          <a:p>
            <a:r>
              <a:rPr lang="de-DE" sz="2000" dirty="0"/>
              <a:t>Exemplarische Jahres-</a:t>
            </a:r>
            <a:br>
              <a:rPr lang="de-DE" sz="2000" dirty="0"/>
            </a:br>
            <a:r>
              <a:rPr lang="de-DE" sz="2000" dirty="0" err="1"/>
              <a:t>planung</a:t>
            </a:r>
            <a:r>
              <a:rPr lang="de-DE" sz="2000" dirty="0"/>
              <a:t> als editierbare </a:t>
            </a:r>
            <a:br>
              <a:rPr lang="de-DE" sz="2000" dirty="0"/>
            </a:br>
            <a:r>
              <a:rPr lang="de-DE" sz="2000" dirty="0"/>
              <a:t>Word-Datei</a:t>
            </a:r>
            <a:br>
              <a:rPr lang="de-DE" sz="2000" dirty="0"/>
            </a:b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Excel-Datei mit </a:t>
            </a:r>
            <a:r>
              <a:rPr lang="de-DE" sz="2000" dirty="0" err="1"/>
              <a:t>aktuali</a:t>
            </a:r>
            <a:r>
              <a:rPr lang="de-DE" sz="2000" dirty="0"/>
              <a:t>-</a:t>
            </a:r>
            <a:br>
              <a:rPr lang="de-DE" sz="2000" dirty="0"/>
            </a:br>
            <a:r>
              <a:rPr lang="de-DE" sz="2000" dirty="0" err="1"/>
              <a:t>sierbarem</a:t>
            </a:r>
            <a:r>
              <a:rPr lang="de-DE" sz="2000" dirty="0"/>
              <a:t> Kalender als </a:t>
            </a:r>
            <a:br>
              <a:rPr lang="de-DE" sz="2000" dirty="0"/>
            </a:br>
            <a:r>
              <a:rPr lang="de-DE" sz="2000" dirty="0"/>
              <a:t>Vorlage für die konkrete </a:t>
            </a:r>
            <a:br>
              <a:rPr lang="de-DE" sz="2000" dirty="0"/>
            </a:br>
            <a:r>
              <a:rPr lang="de-DE" sz="2000" dirty="0"/>
              <a:t>Schuljahresplanung</a:t>
            </a:r>
            <a:br>
              <a:rPr lang="de-DE" sz="2000" dirty="0"/>
            </a:b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720BA7-57BA-486F-999D-8A6F5FA15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575" y="3933056"/>
            <a:ext cx="5308897" cy="230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1EFDB3-A355-4EF8-94F7-D34F0FE42E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13"/>
          <a:stretch/>
        </p:blipFill>
        <p:spPr>
          <a:xfrm>
            <a:off x="3511575" y="980728"/>
            <a:ext cx="5308897" cy="267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3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6FB7C75-3DE0-4FD0-940E-9E2C817E987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de-DE" b="1" dirty="0"/>
                  <a:t>Formel für die Induktivität einer schlanken Spule</a:t>
                </a:r>
              </a:p>
              <a:p>
                <a:pPr lvl="1"/>
                <a:r>
                  <a:rPr lang="de-DE" dirty="0"/>
                  <a:t>Der Bildungsplan enthält einen Tippfehler: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dirty="0"/>
                  <a:t> fehlt in 3.6.2.3 (5)</a:t>
                </a:r>
              </a:p>
              <a:p>
                <a:pPr lvl="1"/>
                <a:r>
                  <a:rPr lang="de-DE" dirty="0"/>
                  <a:t>Formel inklusive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dirty="0"/>
                  <a:t> unterrichten!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66FB7C75-3DE0-4FD0-940E-9E2C817E98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17" t="-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755E9435-3095-4E9F-9CCE-B01F174FB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Hinweise zur Jahresplanung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BC6EF6-BA74-42EB-89D8-99F61C8A7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Jahresplanung für das Leistungsfach – ZPG VI Physik, 2020</a:t>
            </a:r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2C481DA-D50F-4CC2-B022-81F205432CED}"/>
              </a:ext>
            </a:extLst>
          </p:cNvPr>
          <p:cNvGrpSpPr/>
          <p:nvPr/>
        </p:nvGrpSpPr>
        <p:grpSpPr>
          <a:xfrm>
            <a:off x="467544" y="2492896"/>
            <a:ext cx="8280920" cy="3672408"/>
            <a:chOff x="246926" y="1308895"/>
            <a:chExt cx="8605279" cy="384829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B6ABF57-BC2F-4D8F-A4E4-D6DFE18B7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092"/>
            <a:stretch/>
          </p:blipFill>
          <p:spPr>
            <a:xfrm>
              <a:off x="246926" y="1308895"/>
              <a:ext cx="8605279" cy="3848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E558109B-763C-474A-84F3-BDE2237BF254}"/>
                </a:ext>
              </a:extLst>
            </p:cNvPr>
            <p:cNvCxnSpPr/>
            <p:nvPr/>
          </p:nvCxnSpPr>
          <p:spPr>
            <a:xfrm>
              <a:off x="276567" y="5125293"/>
              <a:ext cx="854361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Legende mit Linie 1 9">
                <a:extLst>
                  <a:ext uri="{FF2B5EF4-FFF2-40B4-BE49-F238E27FC236}">
                    <a16:creationId xmlns:a16="http://schemas.microsoft.com/office/drawing/2014/main" id="{BEB788D9-FDEA-4304-8E19-6DD9FA5AF375}"/>
                  </a:ext>
                </a:extLst>
              </p:cNvPr>
              <p:cNvSpPr/>
              <p:nvPr/>
            </p:nvSpPr>
            <p:spPr>
              <a:xfrm>
                <a:off x="6804248" y="4581128"/>
                <a:ext cx="2232248" cy="909735"/>
              </a:xfrm>
              <a:prstGeom prst="borderCallout1">
                <a:avLst>
                  <a:gd name="adj1" fmla="val 51246"/>
                  <a:gd name="adj2" fmla="val -5475"/>
                  <a:gd name="adj3" fmla="val 118035"/>
                  <a:gd name="adj4" fmla="val -41773"/>
                </a:avLst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sz="2000" b="1" i="1" dirty="0">
                    <a:solidFill>
                      <a:srgbClr val="C00000"/>
                    </a:solidFill>
                  </a:rPr>
                  <a:t>Korrektur: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de-D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de-D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Legende mit Linie 1 9">
                <a:extLst>
                  <a:ext uri="{FF2B5EF4-FFF2-40B4-BE49-F238E27FC236}">
                    <a16:creationId xmlns:a16="http://schemas.microsoft.com/office/drawing/2014/main" id="{BEB788D9-FDEA-4304-8E19-6DD9FA5AF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581128"/>
                <a:ext cx="2232248" cy="909735"/>
              </a:xfrm>
              <a:prstGeom prst="borderCallout1">
                <a:avLst>
                  <a:gd name="adj1" fmla="val 51246"/>
                  <a:gd name="adj2" fmla="val -5475"/>
                  <a:gd name="adj3" fmla="val 118035"/>
                  <a:gd name="adj4" fmla="val -41773"/>
                </a:avLst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9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2213FA-C377-4DF4-BD23-4B7D445C57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Grundlagen aus Kl. 7-10 werden verlangt:</a:t>
            </a:r>
          </a:p>
          <a:p>
            <a:pPr lvl="1"/>
            <a:r>
              <a:rPr lang="de-DE" dirty="0"/>
              <a:t>zum Beispiel </a:t>
            </a:r>
            <a:r>
              <a:rPr lang="de-DE" i="1" dirty="0"/>
              <a:t>U, I </a:t>
            </a:r>
            <a:r>
              <a:rPr lang="de-DE" dirty="0"/>
              <a:t>und</a:t>
            </a:r>
            <a:r>
              <a:rPr lang="de-DE" i="1" dirty="0"/>
              <a:t> R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zum Beispiel </a:t>
            </a:r>
            <a:r>
              <a:rPr lang="de-DE" i="1" dirty="0"/>
              <a:t>F, v(t), s(t), </a:t>
            </a:r>
            <a:r>
              <a:rPr lang="de-DE" i="1" dirty="0" err="1"/>
              <a:t>E</a:t>
            </a:r>
            <a:r>
              <a:rPr lang="de-DE" i="1" baseline="-25000" dirty="0" err="1"/>
              <a:t>kin</a:t>
            </a:r>
            <a:endParaRPr lang="de-DE" i="1" baseline="-25000" dirty="0"/>
          </a:p>
          <a:p>
            <a:pPr lvl="1"/>
            <a:r>
              <a:rPr lang="de-DE" dirty="0"/>
              <a:t>An ausgewählten Stellen wird im BP 2016 explizit daran erinnert: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lvl="1"/>
            <a:endParaRPr lang="de-DE" sz="1200" dirty="0"/>
          </a:p>
          <a:p>
            <a:pPr lvl="1"/>
            <a:endParaRPr lang="de-DE" sz="1200" dirty="0"/>
          </a:p>
          <a:p>
            <a:pPr lvl="1"/>
            <a:endParaRPr lang="de-DE" dirty="0"/>
          </a:p>
          <a:p>
            <a:r>
              <a:rPr lang="de-DE" b="1" dirty="0"/>
              <a:t>Grundlagen aus Kl. 10 werden verlangt: </a:t>
            </a:r>
            <a:r>
              <a:rPr lang="de-DE" sz="2000" dirty="0"/>
              <a:t>waagerechter Wurf</a:t>
            </a:r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r>
              <a:rPr lang="de-DE" b="1" dirty="0"/>
              <a:t>Wiederholungsphasen dazu in der Jahresplanung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56E01C-C83C-46CC-A754-74AD9D2E2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Hinweise zur Jahresplanung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5B5418-60E4-4E07-B5B5-2B798B00A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Jahresplanung für das Leistungsfach – ZPG VI Physik, 2020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07FFE52-64E9-404B-BF24-D9A63CD946ED}"/>
              </a:ext>
            </a:extLst>
          </p:cNvPr>
          <p:cNvGrpSpPr/>
          <p:nvPr/>
        </p:nvGrpSpPr>
        <p:grpSpPr>
          <a:xfrm>
            <a:off x="974689" y="2420888"/>
            <a:ext cx="7412929" cy="1588398"/>
            <a:chOff x="974689" y="2420888"/>
            <a:chExt cx="7412929" cy="158839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C5B9166-A774-438F-84C0-C7824AE79049}"/>
                </a:ext>
              </a:extLst>
            </p:cNvPr>
            <p:cNvSpPr/>
            <p:nvPr/>
          </p:nvSpPr>
          <p:spPr>
            <a:xfrm>
              <a:off x="1431417" y="3160659"/>
              <a:ext cx="3896444" cy="19758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2E8A890-4D1D-4274-88D8-7F20D206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689" y="2856041"/>
              <a:ext cx="7412929" cy="115324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9F8E6DF-A383-4584-A16C-5A9C27A78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689" y="2420888"/>
              <a:ext cx="7412929" cy="435152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0901571-FEC9-4A02-8713-A2C1A03124F0}"/>
              </a:ext>
            </a:extLst>
          </p:cNvPr>
          <p:cNvGrpSpPr/>
          <p:nvPr/>
        </p:nvGrpSpPr>
        <p:grpSpPr>
          <a:xfrm>
            <a:off x="974689" y="4581128"/>
            <a:ext cx="7422454" cy="949654"/>
            <a:chOff x="974689" y="4581128"/>
            <a:chExt cx="7422454" cy="9496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271A61A-8222-4C93-A904-5D571745D2DD}"/>
                </a:ext>
              </a:extLst>
            </p:cNvPr>
            <p:cNvSpPr/>
            <p:nvPr/>
          </p:nvSpPr>
          <p:spPr>
            <a:xfrm>
              <a:off x="2369350" y="5255834"/>
              <a:ext cx="4408264" cy="21564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ACDAB444-FA41-444E-ACD7-4B2D43C71240}"/>
                </a:ext>
              </a:extLst>
            </p:cNvPr>
            <p:cNvGrpSpPr/>
            <p:nvPr/>
          </p:nvGrpSpPr>
          <p:grpSpPr>
            <a:xfrm>
              <a:off x="974689" y="4581128"/>
              <a:ext cx="7422454" cy="949654"/>
              <a:chOff x="1043608" y="2441246"/>
              <a:chExt cx="7422454" cy="949654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90976345-2032-4B7E-95C3-66778FC09E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3133" y="2780929"/>
                <a:ext cx="7412929" cy="609971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1060D5FE-45FE-4E31-A9C7-A9BEE5E343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3608" y="2441246"/>
                <a:ext cx="7412929" cy="4351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2213FA-C377-4DF4-BD23-4B7D445C57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Neu Inhalte im BP 2016 - Beispiele: </a:t>
            </a:r>
          </a:p>
          <a:p>
            <a:pPr lvl="1"/>
            <a:r>
              <a:rPr lang="de-DE" dirty="0"/>
              <a:t>Kreisbewegung von Ladungen senkrecht zu homogenen </a:t>
            </a:r>
            <a:br>
              <a:rPr lang="de-DE" dirty="0"/>
            </a:br>
            <a:r>
              <a:rPr lang="de-DE" dirty="0"/>
              <a:t>B-Feld wieder quantitativ verlangt (vgl. Grundlagen aus Sek I)</a:t>
            </a:r>
          </a:p>
          <a:p>
            <a:pPr lvl="1"/>
            <a:r>
              <a:rPr lang="de-DE" dirty="0"/>
              <a:t>Ladungen in gekreuzten homogenen E- und B-Feldern</a:t>
            </a:r>
          </a:p>
          <a:p>
            <a:pPr lvl="1"/>
            <a:r>
              <a:rPr lang="de-DE" dirty="0"/>
              <a:t>Ladungen im homogenen elektrischen Querfeld</a:t>
            </a:r>
          </a:p>
          <a:p>
            <a:pPr lvl="1"/>
            <a:r>
              <a:rPr lang="de-DE" dirty="0"/>
              <a:t>…</a:t>
            </a:r>
            <a:br>
              <a:rPr lang="de-DE" dirty="0"/>
            </a:br>
            <a:r>
              <a:rPr lang="de-DE" dirty="0"/>
              <a:t> </a:t>
            </a:r>
          </a:p>
          <a:p>
            <a:r>
              <a:rPr lang="de-DE" dirty="0"/>
              <a:t>Neue Inhalte sind in der Jahresplanung nicht gesondert hervorgehoben.</a:t>
            </a:r>
          </a:p>
          <a:p>
            <a:r>
              <a:rPr lang="de-DE" dirty="0"/>
              <a:t>Wenn Material der ZPG VI dazu vorhanden ist, wird darauf verwiesen.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56E01C-C83C-46CC-A754-74AD9D2E2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Hinweise zur Jahresplanung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5B5418-60E4-4E07-B5B5-2B798B00A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Jahresplanung für das Leistungsfach – ZPG VI Physik,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1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D2213FA-C377-4DF4-BD23-4B7D445C57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de-DE" b="1" dirty="0"/>
                  <a:t>Schreibweise bei Ladungen: </a:t>
                </a:r>
                <a:r>
                  <a:rPr lang="de-DE" b="1" i="1" dirty="0"/>
                  <a:t>q</a:t>
                </a:r>
                <a:r>
                  <a:rPr lang="de-DE" b="1" dirty="0"/>
                  <a:t> oder </a:t>
                </a:r>
                <a:r>
                  <a:rPr lang="de-DE" b="1" i="1" dirty="0"/>
                  <a:t>Q</a:t>
                </a:r>
                <a:endParaRPr lang="de-DE" b="1" dirty="0"/>
              </a:p>
              <a:p>
                <a:pPr lvl="1"/>
                <a:r>
                  <a:rPr lang="de-DE" dirty="0"/>
                  <a:t>Im BP 2016 werden Ladungen mit </a:t>
                </a:r>
                <a:r>
                  <a:rPr lang="de-DE" i="1" dirty="0"/>
                  <a:t>Q</a:t>
                </a:r>
                <a:r>
                  <a:rPr lang="de-DE" dirty="0"/>
                  <a:t> bezeichnet, </a:t>
                </a:r>
                <a:br>
                  <a:rPr lang="de-DE" dirty="0"/>
                </a:br>
                <a:r>
                  <a:rPr lang="de-DE" dirty="0"/>
                  <a:t>außer in den Formeln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de-DE" dirty="0"/>
                  <a:t> 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dirty="0"/>
                  <a:t>, wo </a:t>
                </a:r>
                <a:r>
                  <a:rPr lang="de-DE" i="1" dirty="0"/>
                  <a:t>q</a:t>
                </a:r>
                <a:r>
                  <a:rPr lang="de-DE" dirty="0"/>
                  <a:t> genutzt wird.</a:t>
                </a:r>
              </a:p>
              <a:p>
                <a:pPr lvl="1"/>
                <a:r>
                  <a:rPr lang="de-DE" dirty="0"/>
                  <a:t>Auch diese Formeln gelten natürlich nicht nur für betragsmäßig kleine „Probeladungen“ sondern für beliebige Ladungen.</a:t>
                </a:r>
              </a:p>
              <a:p>
                <a:pPr lvl="1"/>
                <a:r>
                  <a:rPr lang="de-DE" dirty="0"/>
                  <a:t>In der Jahresplanung wurden die Schreibweisen aus dem BP 2016 übernommen.</a:t>
                </a:r>
                <a:br>
                  <a:rPr lang="de-DE" dirty="0"/>
                </a:br>
                <a:endParaRPr lang="de-DE" sz="1000" dirty="0"/>
              </a:p>
              <a:p>
                <a:r>
                  <a:rPr lang="de-DE" b="1" dirty="0"/>
                  <a:t>Vorzeichen in der Gleichung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𝒊𝒏𝒅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̇"/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acc>
                  </m:oMath>
                </a14:m>
                <a:r>
                  <a:rPr lang="de-DE" b="1" dirty="0"/>
                  <a:t> </a:t>
                </a:r>
              </a:p>
              <a:p>
                <a:pPr lvl="1"/>
                <a:r>
                  <a:rPr lang="de-DE" dirty="0"/>
                  <a:t>Ohne Details zum Versuchsaufbau ist das Vorzeichen hier nicht eindeutig - anders als in der Maxwell-Gleichung für rot(E).</a:t>
                </a:r>
              </a:p>
              <a:p>
                <a:pPr lvl="1"/>
                <a:r>
                  <a:rPr lang="de-DE" dirty="0"/>
                  <a:t>In dieser Jahresplanung wird das Vorzeichen nachträglich als „Erinnerung“ an die </a:t>
                </a:r>
                <a:r>
                  <a:rPr lang="de-DE" dirty="0" err="1"/>
                  <a:t>Lenz‘sche</a:t>
                </a:r>
                <a:r>
                  <a:rPr lang="de-DE" dirty="0"/>
                  <a:t> Regel / Maxwellgleichung einführt.</a:t>
                </a:r>
              </a:p>
              <a:p>
                <a:pPr lvl="1"/>
                <a:r>
                  <a:rPr lang="de-DE" dirty="0"/>
                  <a:t>Formel wird inklusive des Vorzeichens im Abitur vorausgesetzt. 	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D2213FA-C377-4DF4-BD23-4B7D445C5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17" t="-8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4656E01C-C83C-46CC-A754-74AD9D2E2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Hinweise zur Jahresplanung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5B5418-60E4-4E07-B5B5-2B798B00A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Jahresplanung für das Leistungsfach – ZPG VI Physik,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9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D2213FA-C377-4DF4-BD23-4B7D445C57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2390" y="908720"/>
                <a:ext cx="8712098" cy="5328592"/>
              </a:xfrm>
            </p:spPr>
            <p:txBody>
              <a:bodyPr/>
              <a:lstStyle/>
              <a:p>
                <a:r>
                  <a:rPr lang="de-DE" b="1" dirty="0"/>
                  <a:t>Differenzialgleichungen im BP 2016</a:t>
                </a:r>
              </a:p>
              <a:p>
                <a:pPr lvl="1">
                  <a:spcAft>
                    <a:spcPts val="800"/>
                  </a:spcAft>
                  <a:tabLst>
                    <a:tab pos="3048000" algn="l"/>
                  </a:tabLst>
                </a:pPr>
                <a:r>
                  <a:rPr lang="de-DE" dirty="0"/>
                  <a:t>Der BP 2016 verlangt explizit, dass die Schülerinnen und Schüler folgende drei Differenzialgleichungen (</a:t>
                </a:r>
                <a:r>
                  <a:rPr lang="de-DE" dirty="0" err="1"/>
                  <a:t>DGLn</a:t>
                </a:r>
                <a:r>
                  <a:rPr lang="de-DE" dirty="0"/>
                  <a:t>) durch einen geeigneten Ansatz lösen können:</a:t>
                </a:r>
              </a:p>
              <a:p>
                <a:pPr marL="720725" lvl="1" indent="0">
                  <a:spcAft>
                    <a:spcPts val="800"/>
                  </a:spcAft>
                  <a:buNone/>
                  <a:tabLst>
                    <a:tab pos="3048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	</a:t>
                </a:r>
                <a:r>
                  <a:rPr lang="de-DE" sz="1800" dirty="0"/>
                  <a:t>Schwingungs-Differenzialgleichung Federpendel</a:t>
                </a:r>
              </a:p>
              <a:p>
                <a:pPr marL="720725" lvl="1" indent="0">
                  <a:spcAft>
                    <a:spcPts val="800"/>
                  </a:spcAft>
                  <a:buNone/>
                  <a:tabLst>
                    <a:tab pos="3048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dirty="0"/>
                  <a:t> 	</a:t>
                </a:r>
                <a:r>
                  <a:rPr lang="de-DE" sz="1800" dirty="0"/>
                  <a:t>Schwingungs-Differenzialgleichung Fadenpendel</a:t>
                </a:r>
              </a:p>
              <a:p>
                <a:pPr marL="720725" lvl="1" indent="0">
                  <a:spcAft>
                    <a:spcPts val="800"/>
                  </a:spcAft>
                  <a:buNone/>
                  <a:tabLst>
                    <a:tab pos="30480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de-DE" dirty="0"/>
                  <a:t> 	</a:t>
                </a:r>
                <a:r>
                  <a:rPr lang="de-DE" sz="1800" dirty="0"/>
                  <a:t>Schwingungs-Differenzialgleichung </a:t>
                </a:r>
                <a:r>
                  <a:rPr lang="de-DE" sz="1800" dirty="0" err="1"/>
                  <a:t>em</a:t>
                </a:r>
                <a:r>
                  <a:rPr lang="de-DE" sz="1800" dirty="0"/>
                  <a:t>-Schwingkreis    </a:t>
                </a:r>
                <a:br>
                  <a:rPr lang="de-DE" dirty="0"/>
                </a:br>
                <a:endParaRPr lang="de-DE" dirty="0"/>
              </a:p>
              <a:p>
                <a:pPr marL="803275" lvl="1" indent="-342900">
                  <a:spcAft>
                    <a:spcPts val="800"/>
                  </a:spcAft>
                  <a:tabLst>
                    <a:tab pos="3048000" algn="l"/>
                  </a:tabLst>
                </a:pPr>
                <a:r>
                  <a:rPr lang="de-DE" dirty="0"/>
                  <a:t>Mehr zu Differenzialgleichungen:</a:t>
                </a:r>
                <a:br>
                  <a:rPr lang="de-DE" dirty="0"/>
                </a:br>
                <a:r>
                  <a:rPr lang="de-DE" sz="2000" dirty="0">
                    <a:solidFill>
                      <a:srgbClr val="008000"/>
                    </a:solidFill>
                    <a:sym typeface="Wingdings" panose="05000000000000000000" pitchFamily="2" charset="2"/>
                  </a:rPr>
                  <a:t> ZPG-Material Gelenkstellen und Knackpunkte in der Kursstufe</a:t>
                </a:r>
                <a:endParaRPr lang="de-DE" sz="2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5D2213FA-C377-4DF4-BD23-4B7D445C5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2390" y="908720"/>
                <a:ext cx="8712098" cy="5328592"/>
              </a:xfrm>
              <a:blipFill>
                <a:blip r:embed="rId3"/>
                <a:stretch>
                  <a:fillRect l="-909" t="-801" r="-20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4656E01C-C83C-46CC-A754-74AD9D2E2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Hinweise zur Jahresplanung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5B5418-60E4-4E07-B5B5-2B798B00A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Jahresplanung für das Leistungsfach – ZPG VI Physik,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00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2213FA-C377-4DF4-BD23-4B7D445C57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Laser-Speckle (aus dem Themengebiet Wellenoptik): </a:t>
            </a:r>
          </a:p>
          <a:p>
            <a:pPr lvl="1"/>
            <a:r>
              <a:rPr lang="de-DE" dirty="0"/>
              <a:t>im schulischen Kontext neuer Begriff </a:t>
            </a:r>
          </a:p>
          <a:p>
            <a:pPr lvl="1"/>
            <a:r>
              <a:rPr lang="de-DE" dirty="0"/>
              <a:t>Lichtfleck eines Laserpointer auf einer Wand / einem Schirm: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Die sichtbare körnige Struktur beruht auf der Interferenz bei der Streuung an einer optisch rauen Oberfläche.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56E01C-C83C-46CC-A754-74AD9D2E2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Hinweise zur Jahresplanung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5B5418-60E4-4E07-B5B5-2B798B00A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Jahresplanung für das Leistungsfach – ZPG VI Physik, 2020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C30171-433D-41B9-A628-493828444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194" y="2204864"/>
            <a:ext cx="2507612" cy="250761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0BAFF53-D084-4B22-B855-12BDFC396CAB}"/>
              </a:ext>
            </a:extLst>
          </p:cNvPr>
          <p:cNvSpPr txBox="1"/>
          <p:nvPr/>
        </p:nvSpPr>
        <p:spPr>
          <a:xfrm>
            <a:off x="5954669" y="4064404"/>
            <a:ext cx="277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Abb. von </a:t>
            </a:r>
            <a:r>
              <a:rPr lang="en-US" sz="1200" dirty="0" err="1">
                <a:latin typeface="Arial Narrow" panose="020B0606020202030204" pitchFamily="34" charset="0"/>
              </a:rPr>
              <a:t>Epzcaw</a:t>
            </a:r>
            <a:r>
              <a:rPr lang="en-US" sz="1200" dirty="0">
                <a:latin typeface="Arial Narrow" panose="020B0606020202030204" pitchFamily="34" charset="0"/>
              </a:rPr>
              <a:t> - Own work, Public Domain, https://commons.wikimedia.org/w/index.php?curid=4608610</a:t>
            </a:r>
          </a:p>
        </p:txBody>
      </p:sp>
    </p:spTree>
    <p:extLst>
      <p:ext uri="{BB962C8B-B14F-4D97-AF65-F5344CB8AC3E}">
        <p14:creationId xmlns:p14="http://schemas.microsoft.com/office/powerpoint/2010/main" val="40797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9FDE7D0-2BE0-49A8-AA99-105B10BEB3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Nutzung verschiedener Darstellungen für Felder</a:t>
            </a:r>
          </a:p>
          <a:p>
            <a:pPr lvl="1"/>
            <a:r>
              <a:rPr lang="de-DE" dirty="0"/>
              <a:t>Für die in der Jahresplanung vorgeschlagenen unterschiedlichen Felddarstellungen kann z.B. die Software </a:t>
            </a:r>
            <a:r>
              <a:rPr lang="de-DE" dirty="0" err="1"/>
              <a:t>FeldLab</a:t>
            </a:r>
            <a:r>
              <a:rPr lang="de-DE" dirty="0"/>
              <a:t> von M. </a:t>
            </a:r>
            <a:r>
              <a:rPr lang="de-DE" dirty="0" err="1"/>
              <a:t>Suleder</a:t>
            </a:r>
            <a:r>
              <a:rPr lang="de-DE" dirty="0"/>
              <a:t> genutzt werden:</a:t>
            </a:r>
            <a:br>
              <a:rPr lang="de-DE" dirty="0"/>
            </a:br>
            <a:r>
              <a:rPr lang="de-DE" dirty="0"/>
              <a:t>http://www.physikdidaktik.uni-karlsruhe.de/software/fieldlab/</a:t>
            </a:r>
          </a:p>
          <a:p>
            <a:pPr marL="457200" lvl="1" indent="0">
              <a:buNone/>
            </a:pP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B75A68-608E-492D-8CE5-986BD057A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Hinweise zur Jahresplanung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F2BC2E-3D5F-4ACA-B26B-E80DF4B06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Jahresplanung für das Leistungsfach – ZPG VI Physik, 2020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6B6C0D-F35A-4145-A807-40E109FCBF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815" y="3001673"/>
            <a:ext cx="2181028" cy="1142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21E35F-7F87-4D4F-B6CA-B791F06006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75" y="2959090"/>
            <a:ext cx="2143857" cy="11974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DF39F5-51DB-4F85-A38A-036BA09675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77" y="3001672"/>
            <a:ext cx="2262475" cy="1133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93CAC5-96CD-4B39-A5EF-EFDA5E63F7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210" y="4565867"/>
            <a:ext cx="2134633" cy="1198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2F1BFB-0E03-4833-A597-71028849A7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77" y="4598201"/>
            <a:ext cx="2262475" cy="1166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68D3B7-2EDB-4596-9BB5-6FDDDB2F96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98" y="4598201"/>
            <a:ext cx="2134634" cy="1197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6EF6C73-389B-4E19-97F6-1BD2611DD168}"/>
              </a:ext>
            </a:extLst>
          </p:cNvPr>
          <p:cNvSpPr txBox="1"/>
          <p:nvPr/>
        </p:nvSpPr>
        <p:spPr>
          <a:xfrm>
            <a:off x="6331815" y="5810781"/>
            <a:ext cx="240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 Narrow" panose="020B0606020202030204" pitchFamily="34" charset="0"/>
              </a:rPr>
              <a:t>Abbildungen</a:t>
            </a:r>
            <a:r>
              <a:rPr lang="en-US" sz="1000" dirty="0">
                <a:latin typeface="Arial Narrow" panose="020B0606020202030204" pitchFamily="34" charset="0"/>
              </a:rPr>
              <a:t>: M. Theis, </a:t>
            </a:r>
            <a:r>
              <a:rPr lang="de-DE" sz="1000" dirty="0">
                <a:latin typeface="Arial Narrow" panose="020B0606020202030204" pitchFamily="34" charset="0"/>
              </a:rPr>
              <a:t>erstellt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mit</a:t>
            </a:r>
            <a:r>
              <a:rPr lang="en-US" sz="1000" dirty="0">
                <a:latin typeface="Arial Narrow" panose="020B0606020202030204" pitchFamily="34" charset="0"/>
              </a:rPr>
              <a:t> der Software </a:t>
            </a:r>
            <a:r>
              <a:rPr lang="en-US" sz="1000" dirty="0" err="1">
                <a:latin typeface="Arial Narrow" panose="020B0606020202030204" pitchFamily="34" charset="0"/>
              </a:rPr>
              <a:t>FeldLab</a:t>
            </a:r>
            <a:r>
              <a:rPr lang="en-US" sz="1000" dirty="0">
                <a:latin typeface="Arial Narrow" panose="020B0606020202030204" pitchFamily="34" charset="0"/>
              </a:rPr>
              <a:t> (</a:t>
            </a:r>
            <a:r>
              <a:rPr lang="en-US" sz="1000" dirty="0" err="1">
                <a:latin typeface="Arial Narrow" panose="020B0606020202030204" pitchFamily="34" charset="0"/>
              </a:rPr>
              <a:t>siehe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en-US" sz="1000" dirty="0" err="1">
                <a:latin typeface="Arial Narrow" panose="020B0606020202030204" pitchFamily="34" charset="0"/>
              </a:rPr>
              <a:t>oben</a:t>
            </a:r>
            <a:r>
              <a:rPr lang="en-US" sz="1000" dirty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7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B6BD99F-9892-48B9-987E-32A1CDA2F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</p:spPr>
        <p:txBody>
          <a:bodyPr/>
          <a:lstStyle/>
          <a:p>
            <a:r>
              <a:rPr lang="de-DE" dirty="0"/>
              <a:t>Keine Beispielcurricula für die Kursstufe </a:t>
            </a:r>
            <a:br>
              <a:rPr lang="de-DE" dirty="0"/>
            </a:br>
            <a:r>
              <a:rPr lang="de-DE" dirty="0"/>
              <a:t>wie aus Kl. 7/8 und Kl. 9/10 gewohnt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Stattdessen wurde die ZPG Physik</a:t>
            </a:r>
            <a:br>
              <a:rPr lang="de-DE" dirty="0"/>
            </a:br>
            <a:r>
              <a:rPr lang="de-DE" dirty="0"/>
              <a:t>beauftragt, zusätzlich exemplarische</a:t>
            </a:r>
            <a:br>
              <a:rPr lang="de-DE" dirty="0"/>
            </a:br>
            <a:r>
              <a:rPr lang="de-DE" dirty="0"/>
              <a:t>Jahresplanungen zu erstellen:</a:t>
            </a:r>
          </a:p>
          <a:p>
            <a:pPr lvl="1"/>
            <a:r>
              <a:rPr lang="de-DE" dirty="0"/>
              <a:t>eine exemplarische Jahresplanung für</a:t>
            </a:r>
            <a:br>
              <a:rPr lang="de-DE" dirty="0"/>
            </a:br>
            <a:r>
              <a:rPr lang="de-DE" dirty="0"/>
              <a:t>das  Leistungsfach</a:t>
            </a:r>
          </a:p>
          <a:p>
            <a:pPr lvl="1"/>
            <a:r>
              <a:rPr lang="de-DE" dirty="0"/>
              <a:t>eine exemplarische Jahresplanung für</a:t>
            </a:r>
            <a:br>
              <a:rPr lang="de-DE" dirty="0"/>
            </a:br>
            <a:r>
              <a:rPr lang="de-DE" dirty="0"/>
              <a:t>das  Basisfach</a:t>
            </a:r>
          </a:p>
          <a:p>
            <a:r>
              <a:rPr lang="de-DE" dirty="0"/>
              <a:t>Weniger Manpower, </a:t>
            </a:r>
            <a:r>
              <a:rPr lang="de-DE" dirty="0">
                <a:sym typeface="Wingdings" panose="05000000000000000000" pitchFamily="2" charset="2"/>
              </a:rPr>
              <a:t>andere Struktur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im Vergleich zu den Beispielcurricula </a:t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3FAB26-7F6A-4104-AEA6-F78F69C81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Exemplarische Jahresplanung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7C899B-BA9F-427B-849E-EF47242B6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Jahresplanung für das Leistungsfach – ZPG VI Physik, 2020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EEFFA4-AAC6-4A82-9AFE-468962B388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6985">
            <a:off x="6460381" y="670729"/>
            <a:ext cx="2063256" cy="2546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FFF914-A48F-4E6E-8A6F-785B72A7C6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315">
            <a:off x="6358036" y="3259307"/>
            <a:ext cx="2414215" cy="32906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AA647D9-50E1-428D-9803-AFC9BC1BC9CE}"/>
              </a:ext>
            </a:extLst>
          </p:cNvPr>
          <p:cNvCxnSpPr>
            <a:cxnSpLocks/>
          </p:cNvCxnSpPr>
          <p:nvPr/>
        </p:nvCxnSpPr>
        <p:spPr>
          <a:xfrm>
            <a:off x="6344442" y="1038040"/>
            <a:ext cx="2341523" cy="193034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7B9142F-1E14-4B3B-9591-170C5D599D8E}"/>
              </a:ext>
            </a:extLst>
          </p:cNvPr>
          <p:cNvCxnSpPr>
            <a:cxnSpLocks/>
          </p:cNvCxnSpPr>
          <p:nvPr/>
        </p:nvCxnSpPr>
        <p:spPr>
          <a:xfrm flipV="1">
            <a:off x="6416136" y="1067604"/>
            <a:ext cx="2198106" cy="187121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BBABA0-EAA3-4DAE-9304-A69C4E15A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784106" cy="53285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5-te Stunde soll nicht für gänzlich neue Themen verwendet werden.</a:t>
            </a:r>
            <a:br>
              <a:rPr lang="de-DE" dirty="0"/>
            </a:br>
            <a:endParaRPr lang="de-DE" dirty="0"/>
          </a:p>
          <a:p>
            <a:pPr marL="0" indent="0">
              <a:spcAft>
                <a:spcPts val="1200"/>
              </a:spcAft>
              <a:buNone/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Möglichkeiten zur Nutzung der zusätzlichen Zeit:</a:t>
            </a:r>
            <a:endParaRPr lang="de-DE" sz="1800" dirty="0"/>
          </a:p>
          <a:p>
            <a:r>
              <a:rPr lang="de-DE" sz="2000" dirty="0"/>
              <a:t>Mehr Zeit für umfangreichere Schülerexperimente</a:t>
            </a:r>
            <a:br>
              <a:rPr lang="de-DE" sz="2000" dirty="0"/>
            </a:br>
            <a:r>
              <a:rPr lang="de-DE" sz="1700" dirty="0"/>
              <a:t>(u.a. Hypothesen prüfen, Experimente selbst planen, Messfehler bewerten)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Vorschläge in der Jahresplanung in </a:t>
            </a:r>
            <a:r>
              <a:rPr lang="de-DE" sz="2000" dirty="0">
                <a:solidFill>
                  <a:srgbClr val="C00000"/>
                </a:solidFill>
                <a:sym typeface="Wingdings" panose="05000000000000000000" pitchFamily="2" charset="2"/>
              </a:rPr>
              <a:t>roter Schrift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Mehr Zeit für Vertiefungen und Anwendungen</a:t>
            </a:r>
            <a:br>
              <a:rPr lang="de-DE" sz="2000" dirty="0"/>
            </a:br>
            <a:r>
              <a:rPr lang="de-DE" sz="1700" dirty="0"/>
              <a:t>(im Rahmen der Themen des Bildungsplans)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Vorschläge in der Jahresplanung in </a:t>
            </a:r>
            <a:r>
              <a:rPr lang="de-DE" sz="2000" dirty="0">
                <a:solidFill>
                  <a:srgbClr val="0000CC"/>
                </a:solidFill>
                <a:sym typeface="Wingdings" panose="05000000000000000000" pitchFamily="2" charset="2"/>
              </a:rPr>
              <a:t>blauer Schrift</a:t>
            </a:r>
            <a:br>
              <a:rPr lang="de-DE" sz="2000" dirty="0">
                <a:solidFill>
                  <a:srgbClr val="0000CC"/>
                </a:solidFill>
                <a:sym typeface="Wingdings" panose="05000000000000000000" pitchFamily="2" charset="2"/>
              </a:rPr>
            </a:br>
            <a:endParaRPr lang="de-DE" sz="2000" dirty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r>
              <a:rPr lang="de-DE" sz="2000" dirty="0"/>
              <a:t>Mehr Zeit für Kompetenztraining und Training von Lösungsstrategien</a:t>
            </a:r>
          </a:p>
          <a:p>
            <a:pPr marL="355600" lvl="1" indent="0">
              <a:buNone/>
            </a:pPr>
            <a:r>
              <a:rPr lang="de-DE" sz="1700" dirty="0"/>
              <a:t>(u.a. auch physikalisches Erklären / Erläutern, Operatoren, Lösungsdokumentation)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6116F2-F179-4FB9-96C8-52CA26F93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Hinweise zur fünften Stunde im Leistungsfach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D88911-2497-4FA5-9CF3-218AF4A52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Jahresplanung für das Leistungsfach – ZPG VI Physik, 2020</a:t>
            </a:r>
          </a:p>
        </p:txBody>
      </p:sp>
    </p:spTree>
    <p:extLst>
      <p:ext uri="{BB962C8B-B14F-4D97-AF65-F5344CB8AC3E}">
        <p14:creationId xmlns:p14="http://schemas.microsoft.com/office/powerpoint/2010/main" val="14307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3A77A9A-F153-4648-A430-FD5AD5940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506" y="980728"/>
            <a:ext cx="8556986" cy="19555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800" b="1" dirty="0"/>
              <a:t>Zeitangaben für die Themenblöcke in Wochen </a:t>
            </a:r>
            <a:r>
              <a:rPr lang="de-DE" sz="1800" dirty="0"/>
              <a:t>(ca.) </a:t>
            </a:r>
            <a:r>
              <a:rPr lang="de-DE" sz="1800" dirty="0">
                <a:sym typeface="Wingdings" panose="05000000000000000000" pitchFamily="2" charset="2"/>
              </a:rPr>
              <a:t> grober Überblick</a:t>
            </a:r>
            <a:endParaRPr lang="de-DE" sz="1800" dirty="0"/>
          </a:p>
          <a:p>
            <a:pPr>
              <a:spcAft>
                <a:spcPts val="600"/>
              </a:spcAft>
            </a:pPr>
            <a:r>
              <a:rPr lang="de-DE" sz="1800" dirty="0"/>
              <a:t>Planung anhand der inhaltsbezogenen Kompetenzen strukturiert (erste Spalte)</a:t>
            </a:r>
            <a:br>
              <a:rPr lang="de-DE" sz="1800" dirty="0"/>
            </a:br>
            <a:r>
              <a:rPr lang="de-DE" sz="1800" dirty="0"/>
              <a:t>mit </a:t>
            </a:r>
            <a:r>
              <a:rPr lang="de-DE" sz="1800" b="1" dirty="0"/>
              <a:t>Zeitangaben in Einzelstunden </a:t>
            </a:r>
            <a:r>
              <a:rPr lang="de-DE" sz="1800" dirty="0"/>
              <a:t>zu 45 min (zweite Spalte) 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Beispielhafte Zuordnung wichtiger </a:t>
            </a:r>
            <a:r>
              <a:rPr lang="de-DE" sz="1800" b="1" dirty="0"/>
              <a:t>prozessbezogener Kompetenzen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5CDE37-F021-49D2-8AF3-04AB2A938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bietet die exemplarische Jahresplanung?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14B1E4-06D1-4758-A38E-7888E6485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Jahresplanung für das Leistungsfach – ZPG VI Physik, 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D7E526-6D71-4A06-B7F7-DB6E5E24D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06" y="2708920"/>
            <a:ext cx="8474751" cy="329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7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05CDE37-F021-49D2-8AF3-04AB2A938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bietet die exemplarische Jahresplanung?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14B1E4-06D1-4758-A38E-7888E6485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Jahresplanung für das Leistungsfach – ZPG VI Physik, 2020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DD9EA0A6-866A-4042-B0E8-E6C8FBA006CF}"/>
              </a:ext>
            </a:extLst>
          </p:cNvPr>
          <p:cNvSpPr txBox="1">
            <a:spLocks/>
          </p:cNvSpPr>
          <p:nvPr/>
        </p:nvSpPr>
        <p:spPr>
          <a:xfrm>
            <a:off x="252389" y="924156"/>
            <a:ext cx="8556986" cy="20506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b="1" dirty="0"/>
              <a:t>Fachbegriffe, Formeln</a:t>
            </a:r>
            <a:r>
              <a:rPr lang="de-DE" sz="1800" dirty="0"/>
              <a:t>: </a:t>
            </a:r>
            <a:r>
              <a:rPr lang="de-DE" sz="1800" i="1" dirty="0"/>
              <a:t>Kursivschreibung </a:t>
            </a:r>
            <a:r>
              <a:rPr lang="de-DE" sz="1800" dirty="0"/>
              <a:t>des Bildungsplan in der linken Spalte übernommen </a:t>
            </a:r>
          </a:p>
          <a:p>
            <a:pPr>
              <a:spcAft>
                <a:spcPts val="600"/>
              </a:spcAft>
            </a:pPr>
            <a:r>
              <a:rPr lang="de-DE" sz="1800" b="1" dirty="0"/>
              <a:t>Hinweise zur Verwendung der</a:t>
            </a:r>
            <a:r>
              <a:rPr lang="de-DE" sz="1800" dirty="0"/>
              <a:t> hinzugekommenen </a:t>
            </a:r>
            <a:r>
              <a:rPr lang="de-DE" sz="1800" b="1" dirty="0"/>
              <a:t>5-ten Stunde</a:t>
            </a:r>
            <a:r>
              <a:rPr lang="de-DE" sz="1800" dirty="0"/>
              <a:t>:</a:t>
            </a:r>
            <a:br>
              <a:rPr lang="de-DE" sz="1800" dirty="0"/>
            </a:br>
            <a:r>
              <a:rPr lang="de-DE" sz="1800" dirty="0"/>
              <a:t>Vorschläge für (umfangreichere) </a:t>
            </a:r>
            <a:r>
              <a:rPr lang="de-DE" sz="1800" dirty="0">
                <a:solidFill>
                  <a:srgbClr val="C00000"/>
                </a:solidFill>
              </a:rPr>
              <a:t>Schülerexperimente in roter Schrift</a:t>
            </a:r>
            <a:r>
              <a:rPr lang="de-DE" sz="1800" dirty="0"/>
              <a:t>,</a:t>
            </a:r>
            <a:br>
              <a:rPr lang="de-DE" sz="1800" dirty="0"/>
            </a:br>
            <a:r>
              <a:rPr lang="de-DE" sz="1800" dirty="0"/>
              <a:t>Vorschläge für mögliche </a:t>
            </a:r>
            <a:r>
              <a:rPr lang="de-DE" sz="1800" dirty="0">
                <a:solidFill>
                  <a:srgbClr val="0000CC"/>
                </a:solidFill>
              </a:rPr>
              <a:t>Vertiefungen und Anwendungen in blauer Schrift</a:t>
            </a:r>
          </a:p>
          <a:p>
            <a:pPr>
              <a:spcAft>
                <a:spcPts val="600"/>
              </a:spcAft>
            </a:pPr>
            <a:r>
              <a:rPr lang="de-DE" sz="1800" dirty="0"/>
              <a:t>Hinweise auf </a:t>
            </a:r>
            <a:r>
              <a:rPr lang="de-DE" sz="1800" dirty="0">
                <a:solidFill>
                  <a:srgbClr val="008000"/>
                </a:solidFill>
              </a:rPr>
              <a:t>Materialien der ZPG VI in grüner Schrift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007831-E7E3-445E-BC34-8FDED96AB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50" y="3046833"/>
            <a:ext cx="8590130" cy="333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6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05CDE37-F021-49D2-8AF3-04AB2A938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bietet die exemplarische Jahresplanung?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14B1E4-06D1-4758-A38E-7888E6485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Jahresplanung für das Leistungsfach – ZPG VI Physik, 2020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DD9EA0A6-866A-4042-B0E8-E6C8FBA006CF}"/>
              </a:ext>
            </a:extLst>
          </p:cNvPr>
          <p:cNvSpPr txBox="1">
            <a:spLocks/>
          </p:cNvSpPr>
          <p:nvPr/>
        </p:nvSpPr>
        <p:spPr>
          <a:xfrm>
            <a:off x="252389" y="924156"/>
            <a:ext cx="8556986" cy="16951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b="1" dirty="0"/>
              <a:t>Fakultative Themen </a:t>
            </a:r>
            <a:r>
              <a:rPr lang="de-DE" sz="1800" dirty="0"/>
              <a:t>in [eckigen Klammern]:</a:t>
            </a:r>
            <a:br>
              <a:rPr lang="de-DE" sz="1800" dirty="0"/>
            </a:br>
            <a:r>
              <a:rPr lang="de-DE" sz="1800" dirty="0"/>
              <a:t>Diese Themen werden vom Bildungsplan 2016 nicht verlangt.</a:t>
            </a:r>
            <a:r>
              <a:rPr lang="de-DE" sz="1800" b="1" dirty="0"/>
              <a:t> </a:t>
            </a:r>
            <a:endParaRPr lang="de-DE" sz="1800" dirty="0">
              <a:solidFill>
                <a:srgbClr val="008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42DA09-78E0-4B93-B8B2-C0B12CFCB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10" y="1803440"/>
            <a:ext cx="8486662" cy="220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7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9FBA2-745E-4FEF-9316-D60C9F00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634082"/>
          </a:xfrm>
        </p:spPr>
        <p:txBody>
          <a:bodyPr/>
          <a:lstStyle/>
          <a:p>
            <a:pPr algn="l"/>
            <a:r>
              <a:rPr lang="de-DE" sz="3200" b="1" dirty="0"/>
              <a:t>Übersicht der Jahresplanung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F7BD04-EAF8-4915-891B-00A61FBC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B12B-709B-439A-8673-906AD6825FFC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FE1AFB78-757A-4B68-933F-E21512A47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23020"/>
              </p:ext>
            </p:extLst>
          </p:nvPr>
        </p:nvGraphicFramePr>
        <p:xfrm>
          <a:off x="319930" y="2780928"/>
          <a:ext cx="8517632" cy="3169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07088">
                  <a:extLst>
                    <a:ext uri="{9D8B030D-6E8A-4147-A177-3AD203B41FA5}">
                      <a16:colId xmlns:a16="http://schemas.microsoft.com/office/drawing/2014/main" val="3579216875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62144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Themengebiet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Zeit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1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Mechanische Schwingungen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7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365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Elektrisches Feld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8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853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Magnetfeld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4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53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Induktion, Elektromagnetismus (inklusive </a:t>
                      </a:r>
                      <a:r>
                        <a:rPr lang="de-DE" sz="2000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 Schwingungen)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7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3314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Mechanische Wellen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4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852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Klausuren (inklusive Vor- und Nachbereitung)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ca. 3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07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2000" b="1" dirty="0"/>
                        <a:t>Summe: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ca. 33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4092876"/>
                  </a:ext>
                </a:extLst>
              </a:tr>
            </a:tbl>
          </a:graphicData>
        </a:graphic>
      </p:graphicFrame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66F2043-E3B8-43F5-8ABC-EF04EAD4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908720"/>
            <a:ext cx="8517632" cy="187220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Jahrgangsstufe 1</a:t>
            </a:r>
          </a:p>
          <a:p>
            <a:r>
              <a:rPr lang="de-DE" sz="2000" dirty="0"/>
              <a:t>Annahme: effektiv 33 Unterrichtswochen im Schuljahr</a:t>
            </a:r>
            <a:br>
              <a:rPr lang="de-DE" sz="2000" dirty="0"/>
            </a:br>
            <a:r>
              <a:rPr lang="de-DE" sz="2000" dirty="0"/>
              <a:t>(Unterrichtsausfall durch Studienfahrten o.Ä. bereits berücksichtigt)</a:t>
            </a:r>
          </a:p>
          <a:p>
            <a:r>
              <a:rPr lang="de-DE" sz="2000" dirty="0"/>
              <a:t>Zeit für Klausuren separat ausgewiesen</a:t>
            </a:r>
          </a:p>
        </p:txBody>
      </p:sp>
    </p:spTree>
    <p:extLst>
      <p:ext uri="{BB962C8B-B14F-4D97-AF65-F5344CB8AC3E}">
        <p14:creationId xmlns:p14="http://schemas.microsoft.com/office/powerpoint/2010/main" val="16768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9FBA2-745E-4FEF-9316-D60C9F00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634082"/>
          </a:xfrm>
        </p:spPr>
        <p:txBody>
          <a:bodyPr/>
          <a:lstStyle/>
          <a:p>
            <a:pPr algn="l"/>
            <a:r>
              <a:rPr lang="de-DE" sz="3200" b="1" dirty="0"/>
              <a:t>Übersicht der Jahresplanung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F7BD04-EAF8-4915-891B-00A61FBC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B12B-709B-439A-8673-906AD6825FFC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FE1AFB78-757A-4B68-933F-E21512A47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52939"/>
              </p:ext>
            </p:extLst>
          </p:nvPr>
        </p:nvGraphicFramePr>
        <p:xfrm>
          <a:off x="319930" y="2492896"/>
          <a:ext cx="8517632" cy="3169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07088">
                  <a:extLst>
                    <a:ext uri="{9D8B030D-6E8A-4147-A177-3AD203B41FA5}">
                      <a16:colId xmlns:a16="http://schemas.microsoft.com/office/drawing/2014/main" val="3579216875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62144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Themengebiet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Zeit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1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Elektromagnetische Wellen (inklusive Wiederholung Wellen)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4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365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Wellenoptik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5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853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Quantenphysik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6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53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Klausuren (inklusive Vor- und Nachbereitung)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3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33143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Vorbereitung auf das schriftliche Abitur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ca. 3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852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Wahlthema nach dem schriftlichen Abitur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ca. 6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070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2000" b="1" dirty="0"/>
                        <a:t>Summe: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ca. 27 Wochen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4092876"/>
                  </a:ext>
                </a:extLst>
              </a:tr>
            </a:tbl>
          </a:graphicData>
        </a:graphic>
      </p:graphicFrame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66F2043-E3B8-43F5-8ABC-EF04EAD4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908720"/>
            <a:ext cx="8517632" cy="136234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Jahrgangsstufe 2</a:t>
            </a:r>
          </a:p>
          <a:p>
            <a:r>
              <a:rPr lang="de-DE" sz="2000" dirty="0"/>
              <a:t>Annahme: effektiv 27 Unterrichtswochen im Schuljahr</a:t>
            </a:r>
          </a:p>
          <a:p>
            <a:r>
              <a:rPr lang="de-DE" sz="2000" dirty="0"/>
              <a:t>Zeit für Klausuren und zur Abiturvorbereitung separat ausgewiesen</a:t>
            </a:r>
          </a:p>
        </p:txBody>
      </p:sp>
    </p:spTree>
    <p:extLst>
      <p:ext uri="{BB962C8B-B14F-4D97-AF65-F5344CB8AC3E}">
        <p14:creationId xmlns:p14="http://schemas.microsoft.com/office/powerpoint/2010/main" val="14926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C365F-F60F-4404-B168-E983F2BE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02630"/>
            <a:ext cx="8517632" cy="634082"/>
          </a:xfrm>
        </p:spPr>
        <p:txBody>
          <a:bodyPr/>
          <a:lstStyle/>
          <a:p>
            <a:pPr algn="l"/>
            <a:r>
              <a:rPr lang="de-DE" sz="3200" b="1" dirty="0"/>
              <a:t>Variable Reihenfolge der Themengebiete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F2B38D-F3E7-459A-8600-C870DF97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40" y="980728"/>
            <a:ext cx="8517632" cy="3600400"/>
          </a:xfrm>
        </p:spPr>
        <p:txBody>
          <a:bodyPr numCol="3"/>
          <a:lstStyle/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</a:rPr>
              <a:t>Variante 1</a:t>
            </a:r>
          </a:p>
          <a:p>
            <a:r>
              <a:rPr lang="de-DE" sz="2000" dirty="0">
                <a:solidFill>
                  <a:srgbClr val="C00000"/>
                </a:solidFill>
              </a:rPr>
              <a:t>Mech. Schwingungen</a:t>
            </a:r>
          </a:p>
          <a:p>
            <a:r>
              <a:rPr lang="de-DE" sz="2000" dirty="0">
                <a:solidFill>
                  <a:srgbClr val="C00000"/>
                </a:solidFill>
              </a:rPr>
              <a:t>Mech. Wellen</a:t>
            </a:r>
          </a:p>
          <a:p>
            <a:r>
              <a:rPr lang="de-DE" sz="2000" dirty="0">
                <a:solidFill>
                  <a:srgbClr val="C00000"/>
                </a:solidFill>
              </a:rPr>
              <a:t>E-Feld und B-Feld</a:t>
            </a:r>
          </a:p>
          <a:p>
            <a:r>
              <a:rPr lang="de-DE" sz="2000" dirty="0">
                <a:solidFill>
                  <a:srgbClr val="C00000"/>
                </a:solidFill>
              </a:rPr>
              <a:t>Induktion</a:t>
            </a:r>
          </a:p>
          <a:p>
            <a:r>
              <a:rPr lang="de-DE" sz="2000" dirty="0">
                <a:solidFill>
                  <a:srgbClr val="C00000"/>
                </a:solidFill>
              </a:rPr>
              <a:t>EM Schwingungen</a:t>
            </a:r>
            <a:br>
              <a:rPr lang="de-DE" sz="2000" dirty="0">
                <a:solidFill>
                  <a:srgbClr val="C00000"/>
                </a:solidFill>
              </a:rPr>
            </a:br>
            <a:endParaRPr lang="de-DE" sz="800" dirty="0">
              <a:solidFill>
                <a:srgbClr val="C00000"/>
              </a:solidFill>
            </a:endParaRPr>
          </a:p>
          <a:p>
            <a:r>
              <a:rPr lang="de-DE" sz="2000" dirty="0">
                <a:solidFill>
                  <a:srgbClr val="C00000"/>
                </a:solidFill>
              </a:rPr>
              <a:t>EM Wellen</a:t>
            </a:r>
          </a:p>
          <a:p>
            <a:r>
              <a:rPr lang="de-DE" sz="2000" dirty="0">
                <a:solidFill>
                  <a:srgbClr val="C00000"/>
                </a:solidFill>
              </a:rPr>
              <a:t>Optik</a:t>
            </a:r>
          </a:p>
          <a:p>
            <a:r>
              <a:rPr lang="de-DE" sz="2000" dirty="0">
                <a:solidFill>
                  <a:srgbClr val="C00000"/>
                </a:solidFill>
              </a:rPr>
              <a:t>Quantenphysik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Variante 2</a:t>
            </a:r>
            <a:endParaRPr lang="de-DE" sz="2000" dirty="0"/>
          </a:p>
          <a:p>
            <a:r>
              <a:rPr lang="de-DE" sz="2000" dirty="0"/>
              <a:t>E-Feld und B-Feld</a:t>
            </a:r>
          </a:p>
          <a:p>
            <a:r>
              <a:rPr lang="de-DE" sz="2000" dirty="0"/>
              <a:t>Induktion</a:t>
            </a:r>
          </a:p>
          <a:p>
            <a:r>
              <a:rPr lang="de-DE" sz="2000" dirty="0"/>
              <a:t>Mech. Schwingungen</a:t>
            </a:r>
          </a:p>
          <a:p>
            <a:r>
              <a:rPr lang="de-DE" sz="2000" dirty="0"/>
              <a:t>EM Schwingungen</a:t>
            </a:r>
          </a:p>
          <a:p>
            <a:r>
              <a:rPr lang="de-DE" sz="2000" dirty="0"/>
              <a:t>Mech. Wellen</a:t>
            </a:r>
            <a:br>
              <a:rPr lang="de-DE" sz="2000" dirty="0"/>
            </a:br>
            <a:endParaRPr lang="de-DE" sz="800" dirty="0"/>
          </a:p>
          <a:p>
            <a:r>
              <a:rPr lang="de-DE" sz="2000" dirty="0"/>
              <a:t>EM Wellen</a:t>
            </a:r>
          </a:p>
          <a:p>
            <a:r>
              <a:rPr lang="de-DE" sz="2000" dirty="0"/>
              <a:t>Optik</a:t>
            </a:r>
          </a:p>
          <a:p>
            <a:r>
              <a:rPr lang="de-DE" sz="2000" dirty="0"/>
              <a:t>Quantenphysik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r>
              <a:rPr lang="de-DE" sz="2000" b="1" dirty="0">
                <a:solidFill>
                  <a:srgbClr val="0000CC"/>
                </a:solidFill>
              </a:rPr>
              <a:t>Variante 3</a:t>
            </a:r>
          </a:p>
          <a:p>
            <a:r>
              <a:rPr lang="de-DE" sz="2000" dirty="0">
                <a:solidFill>
                  <a:srgbClr val="0000CC"/>
                </a:solidFill>
              </a:rPr>
              <a:t>Mech. Schwingungen</a:t>
            </a:r>
          </a:p>
          <a:p>
            <a:r>
              <a:rPr lang="de-DE" sz="2000" dirty="0">
                <a:solidFill>
                  <a:srgbClr val="0000CC"/>
                </a:solidFill>
              </a:rPr>
              <a:t>E-Feld und B-Feld</a:t>
            </a:r>
          </a:p>
          <a:p>
            <a:r>
              <a:rPr lang="de-DE" sz="2000" dirty="0">
                <a:solidFill>
                  <a:srgbClr val="0000CC"/>
                </a:solidFill>
              </a:rPr>
              <a:t>Induktion</a:t>
            </a:r>
          </a:p>
          <a:p>
            <a:r>
              <a:rPr lang="de-DE" sz="2000" dirty="0">
                <a:solidFill>
                  <a:srgbClr val="0000CC"/>
                </a:solidFill>
              </a:rPr>
              <a:t>EM Schwingungen</a:t>
            </a:r>
          </a:p>
          <a:p>
            <a:r>
              <a:rPr lang="de-DE" sz="2000" dirty="0">
                <a:solidFill>
                  <a:srgbClr val="0000CC"/>
                </a:solidFill>
              </a:rPr>
              <a:t>Mech. Wellen</a:t>
            </a:r>
            <a:br>
              <a:rPr lang="de-DE" sz="2000" dirty="0">
                <a:solidFill>
                  <a:srgbClr val="0000CC"/>
                </a:solidFill>
              </a:rPr>
            </a:br>
            <a:endParaRPr lang="de-DE" sz="800" dirty="0">
              <a:solidFill>
                <a:srgbClr val="0000CC"/>
              </a:solidFill>
            </a:endParaRPr>
          </a:p>
          <a:p>
            <a:r>
              <a:rPr lang="de-DE" sz="2000" dirty="0">
                <a:solidFill>
                  <a:srgbClr val="0000CC"/>
                </a:solidFill>
              </a:rPr>
              <a:t>EM Wellen</a:t>
            </a:r>
          </a:p>
          <a:p>
            <a:r>
              <a:rPr lang="de-DE" sz="2000" dirty="0">
                <a:solidFill>
                  <a:srgbClr val="0000CC"/>
                </a:solidFill>
              </a:rPr>
              <a:t>Optik</a:t>
            </a:r>
          </a:p>
          <a:p>
            <a:r>
              <a:rPr lang="de-DE" sz="2000" dirty="0">
                <a:solidFill>
                  <a:srgbClr val="0000CC"/>
                </a:solidFill>
              </a:rPr>
              <a:t>Quantenphysik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B3BD5E-078A-46E3-B0FD-5383E16E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B12B-709B-439A-8673-906AD6825FF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4F582C-4E74-4488-B790-0AB6567ADB3F}"/>
              </a:ext>
            </a:extLst>
          </p:cNvPr>
          <p:cNvSpPr txBox="1"/>
          <p:nvPr/>
        </p:nvSpPr>
        <p:spPr>
          <a:xfrm>
            <a:off x="251520" y="4941168"/>
            <a:ext cx="8278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n-lt"/>
              </a:rPr>
              <a:t>Variante 4 …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latin typeface="+mn-lt"/>
              </a:rPr>
              <a:t>…</a:t>
            </a:r>
          </a:p>
          <a:p>
            <a:endParaRPr lang="de-DE" sz="2000" dirty="0">
              <a:cs typeface="Arial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DC18C9D-636B-41A1-B3E0-AC42AB4F7A86}"/>
              </a:ext>
            </a:extLst>
          </p:cNvPr>
          <p:cNvCxnSpPr/>
          <p:nvPr/>
        </p:nvCxnSpPr>
        <p:spPr>
          <a:xfrm>
            <a:off x="326032" y="3284984"/>
            <a:ext cx="825522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1617</Words>
  <Application>Microsoft Office PowerPoint</Application>
  <PresentationFormat>Bildschirmpräsentation (4:3)</PresentationFormat>
  <Paragraphs>211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Times</vt:lpstr>
      <vt:lpstr>Wingdings</vt:lpstr>
      <vt:lpstr>Design1</vt:lpstr>
      <vt:lpstr>Jahresplanung Kursstufe Physik zum Bildungsplan 2016</vt:lpstr>
      <vt:lpstr>Exemplarische Jahresplanung </vt:lpstr>
      <vt:lpstr>Hinweise zur fünften Stunde im Leistungsfach</vt:lpstr>
      <vt:lpstr>Was bietet die exemplarische Jahresplanung?</vt:lpstr>
      <vt:lpstr>Was bietet die exemplarische Jahresplanung?</vt:lpstr>
      <vt:lpstr>Was bietet die exemplarische Jahresplanung?</vt:lpstr>
      <vt:lpstr>Übersicht der Jahresplanung</vt:lpstr>
      <vt:lpstr>Übersicht der Jahresplanung</vt:lpstr>
      <vt:lpstr>Variable Reihenfolge der Themengebiete</vt:lpstr>
      <vt:lpstr>Jahresplanung Leistungsfach sichten</vt:lpstr>
      <vt:lpstr>Vorlagen für eigene Jahresplanungen</vt:lpstr>
      <vt:lpstr>Hinweise zur Jahresplanung</vt:lpstr>
      <vt:lpstr>Hinweise zur Jahresplanung</vt:lpstr>
      <vt:lpstr>Hinweise zur Jahresplanung</vt:lpstr>
      <vt:lpstr>Hinweise zur Jahresplanung</vt:lpstr>
      <vt:lpstr>Hinweise zur Jahresplanung</vt:lpstr>
      <vt:lpstr>Hinweise zur Jahresplanung</vt:lpstr>
      <vt:lpstr>Hinweise zur Jahresplanung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Jahresplanung Physik 5st LF</dc:title>
  <dc:subject>PowerPoint-Präsentation</dc:subject>
  <dc:creator>Matthias Theis</dc:creator>
  <cp:lastModifiedBy>Matthias Theis</cp:lastModifiedBy>
  <cp:revision>275</cp:revision>
  <cp:lastPrinted>2014-11-07T09:42:53Z</cp:lastPrinted>
  <dcterms:created xsi:type="dcterms:W3CDTF">2017-01-31T07:32:23Z</dcterms:created>
  <dcterms:modified xsi:type="dcterms:W3CDTF">2020-09-02T11:49:23Z</dcterms:modified>
</cp:coreProperties>
</file>