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1" r:id="rId1"/>
  </p:sldMasterIdLst>
  <p:notesMasterIdLst>
    <p:notesMasterId r:id="rId51"/>
  </p:notesMasterIdLst>
  <p:handoutMasterIdLst>
    <p:handoutMasterId r:id="rId52"/>
  </p:handoutMasterIdLst>
  <p:sldIdLst>
    <p:sldId id="258" r:id="rId2"/>
    <p:sldId id="464" r:id="rId3"/>
    <p:sldId id="493" r:id="rId4"/>
    <p:sldId id="537" r:id="rId5"/>
    <p:sldId id="386" r:id="rId6"/>
    <p:sldId id="478" r:id="rId7"/>
    <p:sldId id="538" r:id="rId8"/>
    <p:sldId id="466" r:id="rId9"/>
    <p:sldId id="470" r:id="rId10"/>
    <p:sldId id="468" r:id="rId11"/>
    <p:sldId id="469" r:id="rId12"/>
    <p:sldId id="471" r:id="rId13"/>
    <p:sldId id="472" r:id="rId14"/>
    <p:sldId id="473" r:id="rId15"/>
    <p:sldId id="474" r:id="rId16"/>
    <p:sldId id="475" r:id="rId17"/>
    <p:sldId id="483" r:id="rId18"/>
    <p:sldId id="476" r:id="rId19"/>
    <p:sldId id="539" r:id="rId20"/>
    <p:sldId id="484" r:id="rId21"/>
    <p:sldId id="477" r:id="rId22"/>
    <p:sldId id="480" r:id="rId23"/>
    <p:sldId id="534" r:id="rId24"/>
    <p:sldId id="540" r:id="rId25"/>
    <p:sldId id="479" r:id="rId26"/>
    <p:sldId id="487" r:id="rId27"/>
    <p:sldId id="485" r:id="rId28"/>
    <p:sldId id="488" r:id="rId29"/>
    <p:sldId id="489" r:id="rId30"/>
    <p:sldId id="490" r:id="rId31"/>
    <p:sldId id="491" r:id="rId32"/>
    <p:sldId id="509" r:id="rId33"/>
    <p:sldId id="492" r:id="rId34"/>
    <p:sldId id="526" r:id="rId35"/>
    <p:sldId id="517" r:id="rId36"/>
    <p:sldId id="456" r:id="rId37"/>
    <p:sldId id="458" r:id="rId38"/>
    <p:sldId id="459" r:id="rId39"/>
    <p:sldId id="460" r:id="rId40"/>
    <p:sldId id="461" r:id="rId41"/>
    <p:sldId id="511" r:id="rId42"/>
    <p:sldId id="512" r:id="rId43"/>
    <p:sldId id="513" r:id="rId44"/>
    <p:sldId id="514" r:id="rId45"/>
    <p:sldId id="462" r:id="rId46"/>
    <p:sldId id="463" r:id="rId47"/>
    <p:sldId id="510" r:id="rId48"/>
    <p:sldId id="535" r:id="rId49"/>
    <p:sldId id="536" r:id="rId50"/>
  </p:sldIdLst>
  <p:sldSz cx="9144000" cy="6858000" type="screen4x3"/>
  <p:notesSz cx="6864350" cy="99964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33CC33"/>
    <a:srgbClr val="FF2F2F"/>
    <a:srgbClr val="008000"/>
    <a:srgbClr val="6600FF"/>
    <a:srgbClr val="99CC00"/>
    <a:srgbClr val="CCFF33"/>
    <a:srgbClr val="FFCC66"/>
    <a:srgbClr val="00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9" autoAdjust="0"/>
    <p:restoredTop sz="93617" autoAdjust="0"/>
  </p:normalViewPr>
  <p:slideViewPr>
    <p:cSldViewPr>
      <p:cViewPr varScale="1">
        <p:scale>
          <a:sx n="86" d="100"/>
          <a:sy n="86" d="100"/>
        </p:scale>
        <p:origin x="-1786" y="-77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49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44064" y="583137"/>
            <a:ext cx="1029560" cy="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44063" y="9330063"/>
            <a:ext cx="2384159" cy="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1591" y="9330063"/>
            <a:ext cx="600577" cy="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9300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4066" y="4748337"/>
            <a:ext cx="4576233" cy="449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4703" y="284796"/>
            <a:ext cx="600577" cy="15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75042" cy="500384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App-Einsatz im Unterricht sagt noch nichts</a:t>
            </a:r>
            <a:r>
              <a:rPr lang="de-DE" baseline="0" dirty="0" smtClean="0"/>
              <a:t> über die Qualität des </a:t>
            </a:r>
            <a:r>
              <a:rPr lang="de-DE" baseline="0" smtClean="0"/>
              <a:t>Unterrichts aus. </a:t>
            </a:r>
            <a:r>
              <a:rPr lang="de-DE" smtClean="0"/>
              <a:t>Wie </a:t>
            </a:r>
            <a:r>
              <a:rPr lang="de-DE" dirty="0" smtClean="0"/>
              <a:t>kann Apps gewinnbringend</a:t>
            </a:r>
            <a:r>
              <a:rPr lang="de-DE" baseline="0" dirty="0" smtClean="0"/>
              <a:t> in Unterricht integrieren?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07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App-Einsatz im Unterricht sagt noch nichts</a:t>
            </a:r>
            <a:r>
              <a:rPr lang="de-DE" baseline="0" dirty="0" smtClean="0"/>
              <a:t> über die Qualität des </a:t>
            </a:r>
            <a:r>
              <a:rPr lang="de-DE" baseline="0" smtClean="0"/>
              <a:t>Unterrichts aus. </a:t>
            </a:r>
            <a:r>
              <a:rPr lang="de-DE" smtClean="0"/>
              <a:t>Wie </a:t>
            </a:r>
            <a:r>
              <a:rPr lang="de-DE" dirty="0" smtClean="0"/>
              <a:t>kann Apps gewinnbringend</a:t>
            </a:r>
            <a:r>
              <a:rPr lang="de-DE" baseline="0" dirty="0" smtClean="0"/>
              <a:t> in Unterricht integrieren?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079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Am Anfang</a:t>
            </a:r>
            <a:r>
              <a:rPr lang="de-DE" baseline="0" dirty="0" smtClean="0"/>
              <a:t> steht immer die fachliche Analyse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19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Cos = 1,</a:t>
            </a:r>
            <a:r>
              <a:rPr lang="de-DE" baseline="0" dirty="0" smtClean="0"/>
              <a:t> dann </a:t>
            </a:r>
            <a:r>
              <a:rPr lang="de-DE" baseline="0" dirty="0" err="1" smtClean="0"/>
              <a:t>sDachges</a:t>
            </a:r>
            <a:r>
              <a:rPr lang="de-DE" baseline="0" dirty="0" smtClean="0"/>
              <a:t>=</a:t>
            </a:r>
            <a:r>
              <a:rPr lang="de-DE" baseline="0" dirty="0" err="1" smtClean="0"/>
              <a:t>sDachmax</a:t>
            </a:r>
            <a:endParaRPr lang="de-DE" baseline="0" dirty="0" smtClean="0"/>
          </a:p>
          <a:p>
            <a:r>
              <a:rPr lang="de-DE" baseline="0" dirty="0" smtClean="0"/>
              <a:t>Cos = -1, dann </a:t>
            </a:r>
            <a:r>
              <a:rPr lang="de-DE" baseline="0" dirty="0" err="1" smtClean="0"/>
              <a:t>sDachges</a:t>
            </a:r>
            <a:r>
              <a:rPr lang="de-DE" baseline="0" dirty="0" smtClean="0"/>
              <a:t>= Betrag von Delta s</a:t>
            </a:r>
          </a:p>
          <a:p>
            <a:r>
              <a:rPr lang="de-DE" baseline="0" dirty="0" smtClean="0"/>
              <a:t>Falls sDach1 = sDach2, dann ist  </a:t>
            </a:r>
            <a:r>
              <a:rPr lang="de-DE" baseline="0" dirty="0" err="1" smtClean="0"/>
              <a:t>sDachges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Kosinusförmig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029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27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27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93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E8B86-7985-4A79-82A1-69AEFB857783}" type="datetimeFigureOut">
              <a:rPr lang="de-DE"/>
              <a:pPr>
                <a:defRPr/>
              </a:pPr>
              <a:t>08.05.2020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4C106-E751-461C-A306-6D8B77CD49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66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Titel: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  <p:sldLayoutId id="214748374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20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ichinger-schallpegelmesser.de/332_schwebung_mit_gesamtfrequenz_zg.ggb" TargetMode="External"/><Relationship Id="rId2" Type="http://schemas.openxmlformats.org/officeDocument/2006/relationships/hyperlink" Target="https://www.geogebra.org/m/n7ey5jwb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hyperlink" Target="https://www.spaichinger-schallpegelmesser.de/333_ueberlagerung_schwingungen_zg.ggb" TargetMode="External"/><Relationship Id="rId4" Type="http://schemas.openxmlformats.org/officeDocument/2006/relationships/hyperlink" Target="https://www.geogebra.org/m/uzg7jgc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ichinger-schallpegelmesser.d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ichinger-schallpegelmesser.de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paichinger-schallpegelmesser.d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arkus-hauenstein.de/sigpro/psyacous/psyacou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.wikipedia.org/wiki/Frequenzgruppe" TargetMode="External"/><Relationship Id="rId5" Type="http://schemas.openxmlformats.org/officeDocument/2006/relationships/hyperlink" Target="https://de.wikipedia.org/wiki/Binaurale_Beats" TargetMode="External"/><Relationship Id="rId4" Type="http://schemas.openxmlformats.org/officeDocument/2006/relationships/hyperlink" Target="https://www.fairaudio.de/hintergrund/psycho-akustik-artikel-1-dwt/psycho-akustik-artikel-3-dwt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ichinger-schallpegelmesser.de/331_aufgaben_schwebung_zg.docx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hyperlink" Target="https://www.spaichinger-schallpegelmesser.de/331_aufgaben_schwebung_zg.docx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ichinger-schallpegelmesser.de/331_aufgaben_schwebung_zg.docx" TargetMode="External"/><Relationship Id="rId2" Type="http://schemas.openxmlformats.org/officeDocument/2006/relationships/hyperlink" Target="https://www.spaichinger-schallpegelmesser.de/333_ueberlagerung_schwingungen_zg.ggb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31_teil2_integration_von_apps_in_den_physikunterricht_zg.pptx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3456384"/>
          </a:xfrm>
        </p:spPr>
        <p:txBody>
          <a:bodyPr/>
          <a:lstStyle/>
          <a:p>
            <a:pPr eaLnBrk="1" hangingPunct="1"/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Integration von Apps 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in den Physikunterricht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Teil 1</a:t>
            </a:r>
            <a:br>
              <a:rPr lang="de-DE" altLang="de-DE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b="1" dirty="0" smtClean="0">
                <a:latin typeface="Arial" pitchFamily="34" charset="0"/>
                <a:cs typeface="Arial" pitchFamily="34" charset="0"/>
              </a:rPr>
              <a:t>ZPG 6</a:t>
            </a:r>
            <a:r>
              <a:rPr lang="de-DE" altLang="de-DE" b="1" dirty="0" smtClean="0"/>
              <a:t/>
            </a:r>
            <a:br>
              <a:rPr lang="de-DE" altLang="de-DE" b="1" dirty="0" smtClean="0"/>
            </a:br>
            <a:endParaRPr lang="de-DE" altLang="de-DE" b="1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400800" cy="11045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Dr. Markus Ziegler</a:t>
            </a:r>
            <a:br>
              <a:rPr lang="de-DE" dirty="0" smtClean="0"/>
            </a:br>
            <a:r>
              <a:rPr lang="de-DE" dirty="0" smtClean="0"/>
              <a:t>Letzte Änderungen: 07.05.2020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7826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grpSp>
        <p:nvGrpSpPr>
          <p:cNvPr id="26" name="Gruppieren 25"/>
          <p:cNvGrpSpPr/>
          <p:nvPr/>
        </p:nvGrpSpPr>
        <p:grpSpPr>
          <a:xfrm>
            <a:off x="841719" y="1196752"/>
            <a:ext cx="7540200" cy="4831550"/>
            <a:chOff x="842712" y="1037678"/>
            <a:chExt cx="7540200" cy="483155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12" y="1037678"/>
              <a:ext cx="7540200" cy="424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4" name="Gerade Verbindung 3"/>
            <p:cNvCxnSpPr/>
            <p:nvPr/>
          </p:nvCxnSpPr>
          <p:spPr>
            <a:xfrm>
              <a:off x="2357508" y="3310104"/>
              <a:ext cx="0" cy="206311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 flipH="1">
              <a:off x="2357508" y="5226995"/>
              <a:ext cx="1529924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2216965" y="5350047"/>
                  <a:ext cx="1811009" cy="519181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800" b="0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de-DE" sz="1800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𝑠</m:t>
                          </m:r>
                        </m:sub>
                      </m:sSub>
                      <m:r>
                        <a:rPr lang="de-DE" sz="180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8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sz="1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de-DE" sz="1800" dirty="0">
                              <a:solidFill>
                                <a:srgbClr val="C0000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 </m:t>
                          </m:r>
                        </m:den>
                      </m:f>
                      <m:r>
                        <a:rPr lang="de-DE" sz="1800" b="0" i="1" dirty="0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18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sz="1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de-DE" sz="1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sz="1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1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a14:m>
                  <a:endParaRPr lang="de-DE" sz="1800" b="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965" y="5350047"/>
                  <a:ext cx="1811009" cy="51918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59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Gerade Verbindung mit Pfeil 14"/>
            <p:cNvCxnSpPr/>
            <p:nvPr/>
          </p:nvCxnSpPr>
          <p:spPr>
            <a:xfrm flipV="1">
              <a:off x="5406554" y="2682286"/>
              <a:ext cx="0" cy="602698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/>
                <p:cNvSpPr txBox="1"/>
                <p:nvPr/>
              </p:nvSpPr>
              <p:spPr>
                <a:xfrm>
                  <a:off x="5375918" y="2784698"/>
                  <a:ext cx="2037353" cy="36933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80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acc>
                              <m:accPr>
                                <m:chr m:val="̂"/>
                                <m:ctrlP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</m:d>
                        <m:r>
                          <a:rPr lang="de-DE" sz="1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de-DE" sz="1800" b="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feld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918" y="2784698"/>
                  <a:ext cx="203735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226" r="-1786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Gerade Verbindung mit Pfeil 19"/>
            <p:cNvCxnSpPr/>
            <p:nvPr/>
          </p:nvCxnSpPr>
          <p:spPr>
            <a:xfrm flipV="1">
              <a:off x="3113100" y="1997718"/>
              <a:ext cx="0" cy="1944216"/>
            </a:xfrm>
            <a:prstGeom prst="straightConnector1">
              <a:avLst/>
            </a:prstGeom>
            <a:ln w="25400">
              <a:solidFill>
                <a:schemeClr val="accent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3887432" y="3292348"/>
              <a:ext cx="0" cy="206311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hteck 24"/>
                <p:cNvSpPr/>
                <p:nvPr/>
              </p:nvSpPr>
              <p:spPr>
                <a:xfrm>
                  <a:off x="3106190" y="2752802"/>
                  <a:ext cx="21547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de-DE" sz="180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de-DE" sz="18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2(</m:t>
                            </m:r>
                            <m:acc>
                              <m:accPr>
                                <m:chr m:val="̂"/>
                                <m:ctrlP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8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1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DE" sz="1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de-DE" sz="1800" dirty="0"/>
                </a:p>
              </p:txBody>
            </p:sp>
          </mc:Choice>
          <mc:Fallback xmlns="">
            <p:sp>
              <p:nvSpPr>
                <p:cNvPr id="25" name="Rechteck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6190" y="2752802"/>
                  <a:ext cx="215475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000" r="-847" b="-1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837783" y="1052736"/>
                <a:ext cx="7544135" cy="391902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Eigenschaften der Einhüllenden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𝑔𝑒𝑠</m:t>
                        </m:r>
                      </m:sub>
                    </m:sSub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83" y="1052736"/>
                <a:ext cx="7544135" cy="3919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</a:t>
            </a:r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de-DE" sz="1800" b="1" dirty="0" smtClean="0"/>
                  <a:t>Phasenwinkel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𝒈𝒆𝒔</m:t>
                        </m:r>
                      </m:sub>
                    </m:sSub>
                    <m:d>
                      <m:dPr>
                        <m:ctrlPr>
                          <a:rPr lang="de-DE" sz="1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de-DE" sz="1800" b="1" i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de-DE" sz="1800" b="1" dirty="0" smtClean="0"/>
                  <a:t>Kreisfrequenz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b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𝒈𝒆𝒔</m:t>
                        </m:r>
                      </m:sub>
                    </m:sSub>
                    <m:d>
                      <m:dPr>
                        <m:ctrlPr>
                          <a:rPr lang="de-DE" sz="1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de-DE" sz="1800" b="1" dirty="0" smtClean="0"/>
                  <a:t> und Gesamtfrequenz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b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𝒈𝒆𝒔</m:t>
                        </m:r>
                      </m:sub>
                    </m:sSub>
                    <m:d>
                      <m:dPr>
                        <m:ctrlPr>
                          <a:rPr lang="de-DE" sz="1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de-DE" sz="1800" b="1" dirty="0" smtClean="0"/>
                  <a:t> </a:t>
                </a:r>
              </a:p>
              <a:p>
                <a:pPr marL="57150" indent="0">
                  <a:buNone/>
                </a:pPr>
                <a:r>
                  <a:rPr lang="de-DE" sz="1800" dirty="0" smtClean="0"/>
                  <a:t>Schwebung: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800" i="1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</a:rPr>
                        <m:t>(</m:t>
                      </m:r>
                      <m:r>
                        <a:rPr lang="de-DE" sz="1800" b="0" i="1" smtClean="0">
                          <a:latin typeface="Cambria Math"/>
                        </a:rPr>
                        <m:t>𝑡</m:t>
                      </m:r>
                      <m:r>
                        <a:rPr lang="de-DE" sz="1800" b="0" i="1" smtClean="0">
                          <a:latin typeface="Cambria Math"/>
                        </a:rPr>
                        <m:t>)∙</m:t>
                      </m:r>
                      <m:func>
                        <m:func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⁡(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𝑔𝑒𝑠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r>
                  <a:rPr lang="de-DE" sz="1800" dirty="0" smtClean="0"/>
                  <a:t>wobei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 i="0" smtClean="0">
                              <a:latin typeface="Cambria Math"/>
                            </a:rPr>
                            <m:t>tan</m:t>
                          </m:r>
                          <m:r>
                            <a:rPr lang="de-DE" sz="1800" b="0" i="1" smtClean="0">
                              <a:latin typeface="Cambria Math"/>
                            </a:rPr>
                            <m:t>(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𝑔𝑒𝑠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de-DE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sz="18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sz="1800" dirty="0"/>
                            <m:t> 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r>
                  <a:rPr lang="de-DE" sz="1800" dirty="0" smtClean="0"/>
                  <a:t>damit</a:t>
                </a:r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800" b="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sz="1800" b="0" i="1">
                              <a:latin typeface="Cambria Math"/>
                              <a:ea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800" b="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sz="1800" b="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de-DE" sz="1800" b="0" i="1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sz="18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𝑔𝑒𝑠</m:t>
                                  </m:r>
                                </m:sub>
                              </m:s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57150" indent="0">
                  <a:buNone/>
                </a:pPr>
                <a:r>
                  <a:rPr lang="de-DE" sz="1800" dirty="0"/>
                  <a:t>u</a:t>
                </a:r>
                <a:r>
                  <a:rPr lang="de-DE" sz="1800" dirty="0" smtClean="0"/>
                  <a:t>nd schließlich die  Definition der Gesamtfrequenz:</a:t>
                </a:r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 :</m:t>
                      </m:r>
                      <m:r>
                        <a:rPr lang="de-DE" sz="1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𝑔𝑒𝑠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sz="18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𝑔𝑒𝑠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r>
                  <a:rPr lang="de-DE" sz="1800" dirty="0"/>
                  <a:t>m</a:t>
                </a:r>
                <a:r>
                  <a:rPr lang="de-DE" sz="1800" dirty="0" smtClean="0"/>
                  <a:t>it</a:t>
                </a:r>
              </a:p>
              <a:p>
                <a:pPr marL="57150" indent="0">
                  <a:buNone/>
                </a:pPr>
                <a:r>
                  <a:rPr lang="de-DE" sz="1800" dirty="0" smtClean="0">
                    <a:ea typeface="Cambria Math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18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1800" b="0" i="0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800" dirty="0" smtClean="0"/>
                  <a:t>        und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01</m:t>
                        </m:r>
                      </m:sub>
                    </m:sSub>
                    <m:r>
                      <a:rPr lang="de-DE" sz="18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2"/>
                <a:stretch>
                  <a:fillRect t="-613" b="-1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5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de-DE" sz="1800" b="1" dirty="0" smtClean="0"/>
                  <a:t>Eigenschaften der Gesamtfrequenz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</m:e>
                      <m:sub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𝒈𝒆𝒔</m:t>
                        </m:r>
                      </m:sub>
                    </m:sSub>
                    <m:d>
                      <m:dPr>
                        <m:ctrlPr>
                          <a:rPr lang="de-DE" sz="1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de-DE" sz="1800" b="1" dirty="0" smtClean="0"/>
                  <a:t> </a:t>
                </a:r>
              </a:p>
              <a:p>
                <a:pPr marL="57150" indent="0">
                  <a:buNone/>
                </a:pPr>
                <a:endParaRPr lang="de-DE" sz="600" b="1" dirty="0" smtClean="0"/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)∙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de-DE" sz="18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2∙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de-DE" sz="1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endParaRPr lang="de-DE" sz="1800" dirty="0" smtClean="0"/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57150" indent="0">
                  <a:buNone/>
                </a:pPr>
                <a:r>
                  <a:rPr lang="de-DE" sz="1800" dirty="0" smtClean="0"/>
                  <a:t>Für </a:t>
                </a:r>
                <a:r>
                  <a:rPr lang="de-DE" sz="1800" b="1" dirty="0" smtClean="0"/>
                  <a:t>gleiche Amplituden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180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800" dirty="0"/>
                  <a:t> </a:t>
                </a:r>
                <a:r>
                  <a:rPr lang="de-DE" sz="1800" dirty="0" smtClean="0"/>
                  <a:t>gilt:</a:t>
                </a:r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80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8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)∙</m:t>
                          </m:r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(1+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2∙</m:t>
                          </m:r>
                          <m:sSup>
                            <m:sSup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1800" i="1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80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(1+</m:t>
                          </m:r>
                          <m:func>
                            <m:func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 sz="18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de-DE" sz="18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𝑘𝑜𝑛𝑠𝑡𝑎𝑛𝑡</m:t>
                      </m:r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endParaRPr lang="de-DE" sz="1800" dirty="0" smtClean="0"/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57150" indent="0">
                  <a:buNone/>
                </a:pPr>
                <a:r>
                  <a:rPr lang="de-DE" sz="1800" dirty="0"/>
                  <a:t>Für </a:t>
                </a:r>
                <a:r>
                  <a:rPr lang="de-DE" sz="1800" b="1" dirty="0" smtClean="0"/>
                  <a:t>ungleiche </a:t>
                </a:r>
                <a:r>
                  <a:rPr lang="de-DE" sz="1800" b="1" dirty="0"/>
                  <a:t>Amplituden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180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800" dirty="0" smtClean="0"/>
                  <a:t> gilt:</a:t>
                </a:r>
                <a:br>
                  <a:rPr lang="de-DE" sz="1800" dirty="0" smtClean="0"/>
                </a:br>
                <a:endParaRPr lang="de-DE" sz="800" dirty="0"/>
              </a:p>
              <a:p>
                <a:pPr indent="-285750"/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1800" dirty="0" smtClean="0"/>
                  <a:t> ändert sich periodisch, aber nicht sinusförmig, mit der Periodendauer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1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1/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sz="1800" dirty="0" smtClean="0"/>
              </a:p>
              <a:p>
                <a:pPr indent="-285750"/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1800" dirty="0" smtClean="0"/>
                  <a:t> liegt näher an der Frequenz des Tons mit größerer Amplitude</a:t>
                </a:r>
                <a:endParaRPr lang="de-DE" sz="1800" dirty="0"/>
              </a:p>
              <a:p>
                <a:pPr marL="57150" indent="0">
                  <a:buNone/>
                </a:pPr>
                <a:endParaRPr lang="de-DE" sz="18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2"/>
                <a:stretch>
                  <a:fillRect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6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de-DE" sz="2000" b="1" dirty="0" smtClean="0"/>
                  <a:t>Zusammenfassung:  </a:t>
                </a:r>
                <a:r>
                  <a:rPr lang="de-DE" sz="1800" dirty="0" smtClean="0"/>
                  <a:t>Die Überlagerung zweier unterschiedlicher Töne</a:t>
                </a:r>
                <a:endParaRPr lang="de-DE" sz="1800" b="1" dirty="0" smtClean="0"/>
              </a:p>
              <a:p>
                <a:pPr marL="57150" indent="0">
                  <a:buNone/>
                </a:pPr>
                <a:endParaRPr lang="de-DE" sz="1200" b="1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sz="1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⁡(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01</m:t>
                              </m:r>
                            </m:sub>
                          </m:sSub>
                        </m:e>
                      </m:func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)+</m:t>
                      </m:r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8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⁡(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02</m:t>
                              </m:r>
                            </m:sub>
                          </m:sSub>
                        </m:e>
                      </m:func>
                      <m:r>
                        <a:rPr lang="de-DE" sz="1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endParaRPr lang="de-DE" sz="1200" dirty="0" smtClean="0"/>
              </a:p>
              <a:p>
                <a:pPr marL="57150" indent="0">
                  <a:buNone/>
                </a:pPr>
                <a:r>
                  <a:rPr lang="de-DE" sz="1800" dirty="0"/>
                  <a:t>m</a:t>
                </a:r>
                <a:r>
                  <a:rPr lang="de-DE" sz="1800" dirty="0" smtClean="0"/>
                  <a:t>it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1800" i="1">
                        <a:latin typeface="Cambria Math"/>
                      </a:rPr>
                      <m:t>15 </m:t>
                    </m:r>
                    <m:r>
                      <m:rPr>
                        <m:nor/>
                      </m:rPr>
                      <a:rPr lang="de-DE" sz="1800">
                        <a:latin typeface="Cambria Math"/>
                      </a:rPr>
                      <m:t>Hz</m:t>
                    </m:r>
                    <m:r>
                      <a:rPr lang="de-DE" sz="1800" i="1">
                        <a:latin typeface="Cambria Math"/>
                      </a:rPr>
                      <m:t> </m:t>
                    </m:r>
                  </m:oMath>
                </a14:m>
                <a:r>
                  <a:rPr lang="de-DE" sz="1800" dirty="0" smtClean="0"/>
                  <a:t> kann als  eine  nichtharmonische Schwingung dargestellt werden:</a:t>
                </a:r>
                <a:endParaRPr lang="de-DE" sz="12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800" i="1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</a:rPr>
                        <m:t>(</m:t>
                      </m:r>
                      <m:r>
                        <a:rPr lang="de-DE" sz="1800" b="0" i="1" smtClean="0">
                          <a:latin typeface="Cambria Math"/>
                        </a:rPr>
                        <m:t>𝑡</m:t>
                      </m:r>
                      <m:r>
                        <a:rPr lang="de-DE" sz="1800" b="0" i="1" smtClean="0">
                          <a:latin typeface="Cambria Math"/>
                        </a:rPr>
                        <m:t>)∙</m:t>
                      </m:r>
                      <m:func>
                        <m:func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⁡(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𝑔𝑒𝑠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pPr marL="400050"/>
                <a:r>
                  <a:rPr lang="de-DE" sz="1800" dirty="0" smtClean="0"/>
                  <a:t>Falls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180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800" dirty="0" smtClean="0"/>
                  <a:t>: </a:t>
                </a:r>
              </a:p>
              <a:p>
                <a:pPr marL="800100" lvl="1"/>
                <a:r>
                  <a:rPr lang="de-DE" sz="1800" dirty="0" smtClean="0"/>
                  <a:t>Schwingung ist periodisch </a:t>
                </a:r>
                <a:r>
                  <a:rPr lang="de-DE" sz="1800" b="1" dirty="0" smtClean="0"/>
                  <a:t>amplitudenmoduliert</a:t>
                </a:r>
                <a:r>
                  <a:rPr lang="de-DE" sz="1800" dirty="0" smtClean="0"/>
                  <a:t> mit </a:t>
                </a:r>
                <a:br>
                  <a:rPr lang="de-DE" sz="1800" dirty="0" smtClean="0"/>
                </a:br>
                <a:r>
                  <a:rPr lang="de-DE" sz="1800" dirty="0" smtClean="0"/>
                  <a:t>Schwebungsfrequenz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800100" lvl="1"/>
                <a:r>
                  <a:rPr lang="de-DE" sz="1800" dirty="0" smtClean="0"/>
                  <a:t>Schwingung besitzt </a:t>
                </a:r>
                <a:r>
                  <a:rPr lang="de-DE" sz="1800" b="1" dirty="0" smtClean="0"/>
                  <a:t>konstante Trägerfrequenz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1800" b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400050" lvl="1" indent="-342900">
                  <a:buClr>
                    <a:srgbClr val="7F7F7F"/>
                  </a:buClr>
                  <a:buFont typeface="Wingdings" pitchFamily="2" charset="2"/>
                  <a:buChar char="§"/>
                </a:pPr>
                <a:r>
                  <a:rPr lang="de-DE" sz="1800" dirty="0"/>
                  <a:t>Falls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180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800" dirty="0"/>
                  <a:t>:</a:t>
                </a:r>
                <a:r>
                  <a:rPr lang="de-DE" sz="1800" dirty="0" smtClean="0"/>
                  <a:t> </a:t>
                </a:r>
                <a:r>
                  <a:rPr lang="de-DE" sz="1800" b="1" dirty="0">
                    <a:solidFill>
                      <a:srgbClr val="C00000"/>
                    </a:solidFill>
                  </a:rPr>
                  <a:t>„Unreine Schwebung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“</a:t>
                </a:r>
                <a:endParaRPr lang="de-DE" sz="1800" dirty="0">
                  <a:solidFill>
                    <a:srgbClr val="C00000"/>
                  </a:solidFill>
                </a:endParaRPr>
              </a:p>
              <a:p>
                <a:pPr marL="800100" lvl="1"/>
                <a:r>
                  <a:rPr lang="de-DE" sz="1800" dirty="0"/>
                  <a:t>Schwingung ist </a:t>
                </a:r>
                <a:r>
                  <a:rPr lang="de-DE" sz="1800" dirty="0" smtClean="0"/>
                  <a:t>periodisch </a:t>
                </a:r>
                <a:r>
                  <a:rPr lang="de-DE" sz="1800" b="1" dirty="0" smtClean="0"/>
                  <a:t>amplitudenmoduliert</a:t>
                </a:r>
                <a:r>
                  <a:rPr lang="de-DE" sz="1800" dirty="0" smtClean="0"/>
                  <a:t> </a:t>
                </a:r>
                <a:r>
                  <a:rPr lang="de-DE" sz="1800" dirty="0"/>
                  <a:t>mit Schwebungsfrequenz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1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/>
                  <a:t> </a:t>
                </a:r>
              </a:p>
              <a:p>
                <a:pPr marL="800100" lvl="1"/>
                <a:r>
                  <a:rPr lang="de-DE" sz="1800" dirty="0" smtClean="0"/>
                  <a:t>Schwingung ist </a:t>
                </a:r>
                <a:r>
                  <a:rPr lang="de-DE" sz="1800" b="1" dirty="0" smtClean="0"/>
                  <a:t>gleichzeitig</a:t>
                </a:r>
                <a:r>
                  <a:rPr lang="de-DE" sz="1800" dirty="0" smtClean="0"/>
                  <a:t> periodisch </a:t>
                </a:r>
                <a:r>
                  <a:rPr lang="de-DE" sz="1800" b="1" dirty="0" smtClean="0"/>
                  <a:t>frequenzmoduliert  </a:t>
                </a:r>
                <a:r>
                  <a:rPr lang="de-DE" sz="1800" dirty="0" smtClean="0"/>
                  <a:t>mit Periodendauer</a:t>
                </a:r>
                <a:r>
                  <a:rPr lang="de-DE" sz="1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1800" i="1">
                        <a:latin typeface="Cambria Math"/>
                        <a:ea typeface="Cambria Math"/>
                      </a:rPr>
                      <m:t>=1/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2"/>
                <a:stretch>
                  <a:fillRect l="-71" t="-491" b="-22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8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/>
                  <a:t>Weitere Fragen:</a:t>
                </a:r>
                <a:br>
                  <a:rPr lang="de-DE" sz="2000" b="1" dirty="0" smtClean="0"/>
                </a:br>
                <a:endParaRPr lang="de-DE" sz="2000" b="1" dirty="0" smtClean="0"/>
              </a:p>
              <a:p>
                <a:pPr marL="457200"/>
                <a:r>
                  <a:rPr lang="de-DE" sz="1800" dirty="0" smtClean="0"/>
                  <a:t>Kann die Schwebung mithilfe des Zeigerdiagramms einfacher verstanden werden?</a:t>
                </a:r>
              </a:p>
              <a:p>
                <a:pPr marL="457200"/>
                <a:r>
                  <a:rPr lang="de-DE" sz="1800" dirty="0" smtClean="0"/>
                  <a:t>Wie sieht das Schaubild der Gesamtfrequenz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1800" dirty="0" smtClean="0"/>
                  <a:t> aus?</a:t>
                </a:r>
                <a:br>
                  <a:rPr lang="de-DE" sz="1800" dirty="0" smtClean="0"/>
                </a:br>
                <a:endParaRPr lang="de-DE" sz="1800" dirty="0" smtClean="0"/>
              </a:p>
              <a:p>
                <a:pPr marL="114300" indent="0">
                  <a:buNone/>
                </a:pPr>
                <a:r>
                  <a:rPr lang="de-DE" sz="1800" dirty="0" smtClean="0"/>
                  <a:t>Diese Fragen können mithilfe </a:t>
                </a:r>
                <a:r>
                  <a:rPr lang="de-DE" sz="1800" dirty="0" smtClean="0"/>
                  <a:t>folgender </a:t>
                </a:r>
                <a:r>
                  <a:rPr lang="de-DE" sz="1800" dirty="0" smtClean="0"/>
                  <a:t>GeoGebra-Dateien geklärt werden:</a:t>
                </a:r>
              </a:p>
              <a:p>
                <a:pPr marL="457200"/>
                <a:endParaRPr lang="de-DE" sz="1800" dirty="0"/>
              </a:p>
              <a:p>
                <a:pPr marL="457200"/>
                <a:r>
                  <a:rPr lang="de-DE" sz="1800" dirty="0" smtClean="0"/>
                  <a:t>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de-DE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: 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		</a:t>
                </a:r>
                <a:r>
                  <a:rPr lang="de-DE" sz="1800" dirty="0" smtClean="0">
                    <a:solidFill>
                      <a:schemeClr val="tx1"/>
                    </a:solidFill>
                    <a:hlinkClick r:id="rId2"/>
                  </a:rPr>
                  <a:t>Schwebung mit Gesamtfrequenz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(online)</a:t>
                </a:r>
              </a:p>
              <a:p>
                <a:pPr marL="114300" indent="0">
                  <a:buNone/>
                </a:pPr>
                <a:r>
                  <a:rPr lang="de-DE" sz="1800" dirty="0"/>
                  <a:t>			</a:t>
                </a:r>
                <a:r>
                  <a:rPr lang="de-DE" sz="1800" dirty="0" smtClean="0">
                    <a:hlinkClick r:id="rId3"/>
                  </a:rPr>
                  <a:t>332_schwebung_mit_gesamtfrequenz_zg.ggb</a:t>
                </a:r>
                <a:r>
                  <a:rPr lang="de-DE" sz="1800" dirty="0" smtClean="0"/>
                  <a:t> (offline)</a:t>
                </a:r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457200"/>
                <a:r>
                  <a:rPr lang="de-DE" sz="1800" dirty="0" smtClean="0"/>
                  <a:t>Ohne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de-DE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1800" dirty="0" smtClean="0">
                    <a:solidFill>
                      <a:schemeClr val="tx1"/>
                    </a:solidFill>
                  </a:rPr>
                  <a:t>:	</a:t>
                </a:r>
                <a:r>
                  <a:rPr lang="de-DE" sz="1800" dirty="0" smtClean="0">
                    <a:solidFill>
                      <a:schemeClr val="tx1"/>
                    </a:solidFill>
                    <a:hlinkClick r:id="rId4"/>
                  </a:rPr>
                  <a:t>Überlagerung von Schwingungen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(online)	</a:t>
                </a:r>
              </a:p>
              <a:p>
                <a:pPr marL="114300" indent="0">
                  <a:buNone/>
                </a:pPr>
                <a:r>
                  <a:rPr lang="de-DE" sz="1800" dirty="0" smtClean="0"/>
                  <a:t>			</a:t>
                </a:r>
                <a:r>
                  <a:rPr lang="de-DE" sz="1800" dirty="0" smtClean="0">
                    <a:hlinkClick r:id="rId5"/>
                  </a:rPr>
                  <a:t>333_ueberlagerung_schwingungen_zg.ggb</a:t>
                </a:r>
                <a:r>
                  <a:rPr lang="de-DE" sz="1800" dirty="0" smtClean="0"/>
                  <a:t> (offline)</a:t>
                </a:r>
                <a:endParaRPr lang="de-DE" sz="1800" dirty="0"/>
              </a:p>
              <a:p>
                <a:pPr marL="114300" indent="0">
                  <a:buNone/>
                </a:pPr>
                <a:endParaRPr lang="de-DE" sz="1800" dirty="0"/>
              </a:p>
              <a:p>
                <a:pPr marL="114300" indent="0">
                  <a:buNone/>
                </a:pPr>
                <a:endParaRPr lang="de-DE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6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8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/>
                  <a:t>Psychoakustische Fragen:</a:t>
                </a:r>
              </a:p>
              <a:p>
                <a:pPr marL="114300" indent="0">
                  <a:buNone/>
                </a:pPr>
                <a:endParaRPr lang="de-DE" sz="2000" b="1" dirty="0" smtClean="0"/>
              </a:p>
              <a:p>
                <a:pPr marL="114300" indent="0">
                  <a:buNone/>
                </a:pPr>
                <a:r>
                  <a:rPr lang="de-DE" sz="1800" b="1" dirty="0" smtClean="0"/>
                  <a:t>1. Fall: Zwei unterschiedliche Töne werden gleichzeitig abgespielt:</a:t>
                </a:r>
              </a:p>
              <a:p>
                <a:pPr marL="857250" lvl="1"/>
                <a:r>
                  <a:rPr lang="de-DE" sz="1800" dirty="0" smtClean="0"/>
                  <a:t>Können wir die periodische Änderung der Gesamtfrequenz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1800" dirty="0"/>
                  <a:t> </a:t>
                </a:r>
                <a:r>
                  <a:rPr lang="de-DE" sz="1800" dirty="0" smtClean="0"/>
                  <a:t>bei einer unreinen Schwebung hören?</a:t>
                </a:r>
              </a:p>
              <a:p>
                <a:pPr marL="857250" lvl="1"/>
                <a:r>
                  <a:rPr lang="de-DE" sz="1800" dirty="0" smtClean="0"/>
                  <a:t>Ab </a:t>
                </a:r>
                <a:r>
                  <a:rPr lang="de-DE" sz="1800" dirty="0"/>
                  <a:t>welchem Frequenzabstand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/>
                  <a:t> hören wir getrennte </a:t>
                </a:r>
                <a:r>
                  <a:rPr lang="de-DE" sz="1800" dirty="0" smtClean="0"/>
                  <a:t>Töne bei gleicher Amplitude?</a:t>
                </a:r>
                <a:endParaRPr lang="de-DE" sz="1800" dirty="0"/>
              </a:p>
              <a:p>
                <a:pPr marL="114300" indent="0">
                  <a:buNone/>
                </a:pPr>
                <a:endParaRPr lang="de-DE" sz="1800" dirty="0"/>
              </a:p>
              <a:p>
                <a:pPr marL="114300" indent="0">
                  <a:buNone/>
                </a:pPr>
                <a:endParaRPr lang="de-DE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2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1187624" y="4005064"/>
            <a:ext cx="6120680" cy="132343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Dies kann mithilfe des Zwei-Ton-Generators der App Schallanalysator (Android, iOS) oder der Software Spaichinger Schallpegelmesser (Windows-PC) geklärt werden</a:t>
            </a:r>
          </a:p>
          <a:p>
            <a:pPr algn="ctr"/>
            <a:endParaRPr 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Download: 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www.spaichinger-schallpegelmesser.de</a:t>
            </a:r>
            <a:endParaRPr 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/>
              <a:t>Psychoakustische Fragen:</a:t>
            </a:r>
          </a:p>
          <a:p>
            <a:pPr marL="114300" indent="0">
              <a:buNone/>
            </a:pPr>
            <a:endParaRPr lang="de-DE" sz="2000" b="1" dirty="0" smtClean="0"/>
          </a:p>
          <a:p>
            <a:pPr marL="114300" indent="0">
              <a:buNone/>
            </a:pPr>
            <a:r>
              <a:rPr lang="de-DE" sz="1800" b="1" dirty="0"/>
              <a:t>2</a:t>
            </a:r>
            <a:r>
              <a:rPr lang="de-DE" sz="1800" b="1" dirty="0" smtClean="0"/>
              <a:t>. Fall: Nur ein Ton wird abgespielt und dessen Frequenz geändert:</a:t>
            </a:r>
          </a:p>
          <a:p>
            <a:pPr marL="857250" lvl="1"/>
            <a:r>
              <a:rPr lang="de-DE" sz="1800" dirty="0" smtClean="0"/>
              <a:t>Wie groß ist die Frequenzauflösung unseres Gehörs? </a:t>
            </a:r>
            <a:br>
              <a:rPr lang="de-DE" sz="1800" dirty="0" smtClean="0"/>
            </a:br>
            <a:r>
              <a:rPr lang="de-DE" sz="1800" dirty="0" smtClean="0"/>
              <a:t>D.h., wie groß ist die kleinste Frequenzänderung, die wir wahrnehmen können?</a:t>
            </a:r>
          </a:p>
          <a:p>
            <a:pPr marL="114300" indent="0">
              <a:buNone/>
            </a:pPr>
            <a:endParaRPr lang="de-DE" sz="1800" dirty="0"/>
          </a:p>
          <a:p>
            <a:pPr marL="114300" indent="0">
              <a:buNone/>
            </a:pPr>
            <a:endParaRPr lang="de-DE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31640" y="3356992"/>
            <a:ext cx="6120680" cy="132343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Dies kann mithilfe des Ton-Generators der App Schallanalysator (Android, iOS) oder der Software Spaichinger Schallpegelmesser (Windows-PC) geklärt werden</a:t>
            </a:r>
          </a:p>
          <a:p>
            <a:pPr algn="ctr"/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Download: 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2"/>
              </a:rPr>
              <a:t>www.spaichinger-schallpegelmesser.de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/>
                  <a:t>Psychoakustische Fragen:</a:t>
                </a:r>
              </a:p>
              <a:p>
                <a:pPr marL="114300" indent="0">
                  <a:buNone/>
                </a:pPr>
                <a:endParaRPr lang="de-DE" sz="2000" b="1" dirty="0" smtClean="0"/>
              </a:p>
              <a:p>
                <a:pPr marL="114300" indent="0">
                  <a:buNone/>
                </a:pPr>
                <a:r>
                  <a:rPr lang="de-DE" sz="1800" b="1" dirty="0"/>
                  <a:t>3</a:t>
                </a:r>
                <a:r>
                  <a:rPr lang="de-DE" sz="1800" b="1" dirty="0" smtClean="0"/>
                  <a:t>. Fall: Kopfhörer: Ton 1 auf linkem Ohr und Ton 2 auf rechtem Ohr</a:t>
                </a:r>
              </a:p>
              <a:p>
                <a:pPr marL="857250" lvl="1"/>
                <a:r>
                  <a:rPr lang="de-DE" sz="1800" dirty="0" smtClean="0"/>
                  <a:t>Sind hier ebenfalls Schwebungen bei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800" i="1">
                        <a:latin typeface="Cambria Math"/>
                      </a:rPr>
                      <m:t> </m:t>
                    </m:r>
                    <m:r>
                      <a:rPr lang="de-DE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1800" i="1">
                        <a:latin typeface="Cambria Math"/>
                      </a:rPr>
                      <m:t>15 </m:t>
                    </m:r>
                    <m:r>
                      <m:rPr>
                        <m:nor/>
                      </m:rPr>
                      <a:rPr lang="de-DE" sz="1800">
                        <a:latin typeface="Cambria Math"/>
                      </a:rPr>
                      <m:t>Hz</m:t>
                    </m:r>
                  </m:oMath>
                </a14:m>
                <a:r>
                  <a:rPr lang="de-DE" sz="1800" dirty="0" smtClean="0"/>
                  <a:t>  zu hören?</a:t>
                </a:r>
              </a:p>
              <a:p>
                <a:pPr marL="857250" lvl="1"/>
                <a:r>
                  <a:rPr lang="de-DE" sz="1800" dirty="0"/>
                  <a:t>Ab welchem Frequenzabstand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/>
                  <a:t> hören wir getrennte Töne bei gleicher Amplitude?</a:t>
                </a:r>
              </a:p>
              <a:p>
                <a:pPr marL="571500" lvl="1" indent="0">
                  <a:buNone/>
                </a:pPr>
                <a:r>
                  <a:rPr lang="de-DE" sz="1800" dirty="0" smtClean="0"/>
                  <a:t> </a:t>
                </a:r>
              </a:p>
              <a:p>
                <a:pPr marL="114300" indent="0">
                  <a:buNone/>
                </a:pPr>
                <a:endParaRPr lang="de-DE" sz="1800" dirty="0"/>
              </a:p>
              <a:p>
                <a:pPr marL="114300" indent="0">
                  <a:buNone/>
                </a:pPr>
                <a:endParaRPr lang="de-DE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1331640" y="3573016"/>
            <a:ext cx="6120680" cy="156966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Dies kann mithilfe des Ton-Generators der App Schallanalysator (Android, iOS) oder der Software Spaichinger Schallpegelmesser (Windows-PC) geklärt werden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Einstellung: </a:t>
            </a:r>
            <a:r>
              <a:rPr lang="de-DE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stereo</a:t>
            </a:r>
            <a:endParaRPr lang="de-DE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Download: 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www.spaichinger-schallpegelmesser.de</a:t>
            </a:r>
            <a:endParaRPr lang="de-D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/>
                  <a:t>Verblüffende Lösungen zu den psychoakustischen Fragen:</a:t>
                </a:r>
              </a:p>
              <a:p>
                <a:pPr marL="114300" indent="0">
                  <a:buNone/>
                </a:pPr>
                <a:endParaRPr lang="de-DE" sz="2000" b="1" dirty="0" smtClean="0"/>
              </a:p>
              <a:p>
                <a:pPr marL="114300" indent="0">
                  <a:buNone/>
                </a:pPr>
                <a:r>
                  <a:rPr lang="de-DE" sz="1800" b="1" dirty="0" smtClean="0"/>
                  <a:t>1. Fall: Zwei unterschiedliche Töne </a:t>
                </a:r>
                <a:r>
                  <a:rPr lang="de-DE" sz="1800" b="1" dirty="0"/>
                  <a:t>werden gleichzeitig abgespielt:</a:t>
                </a:r>
              </a:p>
              <a:p>
                <a:pPr marL="857250" lvl="1"/>
                <a:r>
                  <a:rPr lang="de-DE" sz="1800" dirty="0"/>
                  <a:t>Können wir die periodische Änderung der Gesamtfrequenz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de-DE" sz="1800" dirty="0"/>
                  <a:t> bei einer unreinen Schwebung hören</a:t>
                </a:r>
                <a:r>
                  <a:rPr lang="de-DE" sz="1800" dirty="0" smtClean="0"/>
                  <a:t>?</a:t>
                </a:r>
              </a:p>
              <a:p>
                <a:pPr marL="571500" lvl="1" indent="0">
                  <a:buNone/>
                </a:pPr>
                <a:r>
                  <a:rPr lang="de-DE" sz="1800" dirty="0" smtClean="0"/>
                  <a:t> </a:t>
                </a:r>
                <a:endParaRPr lang="de-DE" sz="1800" dirty="0"/>
              </a:p>
              <a:p>
                <a:pPr marL="857250" lvl="1"/>
                <a:endParaRPr lang="de-DE" sz="1800" dirty="0" smtClean="0"/>
              </a:p>
              <a:p>
                <a:pPr marL="857250" lvl="1"/>
                <a:r>
                  <a:rPr lang="de-DE" sz="1800" dirty="0" smtClean="0"/>
                  <a:t>Ab </a:t>
                </a:r>
                <a:r>
                  <a:rPr lang="de-DE" sz="1800" dirty="0"/>
                  <a:t>welchem Frequenzabstand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/>
                  <a:t> hören wir getrennte Töne bei gleicher Amplitude?</a:t>
                </a:r>
              </a:p>
              <a:p>
                <a:pPr marL="114300" indent="0">
                  <a:buNone/>
                </a:pPr>
                <a:endParaRPr lang="de-DE" sz="2000" b="1" dirty="0" smtClean="0"/>
              </a:p>
              <a:p>
                <a:pPr marL="114300" indent="0">
                  <a:buNone/>
                </a:pPr>
                <a:endParaRPr lang="de-DE" sz="1800" b="1" dirty="0" smtClean="0"/>
              </a:p>
              <a:p>
                <a:pPr marL="114300" indent="0">
                  <a:buNone/>
                </a:pPr>
                <a:endParaRPr lang="de-DE" sz="1800" b="1" dirty="0" smtClean="0"/>
              </a:p>
              <a:p>
                <a:pPr marL="114300" indent="0">
                  <a:buNone/>
                </a:pPr>
                <a:endParaRPr lang="de-DE" sz="1800" b="1" dirty="0" smtClean="0"/>
              </a:p>
              <a:p>
                <a:pPr marL="114300" indent="0">
                  <a:buNone/>
                </a:pPr>
                <a:endParaRPr lang="de-DE" sz="1000" b="1" dirty="0"/>
              </a:p>
              <a:p>
                <a:pPr marL="114300" indent="0">
                  <a:buNone/>
                </a:pPr>
                <a:endParaRPr lang="de-DE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3635469" y="2913117"/>
            <a:ext cx="2016224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Antwort: Nein!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59205" y="4365104"/>
                <a:ext cx="6768752" cy="1193981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Antwort: </a:t>
                </a:r>
                <a:b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Bei  Mittenfrequenzen bis </a:t>
                </a:r>
                <a14:m>
                  <m:oMath xmlns:m="http://schemas.openxmlformats.org/officeDocument/2006/math">
                    <m:r>
                      <a:rPr lang="de-DE" sz="160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de-DE" sz="1600" b="0" i="1" dirty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00</m:t>
                    </m:r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können wir erst bei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600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de-DE" sz="16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de-DE" sz="16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6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de-DE" sz="16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de-DE" sz="1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1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de-DE" sz="1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6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de-DE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deutlich </a:t>
                </a:r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getrennte Töne wahrnehmen! </a:t>
                </a:r>
                <a:b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</a:br>
                <a:endParaRPr lang="de-DE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Bei Mittenfrequenzen größer </a:t>
                </a:r>
                <a14:m>
                  <m:oMath xmlns:m="http://schemas.openxmlformats.org/officeDocument/2006/math">
                    <m:r>
                      <a:rPr lang="de-DE" sz="16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500</m:t>
                    </m:r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6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20%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der Mittenfrequenz</a:t>
                </a:r>
                <a:endPara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205" y="4365104"/>
                <a:ext cx="6768752" cy="11939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19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/>
              <a:t>Verblüffende Lösungen zu den psychoakustischen Fragen:</a:t>
            </a:r>
          </a:p>
          <a:p>
            <a:pPr marL="114300" indent="0">
              <a:buNone/>
            </a:pPr>
            <a:endParaRPr lang="de-DE" sz="2000" b="1" dirty="0"/>
          </a:p>
          <a:p>
            <a:pPr marL="114300" indent="0">
              <a:buNone/>
            </a:pPr>
            <a:r>
              <a:rPr lang="de-DE" sz="1800" b="1" dirty="0" smtClean="0"/>
              <a:t>2. Fall: Nur ein Ton wird abgespielt und dessen Frequenz geändert:</a:t>
            </a:r>
          </a:p>
          <a:p>
            <a:pPr marL="857250" lvl="1"/>
            <a:r>
              <a:rPr lang="de-DE" sz="1800" dirty="0" smtClean="0"/>
              <a:t>Wie groß ist die Frequenzauflösung unseres Gehörs? </a:t>
            </a:r>
            <a:br>
              <a:rPr lang="de-DE" sz="1800" dirty="0" smtClean="0"/>
            </a:br>
            <a:r>
              <a:rPr lang="de-DE" sz="1800" dirty="0" smtClean="0"/>
              <a:t>D.h., wie groß ist die kleinste Frequenzänderung, die wir wahrnehmen können?</a:t>
            </a:r>
          </a:p>
          <a:p>
            <a:pPr marL="114300" indent="0">
              <a:buNone/>
            </a:pPr>
            <a:endParaRPr lang="de-DE" sz="1800" dirty="0"/>
          </a:p>
          <a:p>
            <a:pPr marL="114300" indent="0">
              <a:buNone/>
            </a:pPr>
            <a:endParaRPr lang="de-DE" sz="2000" b="1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115616" y="3356992"/>
                <a:ext cx="6768752" cy="614848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Antwort:  Bei 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bis 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5</m:t>
                    </m:r>
                    <m:r>
                      <a:rPr lang="de-DE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00 </m:t>
                    </m:r>
                    <m:r>
                      <m:rPr>
                        <m:nor/>
                      </m:rPr>
                      <a:rPr lang="de-DE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Hz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können wir bereits </a:t>
                </a:r>
                <a14:m>
                  <m:oMath xmlns:m="http://schemas.openxmlformats.org/officeDocument/2006/math">
                    <m:r>
                      <a:rPr lang="de-DE" sz="16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de-DE" sz="1600" b="1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de-DE" sz="16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  <m:r>
                      <m:rPr>
                        <m:nor/>
                      </m:rPr>
                      <a:rPr lang="de-DE" sz="1600" b="1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1−3 </m:t>
                    </m:r>
                    <m:r>
                      <m:rPr>
                        <m:nor/>
                      </m:rPr>
                      <a:rPr lang="de-DE" sz="1600" b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Hz</m:t>
                    </m:r>
                  </m:oMath>
                </a14:m>
                <a:r>
                  <a:rPr lang="de-DE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wahrnehmen!</a:t>
                </a:r>
              </a:p>
              <a:p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               Bei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de-DE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&gt;</m:t>
                    </m:r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500 </m:t>
                    </m:r>
                    <m:r>
                      <m:rPr>
                        <m:nor/>
                      </m:rPr>
                      <a:rPr lang="de-DE" sz="160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Hz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∆</m:t>
                    </m:r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  <m:r>
                      <m:rPr>
                        <m:nor/>
                      </m:rPr>
                      <a:rPr lang="de-DE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0,2% 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160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0,3</m:t>
                    </m:r>
                    <m:r>
                      <m:rPr>
                        <m:nor/>
                      </m:rPr>
                      <a:rPr lang="de-DE" sz="1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de-DE" sz="160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% 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von 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</m:oMath>
                </a14:m>
                <a:endParaRPr lang="de-DE" sz="16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56992"/>
                <a:ext cx="6768752" cy="6148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9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Kompetenzzuwachs durch Apps?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457200" lvl="1" indent="0">
              <a:buNone/>
            </a:pPr>
            <a:endParaRPr lang="de-DE" sz="2000" dirty="0" smtClean="0"/>
          </a:p>
          <a:p>
            <a:pPr marL="457200" lvl="1" indent="0">
              <a:buNone/>
            </a:pPr>
            <a:r>
              <a:rPr lang="de-DE" sz="2000" dirty="0" smtClean="0"/>
              <a:t>„</a:t>
            </a:r>
            <a:r>
              <a:rPr lang="de-DE" sz="2800" dirty="0" smtClean="0"/>
              <a:t>Es </a:t>
            </a:r>
            <a:r>
              <a:rPr lang="de-DE" sz="2800" dirty="0"/>
              <a:t>ist niemals die App selbst, sondern immer der Unterricht – aber die App muss so gut sein, dass sie guten Unterricht unterstützen kann</a:t>
            </a:r>
            <a:r>
              <a:rPr lang="de-DE" sz="2800" dirty="0" smtClean="0"/>
              <a:t>.“  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sz="2000" dirty="0" smtClean="0"/>
              <a:t>Hans-Christoph </a:t>
            </a:r>
            <a:r>
              <a:rPr lang="de-DE" sz="2000" dirty="0"/>
              <a:t>Schaub</a:t>
            </a:r>
          </a:p>
          <a:p>
            <a:pPr marL="457200" lvl="1" indent="0">
              <a:buNone/>
            </a:pPr>
            <a:r>
              <a:rPr lang="de-DE" sz="2000" dirty="0" smtClean="0"/>
              <a:t>KM BW</a:t>
            </a:r>
            <a:endParaRPr lang="de-DE" sz="2000" dirty="0"/>
          </a:p>
          <a:p>
            <a:pPr marL="457200" lvl="1" indent="0">
              <a:buNone/>
            </a:pPr>
            <a:r>
              <a:rPr lang="de-DE" sz="2000" dirty="0"/>
              <a:t>Stellvertretende Leitung Referat </a:t>
            </a:r>
            <a:r>
              <a:rPr lang="de-DE" sz="2000" dirty="0" smtClean="0"/>
              <a:t>23</a:t>
            </a:r>
            <a:endParaRPr lang="de-DE" sz="2000" dirty="0"/>
          </a:p>
          <a:p>
            <a:pPr marL="457200" lvl="1" indent="0">
              <a:buNone/>
            </a:pPr>
            <a:r>
              <a:rPr lang="de-DE" sz="2000" dirty="0"/>
              <a:t>Medienpädagogik und digitale Bildung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1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/>
                  <a:t>Verblüffende Lösungen zu den psychoakustischen Fragen</a:t>
                </a:r>
                <a:r>
                  <a:rPr lang="de-DE" sz="2000" b="1" dirty="0" smtClean="0"/>
                  <a:t>:</a:t>
                </a:r>
              </a:p>
              <a:p>
                <a:pPr marL="114300" indent="0">
                  <a:buNone/>
                </a:pPr>
                <a:endParaRPr lang="de-DE" sz="2000" b="1" dirty="0" smtClean="0"/>
              </a:p>
              <a:p>
                <a:pPr marL="114300" indent="0">
                  <a:buNone/>
                </a:pPr>
                <a:r>
                  <a:rPr lang="de-DE" sz="1800" b="1" dirty="0"/>
                  <a:t>3</a:t>
                </a:r>
                <a:r>
                  <a:rPr lang="de-DE" sz="1800" b="1" dirty="0" smtClean="0"/>
                  <a:t>. Fall: Kopfhörer: Ton 1 auf linkem Ohr und Ton 2 auf rechtem Ohr</a:t>
                </a:r>
              </a:p>
              <a:p>
                <a:pPr marL="857250" lvl="1"/>
                <a:r>
                  <a:rPr lang="de-DE" sz="1800" dirty="0" smtClean="0"/>
                  <a:t>Sind hier ebenfalls Schwebungen bei</a:t>
                </a:r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800" i="1">
                        <a:latin typeface="Cambria Math"/>
                      </a:rPr>
                      <m:t> </m:t>
                    </m:r>
                    <m:r>
                      <a:rPr lang="de-DE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1800" i="1">
                        <a:latin typeface="Cambria Math"/>
                      </a:rPr>
                      <m:t>15 </m:t>
                    </m:r>
                    <m:r>
                      <m:rPr>
                        <m:nor/>
                      </m:rPr>
                      <a:rPr lang="de-DE" sz="1800">
                        <a:latin typeface="Cambria Math"/>
                      </a:rPr>
                      <m:t>Hz</m:t>
                    </m:r>
                  </m:oMath>
                </a14:m>
                <a:r>
                  <a:rPr lang="de-DE" sz="1800" dirty="0" smtClean="0"/>
                  <a:t>  zu hören?</a:t>
                </a:r>
              </a:p>
              <a:p>
                <a:pPr marL="571500" lvl="1" indent="0">
                  <a:buNone/>
                </a:pPr>
                <a:endParaRPr lang="de-DE" sz="1800" dirty="0" smtClean="0"/>
              </a:p>
              <a:p>
                <a:pPr marL="857250" lvl="1"/>
                <a:endParaRPr lang="de-DE" sz="1800" dirty="0" smtClean="0"/>
              </a:p>
              <a:p>
                <a:pPr marL="857250" lvl="1"/>
                <a:r>
                  <a:rPr lang="de-DE" sz="1800" dirty="0" smtClean="0"/>
                  <a:t>Ab </a:t>
                </a:r>
                <a:r>
                  <a:rPr lang="de-DE" sz="1800" dirty="0"/>
                  <a:t>welchem Frequenzabstand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/>
                  <a:t> hören wir getrennte Töne bei gleicher Amplitude?</a:t>
                </a:r>
              </a:p>
              <a:p>
                <a:pPr marL="571500" lvl="1" indent="0">
                  <a:buNone/>
                </a:pPr>
                <a:r>
                  <a:rPr lang="de-DE" sz="1800" dirty="0" smtClean="0"/>
                  <a:t> </a:t>
                </a:r>
              </a:p>
              <a:p>
                <a:pPr marL="114300" indent="0">
                  <a:buNone/>
                </a:pPr>
                <a:endParaRPr lang="de-DE" sz="1800" dirty="0"/>
              </a:p>
              <a:p>
                <a:pPr marL="114300" indent="0">
                  <a:buNone/>
                </a:pPr>
                <a:endParaRPr lang="de-DE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2123728" y="2636912"/>
            <a:ext cx="4608512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Antwort: Ja, bei Frequenzen unterhalb 1500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763688" y="3861048"/>
                <a:ext cx="5328592" cy="338554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Antwort: Ab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6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30</m:t>
                    </m:r>
                    <m:r>
                      <a:rPr lang="de-DE" sz="16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solidFill>
                          <a:schemeClr val="bg1"/>
                        </a:solidFill>
                        <a:latin typeface="Cambria Math"/>
                      </a:rPr>
                      <m:t>Hz</m:t>
                    </m:r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hören wir getrennte Töne </a:t>
                </a: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861048"/>
                <a:ext cx="532859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8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/>
                  <a:t>Psychoakustische Erklärung der verblüffenden Ergebnisse:</a:t>
                </a:r>
              </a:p>
              <a:p>
                <a:pPr marL="114300" indent="0">
                  <a:buNone/>
                </a:pPr>
                <a:endParaRPr lang="de-DE" sz="800" b="1" dirty="0" smtClean="0"/>
              </a:p>
              <a:p>
                <a:pPr marL="114300" indent="0">
                  <a:buNone/>
                </a:pPr>
                <a:r>
                  <a:rPr lang="de-DE" sz="1800" b="1" dirty="0" smtClean="0"/>
                  <a:t>1. Fall: Zwei unterschiedliche Töne </a:t>
                </a:r>
                <a:r>
                  <a:rPr lang="de-DE" sz="1800" b="1" dirty="0"/>
                  <a:t>werden gleichzeitig abgespielt:</a:t>
                </a:r>
              </a:p>
              <a:p>
                <a:pPr marL="457200"/>
                <a:r>
                  <a:rPr lang="de-DE" sz="1800" dirty="0" smtClean="0"/>
                  <a:t>Gehör zerlegt komplexen Schall (auch 2 Töne) in Frequenzgruppen</a:t>
                </a:r>
              </a:p>
              <a:p>
                <a:pPr marL="457200"/>
                <a:r>
                  <a:rPr lang="de-DE" sz="1800" dirty="0"/>
                  <a:t>Breite der angeregten Frequenzgruppe hängt von Mittenfrequenz der beiden Töne </a:t>
                </a:r>
                <a:r>
                  <a:rPr lang="de-DE" sz="1800" dirty="0" smtClean="0"/>
                  <a:t>ab:</a:t>
                </a:r>
              </a:p>
              <a:p>
                <a:pPr marL="857250" lvl="1"/>
                <a:r>
                  <a:rPr lang="de-DE" sz="1600" dirty="0">
                    <a:ea typeface="Cambria Math"/>
                  </a:rPr>
                  <a:t>Breite einer Frequenzgruppe ca.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/>
                      </a:rPr>
                      <m:t>100</m:t>
                    </m:r>
                    <m:r>
                      <a:rPr lang="de-DE" sz="1600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de-DE" sz="1600" dirty="0"/>
                  <a:t> im Frequenzbereich bis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/>
                      </a:rPr>
                      <m:t>500</m:t>
                    </m:r>
                    <m:r>
                      <a:rPr lang="de-DE" sz="1600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r>
                  <a:rPr lang="de-DE" sz="1600" dirty="0"/>
                  <a:t> </a:t>
                </a:r>
              </a:p>
              <a:p>
                <a:pPr marL="857250" lvl="1"/>
                <a:r>
                  <a:rPr lang="de-DE" sz="1600" dirty="0">
                    <a:ea typeface="Cambria Math"/>
                  </a:rPr>
                  <a:t>Breite einer Frequenzgruppe ca.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/>
                      </a:rPr>
                      <m:t>20%</m:t>
                    </m:r>
                  </m:oMath>
                </a14:m>
                <a:r>
                  <a:rPr lang="de-DE" sz="1600" dirty="0"/>
                  <a:t> der Mittenfrequenz im Frequenzbereich oberhalb </a:t>
                </a:r>
                <a14:m>
                  <m:oMath xmlns:m="http://schemas.openxmlformats.org/officeDocument/2006/math">
                    <m:r>
                      <a:rPr lang="de-DE" sz="1600" i="1" dirty="0">
                        <a:latin typeface="Cambria Math"/>
                        <a:ea typeface="Cambria Math"/>
                      </a:rPr>
                      <m:t>500</m:t>
                    </m:r>
                    <m:r>
                      <a:rPr lang="de-DE" sz="1600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600">
                        <a:latin typeface="Cambria Math"/>
                        <a:ea typeface="Cambria Math"/>
                      </a:rPr>
                      <m:t>Hz</m:t>
                    </m:r>
                  </m:oMath>
                </a14:m>
                <a:endParaRPr lang="de-DE" sz="1600" dirty="0"/>
              </a:p>
              <a:p>
                <a:pPr marL="457200"/>
                <a:r>
                  <a:rPr lang="de-DE" sz="1800" dirty="0" smtClean="0"/>
                  <a:t>Absolute Lage der Frequenzgruppe wird durch Mittenfrequenz der beiden Töne festgelegt: Mitte der Frequenzgruppe wird auf Mittenfrequenz der Töne gelegt</a:t>
                </a:r>
              </a:p>
              <a:p>
                <a:pPr marL="114300" indent="0">
                  <a:buNone/>
                </a:pPr>
                <a:endParaRPr lang="de-DE" sz="1800" dirty="0" smtClean="0"/>
              </a:p>
              <a:p>
                <a:pPr marL="400050" indent="-285750"/>
                <a:endParaRPr lang="de-DE" sz="1800" dirty="0" smtClean="0"/>
              </a:p>
              <a:p>
                <a:pPr marL="400050" indent="-285750"/>
                <a:r>
                  <a:rPr lang="de-DE" sz="1800" dirty="0" smtClean="0"/>
                  <a:t>Befinden </a:t>
                </a:r>
                <a:r>
                  <a:rPr lang="de-DE" sz="1800" dirty="0"/>
                  <a:t>sich 2 Töne in der selben Frequenzgruppe, dann werden diese zu einem Höreindruck zusammengefasst. </a:t>
                </a:r>
                <a:r>
                  <a:rPr lang="de-DE" sz="1800" dirty="0" smtClean="0"/>
                  <a:t/>
                </a:r>
                <a:br>
                  <a:rPr lang="de-DE" sz="1800" dirty="0" smtClean="0"/>
                </a:br>
                <a:r>
                  <a:rPr lang="de-DE" sz="1800" dirty="0" smtClean="0"/>
                  <a:t>→ </a:t>
                </a:r>
                <a:r>
                  <a:rPr lang="de-DE" sz="1800" dirty="0"/>
                  <a:t>Keine getrennte Wahrnehmung der </a:t>
                </a:r>
                <a:r>
                  <a:rPr lang="de-DE" sz="1800" dirty="0" smtClean="0"/>
                  <a:t>Töne</a:t>
                </a:r>
              </a:p>
              <a:p>
                <a:pPr marL="114300" indent="0">
                  <a:buNone/>
                </a:pPr>
                <a:endParaRPr lang="de-DE" sz="1000" b="1" dirty="0"/>
              </a:p>
              <a:p>
                <a:pPr marL="114300" indent="0">
                  <a:buNone/>
                </a:pPr>
                <a:endParaRPr lang="de-DE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t="-367" b="-342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pieren 23"/>
          <p:cNvGrpSpPr/>
          <p:nvPr/>
        </p:nvGrpSpPr>
        <p:grpSpPr>
          <a:xfrm>
            <a:off x="1835696" y="4555637"/>
            <a:ext cx="6856464" cy="1012492"/>
            <a:chOff x="1835696" y="4555637"/>
            <a:chExt cx="6856464" cy="1012492"/>
          </a:xfrm>
        </p:grpSpPr>
        <p:cxnSp>
          <p:nvCxnSpPr>
            <p:cNvPr id="4" name="Gerade Verbindung mit Pfeil 3"/>
            <p:cNvCxnSpPr/>
            <p:nvPr/>
          </p:nvCxnSpPr>
          <p:spPr>
            <a:xfrm flipV="1">
              <a:off x="1835696" y="4741802"/>
              <a:ext cx="6395894" cy="584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hteck 4"/>
            <p:cNvSpPr/>
            <p:nvPr/>
          </p:nvSpPr>
          <p:spPr>
            <a:xfrm>
              <a:off x="3851920" y="4606450"/>
              <a:ext cx="1296144" cy="360040"/>
            </a:xfrm>
            <a:prstGeom prst="rect">
              <a:avLst/>
            </a:prstGeom>
            <a:solidFill>
              <a:srgbClr val="FFFF99">
                <a:alpha val="23922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Gerade Verbindung 6"/>
            <p:cNvCxnSpPr/>
            <p:nvPr/>
          </p:nvCxnSpPr>
          <p:spPr>
            <a:xfrm flipV="1">
              <a:off x="4067944" y="4713235"/>
              <a:ext cx="0" cy="11557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4932040" y="4695793"/>
              <a:ext cx="0" cy="14012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4499992" y="4713235"/>
              <a:ext cx="0" cy="14012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/>
                <p:cNvSpPr txBox="1"/>
                <p:nvPr/>
              </p:nvSpPr>
              <p:spPr>
                <a:xfrm>
                  <a:off x="3851920" y="4901337"/>
                  <a:ext cx="53104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sz="1800" b="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de-DE" sz="1800" i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feld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4901337"/>
                  <a:ext cx="531043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/>
                <p:cNvSpPr txBox="1"/>
                <p:nvPr/>
              </p:nvSpPr>
              <p:spPr>
                <a:xfrm>
                  <a:off x="4666518" y="4921798"/>
                  <a:ext cx="54252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sz="1800" b="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de-DE" sz="1800" i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feld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6518" y="4921798"/>
                  <a:ext cx="542521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feld 22"/>
                <p:cNvSpPr txBox="1"/>
                <p:nvPr/>
              </p:nvSpPr>
              <p:spPr>
                <a:xfrm>
                  <a:off x="4228731" y="4898760"/>
                  <a:ext cx="57573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/>
                                <a:cs typeface="Arial" pitchFamily="34" charset="0"/>
                              </a:rPr>
                              <m:t>𝑀</m:t>
                            </m:r>
                          </m:sub>
                        </m:sSub>
                      </m:oMath>
                    </m:oMathPara>
                  </a14:m>
                  <a:endParaRPr lang="de-DE" sz="1800" b="0" i="1" dirty="0" smtClean="0">
                    <a:latin typeface="Arial" pitchFamily="34" charset="0"/>
                    <a:cs typeface="Arial" pitchFamily="34" charset="0"/>
                  </a:endParaRPr>
                </a:p>
                <a:p>
                  <a:endParaRPr lang="de-DE" sz="1800" i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feld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731" y="4898760"/>
                  <a:ext cx="575735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8316416" y="4555637"/>
                  <a:ext cx="3757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800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de-DE" sz="18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416" y="4555637"/>
                  <a:ext cx="37574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07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/>
                  <a:t>Psychoakustische Erklärung der verblüffenden Ergebnisse:</a:t>
                </a:r>
              </a:p>
              <a:p>
                <a:pPr marL="114300" indent="0">
                  <a:buNone/>
                </a:pPr>
                <a:endParaRPr lang="de-DE" sz="1000" b="1" dirty="0"/>
              </a:p>
              <a:p>
                <a:pPr marL="114300" indent="0">
                  <a:buNone/>
                </a:pPr>
                <a:r>
                  <a:rPr lang="de-DE" sz="1800" b="1" dirty="0"/>
                  <a:t>2. Fall: Nur ein Ton wird abgespielt und dessen Frequenz geändert:</a:t>
                </a:r>
              </a:p>
              <a:p>
                <a:pPr marL="400050" indent="-285750"/>
                <a:r>
                  <a:rPr lang="de-DE" sz="1800" dirty="0"/>
                  <a:t>Jeweils nur ein Ton in der Frequenzgruppe → keine </a:t>
                </a:r>
                <a:r>
                  <a:rPr lang="de-DE" sz="1800" dirty="0" smtClean="0"/>
                  <a:t>Überlagerungen innerhalb der Frequenzgruppe  → </a:t>
                </a:r>
                <a:r>
                  <a:rPr lang="de-DE" sz="1800" dirty="0"/>
                  <a:t>Frequenzauflösung ist sehr genau</a:t>
                </a:r>
                <a:r>
                  <a:rPr lang="de-DE" sz="1800" dirty="0" smtClean="0"/>
                  <a:t>.</a:t>
                </a:r>
              </a:p>
              <a:p>
                <a:pPr marL="114300" indent="0">
                  <a:buNone/>
                </a:pPr>
                <a:endParaRPr lang="de-DE" sz="1800" dirty="0" smtClean="0"/>
              </a:p>
              <a:p>
                <a:pPr marL="114300" indent="0">
                  <a:buNone/>
                </a:pPr>
                <a:endParaRPr lang="de-DE" sz="1800" dirty="0"/>
              </a:p>
              <a:p>
                <a:pPr marL="114300" indent="0">
                  <a:buNone/>
                </a:pPr>
                <a:r>
                  <a:rPr lang="de-DE" sz="1800" b="1" dirty="0"/>
                  <a:t>3. Fall: Kopfhörer: Ton 1 auf linkem Ohr und Ton 2 auf rechtem Ohr</a:t>
                </a:r>
              </a:p>
              <a:p>
                <a:pPr marL="400050" indent="-285750"/>
                <a:r>
                  <a:rPr lang="de-DE" sz="1800" dirty="0" smtClean="0"/>
                  <a:t>Überlagerung findet erst im Gehirn statt</a:t>
                </a:r>
              </a:p>
              <a:p>
                <a:pPr marL="400050" indent="-285750"/>
                <a:r>
                  <a:rPr lang="de-DE" sz="1800" dirty="0" smtClean="0"/>
                  <a:t>Frequenzgruppen spielen hier keine Rolle </a:t>
                </a:r>
                <a:br>
                  <a:rPr lang="de-DE" sz="1800" dirty="0" smtClean="0"/>
                </a:br>
                <a:r>
                  <a:rPr lang="de-DE" sz="1800" dirty="0" smtClean="0"/>
                  <a:t>→ getrennte </a:t>
                </a:r>
                <a:r>
                  <a:rPr lang="de-DE" sz="1800" dirty="0"/>
                  <a:t>Wahrnehmung der </a:t>
                </a:r>
                <a:r>
                  <a:rPr lang="de-DE" sz="1800" dirty="0" smtClean="0"/>
                  <a:t>Töne bereits frühzeitig ab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de-DE" sz="1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≈30</m:t>
                    </m:r>
                    <m:r>
                      <a:rPr lang="de-DE" sz="1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800">
                        <a:solidFill>
                          <a:schemeClr val="tx1"/>
                        </a:solidFill>
                        <a:latin typeface="Cambria Math"/>
                      </a:rPr>
                      <m:t>Hz</m:t>
                    </m:r>
                  </m:oMath>
                </a14:m>
                <a:r>
                  <a:rPr lang="de-DE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114300" indent="0">
                  <a:buNone/>
                </a:pPr>
                <a:r>
                  <a:rPr lang="de-DE" sz="1800" dirty="0" smtClean="0"/>
                  <a:t> </a:t>
                </a:r>
                <a:endParaRPr lang="de-DE" sz="1800" dirty="0"/>
              </a:p>
              <a:p>
                <a:pPr marL="114300" indent="0">
                  <a:buNone/>
                </a:pPr>
                <a:endParaRPr lang="de-DE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t="-491" r="-6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73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Vertiefung Psychoakustik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/>
              <a:t>Beispiele für Quellen zur Grundlage und Vertiefung Psychoakustik:</a:t>
            </a:r>
            <a:br>
              <a:rPr lang="de-DE" sz="2000" b="1" dirty="0" smtClean="0"/>
            </a:br>
            <a:endParaRPr lang="de-DE" sz="1000" b="1" dirty="0"/>
          </a:p>
          <a:p>
            <a:pPr marL="400050" indent="-285750"/>
            <a:r>
              <a:rPr lang="de-DE" sz="1800" dirty="0">
                <a:hlinkClick r:id="rId3"/>
              </a:rPr>
              <a:t>http://</a:t>
            </a:r>
            <a:r>
              <a:rPr lang="de-DE" sz="1800" dirty="0" smtClean="0">
                <a:hlinkClick r:id="rId3"/>
              </a:rPr>
              <a:t>markus-hauenstein.de/sigpro/psyacous/psyacous.htm</a:t>
            </a:r>
            <a:endParaRPr lang="de-DE" sz="1800" dirty="0" smtClean="0"/>
          </a:p>
          <a:p>
            <a:pPr marL="400050" indent="-285750"/>
            <a:r>
              <a:rPr lang="de-DE" sz="1800" dirty="0">
                <a:hlinkClick r:id="rId4"/>
              </a:rPr>
              <a:t>https://www.fairaudio.de/hintergrund/psycho-akustik-artikel-1-dwt/psycho-akustik-artikel-3-dwt</a:t>
            </a:r>
            <a:r>
              <a:rPr lang="de-DE" sz="1800" dirty="0" smtClean="0">
                <a:hlinkClick r:id="rId4"/>
              </a:rPr>
              <a:t>/</a:t>
            </a:r>
            <a:endParaRPr lang="de-DE" sz="1800" dirty="0"/>
          </a:p>
          <a:p>
            <a:pPr marL="400050" indent="-285750"/>
            <a:r>
              <a:rPr lang="de-DE" sz="1800" dirty="0">
                <a:hlinkClick r:id="rId5"/>
              </a:rPr>
              <a:t>https://</a:t>
            </a:r>
            <a:r>
              <a:rPr lang="de-DE" sz="1800" dirty="0" smtClean="0">
                <a:hlinkClick r:id="rId5"/>
              </a:rPr>
              <a:t>de.wikipedia.org/wiki/Binaurale_Beats</a:t>
            </a:r>
            <a:endParaRPr lang="de-DE" sz="1800" dirty="0"/>
          </a:p>
          <a:p>
            <a:pPr marL="400050" indent="-285750"/>
            <a:r>
              <a:rPr lang="de-DE" sz="1800" dirty="0" smtClean="0">
                <a:hlinkClick r:id="rId6"/>
              </a:rPr>
              <a:t>https</a:t>
            </a:r>
            <a:r>
              <a:rPr lang="de-DE" sz="1800" dirty="0">
                <a:hlinkClick r:id="rId6"/>
              </a:rPr>
              <a:t>://</a:t>
            </a:r>
            <a:r>
              <a:rPr lang="de-DE" sz="1800" dirty="0" smtClean="0">
                <a:hlinkClick r:id="rId6"/>
              </a:rPr>
              <a:t>de.wikipedia.org/wiki/Frequenzgruppe</a:t>
            </a:r>
            <a:endParaRPr lang="de-DE" sz="1800" dirty="0" smtClean="0"/>
          </a:p>
          <a:p>
            <a:pPr marL="400050" indent="-285750"/>
            <a:r>
              <a:rPr lang="de-DE" sz="1800" dirty="0" smtClean="0"/>
              <a:t>Eberhardt Zwicker: </a:t>
            </a:r>
            <a:r>
              <a:rPr lang="de-DE" sz="1800" dirty="0"/>
              <a:t>„Psychoakustik“ Springer Verlag 1982, </a:t>
            </a:r>
            <a:r>
              <a:rPr lang="de-DE" sz="1800" dirty="0" smtClean="0"/>
              <a:t>insbesondere Seiten </a:t>
            </a:r>
            <a:r>
              <a:rPr lang="de-DE" sz="1800" dirty="0"/>
              <a:t>46 – </a:t>
            </a:r>
            <a:r>
              <a:rPr lang="de-DE" sz="1800" dirty="0" smtClean="0"/>
              <a:t>67</a:t>
            </a:r>
          </a:p>
          <a:p>
            <a:pPr marL="400050" indent="-285750"/>
            <a:r>
              <a:rPr lang="de-DE" sz="1800" dirty="0" smtClean="0"/>
              <a:t>Jürgen </a:t>
            </a:r>
            <a:r>
              <a:rPr lang="de-DE" sz="1800" dirty="0" err="1"/>
              <a:t>Hellbrück</a:t>
            </a:r>
            <a:r>
              <a:rPr lang="de-DE" sz="1800" dirty="0"/>
              <a:t>, Wolfgang </a:t>
            </a:r>
            <a:r>
              <a:rPr lang="de-DE" sz="1800" dirty="0" err="1" smtClean="0"/>
              <a:t>Ellermeier</a:t>
            </a:r>
            <a:r>
              <a:rPr lang="de-DE" sz="1800" dirty="0" smtClean="0"/>
              <a:t>: „Hören </a:t>
            </a:r>
            <a:r>
              <a:rPr lang="de-DE" sz="1800" dirty="0"/>
              <a:t>– Physiologie, Psychologie und </a:t>
            </a:r>
            <a:r>
              <a:rPr lang="de-DE" sz="1800" dirty="0" smtClean="0"/>
              <a:t>Pathologie“ </a:t>
            </a:r>
            <a:r>
              <a:rPr lang="de-DE" sz="1800" dirty="0" err="1" smtClean="0"/>
              <a:t>Hogrefe</a:t>
            </a:r>
            <a:r>
              <a:rPr lang="de-DE" sz="1800" dirty="0" smtClean="0"/>
              <a:t>-Verlag, 2</a:t>
            </a:r>
            <a:r>
              <a:rPr lang="de-DE" sz="1800" dirty="0"/>
              <a:t>. </a:t>
            </a:r>
            <a:r>
              <a:rPr lang="de-DE" sz="1800" dirty="0" smtClean="0"/>
              <a:t>Auflage, insbesondere Seiten 86 - 88</a:t>
            </a:r>
          </a:p>
          <a:p>
            <a:pPr marL="400050" indent="-285750"/>
            <a:endParaRPr lang="de-DE" sz="1800" dirty="0"/>
          </a:p>
          <a:p>
            <a:pPr marL="400050" indent="-285750"/>
            <a:endParaRPr lang="de-DE" sz="1800" dirty="0" smtClean="0"/>
          </a:p>
          <a:p>
            <a:pPr marL="400050" indent="-285750"/>
            <a:endParaRPr lang="de-DE" sz="1800" dirty="0"/>
          </a:p>
          <a:p>
            <a:pPr marL="400050" indent="-285750"/>
            <a:endParaRPr lang="de-DE" sz="1800" dirty="0" smtClean="0"/>
          </a:p>
          <a:p>
            <a:pPr marL="400050" indent="-285750"/>
            <a:endParaRPr lang="de-DE" sz="1800" dirty="0"/>
          </a:p>
          <a:p>
            <a:pPr marL="114300" indent="0">
              <a:buNone/>
            </a:pPr>
            <a:endParaRPr lang="de-DE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</a:t>
            </a:r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Didaktische </a:t>
            </a:r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Analyse Schwebungen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457200" lvl="1" indent="0">
              <a:buNone/>
            </a:pPr>
            <a:endParaRPr lang="de-DE" b="1" dirty="0" smtClean="0"/>
          </a:p>
          <a:p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Am Anfang der Planung einer Unterrichtssequenz steht der Bildungsplan</a:t>
            </a:r>
          </a:p>
          <a:p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Anschließend folgt die </a:t>
            </a:r>
            <a:r>
              <a:rPr lang="de-DE" sz="2200" b="1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de-DE" sz="2200" b="1" dirty="0" smtClean="0">
                <a:solidFill>
                  <a:schemeClr val="bg1">
                    <a:lumMod val="65000"/>
                  </a:schemeClr>
                </a:solidFill>
              </a:rPr>
              <a:t>achliche Analyse 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des physikalischen Inhalts</a:t>
            </a:r>
          </a:p>
          <a:p>
            <a:r>
              <a:rPr lang="de-DE" sz="2200" dirty="0" smtClean="0"/>
              <a:t>Dann kommt die </a:t>
            </a:r>
            <a:r>
              <a:rPr lang="de-DE" sz="2200" b="1" dirty="0" smtClean="0"/>
              <a:t>didaktische Analyse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5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>
                    <a:solidFill>
                      <a:schemeClr val="tx1"/>
                    </a:solidFill>
                  </a:rPr>
                  <a:t>Leitfrage: Was sind die wesentlichen Eigenschaften von Schwebungen, die </a:t>
                </a:r>
                <a:r>
                  <a:rPr lang="de-DE" sz="2000" b="1" dirty="0" smtClean="0"/>
                  <a:t>Schülerinnen und Schüler</a:t>
                </a:r>
                <a:r>
                  <a:rPr lang="de-DE" sz="2000" b="1" dirty="0" smtClean="0">
                    <a:solidFill>
                      <a:schemeClr val="tx1"/>
                    </a:solidFill>
                  </a:rPr>
                  <a:t> kennen sollten?</a:t>
                </a:r>
              </a:p>
              <a:p>
                <a:pPr marL="114300" indent="0">
                  <a:buNone/>
                </a:pPr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 marL="457200"/>
                <a:r>
                  <a:rPr lang="de-DE" sz="2000" dirty="0" smtClean="0">
                    <a:solidFill>
                      <a:schemeClr val="tx1"/>
                    </a:solidFill>
                  </a:rPr>
                  <a:t>Überlegungen zur Schwebungsfrequenz:</a:t>
                </a:r>
              </a:p>
              <a:p>
                <a:pPr marL="857250" lvl="1"/>
                <a:r>
                  <a:rPr lang="de-DE" sz="1800" dirty="0" smtClean="0"/>
                  <a:t>Schwebungsfrequenz ist gut hörbar (Stimmgabeln, Tongeneratoren), also zentral</a:t>
                </a:r>
              </a:p>
              <a:p>
                <a:pPr marL="857250" lvl="1"/>
                <a:r>
                  <a:rPr lang="de-DE" sz="1800" dirty="0" smtClean="0">
                    <a:solidFill>
                      <a:schemeClr val="tx1"/>
                    </a:solidFill>
                  </a:rPr>
                  <a:t>Schwebungsfrequenz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sz="1800" dirty="0" smtClean="0">
                    <a:solidFill>
                      <a:schemeClr val="tx1"/>
                    </a:solidFill>
                  </a:rPr>
                  <a:t> ist bei reinen und unreinen Schwebungen gleich,</a:t>
                </a:r>
                <a:br>
                  <a:rPr lang="de-DE" sz="1800" dirty="0" smtClean="0">
                    <a:solidFill>
                      <a:schemeClr val="tx1"/>
                    </a:solidFill>
                  </a:rPr>
                </a:br>
                <a:r>
                  <a:rPr lang="de-DE" sz="1800" dirty="0" smtClean="0">
                    <a:solidFill>
                      <a:schemeClr val="tx1"/>
                    </a:solidFill>
                  </a:rPr>
                  <a:t>also </a:t>
                </a:r>
                <a:r>
                  <a:rPr lang="de-DE" sz="1800" b="1" dirty="0" smtClean="0">
                    <a:solidFill>
                      <a:schemeClr val="tx1"/>
                    </a:solidFill>
                  </a:rPr>
                  <a:t>allgemeingültig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18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857250" lvl="1"/>
                <a:r>
                  <a:rPr lang="de-DE" sz="1800" dirty="0" smtClean="0">
                    <a:solidFill>
                      <a:schemeClr val="tx1"/>
                    </a:solidFill>
                  </a:rPr>
                  <a:t>Schwebungsfrequenz lässt sich experimentell bestimmen</a:t>
                </a:r>
              </a:p>
              <a:p>
                <a:pPr marL="857250" lvl="1"/>
                <a:r>
                  <a:rPr lang="de-DE" sz="1800" dirty="0" smtClean="0"/>
                  <a:t>Schwebungsfrequenz lässt sich mit dem Zeigermodell gut erklären</a:t>
                </a:r>
              </a:p>
              <a:p>
                <a:pPr marL="571500" lvl="1" indent="0">
                  <a:buNone/>
                </a:pPr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899591" y="4646044"/>
            <a:ext cx="6967611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Folgerung: </a:t>
            </a:r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Schwebungsfrequenz sollte in der Schule thematisiert werden</a:t>
            </a:r>
          </a:p>
        </p:txBody>
      </p:sp>
    </p:spTree>
    <p:extLst>
      <p:ext uri="{BB962C8B-B14F-4D97-AF65-F5344CB8AC3E}">
        <p14:creationId xmlns:p14="http://schemas.microsoft.com/office/powerpoint/2010/main" val="10040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>
                    <a:solidFill>
                      <a:schemeClr val="tx1"/>
                    </a:solidFill>
                  </a:rPr>
                  <a:t>Leitfrage: Was sind die wesentlichen Eigenschaften von Schwebungen, die </a:t>
                </a:r>
                <a:r>
                  <a:rPr lang="de-DE" sz="2000" b="1" dirty="0"/>
                  <a:t>Schülerinnen und Schüler</a:t>
                </a:r>
                <a:r>
                  <a:rPr lang="de-DE" sz="2000" b="1" dirty="0" smtClean="0">
                    <a:solidFill>
                      <a:schemeClr val="tx1"/>
                    </a:solidFill>
                  </a:rPr>
                  <a:t> kennen sollten?</a:t>
                </a:r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 marL="457200"/>
                <a:r>
                  <a:rPr lang="de-DE" sz="2000" dirty="0" smtClean="0">
                    <a:solidFill>
                      <a:schemeClr val="tx1"/>
                    </a:solidFill>
                  </a:rPr>
                  <a:t>Überlegungen zur Gesamtfrequenz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de-DE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20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857250" lvl="1"/>
                <a:r>
                  <a:rPr lang="de-DE" sz="1800" dirty="0" smtClean="0">
                    <a:solidFill>
                      <a:schemeClr val="tx1"/>
                    </a:solidFill>
                  </a:rPr>
                  <a:t>Analyse der </a:t>
                </a:r>
                <a:r>
                  <a:rPr lang="de-DE" sz="1800" dirty="0"/>
                  <a:t>Gesamtfrequenz 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für die </a:t>
                </a:r>
                <a:r>
                  <a:rPr lang="de-DE" sz="1800" b="1" dirty="0" smtClean="0">
                    <a:solidFill>
                      <a:schemeClr val="tx1"/>
                    </a:solidFill>
                  </a:rPr>
                  <a:t>unreine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Schwebung zu schwierig</a:t>
                </a:r>
              </a:p>
              <a:p>
                <a:pPr marL="857250" lvl="1"/>
                <a:r>
                  <a:rPr lang="de-DE" sz="1800" dirty="0"/>
                  <a:t>Ist eine zeitabhängige Gesamtfrequenz sinnvoll</a:t>
                </a:r>
                <a:r>
                  <a:rPr lang="de-DE" sz="1800" dirty="0" smtClean="0"/>
                  <a:t>?</a:t>
                </a:r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857250" lvl="1"/>
                <a:r>
                  <a:rPr lang="de-DE" sz="1800" dirty="0" smtClean="0"/>
                  <a:t>Untersuchung der Gesamtfrequenz für </a:t>
                </a:r>
                <a:r>
                  <a:rPr lang="de-DE" sz="1800" b="1" dirty="0" smtClean="0"/>
                  <a:t>reine</a:t>
                </a:r>
                <a:r>
                  <a:rPr lang="de-DE" sz="1800" dirty="0" smtClean="0"/>
                  <a:t> Schwebungen möglich. </a:t>
                </a:r>
                <a:br>
                  <a:rPr lang="de-DE" sz="1800" dirty="0" smtClean="0"/>
                </a:br>
                <a:r>
                  <a:rPr lang="de-DE" sz="1800" b="1" dirty="0" smtClean="0"/>
                  <a:t>Dies ist allerdings nur ein Spezialfall, kommt im Alltag (fast) nie vor! keine Allgemeingültigkeit</a:t>
                </a:r>
                <a:r>
                  <a:rPr lang="de-DE" sz="1800" dirty="0" smtClean="0"/>
                  <a:t>!</a:t>
                </a:r>
              </a:p>
              <a:p>
                <a:pPr marL="114300" indent="0">
                  <a:buNone/>
                </a:pPr>
                <a:endParaRPr lang="de-DE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115616" y="4293096"/>
                <a:ext cx="6983961" cy="35856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Folgerung:  Keine Thematisierung 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𝑔𝑒𝑠</m:t>
                        </m:r>
                      </m:sub>
                    </m:sSub>
                  </m:oMath>
                </a14:m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in der Schule </a:t>
                </a: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293096"/>
                <a:ext cx="6983961" cy="3585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3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114300" indent="0">
                  <a:buNone/>
                </a:pPr>
                <a:r>
                  <a:rPr lang="de-DE" sz="2000" b="1" dirty="0" smtClean="0">
                    <a:solidFill>
                      <a:schemeClr val="tx1"/>
                    </a:solidFill>
                  </a:rPr>
                  <a:t>Leitfrage: Was sind die wesentlichen Eigenschaften von Schwebungen, die </a:t>
                </a:r>
                <a:r>
                  <a:rPr lang="de-DE" sz="2000" b="1" dirty="0"/>
                  <a:t>Schülerinnen und Schüler</a:t>
                </a:r>
                <a:r>
                  <a:rPr lang="de-DE" sz="2000" b="1" dirty="0" smtClean="0">
                    <a:solidFill>
                      <a:schemeClr val="tx1"/>
                    </a:solidFill>
                  </a:rPr>
                  <a:t> kennen sollten?</a:t>
                </a:r>
                <a:endParaRPr lang="de-DE" sz="2000" dirty="0" smtClean="0">
                  <a:solidFill>
                    <a:schemeClr val="tx1"/>
                  </a:solidFill>
                </a:endParaRPr>
              </a:p>
              <a:p>
                <a:pPr marL="457200"/>
                <a:r>
                  <a:rPr lang="de-DE" sz="2000" dirty="0" smtClean="0">
                    <a:solidFill>
                      <a:schemeClr val="tx1"/>
                    </a:solidFill>
                  </a:rPr>
                  <a:t>Überlegungen zur Psychoakustik:</a:t>
                </a:r>
              </a:p>
              <a:p>
                <a:pPr marL="857250" lvl="1"/>
                <a:r>
                  <a:rPr lang="de-DE" sz="1800" b="1" dirty="0" smtClean="0">
                    <a:solidFill>
                      <a:schemeClr val="tx1"/>
                    </a:solidFill>
                  </a:rPr>
                  <a:t>Unterschied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zwischen </a:t>
                </a:r>
                <a:r>
                  <a:rPr lang="de-DE" sz="1800" b="1" dirty="0" smtClean="0">
                    <a:solidFill>
                      <a:schemeClr val="tx1"/>
                    </a:solidFill>
                  </a:rPr>
                  <a:t>Messung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und </a:t>
                </a:r>
                <a:r>
                  <a:rPr lang="de-DE" sz="1800" b="1" dirty="0" smtClean="0">
                    <a:solidFill>
                      <a:schemeClr val="tx1"/>
                    </a:solidFill>
                  </a:rPr>
                  <a:t>Sinneseindruck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marL="1371600" lvl="2"/>
                <a:r>
                  <a:rPr lang="de-DE" sz="1800" dirty="0" smtClean="0"/>
                  <a:t>Messung: Überlagerung von 2 harmonischen Schwingungen mit unterschiedlichen Frequenzen </a:t>
                </a:r>
                <a:r>
                  <a:rPr lang="de-DE" sz="1800" dirty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800" i="1">
                        <a:latin typeface="Cambria Math"/>
                      </a:rPr>
                      <m:t> </m:t>
                    </m:r>
                    <m:r>
                      <a:rPr lang="de-DE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1800" i="1">
                        <a:latin typeface="Cambria Math"/>
                      </a:rPr>
                      <m:t>15 </m:t>
                    </m:r>
                    <m:r>
                      <m:rPr>
                        <m:nor/>
                      </m:rPr>
                      <a:rPr lang="de-DE" sz="1800">
                        <a:latin typeface="Cambria Math"/>
                      </a:rPr>
                      <m:t>Hz</m:t>
                    </m:r>
                  </m:oMath>
                </a14:m>
                <a:r>
                  <a:rPr lang="de-DE" sz="18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marL="1371600" lvl="2"/>
                <a:r>
                  <a:rPr lang="de-DE" sz="1800" dirty="0" smtClean="0"/>
                  <a:t>Sinneseindruck: Eine Schwingung mit periodischer Lautstärkeänderung</a:t>
                </a:r>
              </a:p>
              <a:p>
                <a:pPr marL="1371600" lvl="2"/>
                <a:r>
                  <a:rPr lang="de-DE" sz="1800" dirty="0" smtClean="0"/>
                  <a:t>Achtung! Dies ist eine </a:t>
                </a:r>
                <a:r>
                  <a:rPr lang="de-DE" sz="1800" b="1" dirty="0" smtClean="0"/>
                  <a:t>Lernschwierigkeit</a:t>
                </a:r>
                <a:r>
                  <a:rPr lang="de-DE" sz="1800" dirty="0" smtClean="0"/>
                  <a:t>!</a:t>
                </a:r>
              </a:p>
              <a:p>
                <a:pPr marL="1028700" lvl="2" indent="0">
                  <a:buNone/>
                </a:pPr>
                <a:r>
                  <a:rPr lang="de-DE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de-DE" sz="1800" dirty="0" smtClean="0">
                    <a:solidFill>
                      <a:schemeClr val="tx1"/>
                    </a:solidFill>
                  </a:rPr>
                </a:br>
                <a:endParaRPr lang="de-DE" sz="1800" dirty="0" smtClean="0">
                  <a:solidFill>
                    <a:schemeClr val="tx1"/>
                  </a:solidFill>
                </a:endParaRPr>
              </a:p>
              <a:p>
                <a:pPr marL="114300" indent="0">
                  <a:buNone/>
                </a:pPr>
                <a:endParaRPr lang="de-DE" sz="800" dirty="0"/>
              </a:p>
              <a:p>
                <a:pPr marL="857250" lvl="1"/>
                <a:r>
                  <a:rPr lang="de-DE" sz="1800" dirty="0" smtClean="0">
                    <a:solidFill>
                      <a:schemeClr val="tx1"/>
                    </a:solidFill>
                  </a:rPr>
                  <a:t>Frequenzauflösung des Gehörs bei einem Ton im Gegensatz zur Frequenzauflösung bei zwei gleichzeitigen Tönen</a:t>
                </a:r>
              </a:p>
              <a:p>
                <a:pPr marL="857250" lvl="1"/>
                <a:r>
                  <a:rPr lang="de-DE" sz="1800" dirty="0" smtClean="0"/>
                  <a:t>weitere</a:t>
                </a:r>
                <a:r>
                  <a:rPr lang="de-DE" sz="1800" dirty="0" smtClean="0">
                    <a:solidFill>
                      <a:schemeClr val="tx1"/>
                    </a:solidFill>
                  </a:rPr>
                  <a:t> psychoakustische Effekte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t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259632" y="4077072"/>
            <a:ext cx="6624736" cy="58477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Folgerung:  Zentral zum Verständnis von Schwebungen 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Muss in der Schule daher ausführlich thematisiert werden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59632" y="5878602"/>
            <a:ext cx="6624736" cy="338554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Interessant, aber nicht unbedingt  notwendig</a:t>
            </a:r>
          </a:p>
        </p:txBody>
      </p:sp>
    </p:spTree>
    <p:extLst>
      <p:ext uri="{BB962C8B-B14F-4D97-AF65-F5344CB8AC3E}">
        <p14:creationId xmlns:p14="http://schemas.microsoft.com/office/powerpoint/2010/main" val="41181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Leitfrage: </a:t>
            </a:r>
            <a:r>
              <a:rPr lang="de-DE" sz="2000" b="1" dirty="0" smtClean="0"/>
              <a:t>Welche prozessbezogenen Kompetenzen können anhand dieses Inhalts gut trainiert werden</a:t>
            </a:r>
            <a:r>
              <a:rPr lang="de-DE" sz="2000" b="1" dirty="0" smtClean="0">
                <a:solidFill>
                  <a:schemeClr val="tx1"/>
                </a:solidFill>
              </a:rPr>
              <a:t>?</a:t>
            </a:r>
          </a:p>
          <a:p>
            <a:pPr marL="114300" indent="0"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Dazu muss man sich erst einen Überblick über das </a:t>
            </a:r>
            <a:r>
              <a:rPr lang="de-DE" sz="1800" b="1" dirty="0" smtClean="0">
                <a:solidFill>
                  <a:schemeClr val="tx1"/>
                </a:solidFill>
              </a:rPr>
              <a:t>vorhandene Material</a:t>
            </a:r>
            <a:r>
              <a:rPr lang="de-DE" sz="1800" dirty="0" smtClean="0">
                <a:solidFill>
                  <a:schemeClr val="tx1"/>
                </a:solidFill>
              </a:rPr>
              <a:t> verschaffen:</a:t>
            </a:r>
          </a:p>
          <a:p>
            <a:pPr marL="400050" indent="-285750"/>
            <a:r>
              <a:rPr lang="de-DE" sz="1800" dirty="0" smtClean="0"/>
              <a:t>2 gleiche </a:t>
            </a:r>
            <a:r>
              <a:rPr lang="de-DE" sz="1800" b="1" dirty="0" smtClean="0"/>
              <a:t>Stimmgabeln</a:t>
            </a:r>
            <a:r>
              <a:rPr lang="de-DE" sz="1800" dirty="0" smtClean="0"/>
              <a:t>, </a:t>
            </a:r>
            <a:r>
              <a:rPr lang="de-DE" sz="1800" b="1" dirty="0" smtClean="0"/>
              <a:t>eine</a:t>
            </a:r>
            <a:r>
              <a:rPr lang="de-DE" sz="1800" dirty="0" smtClean="0"/>
              <a:t> davon etwas </a:t>
            </a:r>
            <a:r>
              <a:rPr lang="de-DE" sz="1800" b="1" dirty="0" smtClean="0"/>
              <a:t>verstimmt</a:t>
            </a:r>
            <a:r>
              <a:rPr lang="de-DE" sz="1800" dirty="0" smtClean="0"/>
              <a:t> durch Zusatzmassen</a:t>
            </a:r>
          </a:p>
          <a:p>
            <a:pPr marL="400050" lvl="1">
              <a:buClr>
                <a:srgbClr val="7F7F7F"/>
              </a:buClr>
              <a:buFont typeface="Wingdings" pitchFamily="2" charset="2"/>
              <a:buChar char="§"/>
            </a:pPr>
            <a:r>
              <a:rPr lang="de-DE" sz="1800" b="1" dirty="0" smtClean="0">
                <a:solidFill>
                  <a:schemeClr val="tx1"/>
                </a:solidFill>
              </a:rPr>
              <a:t>Tongenerator</a:t>
            </a:r>
            <a:r>
              <a:rPr lang="de-DE" sz="1800" dirty="0" smtClean="0">
                <a:solidFill>
                  <a:schemeClr val="tx1"/>
                </a:solidFill>
              </a:rPr>
              <a:t> zur </a:t>
            </a:r>
            <a:r>
              <a:rPr lang="de-DE" sz="1800" b="1" dirty="0" smtClean="0">
                <a:solidFill>
                  <a:schemeClr val="tx1"/>
                </a:solidFill>
              </a:rPr>
              <a:t>gleichzeitigen</a:t>
            </a:r>
            <a:r>
              <a:rPr lang="de-DE" sz="1800" dirty="0" smtClean="0">
                <a:solidFill>
                  <a:schemeClr val="tx1"/>
                </a:solidFill>
              </a:rPr>
              <a:t> Erzeugung </a:t>
            </a:r>
            <a:r>
              <a:rPr lang="de-DE" sz="1800" b="1" dirty="0" smtClean="0">
                <a:solidFill>
                  <a:schemeClr val="tx1"/>
                </a:solidFill>
              </a:rPr>
              <a:t>zweier Töne</a:t>
            </a:r>
            <a:r>
              <a:rPr lang="de-DE" sz="1800" dirty="0" smtClean="0">
                <a:solidFill>
                  <a:schemeClr val="tx1"/>
                </a:solidFill>
              </a:rPr>
              <a:t>: Zum Beispiel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/>
              <a:t>App </a:t>
            </a:r>
            <a:r>
              <a:rPr lang="de-DE" sz="1800" dirty="0" smtClean="0"/>
              <a:t>Schallanalysator seit Version 2.2 </a:t>
            </a:r>
            <a:r>
              <a:rPr lang="de-DE" sz="1800" dirty="0"/>
              <a:t>(iOS, Android) oder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Spaichinger Schallpegelmesser seit Version 4.3 </a:t>
            </a:r>
            <a:r>
              <a:rPr lang="de-DE" sz="1800" dirty="0"/>
              <a:t>(für Windows-Notebooks</a:t>
            </a:r>
            <a:r>
              <a:rPr lang="de-DE" sz="1800" dirty="0" smtClean="0"/>
              <a:t>)</a:t>
            </a:r>
          </a:p>
          <a:p>
            <a:pPr marL="400050" lvl="1">
              <a:buClr>
                <a:srgbClr val="7F7F7F"/>
              </a:buClr>
              <a:buFont typeface="Wingdings" pitchFamily="2" charset="2"/>
              <a:buChar char="§"/>
            </a:pPr>
            <a:r>
              <a:rPr lang="de-DE" sz="1800" b="1" dirty="0" smtClean="0">
                <a:solidFill>
                  <a:schemeClr val="tx1"/>
                </a:solidFill>
              </a:rPr>
              <a:t>Oszilloskop</a:t>
            </a:r>
            <a:r>
              <a:rPr lang="de-DE" sz="1800" dirty="0" smtClean="0">
                <a:solidFill>
                  <a:schemeClr val="tx1"/>
                </a:solidFill>
              </a:rPr>
              <a:t> und </a:t>
            </a:r>
            <a:r>
              <a:rPr lang="de-DE" sz="1800" b="1" dirty="0" smtClean="0">
                <a:solidFill>
                  <a:schemeClr val="tx1"/>
                </a:solidFill>
              </a:rPr>
              <a:t>Frequenzmessgerät</a:t>
            </a:r>
            <a:r>
              <a:rPr lang="de-DE" sz="1800" dirty="0" smtClean="0">
                <a:solidFill>
                  <a:schemeClr val="tx1"/>
                </a:solidFill>
              </a:rPr>
              <a:t>: Zum Beispiel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smtClean="0"/>
              <a:t>App Schallanalysator (iOS, Android) oder </a:t>
            </a:r>
            <a:br>
              <a:rPr lang="de-DE" sz="1800" dirty="0" smtClean="0"/>
            </a:br>
            <a:r>
              <a:rPr lang="de-DE" sz="1800" dirty="0" smtClean="0"/>
              <a:t>Spaichinger Schallpegelmesser (für Windows-Notebooks) mit folgenden Fenstern: </a:t>
            </a:r>
          </a:p>
          <a:p>
            <a:pPr marL="800100" lvl="1"/>
            <a:r>
              <a:rPr lang="de-DE" sz="1800" dirty="0" smtClean="0"/>
              <a:t>Oszilloskop</a:t>
            </a:r>
          </a:p>
          <a:p>
            <a:pPr marL="800100" lvl="1"/>
            <a:r>
              <a:rPr lang="de-DE" sz="1800" dirty="0" smtClean="0"/>
              <a:t>Grundfrequenz</a:t>
            </a:r>
          </a:p>
          <a:p>
            <a:pPr marL="400050"/>
            <a:r>
              <a:rPr lang="de-DE" sz="1800" dirty="0" err="1" smtClean="0"/>
              <a:t>GeoGebra</a:t>
            </a:r>
            <a:r>
              <a:rPr lang="de-DE" sz="1800" dirty="0" smtClean="0"/>
              <a:t>-Datei zur Überlagerung zweier Schwingungen mit Zeigern</a:t>
            </a:r>
            <a:endParaRPr lang="de-DE" sz="1800" dirty="0"/>
          </a:p>
          <a:p>
            <a:pPr marL="400050" lvl="1">
              <a:buClr>
                <a:srgbClr val="7F7F7F"/>
              </a:buClr>
              <a:buFont typeface="Wingdings" pitchFamily="2" charset="2"/>
              <a:buChar char="§"/>
            </a:pPr>
            <a:endParaRPr lang="de-DE" sz="1800" dirty="0" smtClean="0"/>
          </a:p>
          <a:p>
            <a:pPr marL="400050" lvl="1">
              <a:buClr>
                <a:srgbClr val="7F7F7F"/>
              </a:buClr>
              <a:buFont typeface="Wingdings" pitchFamily="2" charset="2"/>
              <a:buChar char="§"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Leitfrage: </a:t>
            </a:r>
            <a:r>
              <a:rPr lang="de-DE" sz="2000" b="1" dirty="0" smtClean="0"/>
              <a:t>Welche prozessbezogenen Kompetenzen können anhand dieses Inhalts gut trainiert werden</a:t>
            </a:r>
            <a:r>
              <a:rPr lang="de-DE" sz="2000" b="1" dirty="0" smtClean="0">
                <a:solidFill>
                  <a:schemeClr val="tx1"/>
                </a:solidFill>
              </a:rPr>
              <a:t>?</a:t>
            </a:r>
          </a:p>
          <a:p>
            <a:pPr marL="114300" indent="0">
              <a:buNone/>
            </a:pPr>
            <a:endParaRPr lang="de-DE" sz="2000" b="1" dirty="0" smtClean="0">
              <a:solidFill>
                <a:schemeClr val="tx1"/>
              </a:solidFill>
            </a:endParaRPr>
          </a:p>
          <a:p>
            <a:pPr marL="114300" lvl="1" indent="0">
              <a:buClr>
                <a:srgbClr val="7F7F7F"/>
              </a:buClr>
              <a:buNone/>
            </a:pPr>
            <a:r>
              <a:rPr lang="de-DE" sz="2000" dirty="0" smtClean="0"/>
              <a:t>Mit diesem Material lassen sich insbesondere folgende Kompetenzen gut trainieren:</a:t>
            </a:r>
            <a:endParaRPr lang="de-DE" sz="1800" dirty="0" smtClean="0"/>
          </a:p>
          <a:p>
            <a:pPr marL="400050" lvl="1">
              <a:buClr>
                <a:srgbClr val="7F7F7F"/>
              </a:buClr>
              <a:buFont typeface="Wingdings" pitchFamily="2" charset="2"/>
              <a:buChar char="§"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2.1 Erkenntnisgewinnung</a:t>
            </a:r>
          </a:p>
          <a:p>
            <a:pPr marL="114300" indent="0">
              <a:buNone/>
            </a:pPr>
            <a:r>
              <a:rPr lang="de-DE" sz="2000" dirty="0"/>
              <a:t>z</a:t>
            </a:r>
            <a:r>
              <a:rPr lang="de-DE" sz="2000" dirty="0" smtClean="0"/>
              <a:t>ielgerichtet experimentieren: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de-DE" sz="2000" dirty="0"/>
              <a:t>Phänomene und Experimente zielgerichtet beobachten und ihre Beobachtungen </a:t>
            </a:r>
            <a:r>
              <a:rPr lang="de-DE" sz="2000" dirty="0" smtClean="0"/>
              <a:t>beschreiben</a:t>
            </a:r>
          </a:p>
          <a:p>
            <a:pPr marL="571500" indent="-457200">
              <a:buFont typeface="+mj-lt"/>
              <a:buAutoNum type="arabicPeriod"/>
            </a:pPr>
            <a:r>
              <a:rPr lang="de-DE" sz="2000" dirty="0" smtClean="0"/>
              <a:t>Hypothesen </a:t>
            </a:r>
            <a:r>
              <a:rPr lang="de-DE" sz="2000" dirty="0"/>
              <a:t>zu physikalischen Fragestellungen </a:t>
            </a:r>
            <a:r>
              <a:rPr lang="de-DE" sz="2000" dirty="0" smtClean="0"/>
              <a:t>aufstellen</a:t>
            </a:r>
          </a:p>
          <a:p>
            <a:pPr marL="571500" indent="-457200">
              <a:buFont typeface="+mj-lt"/>
              <a:buAutoNum type="arabicPeriod"/>
            </a:pPr>
            <a:r>
              <a:rPr lang="de-DE" sz="2000" dirty="0" smtClean="0"/>
              <a:t>Experimente </a:t>
            </a:r>
            <a:r>
              <a:rPr lang="de-DE" sz="2000" dirty="0"/>
              <a:t>zur Überprüfung von Hypothesen planen (unter anderem vermutete </a:t>
            </a:r>
            <a:r>
              <a:rPr lang="de-DE" sz="2000" dirty="0" smtClean="0"/>
              <a:t>Einflussgrößen </a:t>
            </a:r>
            <a:r>
              <a:rPr lang="de-DE" sz="2000" dirty="0"/>
              <a:t>getrennt variieren</a:t>
            </a:r>
            <a:r>
              <a:rPr lang="de-DE" sz="2000" dirty="0" smtClean="0"/>
              <a:t>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503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Kompetenzorientierter Einsatz von Apps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Thesen:</a:t>
            </a:r>
            <a:endParaRPr lang="de-DE" sz="2000" dirty="0" smtClean="0"/>
          </a:p>
          <a:p>
            <a:r>
              <a:rPr lang="de-DE" sz="2000" dirty="0" smtClean="0"/>
              <a:t>App-Einsatz im Unterricht sagt zunächst nichts über die Qualität des Unterrichts aus</a:t>
            </a:r>
          </a:p>
          <a:p>
            <a:r>
              <a:rPr lang="de-DE" sz="2000" dirty="0" smtClean="0"/>
              <a:t>Der punktuelle Einsatz von qualitativ hochwertigen Apps kann zu einem größeren Kompetenzzuwachs führen, </a:t>
            </a:r>
          </a:p>
          <a:p>
            <a:pPr lvl="1"/>
            <a:r>
              <a:rPr lang="de-DE" sz="2000" dirty="0" smtClean="0"/>
              <a:t>wenn </a:t>
            </a:r>
            <a:r>
              <a:rPr lang="de-DE" sz="2000" dirty="0" smtClean="0">
                <a:solidFill>
                  <a:srgbClr val="C00000"/>
                </a:solidFill>
              </a:rPr>
              <a:t>prozessbezogene Kompetenzen durch geeignete Aufgabenstellungen</a:t>
            </a:r>
            <a:r>
              <a:rPr lang="de-DE" sz="2000" dirty="0" smtClean="0"/>
              <a:t> mithilfe der App besonders gut trainiert werden können</a:t>
            </a:r>
          </a:p>
          <a:p>
            <a:pPr lvl="1"/>
            <a:r>
              <a:rPr lang="de-DE" sz="2000" dirty="0" smtClean="0"/>
              <a:t>wenn komplexe Sachverhalte mithilfe der App </a:t>
            </a:r>
            <a:r>
              <a:rPr lang="de-DE" sz="2000" dirty="0" smtClean="0">
                <a:solidFill>
                  <a:srgbClr val="C00000"/>
                </a:solidFill>
              </a:rPr>
              <a:t>besonders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anschaulich</a:t>
            </a:r>
            <a:r>
              <a:rPr lang="de-DE" sz="2000" dirty="0" smtClean="0"/>
              <a:t> und </a:t>
            </a:r>
            <a:r>
              <a:rPr lang="de-DE" sz="2000" dirty="0" smtClean="0">
                <a:solidFill>
                  <a:srgbClr val="C00000"/>
                </a:solidFill>
              </a:rPr>
              <a:t>verständlich</a:t>
            </a:r>
            <a:r>
              <a:rPr lang="de-DE" sz="2000" dirty="0" smtClean="0"/>
              <a:t> dargestellt und vermittelt werden können</a:t>
            </a:r>
          </a:p>
          <a:p>
            <a:pPr lvl="1"/>
            <a:r>
              <a:rPr lang="de-DE" sz="2000" dirty="0"/>
              <a:t>w</a:t>
            </a:r>
            <a:r>
              <a:rPr lang="de-DE" sz="2000" dirty="0" smtClean="0"/>
              <a:t>enn </a:t>
            </a:r>
            <a:r>
              <a:rPr lang="de-DE" sz="2000" dirty="0" smtClean="0">
                <a:solidFill>
                  <a:srgbClr val="C00000"/>
                </a:solidFill>
              </a:rPr>
              <a:t>interessante reale Problemstellungen </a:t>
            </a:r>
            <a:r>
              <a:rPr lang="de-DE" sz="2000" dirty="0" smtClean="0"/>
              <a:t>mit der App untersucht werden können</a:t>
            </a:r>
          </a:p>
          <a:p>
            <a:pPr marL="457200" lvl="1" indent="0">
              <a:buNone/>
            </a:pPr>
            <a:r>
              <a:rPr lang="de-DE" sz="2000" dirty="0" smtClean="0"/>
              <a:t>  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Leitfrage: </a:t>
            </a:r>
            <a:r>
              <a:rPr lang="de-DE" sz="2000" b="1" dirty="0" smtClean="0"/>
              <a:t>Welche prozessbezogenen Kompetenzen können anhand dieses Inhalts gut trainiert werden</a:t>
            </a:r>
            <a:r>
              <a:rPr lang="de-DE" sz="2000" b="1" dirty="0" smtClean="0">
                <a:solidFill>
                  <a:schemeClr val="tx1"/>
                </a:solidFill>
              </a:rPr>
              <a:t>?</a:t>
            </a:r>
          </a:p>
          <a:p>
            <a:pPr marL="114300" indent="0">
              <a:buNone/>
            </a:pPr>
            <a:endParaRPr lang="de-DE" sz="2000" b="1" dirty="0" smtClean="0">
              <a:solidFill>
                <a:schemeClr val="tx1"/>
              </a:solidFill>
            </a:endParaRPr>
          </a:p>
          <a:p>
            <a:pPr marL="114300" lvl="1" indent="0">
              <a:buClr>
                <a:srgbClr val="7F7F7F"/>
              </a:buClr>
              <a:buNone/>
            </a:pPr>
            <a:r>
              <a:rPr lang="de-DE" sz="2000" dirty="0" smtClean="0"/>
              <a:t>Mit diesem Material lassen sich insbesondere folgende Kompetenzen gut trainieren:</a:t>
            </a:r>
            <a:endParaRPr lang="de-DE" sz="1800" dirty="0" smtClean="0"/>
          </a:p>
          <a:p>
            <a:pPr marL="400050" lvl="1">
              <a:buClr>
                <a:srgbClr val="7F7F7F"/>
              </a:buClr>
              <a:buFont typeface="Wingdings" pitchFamily="2" charset="2"/>
              <a:buChar char="§"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2.1 Erkenntnisgewinnung</a:t>
            </a:r>
          </a:p>
          <a:p>
            <a:pPr marL="114300" indent="0">
              <a:buNone/>
            </a:pPr>
            <a:r>
              <a:rPr lang="de-DE" sz="2000" dirty="0"/>
              <a:t>z</a:t>
            </a:r>
            <a:r>
              <a:rPr lang="de-DE" sz="2000" dirty="0" smtClean="0"/>
              <a:t>ielgerichtet experimentieren (Fortsetzung):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de-DE" sz="2000" dirty="0"/>
              <a:t>Experimente durchführen und auswerten, dazu gegebenenfalls Messwerte </a:t>
            </a:r>
            <a:r>
              <a:rPr lang="de-DE" sz="2000" dirty="0" smtClean="0"/>
              <a:t>erfassen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de-DE" sz="2000" dirty="0" smtClean="0"/>
              <a:t>Messwerte </a:t>
            </a:r>
            <a:r>
              <a:rPr lang="de-DE" sz="2000" dirty="0"/>
              <a:t>auch digital erfassen und auswerten (unter </a:t>
            </a:r>
            <a:r>
              <a:rPr lang="de-DE" sz="2000" dirty="0" smtClean="0"/>
              <a:t>anderem Messwerterfassungssystem, Tabellenkalkulation</a:t>
            </a:r>
            <a:r>
              <a:rPr lang="de-DE" sz="2000" dirty="0"/>
              <a:t>)</a:t>
            </a:r>
            <a:endParaRPr lang="de-DE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Leitfrage: </a:t>
            </a:r>
            <a:r>
              <a:rPr lang="de-DE" sz="2000" b="1" dirty="0" smtClean="0"/>
              <a:t>Welche prozessbezogenen Kompetenzen können anhand dieses Inhalts gut trainiert werden</a:t>
            </a:r>
            <a:r>
              <a:rPr lang="de-DE" sz="2000" b="1" dirty="0" smtClean="0">
                <a:solidFill>
                  <a:schemeClr val="tx1"/>
                </a:solidFill>
              </a:rPr>
              <a:t>?</a:t>
            </a:r>
          </a:p>
          <a:p>
            <a:pPr marL="114300" indent="0">
              <a:buNone/>
            </a:pPr>
            <a:endParaRPr lang="de-DE" sz="2000" b="1" dirty="0" smtClean="0">
              <a:solidFill>
                <a:schemeClr val="tx1"/>
              </a:solidFill>
            </a:endParaRPr>
          </a:p>
          <a:p>
            <a:pPr marL="114300" lvl="1" indent="0">
              <a:buClr>
                <a:srgbClr val="7F7F7F"/>
              </a:buClr>
              <a:buNone/>
            </a:pPr>
            <a:r>
              <a:rPr lang="de-DE" sz="2000" dirty="0" smtClean="0"/>
              <a:t>Mit diesem Material lassen sich insbesondere folgende Kompetenzen gut trainieren:</a:t>
            </a:r>
            <a:endParaRPr lang="de-DE" sz="1800" dirty="0" smtClean="0"/>
          </a:p>
          <a:p>
            <a:pPr marL="400050" lvl="1">
              <a:buClr>
                <a:srgbClr val="7F7F7F"/>
              </a:buClr>
              <a:buFont typeface="Wingdings" pitchFamily="2" charset="2"/>
              <a:buChar char="§"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2.1 Erkenntnisgewinnung</a:t>
            </a:r>
          </a:p>
          <a:p>
            <a:pPr marL="114300" indent="0">
              <a:buNone/>
            </a:pPr>
            <a:r>
              <a:rPr lang="de-DE" sz="2000" dirty="0"/>
              <a:t>modellieren und mathematisieren:</a:t>
            </a:r>
            <a:endParaRPr lang="de-DE" sz="2000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de-DE" sz="2000" dirty="0" smtClean="0"/>
              <a:t>mathematische </a:t>
            </a:r>
            <a:r>
              <a:rPr lang="de-DE" sz="2000" dirty="0"/>
              <a:t>Zusammenhänge zwischen physikalischen Größen herstellen und </a:t>
            </a:r>
            <a:r>
              <a:rPr lang="de-DE" sz="2000" dirty="0" smtClean="0"/>
              <a:t>überprüfen</a:t>
            </a:r>
            <a:endParaRPr lang="de-DE" sz="2000" dirty="0"/>
          </a:p>
          <a:p>
            <a:pPr marL="571500" indent="-457200">
              <a:buFont typeface="+mj-lt"/>
              <a:buAutoNum type="arabicPeriod" startAt="9"/>
            </a:pPr>
            <a:r>
              <a:rPr lang="de-DE" sz="2000" dirty="0" smtClean="0"/>
              <a:t>zwischen </a:t>
            </a:r>
            <a:r>
              <a:rPr lang="de-DE" sz="2000" dirty="0"/>
              <a:t>realen Erfahrungen und konstruierten, idealisierten Modellvorstellungen </a:t>
            </a:r>
            <a:r>
              <a:rPr lang="de-DE" sz="2000" dirty="0" smtClean="0"/>
              <a:t>unterscheiden </a:t>
            </a:r>
            <a:r>
              <a:rPr lang="de-DE" sz="2000" dirty="0"/>
              <a:t>(unter anderem Unterschied zwischen Beobachtung und Erklärung)</a:t>
            </a:r>
          </a:p>
          <a:p>
            <a:pPr marL="571500" indent="-457200">
              <a:buFont typeface="+mj-lt"/>
              <a:buAutoNum type="arabicPeriod" startAt="11"/>
            </a:pPr>
            <a:r>
              <a:rPr lang="de-DE" sz="2000" dirty="0" smtClean="0"/>
              <a:t>mithilfe </a:t>
            </a:r>
            <a:r>
              <a:rPr lang="de-DE" sz="2000" dirty="0"/>
              <a:t>von Modellen Phänomene erklären und Hypothesen formulieren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1204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Leitfrage: Welche Vorkenntnisse besitzen die Schülerinnen und Schüler?</a:t>
            </a:r>
          </a:p>
          <a:p>
            <a:pPr marL="114300" indent="0">
              <a:buNone/>
            </a:pPr>
            <a:endParaRPr lang="de-DE" sz="2000" b="1" dirty="0" smtClean="0">
              <a:solidFill>
                <a:schemeClr val="tx1"/>
              </a:solidFill>
            </a:endParaRPr>
          </a:p>
          <a:p>
            <a:pPr marL="457200"/>
            <a:r>
              <a:rPr lang="de-DE" sz="2000" dirty="0" smtClean="0"/>
              <a:t>Schüler, die Musikinstrumente mit anderen zusammen spielen, haben diesen Effekt bei unterschiedlich gestimmten Instrumenten bereits gehört</a:t>
            </a:r>
          </a:p>
          <a:p>
            <a:pPr marL="457200"/>
            <a:r>
              <a:rPr lang="de-DE" sz="2000" dirty="0" smtClean="0">
                <a:solidFill>
                  <a:schemeClr val="tx1"/>
                </a:solidFill>
              </a:rPr>
              <a:t>Schüler, die Gitarre spielen, haben wahrscheinlich zum Stimmen der Gitarre bereits Schwebungen verwendet</a:t>
            </a:r>
          </a:p>
          <a:p>
            <a:pPr marL="457200"/>
            <a:r>
              <a:rPr lang="de-DE" sz="2000" smtClean="0"/>
              <a:t>Notwendige unterrichtliche </a:t>
            </a:r>
            <a:r>
              <a:rPr lang="de-DE" sz="2000" dirty="0" smtClean="0"/>
              <a:t>Voraussetzungen:</a:t>
            </a:r>
          </a:p>
          <a:p>
            <a:pPr marL="857250" lvl="1"/>
            <a:r>
              <a:rPr lang="de-DE" sz="1800" dirty="0" smtClean="0"/>
              <a:t>harmonische Schwingungen</a:t>
            </a:r>
          </a:p>
          <a:p>
            <a:pPr marL="857250" lvl="1"/>
            <a:r>
              <a:rPr lang="de-DE" sz="1800" dirty="0" smtClean="0"/>
              <a:t>Zeigerdarstellung vorteilhaft</a:t>
            </a:r>
          </a:p>
          <a:p>
            <a:pPr marL="857250" lvl="1"/>
            <a:r>
              <a:rPr lang="de-DE" sz="1800" dirty="0" smtClean="0">
                <a:solidFill>
                  <a:schemeClr val="tx1"/>
                </a:solidFill>
              </a:rPr>
              <a:t>Umgang mit App Schallanalysator bzw. Spaichinger Schallpegelmesser: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Oszilloskop mit Fadenkreuz „ZZ“ und</a:t>
            </a:r>
            <a:br>
              <a:rPr lang="de-DE" sz="1800" dirty="0" smtClean="0"/>
            </a:br>
            <a:r>
              <a:rPr lang="de-DE" sz="1800" dirty="0" smtClean="0"/>
              <a:t>Doppelttongenerator im Modus „Direkt“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Didaktische Analyse Schwebungen 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Leitfrage: </a:t>
            </a:r>
            <a:r>
              <a:rPr lang="de-DE" sz="2000" b="1" dirty="0" smtClean="0"/>
              <a:t>Ist Kompetenzzuwachs größer bei </a:t>
            </a:r>
            <a:r>
              <a:rPr lang="de-DE" sz="2000" b="1" dirty="0" smtClean="0">
                <a:solidFill>
                  <a:schemeClr val="tx1"/>
                </a:solidFill>
              </a:rPr>
              <a:t>Einsatz der App Schallanalysator bzw. Spaichinger Schallpegelmesser im Vergleich zu gewöhnlichem Oszilloskop, Frequenzmesser, Tongenerator?</a:t>
            </a:r>
          </a:p>
          <a:p>
            <a:pPr marL="114300" indent="0">
              <a:buNone/>
            </a:pPr>
            <a:endParaRPr lang="de-DE" sz="2000" b="1" dirty="0" smtClean="0">
              <a:solidFill>
                <a:schemeClr val="tx1"/>
              </a:solidFill>
            </a:endParaRPr>
          </a:p>
          <a:p>
            <a:pPr marL="114300" lvl="1" indent="0">
              <a:buClr>
                <a:srgbClr val="7F7F7F"/>
              </a:buClr>
              <a:buNone/>
            </a:pPr>
            <a:endParaRPr lang="de-DE" sz="2000" dirty="0"/>
          </a:p>
          <a:p>
            <a:pPr marL="457200" lvl="1" indent="-342900">
              <a:buClr>
                <a:srgbClr val="7F7F7F"/>
              </a:buClr>
              <a:buFont typeface="Wingdings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Oszilloskop, Frequenzmesser, Tongenerator im Regelfall nicht mehrfach vorhanden 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→ keine Schülerexperimente möglich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/>
              <a:t>→ Training vieler prozessbezogener Kompetenzen nicht möglich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457200" lvl="1" indent="-342900">
              <a:buClr>
                <a:srgbClr val="7F7F7F"/>
              </a:buClr>
              <a:buFont typeface="Wingdings" pitchFamily="2" charset="2"/>
              <a:buChar char="§"/>
            </a:pPr>
            <a:r>
              <a:rPr lang="de-DE" sz="2000" dirty="0" smtClean="0"/>
              <a:t>Bei App-Einsatz mit Doppelttongeneratoreinstellung „Direkt“ keine gegenseitige Störung durch mehrere Tongeneratoren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400050" lvl="1">
              <a:buClr>
                <a:srgbClr val="7F7F7F"/>
              </a:buClr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114300" lvl="1" indent="0">
              <a:buClr>
                <a:srgbClr val="7F7F7F"/>
              </a:buClr>
              <a:buNone/>
            </a:pPr>
            <a:endParaRPr lang="de-DE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Zusammenfassung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328592"/>
          </a:xfrm>
        </p:spPr>
        <p:txBody>
          <a:bodyPr/>
          <a:lstStyle/>
          <a:p>
            <a:pPr marL="114300" indent="0">
              <a:buNone/>
            </a:pPr>
            <a:r>
              <a:rPr lang="de-DE" sz="2000" b="1" dirty="0" smtClean="0">
                <a:solidFill>
                  <a:schemeClr val="tx1"/>
                </a:solidFill>
              </a:rPr>
              <a:t>Planung einer Unterrichtssequenz:</a:t>
            </a:r>
          </a:p>
          <a:p>
            <a:pPr marL="571500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Welche Inhalte fordert der Bildungsplan?</a:t>
            </a:r>
          </a:p>
          <a:p>
            <a:pPr marL="571500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tx1"/>
                </a:solidFill>
              </a:rPr>
              <a:t>Fachliche Analyse </a:t>
            </a:r>
          </a:p>
          <a:p>
            <a:pPr marL="857250" lvl="1"/>
            <a:r>
              <a:rPr lang="de-DE" sz="1800" dirty="0" smtClean="0">
                <a:solidFill>
                  <a:schemeClr val="tx1"/>
                </a:solidFill>
              </a:rPr>
              <a:t>deutlich tiefer als angestrebtes Schülerwissen</a:t>
            </a:r>
          </a:p>
          <a:p>
            <a:pPr marL="857250" lvl="1"/>
            <a:r>
              <a:rPr lang="de-DE" sz="1800" dirty="0" smtClean="0"/>
              <a:t>Background ist wichtig, um Schülerfragen bzw. Antworten richtig zu beantworten bzw. einordnen zu können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de-DE" sz="2000" dirty="0" smtClean="0"/>
              <a:t>Didaktische Analyse</a:t>
            </a:r>
          </a:p>
          <a:p>
            <a:pPr marL="971550" lvl="1" indent="-457200"/>
            <a:r>
              <a:rPr lang="de-DE" sz="1800" dirty="0" smtClean="0">
                <a:solidFill>
                  <a:schemeClr val="tx1"/>
                </a:solidFill>
              </a:rPr>
              <a:t>Vorkenntnisse der </a:t>
            </a:r>
            <a:r>
              <a:rPr lang="de-DE" sz="1800" dirty="0" err="1" smtClean="0">
                <a:solidFill>
                  <a:schemeClr val="tx1"/>
                </a:solidFill>
              </a:rPr>
              <a:t>SuS</a:t>
            </a:r>
            <a:endParaRPr lang="de-DE" sz="1800" dirty="0" smtClean="0">
              <a:solidFill>
                <a:schemeClr val="tx1"/>
              </a:solidFill>
            </a:endParaRPr>
          </a:p>
          <a:p>
            <a:pPr marL="971550" lvl="1" indent="-457200"/>
            <a:r>
              <a:rPr lang="de-DE" sz="1800" dirty="0" smtClean="0">
                <a:solidFill>
                  <a:schemeClr val="tx1"/>
                </a:solidFill>
              </a:rPr>
              <a:t>Lernschwierigkeiten?</a:t>
            </a:r>
          </a:p>
          <a:p>
            <a:pPr marL="971550" lvl="1" indent="-457200"/>
            <a:r>
              <a:rPr lang="de-DE" sz="1800" dirty="0" smtClean="0"/>
              <a:t>Welche Materialien (inklusive Apps) stehen zur Verfügung?</a:t>
            </a:r>
          </a:p>
          <a:p>
            <a:pPr marL="971550" lvl="1" indent="-457200"/>
            <a:r>
              <a:rPr lang="de-DE" sz="1800" dirty="0" smtClean="0">
                <a:solidFill>
                  <a:schemeClr val="tx1"/>
                </a:solidFill>
              </a:rPr>
              <a:t>Welche prozessbezogene Kompetenzen lassen sich mit diesen Materialen gut trainieren?</a:t>
            </a:r>
          </a:p>
          <a:p>
            <a:pPr marL="971550" lvl="1" indent="-457200"/>
            <a:r>
              <a:rPr lang="de-DE" sz="1800" dirty="0" smtClean="0"/>
              <a:t>Welche prozessbezogene Kompetenzen müssen speziell mit dieser Lerngruppe noch weiter trainiert werden?</a:t>
            </a:r>
          </a:p>
          <a:p>
            <a:pPr marL="971550" lvl="1" indent="-457200"/>
            <a:r>
              <a:rPr lang="de-DE" sz="1800" dirty="0" smtClean="0">
                <a:solidFill>
                  <a:schemeClr val="tx1"/>
                </a:solidFill>
              </a:rPr>
              <a:t>Individualisierungsmöglichkeiten? Kooperatives Lernen?</a:t>
            </a:r>
          </a:p>
          <a:p>
            <a:pPr marL="571500" indent="-457200">
              <a:buFont typeface="+mj-lt"/>
              <a:buAutoNum type="arabicPeriod"/>
            </a:pPr>
            <a:r>
              <a:rPr lang="de-DE" sz="2000" dirty="0" smtClean="0"/>
              <a:t>Umsetzung in eine Unterrichtssequenz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114300" lvl="1" indent="0">
              <a:buClr>
                <a:srgbClr val="7F7F7F"/>
              </a:buClr>
              <a:buNone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00050" lvl="1">
              <a:buClr>
                <a:srgbClr val="7F7F7F"/>
              </a:buClr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114300" lvl="1" indent="0">
              <a:buClr>
                <a:srgbClr val="7F7F7F"/>
              </a:buClr>
              <a:buNone/>
            </a:pPr>
            <a:endParaRPr lang="de-DE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Inhaltsübersicht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Planung einer Unterrichtssequenz zum Thema Schwebungen unter Einbeziehung von Apps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Beispiel </a:t>
            </a:r>
            <a:r>
              <a:rPr lang="de-DE" sz="2000" dirty="0"/>
              <a:t>einer Unterrichtssequenz zum Thema Schwebungen unter Einbeziehung von Apps </a:t>
            </a:r>
            <a:endParaRPr lang="de-DE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Harmonische Schwingungen </a:t>
            </a:r>
            <a:b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mit App MechanikZ: 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Vertikales Federpendel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Horizontales Federpendel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Überlagerung von Schwingungen</a:t>
            </a:r>
            <a:b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mit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App Schallanalysator oder Spaichinger Schallpegelmesser: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Frequenzspektrum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Grund- und Oberschwingungen (Klang von Musikinstrumenten)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Phasenverschiebung bei gleicher Frequenz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Erklärung mit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Zeigerdiagramm (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GeoGebra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29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29" y="1628800"/>
            <a:ext cx="3825900" cy="4680000"/>
          </a:xfrm>
          <a:prstGeom prst="rect">
            <a:avLst/>
          </a:prstGeom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Schwebungen – Eine Unterrichtssequenz</a:t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755577" y="908720"/>
            <a:ext cx="7560840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Einstieg im Plenum: Lehrer schlägt beide Stimmgabeln an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Beobachtung: Ton wird periodisch lauter und leiser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55577" y="2983306"/>
            <a:ext cx="2033977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1-Stimmgabel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253843" y="2911184"/>
            <a:ext cx="1774542" cy="12003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Durch Zusatzmassen verstimmte 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a1-Stimmgabel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57150" indent="0">
              <a:buNone/>
            </a:pPr>
            <a:r>
              <a:rPr lang="de-DE" sz="2000" b="1" dirty="0" smtClean="0"/>
              <a:t>Aufgabe 1 (Ich-Du-Wir):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Was ist die Ursache für diese „Schwebung“?</a:t>
            </a:r>
          </a:p>
          <a:p>
            <a:pPr marL="514350" indent="-457200">
              <a:buFont typeface="+mj-lt"/>
              <a:buAutoNum type="alphaLcParenR"/>
            </a:pPr>
            <a:r>
              <a:rPr lang="de-DE" sz="2000" dirty="0" smtClean="0"/>
              <a:t>Stellen Sie eine Hypothese auf.</a:t>
            </a:r>
          </a:p>
          <a:p>
            <a:pPr marL="514350" indent="-457200">
              <a:buFont typeface="+mj-lt"/>
              <a:buAutoNum type="alphaLcParenR"/>
            </a:pPr>
            <a:r>
              <a:rPr lang="de-DE" sz="2000" dirty="0" smtClean="0"/>
              <a:t>Planen Sie Experimente, mit deren Hilfe Ihre Hypothese überprüft werden kann. Zur Verfügung stehen hierfür folgende Materialien:</a:t>
            </a:r>
          </a:p>
          <a:p>
            <a:pPr marL="800100" lvl="1"/>
            <a:r>
              <a:rPr lang="de-DE" sz="2000" dirty="0" smtClean="0"/>
              <a:t>Eine a1-Stimmgabel</a:t>
            </a:r>
          </a:p>
          <a:p>
            <a:pPr marL="800100" lvl="1"/>
            <a:r>
              <a:rPr lang="de-DE" sz="2000" dirty="0" smtClean="0"/>
              <a:t>Eine a1-Stimmgabel mit zwei Zusatzmassen</a:t>
            </a:r>
          </a:p>
          <a:p>
            <a:pPr marL="800100" lvl="1"/>
            <a:r>
              <a:rPr lang="de-DE" sz="2000" dirty="0" smtClean="0"/>
              <a:t>App Schallanalysator (iOS, Android) oder Spaichinger Schallpegelmesser (für Windows-Notebooks) mit folgenden Fenstern:</a:t>
            </a:r>
          </a:p>
          <a:p>
            <a:pPr marL="1314450" lvl="2"/>
            <a:r>
              <a:rPr lang="de-DE" dirty="0" smtClean="0"/>
              <a:t>Grundfrequenz</a:t>
            </a:r>
          </a:p>
          <a:p>
            <a:pPr marL="1314450" lvl="2"/>
            <a:r>
              <a:rPr lang="de-DE" dirty="0" smtClean="0"/>
              <a:t>Oszilloskop</a:t>
            </a:r>
          </a:p>
          <a:p>
            <a:pPr marL="971550" lvl="2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sz="2000" dirty="0" smtClean="0"/>
              <a:t>Aufgaben im Word-Format: </a:t>
            </a:r>
            <a:r>
              <a:rPr lang="de-DE" sz="2000" dirty="0" smtClean="0">
                <a:hlinkClick r:id="rId2"/>
              </a:rPr>
              <a:t>331_aufgaben_schwebung_zg.docx</a:t>
            </a:r>
            <a:endParaRPr lang="de-DE" sz="2000" dirty="0" smtClean="0"/>
          </a:p>
          <a:p>
            <a:pPr marL="1314450" lvl="2"/>
            <a:endParaRPr lang="de-DE" dirty="0" smtClean="0"/>
          </a:p>
          <a:p>
            <a:pPr marL="800100" lvl="1"/>
            <a:endParaRPr lang="de-DE" dirty="0" smtClean="0"/>
          </a:p>
          <a:p>
            <a:pPr marL="57150" indent="0">
              <a:buNone/>
            </a:pPr>
            <a:endParaRPr lang="de-DE" dirty="0"/>
          </a:p>
          <a:p>
            <a:pPr marL="400050"/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7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57150" indent="0">
              <a:buNone/>
            </a:pPr>
            <a:r>
              <a:rPr lang="de-DE" sz="2000" b="1" dirty="0" smtClean="0"/>
              <a:t>Im Plenum (Wir): </a:t>
            </a:r>
          </a:p>
          <a:p>
            <a:pPr marL="514350" indent="-457200">
              <a:buFont typeface="+mj-lt"/>
              <a:buAutoNum type="arabicParenR"/>
            </a:pPr>
            <a:r>
              <a:rPr lang="de-DE" sz="2000" dirty="0" smtClean="0"/>
              <a:t>Sammeln der Hypothesen (Beispiele):</a:t>
            </a:r>
            <a:endParaRPr lang="de-DE" sz="1800" dirty="0" smtClean="0"/>
          </a:p>
          <a:p>
            <a:pPr marL="914400" lvl="1" indent="-400050">
              <a:buFont typeface="+mj-lt"/>
              <a:buAutoNum type="romanLcPeriod"/>
            </a:pPr>
            <a:r>
              <a:rPr lang="de-DE" sz="1800" dirty="0" smtClean="0"/>
              <a:t>Stimmgabel mit Zusatzmassen schwingt ungleichmäßig</a:t>
            </a:r>
          </a:p>
          <a:p>
            <a:pPr marL="914400" lvl="1" indent="-400050">
              <a:buFont typeface="+mj-lt"/>
              <a:buAutoNum type="romanLcPeriod"/>
            </a:pPr>
            <a:r>
              <a:rPr lang="de-DE" sz="1800" dirty="0" smtClean="0"/>
              <a:t>Resonanzkasten verursacht Schwebung</a:t>
            </a:r>
          </a:p>
          <a:p>
            <a:pPr marL="914400" lvl="1" indent="-400050">
              <a:buFont typeface="+mj-lt"/>
              <a:buAutoNum type="romanLcPeriod"/>
            </a:pPr>
            <a:r>
              <a:rPr lang="de-DE" sz="1800" dirty="0" smtClean="0"/>
              <a:t>Stimmgabel mit Zusatzmassen hat eine etwas tiefere Frequenz als Stimmgabel ohne Zusatzmassen. Überlagerung verursacht Schwebung</a:t>
            </a:r>
          </a:p>
          <a:p>
            <a:pPr marL="514350" lvl="1" indent="0">
              <a:buNone/>
            </a:pPr>
            <a:endParaRPr lang="de-DE" sz="1800" dirty="0" smtClean="0"/>
          </a:p>
          <a:p>
            <a:pPr marL="514350" indent="-457200">
              <a:buFont typeface="+mj-lt"/>
              <a:buAutoNum type="arabicParenR"/>
            </a:pPr>
            <a:r>
              <a:rPr lang="de-DE" sz="2000" dirty="0" smtClean="0"/>
              <a:t>Sammeln, Diskussion, Durchführung und Auswertung der Experimente (Beispiele):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sz="1800" dirty="0" smtClean="0"/>
              <a:t>Schlage nur die Stimmgabel mit den Zusatzmassen an </a:t>
            </a:r>
            <a:br>
              <a:rPr lang="de-DE" sz="1800" dirty="0" smtClean="0"/>
            </a:br>
            <a:r>
              <a:rPr lang="de-DE" sz="1800" dirty="0" smtClean="0"/>
              <a:t>Ergebnis: keine Schwebung 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sz="1800" dirty="0" smtClean="0"/>
              <a:t>Schlage nur die Stimmgabel ohne Zusatzmassen an</a:t>
            </a:r>
            <a:br>
              <a:rPr lang="de-DE" sz="1800" dirty="0" smtClean="0"/>
            </a:br>
            <a:r>
              <a:rPr lang="de-DE" sz="1800" dirty="0" smtClean="0"/>
              <a:t>Ergebnis: keine Schwebung</a:t>
            </a:r>
          </a:p>
          <a:p>
            <a:pPr marL="971550" lvl="1" indent="-514350">
              <a:buFont typeface="+mj-lt"/>
              <a:buAutoNum type="romanLcPeriod"/>
            </a:pPr>
            <a:r>
              <a:rPr lang="de-DE" sz="1800" dirty="0" smtClean="0"/>
              <a:t>Messungen mit App Schallanalysator: Siehe nächste Folie</a:t>
            </a:r>
          </a:p>
          <a:p>
            <a:pPr marL="971550" lvl="1" indent="-514350">
              <a:buFont typeface="+mj-lt"/>
              <a:buAutoNum type="romanLcPeriod"/>
            </a:pPr>
            <a:endParaRPr lang="de-DE" sz="1800" dirty="0" smtClean="0"/>
          </a:p>
          <a:p>
            <a:pPr marL="400050"/>
            <a:endParaRPr lang="de-DE" sz="2000" dirty="0" smtClean="0"/>
          </a:p>
          <a:p>
            <a:pPr marL="457200" lvl="1" indent="0">
              <a:buNone/>
            </a:pPr>
            <a:endParaRPr lang="de-DE" sz="2000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2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9" y="1081273"/>
            <a:ext cx="2839430" cy="5039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78028"/>
            <a:ext cx="2839430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feld 13"/>
          <p:cNvSpPr txBox="1"/>
          <p:nvPr/>
        </p:nvSpPr>
        <p:spPr>
          <a:xfrm>
            <a:off x="857646" y="896607"/>
            <a:ext cx="3024336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Nur a1-Stimmgabel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50099" y="5936597"/>
            <a:ext cx="7325427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Messungen bestätigen Hypothese iii.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45853" y="887692"/>
            <a:ext cx="3219915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Nur verstimmte Stimmgabel </a:t>
            </a:r>
          </a:p>
        </p:txBody>
      </p:sp>
    </p:spTree>
    <p:extLst>
      <p:ext uri="{BB962C8B-B14F-4D97-AF65-F5344CB8AC3E}">
        <p14:creationId xmlns:p14="http://schemas.microsoft.com/office/powerpoint/2010/main" val="14907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Schwerpunkt dieser Präsentation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57150" indent="0">
              <a:buNone/>
            </a:pPr>
            <a:r>
              <a:rPr lang="de-DE" sz="2200" dirty="0" smtClean="0"/>
              <a:t>Fazit:</a:t>
            </a:r>
          </a:p>
          <a:p>
            <a:pPr lvl="1"/>
            <a:r>
              <a:rPr lang="de-DE" sz="2000" dirty="0" smtClean="0"/>
              <a:t>Auf die </a:t>
            </a:r>
            <a:r>
              <a:rPr lang="de-DE" sz="2000" b="1" dirty="0" smtClean="0"/>
              <a:t>Planung des Unterrichts </a:t>
            </a:r>
            <a:r>
              <a:rPr lang="de-DE" sz="2000" dirty="0" smtClean="0"/>
              <a:t>kommt es an!</a:t>
            </a:r>
          </a:p>
          <a:p>
            <a:pPr lvl="1"/>
            <a:r>
              <a:rPr lang="de-DE" sz="2000" dirty="0" smtClean="0"/>
              <a:t>Geeignete Medienauswahl</a:t>
            </a:r>
          </a:p>
          <a:p>
            <a:pPr lvl="1"/>
            <a:r>
              <a:rPr lang="de-DE" sz="2000" dirty="0" smtClean="0"/>
              <a:t>Apps sind nur ein Medium unter vielen</a:t>
            </a:r>
          </a:p>
          <a:p>
            <a:pPr lvl="1"/>
            <a:r>
              <a:rPr lang="de-DE" sz="2000" dirty="0" smtClean="0"/>
              <a:t>App-Einsatz, nur wenn gewinnbringend</a:t>
            </a:r>
            <a:br>
              <a:rPr lang="de-DE" sz="2000" dirty="0" smtClean="0"/>
            </a:br>
            <a:endParaRPr lang="de-DE" sz="2000" dirty="0" smtClean="0"/>
          </a:p>
          <a:p>
            <a:pPr marL="57150" indent="0">
              <a:buNone/>
            </a:pPr>
            <a:r>
              <a:rPr lang="de-DE" sz="2200" dirty="0" smtClean="0"/>
              <a:t>Daher:</a:t>
            </a:r>
          </a:p>
          <a:p>
            <a:pPr marL="57150" indent="0">
              <a:buNone/>
            </a:pPr>
            <a:r>
              <a:rPr lang="de-DE" sz="2000" dirty="0" smtClean="0"/>
              <a:t>Schwerpunkt dieser Präsentation liegt auf </a:t>
            </a:r>
            <a:r>
              <a:rPr lang="de-DE" sz="2000" b="1" dirty="0" smtClean="0"/>
              <a:t>Planung</a:t>
            </a:r>
            <a:r>
              <a:rPr lang="de-DE" sz="2000" dirty="0" smtClean="0"/>
              <a:t> einer </a:t>
            </a:r>
            <a:r>
              <a:rPr lang="de-DE" sz="2000" b="1" dirty="0" smtClean="0"/>
              <a:t>Unterrichtssequenz </a:t>
            </a:r>
            <a:r>
              <a:rPr lang="de-DE" sz="2000" dirty="0" smtClean="0"/>
              <a:t>am Beispiel Schwebungen</a:t>
            </a:r>
            <a:endParaRPr lang="de-DE" sz="2000" dirty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75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54" y="1081274"/>
            <a:ext cx="2839437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</a:t>
            </a:r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Einschub: Info für Lehrer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1274"/>
            <a:ext cx="2839430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85" y="1081274"/>
            <a:ext cx="2839429" cy="50399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251520" y="893362"/>
            <a:ext cx="864096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Schwebung: Überlagerung a1-Stimmgabel mit verstimmter Stimmgabel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52053" y="3600787"/>
            <a:ext cx="2839437" cy="1200329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Auflösung des Spektrums (FFT) zu gering, um Einzelfrequenzen zu trennen</a:t>
            </a:r>
          </a:p>
        </p:txBody>
      </p:sp>
      <p:cxnSp>
        <p:nvCxnSpPr>
          <p:cNvPr id="12" name="Gerade Verbindung mit Pfeil 11"/>
          <p:cNvCxnSpPr>
            <a:stCxn id="13" idx="0"/>
          </p:cNvCxnSpPr>
          <p:nvPr/>
        </p:nvCxnSpPr>
        <p:spPr>
          <a:xfrm flipH="1" flipV="1">
            <a:off x="4463987" y="4581128"/>
            <a:ext cx="108012" cy="108012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87523" y="5661248"/>
            <a:ext cx="8568951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Frequenz des hörbaren Tons liegt nahe bei den Einzelfrequenzen </a:t>
            </a:r>
            <a:b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Exakt in der Mitte zwischen den Einzelfrequenzen, falls Amplituden gleich groß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7589400" y="2520667"/>
            <a:ext cx="0" cy="108012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763688" y="6453336"/>
            <a:ext cx="583264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Messoption „Erweiterte Messung schnell“</a:t>
            </a:r>
          </a:p>
        </p:txBody>
      </p:sp>
    </p:spTree>
    <p:extLst>
      <p:ext uri="{BB962C8B-B14F-4D97-AF65-F5344CB8AC3E}">
        <p14:creationId xmlns:p14="http://schemas.microsoft.com/office/powerpoint/2010/main" val="3346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775415" y="896607"/>
            <a:ext cx="7674794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Spaichinger Schallpegelmesser: </a:t>
            </a:r>
            <a:r>
              <a:rPr 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muss Bedienung des Doppeltongenerators vor Bearbeitung von Aufgabe 2 erklärt werden!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60031" y="1801138"/>
            <a:ext cx="3465805" cy="397031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Falls eine dieser Optionen gewählt wurde, werden die 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Schallgrößen des ausgestrahlten Schalls, inklusive Oszilloskop und Spektrum, </a:t>
            </a:r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direkt,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d.h. ohne den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Umweg über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Mikrofon 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angezeigt.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Falls diese Kästchen deaktiviert sind, kann parallel zum Betrieb des Tongenerators eine Schallmessung über ein Mikrofon durchgeführt werden.</a:t>
            </a:r>
          </a:p>
        </p:txBody>
      </p:sp>
      <p:pic>
        <p:nvPicPr>
          <p:cNvPr id="12" name="Grafik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5" y="1700808"/>
            <a:ext cx="3535680" cy="4320000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>
            <a:off x="3995937" y="2083229"/>
            <a:ext cx="864094" cy="79208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4139952" y="2420888"/>
            <a:ext cx="792089" cy="7200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775415" y="896607"/>
            <a:ext cx="7674794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 Schallanalysator seit Version 2.2: </a:t>
            </a:r>
            <a:r>
              <a:rPr 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muss Bedienung des Doppeltongenerators vor Bearbeitung von Aufgabe 2 erklärt werden!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860031" y="1801138"/>
            <a:ext cx="3465805" cy="397031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Falls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 Optionen „Direkt“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gewählt wurde, werden die 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Schallgrößen des ausgestrahlten Schalls, inklusive Oszilloskop und Spektrum, </a:t>
            </a:r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direkt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d.h. ohne den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Umweg über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Mikrofon 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angezeigt.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Falls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dieses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Kästchen deaktiviert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ist,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kann parallel zum Betrieb des Tongenerators eine Schallmessung über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Mikrofon durchgeführt werden.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02796"/>
            <a:ext cx="2616319" cy="4644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Gerade Verbindung mit Pfeil 14"/>
          <p:cNvCxnSpPr/>
          <p:nvPr/>
        </p:nvCxnSpPr>
        <p:spPr>
          <a:xfrm flipH="1">
            <a:off x="3491880" y="1988840"/>
            <a:ext cx="1368152" cy="4719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775415" y="896607"/>
            <a:ext cx="7674794" cy="646331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 Schallanalysator seit Version 2.2: </a:t>
            </a:r>
            <a:r>
              <a:rPr 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muss Bedienung des Doppeltongenerators vor Bearbeitung von Aufgabe 2 erklärt werden!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372200" y="1824544"/>
            <a:ext cx="2332999" cy="203132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Zeile: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Einstellung der Schrittweiten für das Ändern der Frequenz-, Amplituden- und 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Phasenverschiebung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52" y="1605809"/>
            <a:ext cx="2616319" cy="464396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Gerade Verbindung mit Pfeil 14"/>
          <p:cNvCxnSpPr/>
          <p:nvPr/>
        </p:nvCxnSpPr>
        <p:spPr>
          <a:xfrm flipH="1">
            <a:off x="5796137" y="3013226"/>
            <a:ext cx="57606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23528" y="1822359"/>
            <a:ext cx="2549023" cy="424731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Antippen von Start </a:t>
            </a:r>
            <a:r>
              <a:rPr lang="de-DE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und (oder) Start 2:</a:t>
            </a: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Ein Ton mit der angegebenen Frequenz und </a:t>
            </a:r>
          </a:p>
          <a:p>
            <a:r>
              <a:rPr lang="de-DE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relativen Amplitude wird abgespielt. Durch Antippen des Frequenz- bzw. Amplitude-Buttons können auch während der Tonausgabe diese Größen geändert werden.</a:t>
            </a:r>
          </a:p>
          <a:p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2872551" y="3861048"/>
            <a:ext cx="47531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891626" y="4581128"/>
            <a:ext cx="47531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372199" y="5013176"/>
            <a:ext cx="2332999" cy="92333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Phasenverschiebung zwischen Ton 1 und Ton 2</a:t>
            </a:r>
            <a:endParaRPr lang="de-DE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5787180" y="5474841"/>
            <a:ext cx="57606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1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alt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r>
              <a:rPr lang="de-DE" alt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dirty="0">
                <a:latin typeface="Arial" pitchFamily="34" charset="0"/>
                <a:cs typeface="Arial" pitchFamily="34" charset="0"/>
              </a:rPr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" y="1092448"/>
            <a:ext cx="9017000" cy="5080000"/>
          </a:xfrm>
          <a:ln>
            <a:solidFill>
              <a:schemeClr val="tx1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935596" y="5229200"/>
            <a:ext cx="7308812" cy="864096"/>
          </a:xfrm>
          <a:prstGeom prst="rect">
            <a:avLst/>
          </a:prstGeom>
          <a:noFill/>
          <a:ln w="57150">
            <a:solidFill>
              <a:srgbClr val="FF2F2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35596" y="1556792"/>
            <a:ext cx="7308812" cy="3672408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35496" y="1556792"/>
            <a:ext cx="900100" cy="4536504"/>
          </a:xfrm>
          <a:prstGeom prst="rect">
            <a:avLst/>
          </a:prstGeom>
          <a:noFill/>
          <a:ln w="57150">
            <a:solidFill>
              <a:srgbClr val="CCFF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Pfeil nach links und rechts 1"/>
          <p:cNvSpPr/>
          <p:nvPr/>
        </p:nvSpPr>
        <p:spPr>
          <a:xfrm>
            <a:off x="2541969" y="5306064"/>
            <a:ext cx="4445934" cy="710368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ysClr val="windowText" lastClr="000000"/>
                </a:solidFill>
              </a:rPr>
              <a:t>Zoom: Streichen mit einem Finger</a:t>
            </a:r>
            <a:endParaRPr lang="de-DE" sz="1800" dirty="0">
              <a:solidFill>
                <a:sysClr val="windowText" lastClr="000000"/>
              </a:solidFill>
            </a:endParaRPr>
          </a:p>
        </p:txBody>
      </p:sp>
      <p:sp>
        <p:nvSpPr>
          <p:cNvPr id="11" name="Pfeil nach links und rechts 10"/>
          <p:cNvSpPr/>
          <p:nvPr/>
        </p:nvSpPr>
        <p:spPr>
          <a:xfrm>
            <a:off x="-1599608" y="3438712"/>
            <a:ext cx="4141577" cy="710368"/>
          </a:xfrm>
          <a:prstGeom prst="leftRightArrow">
            <a:avLst/>
          </a:prstGeom>
          <a:solidFill>
            <a:srgbClr val="CCFF33"/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Zoom: Streichen mit einem Finger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3" name="Pfeil nach links und rechts 12"/>
          <p:cNvSpPr/>
          <p:nvPr/>
        </p:nvSpPr>
        <p:spPr>
          <a:xfrm>
            <a:off x="1161536" y="1785392"/>
            <a:ext cx="6218776" cy="1139552"/>
          </a:xfrm>
          <a:prstGeom prst="left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ysClr val="windowText" lastClr="000000"/>
                </a:solidFill>
              </a:rPr>
              <a:t>Schaubild verschieben: Streichen mit einem Finger</a:t>
            </a:r>
            <a:endParaRPr lang="de-DE" sz="18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80312" y="4437112"/>
            <a:ext cx="158966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+mn-lt"/>
              </a:rPr>
              <a:t>Zoom-Zentrum</a:t>
            </a:r>
          </a:p>
          <a:p>
            <a:r>
              <a:rPr lang="de-DE" sz="1800" dirty="0" smtClean="0">
                <a:latin typeface="+mn-lt"/>
              </a:rPr>
              <a:t>einschalten</a:t>
            </a:r>
            <a:endParaRPr lang="de-DE" sz="1800" dirty="0">
              <a:latin typeface="+mn-lt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8028384" y="3969060"/>
            <a:ext cx="648072" cy="468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979712" y="3502749"/>
            <a:ext cx="213346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+mn-lt"/>
              </a:rPr>
              <a:t>Zoom-Zentrum</a:t>
            </a:r>
          </a:p>
          <a:p>
            <a:r>
              <a:rPr lang="de-DE" sz="1800" dirty="0" smtClean="0">
                <a:latin typeface="+mn-lt"/>
              </a:rPr>
              <a:t>am Griff verschieben</a:t>
            </a:r>
            <a:endParaRPr lang="de-DE" sz="1800" dirty="0">
              <a:latin typeface="+mn-lt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785402" y="3793896"/>
            <a:ext cx="930614" cy="47601"/>
          </a:xfrm>
          <a:prstGeom prst="straightConnector1">
            <a:avLst/>
          </a:prstGeom>
          <a:ln w="5715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90587" y="980728"/>
            <a:ext cx="799883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 Schallanalysator: </a:t>
            </a:r>
            <a:r>
              <a:rPr lang="de-DE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</a:t>
            </a:r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muss Bedienung vor Aufgabe 2 erklärt werden!</a:t>
            </a:r>
          </a:p>
        </p:txBody>
      </p:sp>
    </p:spTree>
    <p:extLst>
      <p:ext uri="{BB962C8B-B14F-4D97-AF65-F5344CB8AC3E}">
        <p14:creationId xmlns:p14="http://schemas.microsoft.com/office/powerpoint/2010/main" val="35945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de-DE" sz="2000" b="1" dirty="0" smtClean="0"/>
                  <a:t>Aufgabe 2 (Ich-Du-Wir):</a:t>
                </a:r>
                <a:r>
                  <a:rPr lang="de-DE" sz="2000" dirty="0" smtClean="0"/>
                  <a:t> </a:t>
                </a:r>
                <a:r>
                  <a:rPr lang="de-DE" sz="1800" dirty="0" smtClean="0"/>
                  <a:t>Nun wollen wir die Ergebnisse von Aufgabe 1 verallgemeinern und vertiefen. </a:t>
                </a:r>
                <a:br>
                  <a:rPr lang="de-DE" sz="1800" dirty="0" smtClean="0"/>
                </a:br>
                <a:r>
                  <a:rPr lang="de-DE" sz="1800" dirty="0" smtClean="0"/>
                  <a:t>Hilfsmittel:  </a:t>
                </a:r>
                <a:r>
                  <a:rPr lang="de-DE" sz="1800" dirty="0"/>
                  <a:t>App Schallanalysator </a:t>
                </a:r>
                <a:r>
                  <a:rPr lang="de-DE" sz="1800" dirty="0" smtClean="0"/>
                  <a:t>oder </a:t>
                </a:r>
                <a:r>
                  <a:rPr lang="de-DE" sz="1800" dirty="0"/>
                  <a:t>Spaichinger Schallpegelmesser </a:t>
                </a:r>
                <a:r>
                  <a:rPr lang="de-DE" sz="1800" dirty="0" smtClean="0"/>
                  <a:t>mit </a:t>
                </a:r>
                <a:r>
                  <a:rPr lang="de-DE" sz="1800" dirty="0"/>
                  <a:t>folgenden Fenstern:</a:t>
                </a:r>
              </a:p>
              <a:p>
                <a:pPr marL="400050">
                  <a:buFont typeface="Symbol" pitchFamily="18" charset="2"/>
                  <a:buChar char="-"/>
                </a:pPr>
                <a:r>
                  <a:rPr lang="de-DE" sz="1800" dirty="0" smtClean="0"/>
                  <a:t>Tongenerator im Modus „Direkt“ (Erzeugung und Überlagerung von 2 Tönen)</a:t>
                </a:r>
                <a:endParaRPr lang="de-DE" sz="1800" dirty="0"/>
              </a:p>
              <a:p>
                <a:pPr marL="400050">
                  <a:buFont typeface="Symbol" pitchFamily="18" charset="2"/>
                  <a:buChar char="-"/>
                </a:pPr>
                <a:r>
                  <a:rPr lang="de-DE" sz="1800" dirty="0" smtClean="0"/>
                  <a:t>Oszilloskop mit </a:t>
                </a:r>
                <a:r>
                  <a:rPr lang="de-DE" sz="1800" dirty="0"/>
                  <a:t>Fadenkreuz „ZZ“ zur exakten Ablesung von </a:t>
                </a:r>
                <a:r>
                  <a:rPr lang="de-DE" sz="1800" dirty="0" smtClean="0"/>
                  <a:t>Zeiten</a:t>
                </a:r>
              </a:p>
              <a:p>
                <a:pPr marL="57150" indent="0">
                  <a:buNone/>
                </a:pPr>
                <a:r>
                  <a:rPr lang="de-DE" sz="1800" dirty="0" smtClean="0"/>
                  <a:t> </a:t>
                </a:r>
              </a:p>
              <a:p>
                <a:pPr marL="514350" indent="-457200">
                  <a:buFont typeface="+mj-lt"/>
                  <a:buAutoNum type="alphaLcParenR"/>
                </a:pPr>
                <a:r>
                  <a:rPr lang="de-DE" sz="1800" dirty="0" smtClean="0"/>
                  <a:t>Überprüfen Sie die Hypothese: Werden 2 unterschiedliche Töne mit nahe beieinander liegenden Frequenzen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8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1800" b="0" i="1" smtClean="0">
                        <a:latin typeface="Cambria Math"/>
                      </a:rPr>
                      <m:t>15 </m:t>
                    </m:r>
                    <m:r>
                      <m:rPr>
                        <m:nor/>
                      </m:rPr>
                      <a:rPr lang="de-DE" sz="1800" b="0" i="0" smtClean="0">
                        <a:latin typeface="Cambria Math"/>
                      </a:rPr>
                      <m:t>Hz</m:t>
                    </m:r>
                    <m:r>
                      <a:rPr lang="de-DE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sz="1800" dirty="0" smtClean="0"/>
                  <a:t>überlagert, so entsteht eine Schwebung. </a:t>
                </a:r>
              </a:p>
              <a:p>
                <a:pPr marL="514350" indent="-457200">
                  <a:buFont typeface="+mj-lt"/>
                  <a:buAutoNum type="alphaLcParenR"/>
                </a:pPr>
                <a:r>
                  <a:rPr lang="de-DE" sz="1800" dirty="0" smtClean="0"/>
                  <a:t>Untersuchen Sie, wie die Schwebungsfrequenz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sz="1800" dirty="0"/>
                  <a:t> (Definition siehe nächste Folie) von den Frequenzen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1800" dirty="0" smtClean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800" dirty="0" smtClean="0"/>
                  <a:t> der beiden Töne abhängt.</a:t>
                </a:r>
                <a:r>
                  <a:rPr lang="de-DE" sz="1800" dirty="0"/>
                  <a:t> </a:t>
                </a:r>
                <a:r>
                  <a:rPr lang="de-DE" sz="1800" dirty="0" smtClean="0"/>
                  <a:t/>
                </a:r>
                <a:br>
                  <a:rPr lang="de-DE" sz="1800" dirty="0" smtClean="0"/>
                </a:br>
                <a:r>
                  <a:rPr lang="de-DE" sz="1800" dirty="0" smtClean="0"/>
                  <a:t>Für </a:t>
                </a:r>
                <a:r>
                  <a:rPr lang="de-DE" sz="1800" dirty="0"/>
                  <a:t>diese Teilaufgabe sind gestufte Hilfen </a:t>
                </a:r>
                <a:r>
                  <a:rPr lang="de-DE" sz="1800" dirty="0" smtClean="0"/>
                  <a:t>vorhanden.</a:t>
                </a:r>
              </a:p>
              <a:p>
                <a:pPr marL="514350" indent="-457200">
                  <a:buFont typeface="+mj-lt"/>
                  <a:buAutoNum type="alphaLcParenR"/>
                </a:pPr>
                <a:endParaRPr lang="de-DE" sz="1800" dirty="0"/>
              </a:p>
              <a:p>
                <a:pPr marL="57150" lvl="1" indent="0">
                  <a:buClr>
                    <a:srgbClr val="7F7F7F"/>
                  </a:buClr>
                  <a:buNone/>
                </a:pPr>
                <a:r>
                  <a:rPr lang="de-DE" sz="1800" dirty="0" smtClean="0"/>
                  <a:t>Aufgaben mit gestuften Hilfen im Word-Format: </a:t>
                </a:r>
                <a:r>
                  <a:rPr lang="de-DE" sz="1800" dirty="0" smtClean="0">
                    <a:hlinkClick r:id="rId2"/>
                  </a:rPr>
                  <a:t>331_aufgaben_schwebung_zg.docx</a:t>
                </a:r>
                <a:endParaRPr lang="de-DE" dirty="0" smtClean="0"/>
              </a:p>
              <a:p>
                <a:pPr marL="57150" indent="0">
                  <a:buNone/>
                </a:pPr>
                <a:endParaRPr lang="de-DE" dirty="0"/>
              </a:p>
              <a:p>
                <a:pPr marL="400050"/>
                <a:endParaRPr lang="de-DE" dirty="0" smtClean="0"/>
              </a:p>
              <a:p>
                <a:pPr marL="457200" lvl="1" indent="0">
                  <a:buNone/>
                </a:pPr>
                <a:endParaRPr lang="de-DE" dirty="0" smtClean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l="-71" t="-491" b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9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6" y="1049758"/>
            <a:ext cx="7540200" cy="42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  <a:cs typeface="Arial" pitchFamily="34" charset="0"/>
              </a:rPr>
            </a:br>
            <a:r>
              <a:rPr lang="de-DE" altLang="de-DE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775415" y="896607"/>
            <a:ext cx="7674794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Definition: Schwebungsfrequenz und  Schwebungsperiodendauer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857646" y="5767122"/>
                <a:ext cx="7540199" cy="566694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Definition Schwebungsfrequenz: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  <m:r>
                      <a:rPr lang="de-DE" sz="2000" b="0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de-DE" sz="200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de-DE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00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de-DE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46" y="5767122"/>
                <a:ext cx="7540199" cy="5666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 Verbindung 3"/>
          <p:cNvCxnSpPr/>
          <p:nvPr/>
        </p:nvCxnSpPr>
        <p:spPr>
          <a:xfrm>
            <a:off x="2411760" y="3068960"/>
            <a:ext cx="0" cy="2160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516216" y="3068960"/>
            <a:ext cx="0" cy="2160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H="1">
            <a:off x="2411760" y="5232410"/>
            <a:ext cx="4104456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802764" y="5285678"/>
                <a:ext cx="3322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b="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Schwebungsperiodendauer: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de-DE" sz="1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764" y="5285678"/>
                <a:ext cx="332244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51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6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Schwebungen – Eine Unterrichtssequenz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b="1" dirty="0" smtClean="0"/>
                  <a:t>Aufgabe 3:</a:t>
                </a:r>
                <a:r>
                  <a:rPr lang="de-DE" sz="2000" dirty="0" smtClean="0"/>
                  <a:t/>
                </a:r>
                <a:br>
                  <a:rPr lang="de-DE" sz="2000" dirty="0" smtClean="0"/>
                </a:br>
                <a:r>
                  <a:rPr lang="de-DE" sz="1800" dirty="0" smtClean="0"/>
                  <a:t>In </a:t>
                </a:r>
                <a:r>
                  <a:rPr lang="de-DE" sz="1800" dirty="0"/>
                  <a:t>Aufgabe 2 haben wir induktiv die Gleichung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de-DE" sz="1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/>
                  <a:t> für die Schwebungsfrequenz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de-DE" sz="1800" dirty="0"/>
                  <a:t> gefunden. In dieser Aufgabe möchten wir Schwebungen mithilfe des Zeigerdiagramms besser verstehen.</a:t>
                </a:r>
                <a:br>
                  <a:rPr lang="de-DE" sz="1800" dirty="0"/>
                </a:br>
                <a:r>
                  <a:rPr lang="de-DE" sz="1800" dirty="0"/>
                  <a:t>Hilfsmittel: </a:t>
                </a:r>
                <a:r>
                  <a:rPr lang="de-DE" sz="1800" dirty="0" err="1" smtClean="0"/>
                  <a:t>GeoGebra</a:t>
                </a:r>
                <a:r>
                  <a:rPr lang="de-DE" sz="1800" dirty="0" smtClean="0"/>
                  <a:t>-Datei </a:t>
                </a:r>
                <a:r>
                  <a:rPr lang="de-DE" sz="1800" dirty="0" smtClean="0">
                    <a:hlinkClick r:id="rId2"/>
                  </a:rPr>
                  <a:t>333_ueberlagerung_schwingungen_zg.ggb</a:t>
                </a:r>
                <a:endParaRPr lang="de-DE" sz="1800" dirty="0" smtClean="0"/>
              </a:p>
              <a:p>
                <a:pPr marL="0" indent="0">
                  <a:buNone/>
                </a:pPr>
                <a:endParaRPr lang="de-DE" sz="1800" dirty="0"/>
              </a:p>
              <a:p>
                <a:pPr lvl="0">
                  <a:buFont typeface="+mj-lt"/>
                  <a:buAutoNum type="alphaLcParenR"/>
                </a:pPr>
                <a:r>
                  <a:rPr lang="de-DE" sz="1800" b="1" dirty="0"/>
                  <a:t>(Ich-Du-Wir):</a:t>
                </a:r>
                <a:r>
                  <a:rPr lang="de-DE" sz="1800" dirty="0"/>
                  <a:t> </a:t>
                </a:r>
                <a:r>
                  <a:rPr lang="de-DE" sz="1800" dirty="0" smtClean="0"/>
                  <a:t>Erklären Sie mithilfe des Zeigerdiagramms die Entstehung einer Schwebung.</a:t>
                </a:r>
              </a:p>
              <a:p>
                <a:pPr lvl="0">
                  <a:buFont typeface="+mj-lt"/>
                  <a:buAutoNum type="alphaLcParenR"/>
                </a:pPr>
                <a:r>
                  <a:rPr lang="de-DE" sz="1800" b="1" dirty="0" smtClean="0"/>
                  <a:t>Schwere Zusatzaufgabe:</a:t>
                </a:r>
                <a:r>
                  <a:rPr lang="de-DE" sz="1800" dirty="0"/>
                  <a:t> Leiten Sie deduktiv mithilfe des Zeigerdiagramms die Gleichung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de-DE" sz="1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1800" dirty="0"/>
                  <a:t> her.</a:t>
                </a:r>
                <a:br>
                  <a:rPr lang="de-DE" sz="1800" dirty="0"/>
                </a:br>
                <a:r>
                  <a:rPr lang="de-DE" sz="1800" dirty="0"/>
                  <a:t>Für diese Teilaufgabe sind gestufte Hilfen vorhanden.</a:t>
                </a:r>
              </a:p>
              <a:p>
                <a:pPr marL="57150" indent="0">
                  <a:buNone/>
                </a:pPr>
                <a:endParaRPr lang="de-DE" sz="1800" dirty="0" smtClean="0"/>
              </a:p>
              <a:p>
                <a:pPr marL="57150" indent="0">
                  <a:buNone/>
                </a:pPr>
                <a:r>
                  <a:rPr lang="de-DE" sz="1800" dirty="0" smtClean="0"/>
                  <a:t> </a:t>
                </a:r>
              </a:p>
              <a:p>
                <a:pPr marL="57150" indent="0">
                  <a:buNone/>
                </a:pPr>
                <a:endParaRPr lang="de-DE" sz="1800" dirty="0"/>
              </a:p>
              <a:p>
                <a:pPr marL="57150" lvl="1" indent="0">
                  <a:buClr>
                    <a:srgbClr val="7F7F7F"/>
                  </a:buClr>
                  <a:buNone/>
                </a:pPr>
                <a:r>
                  <a:rPr lang="de-DE" sz="1800" dirty="0" smtClean="0"/>
                  <a:t>Aufgaben mit gestuften Hilfen im Word-Format: </a:t>
                </a:r>
                <a:r>
                  <a:rPr lang="de-DE" sz="1800" dirty="0" smtClean="0">
                    <a:hlinkClick r:id="rId3"/>
                  </a:rPr>
                  <a:t>331_aufgaben_schwebung_zg.docx</a:t>
                </a:r>
                <a:endParaRPr lang="de-DE" sz="1800" dirty="0"/>
              </a:p>
              <a:p>
                <a:pPr marL="57150" indent="0">
                  <a:buNone/>
                </a:pPr>
                <a:endParaRPr lang="de-DE" sz="1800" dirty="0" smtClean="0"/>
              </a:p>
              <a:p>
                <a:pPr marL="514350" lvl="1" indent="0">
                  <a:buNone/>
                </a:pPr>
                <a:endParaRPr lang="de-DE" dirty="0" smtClean="0"/>
              </a:p>
              <a:p>
                <a:pPr marL="57150" indent="0">
                  <a:buNone/>
                </a:pPr>
                <a:endParaRPr lang="de-DE" dirty="0"/>
              </a:p>
              <a:p>
                <a:pPr marL="400050"/>
                <a:endParaRPr lang="de-DE" dirty="0" smtClean="0"/>
              </a:p>
              <a:p>
                <a:pPr marL="457200" lvl="1" indent="0">
                  <a:buNone/>
                </a:pPr>
                <a:endParaRPr lang="de-DE" dirty="0" smtClean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4"/>
                <a:stretch>
                  <a:fillRect l="-711" t="-491" b="-49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7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Inhaltsübersicht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Planung einer Unterrichtssequenz zum Thema Schwebungen unter Einbeziehung von Apps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Beispiel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einer Unterrichtssequenz zum Thema Schwebungen unter Einbeziehung von Apps 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Harmonische Schwingungen </a:t>
            </a:r>
            <a:br>
              <a:rPr lang="de-DE" sz="2000" dirty="0" smtClean="0"/>
            </a:br>
            <a:r>
              <a:rPr lang="de-DE" sz="2000" dirty="0" smtClean="0"/>
              <a:t>mit App MechanikZ: </a:t>
            </a:r>
          </a:p>
          <a:p>
            <a:pPr lvl="2"/>
            <a:r>
              <a:rPr lang="de-DE" sz="1800" dirty="0" smtClean="0"/>
              <a:t>Vertikales Federpendel</a:t>
            </a:r>
          </a:p>
          <a:p>
            <a:pPr lvl="2"/>
            <a:r>
              <a:rPr lang="de-DE" sz="1800" dirty="0" smtClean="0"/>
              <a:t>Horizontales Federpendel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 smtClean="0"/>
              <a:t>Überlagerung von Schwingungen</a:t>
            </a:r>
            <a:br>
              <a:rPr lang="de-DE" sz="2000" dirty="0" smtClean="0"/>
            </a:br>
            <a:r>
              <a:rPr lang="de-DE" sz="2000" dirty="0" smtClean="0"/>
              <a:t>mit </a:t>
            </a:r>
            <a:r>
              <a:rPr lang="de-DE" sz="2000" dirty="0"/>
              <a:t>App Schallanalysator oder Spaichinger Schallpegelmesser:</a:t>
            </a:r>
            <a:endParaRPr lang="de-DE" sz="2000" dirty="0" smtClean="0"/>
          </a:p>
          <a:p>
            <a:pPr lvl="2"/>
            <a:r>
              <a:rPr lang="de-DE" sz="1800" dirty="0" smtClean="0"/>
              <a:t>Frequenzspektrum</a:t>
            </a:r>
          </a:p>
          <a:p>
            <a:pPr lvl="2"/>
            <a:r>
              <a:rPr lang="de-DE" sz="1800" dirty="0" smtClean="0"/>
              <a:t>Grund- und Oberschwingungen (Klang von Musikinstrumenten)</a:t>
            </a:r>
          </a:p>
          <a:p>
            <a:pPr lvl="2"/>
            <a:r>
              <a:rPr lang="de-DE" sz="1800" dirty="0" smtClean="0"/>
              <a:t>Phasenverschiebung bei gleicher Frequenz</a:t>
            </a:r>
          </a:p>
          <a:p>
            <a:pPr lvl="2"/>
            <a:r>
              <a:rPr lang="de-DE" sz="1800" dirty="0" smtClean="0"/>
              <a:t>Erklärung mit </a:t>
            </a:r>
            <a:r>
              <a:rPr lang="de-DE" sz="1800" dirty="0"/>
              <a:t>Zeigerdiagramm (</a:t>
            </a:r>
            <a:r>
              <a:rPr lang="de-DE" sz="1800" dirty="0" err="1"/>
              <a:t>GeoGebra</a:t>
            </a:r>
            <a:r>
              <a:rPr lang="de-DE" sz="1800" dirty="0" smtClean="0"/>
              <a:t>)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4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Inhaltsübersicht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 smtClean="0"/>
              <a:t>Fortsetzung der Präsentation: </a:t>
            </a:r>
          </a:p>
          <a:p>
            <a:pPr marL="457200" lvl="1" indent="0">
              <a:buNone/>
            </a:pPr>
            <a:r>
              <a:rPr lang="de-DE" dirty="0" smtClean="0">
                <a:hlinkClick r:id="rId2" action="ppaction://hlinkpres?slideindex=1&amp;slidetitle="/>
              </a:rPr>
              <a:t>31_teil2_integration_von_apps_in_den_physikunterricht_zg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91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Inhaltsübersicht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de-DE" sz="2000" dirty="0" smtClean="0"/>
              <a:t>Planung einer Unterrichtssequenz zum Thema Schwebungen unter Einbeziehung von Apps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Beispiel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einer Unterrichtssequenz zum Thema Schwebungen unter Einbeziehung von Apps 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Harmonische Schwingungen </a:t>
            </a:r>
            <a:b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mit App MechanikZ: 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Vertikales Federpendel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Horizontales Federpendel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Überlagerung von Schwingungen</a:t>
            </a:r>
            <a:b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2000" dirty="0" smtClean="0">
                <a:solidFill>
                  <a:schemeClr val="bg1">
                    <a:lumMod val="65000"/>
                  </a:schemeClr>
                </a:solidFill>
              </a:rPr>
              <a:t>mit 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</a:rPr>
              <a:t>App Schallanalysator oder Spaichinger Schallpegelmesser:</a:t>
            </a:r>
            <a:endParaRPr lang="de-DE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Frequenzspektrum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Grund- und Oberschwingungen (Klang von Musikinstrumenten)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Phasenverschiebung bei gleicher Frequenz</a:t>
            </a:r>
          </a:p>
          <a:p>
            <a:pPr lvl="2"/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Erklärung mit Zeigerdiagramm (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GeoGebra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7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de-DE" altLang="de-DE" sz="2800" dirty="0" smtClean="0">
                <a:latin typeface="Arial" pitchFamily="34" charset="0"/>
                <a:cs typeface="Arial" pitchFamily="34" charset="0"/>
              </a:rPr>
              <a:t>Bildungsplanbezug Schwebungen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457200" lvl="1" indent="0">
              <a:buNone/>
            </a:pPr>
            <a:endParaRPr lang="de-DE" b="1" dirty="0" smtClean="0"/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b="1" dirty="0" smtClean="0"/>
              <a:t>Inhaltliche Kompetenz des Bildungsplans (fünfstündig):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3.6.3 (9)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Überlagerungen von unabhängigen </a:t>
            </a:r>
            <a:r>
              <a:rPr lang="de-DE" i="1" dirty="0" smtClean="0"/>
              <a:t>Schwingungen</a:t>
            </a:r>
            <a:r>
              <a:rPr lang="de-DE" dirty="0" smtClean="0"/>
              <a:t> qualitativ </a:t>
            </a:r>
            <a:r>
              <a:rPr lang="de-DE" dirty="0"/>
              <a:t>beschreiben (zum Beispiel </a:t>
            </a:r>
            <a:r>
              <a:rPr lang="de-DE" dirty="0" smtClean="0"/>
              <a:t> Verstärkung</a:t>
            </a:r>
            <a:r>
              <a:rPr lang="de-DE" dirty="0"/>
              <a:t>, Auslöschung, Schwebungen)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endParaRPr lang="de-DE" altLang="de-DE" sz="36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968551"/>
          </a:xfrm>
        </p:spPr>
        <p:txBody>
          <a:bodyPr/>
          <a:lstStyle/>
          <a:p>
            <a:pPr marL="457200" lvl="1" indent="0">
              <a:buNone/>
            </a:pPr>
            <a:endParaRPr lang="de-DE" b="1" dirty="0" smtClean="0"/>
          </a:p>
          <a:p>
            <a:r>
              <a:rPr lang="de-DE" sz="2200" dirty="0" smtClean="0"/>
              <a:t>Am Anfang der Planung einer Unterrichtssequenz steht der Bildungsplan</a:t>
            </a:r>
          </a:p>
          <a:p>
            <a:r>
              <a:rPr lang="de-DE" sz="2200" dirty="0" smtClean="0"/>
              <a:t>Anschließend folgt die </a:t>
            </a:r>
            <a:r>
              <a:rPr lang="de-DE" sz="2200" b="1" dirty="0"/>
              <a:t>f</a:t>
            </a:r>
            <a:r>
              <a:rPr lang="de-DE" sz="2200" b="1" dirty="0" smtClean="0"/>
              <a:t>achliche Analyse </a:t>
            </a:r>
            <a:r>
              <a:rPr lang="de-DE" sz="2200" dirty="0" smtClean="0"/>
              <a:t>des physikalischen Inhalts</a:t>
            </a:r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6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5"/>
                <a:ext cx="8568952" cy="1224136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de-DE" sz="1800" b="1" dirty="0" smtClean="0"/>
                  <a:t>Akustische Schwebung: </a:t>
                </a:r>
                <a:r>
                  <a:rPr lang="de-DE" sz="1800" dirty="0" smtClean="0"/>
                  <a:t>Werden </a:t>
                </a:r>
                <a:r>
                  <a:rPr lang="de-DE" sz="1800" dirty="0"/>
                  <a:t>2 unterschiedliche Töne mit nahe beieinander liegenden Frequenzen </a:t>
                </a:r>
                <a:r>
                  <a:rPr lang="de-DE" sz="1800" dirty="0" smtClean="0"/>
                  <a:t>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/>
                      </a:rPr>
                      <m:t> 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de-DE" sz="1800" b="0" i="1" smtClean="0">
                        <a:latin typeface="Cambria Math"/>
                      </a:rPr>
                      <m:t>15</m:t>
                    </m:r>
                    <m:r>
                      <a:rPr lang="de-DE" sz="18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de-DE" sz="1800">
                        <a:latin typeface="Cambria Math"/>
                      </a:rPr>
                      <m:t>Hz</m:t>
                    </m:r>
                    <m:r>
                      <m:rPr>
                        <m:nor/>
                      </m:rPr>
                      <a:rPr lang="de-DE" sz="1800" b="0" i="0" smtClean="0">
                        <a:latin typeface="Cambria Math"/>
                      </a:rPr>
                      <m:t>)</m:t>
                    </m:r>
                    <m:r>
                      <a:rPr lang="de-DE" sz="1800" i="1">
                        <a:latin typeface="Cambria Math"/>
                      </a:rPr>
                      <m:t> </m:t>
                    </m:r>
                  </m:oMath>
                </a14:m>
                <a:r>
                  <a:rPr lang="de-DE" sz="1800" dirty="0"/>
                  <a:t>überlagert, so </a:t>
                </a:r>
                <a:r>
                  <a:rPr lang="de-DE" sz="1800" dirty="0" smtClean="0"/>
                  <a:t>entsteht eine Schwingung mit einer sich periodisch ändernden Lautstärke. Diese nichtharmonische Schwingung wird Schwebung genannt. </a:t>
                </a:r>
                <a:endParaRPr lang="de-DE" sz="1800" dirty="0"/>
              </a:p>
              <a:p>
                <a:pPr marL="57150" indent="0">
                  <a:buNone/>
                </a:pPr>
                <a:r>
                  <a:rPr lang="de-DE" b="1" dirty="0" smtClean="0"/>
                  <a:t>  </a:t>
                </a:r>
              </a:p>
              <a:p>
                <a:pPr marL="800100" lvl="1"/>
                <a:endParaRPr lang="de-DE" dirty="0" smtClean="0"/>
              </a:p>
              <a:p>
                <a:pPr marL="57150" indent="0">
                  <a:buNone/>
                </a:pPr>
                <a:endParaRPr lang="de-DE" dirty="0"/>
              </a:p>
              <a:p>
                <a:pPr marL="400050"/>
                <a:endParaRPr lang="de-DE" dirty="0" smtClean="0"/>
              </a:p>
              <a:p>
                <a:pPr marL="457200" lvl="1" indent="0">
                  <a:buNone/>
                </a:pPr>
                <a:endParaRPr lang="de-DE" dirty="0" smtClean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 smtClean="0"/>
              </a:p>
              <a:p>
                <a:pPr lvl="1"/>
                <a:endParaRPr lang="de-DE" dirty="0" smtClean="0"/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5"/>
                <a:ext cx="8568952" cy="1224136"/>
              </a:xfrm>
              <a:blipFill rotWithShape="1">
                <a:blip r:embed="rId3"/>
                <a:stretch>
                  <a:fillRect t="-2500" b="-5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24" y="2564904"/>
            <a:ext cx="6390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Gerade Verbindung 4"/>
          <p:cNvCxnSpPr/>
          <p:nvPr/>
        </p:nvCxnSpPr>
        <p:spPr>
          <a:xfrm>
            <a:off x="2780678" y="2658406"/>
            <a:ext cx="0" cy="216024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6257780" y="2681830"/>
            <a:ext cx="0" cy="216024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2780678" y="2882404"/>
            <a:ext cx="3456384" cy="1994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693046" y="5693108"/>
                <a:ext cx="5688632" cy="471796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Definition Schwebungsfrequenz</a:t>
                </a:r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sub>
                    </m:sSub>
                    <m:r>
                      <a:rPr lang="de-DE" sz="1600" b="0" i="0" smtClean="0">
                        <a:solidFill>
                          <a:schemeClr val="bg1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de-DE" sz="160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6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1600" dirty="0">
                            <a:solidFill>
                              <a:schemeClr val="bg1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de-DE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46" y="5693108"/>
                <a:ext cx="5688632" cy="4717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693046" y="2380238"/>
                <a:ext cx="5688632" cy="369332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Schwebungsperiodendauer</a:t>
                </a:r>
                <a:r>
                  <a:rPr lang="de-DE" sz="16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de-DE" sz="16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de-DE" sz="1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046" y="2380238"/>
                <a:ext cx="568863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3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de-DE" altLang="de-DE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Lehrerwissen: Fachliche Analyse Schwebungen </a:t>
            </a:r>
            <a:endParaRPr lang="de-DE" altLang="de-DE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de-DE" sz="1800" b="1" dirty="0" smtClean="0"/>
                  <a:t>Allgemeine Schwebung: </a:t>
                </a:r>
                <a:r>
                  <a:rPr lang="de-DE" sz="1800" dirty="0" smtClean="0"/>
                  <a:t>Die</a:t>
                </a:r>
                <a:r>
                  <a:rPr lang="de-DE" sz="1800" b="1" dirty="0" smtClean="0"/>
                  <a:t> </a:t>
                </a:r>
                <a:r>
                  <a:rPr lang="de-DE" sz="1800" dirty="0" smtClean="0"/>
                  <a:t>Überlagerung von 2 harmonischen Schwingungen</a:t>
                </a:r>
              </a:p>
              <a:p>
                <a:pPr marL="57150" indent="0">
                  <a:buNone/>
                </a:pPr>
                <a:endParaRPr lang="de-DE" sz="1200" b="1" dirty="0" smtClean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sz="18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 b="0" i="0" smtClean="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⁡(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1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01</m:t>
                              </m:r>
                            </m:sub>
                          </m:sSub>
                        </m:e>
                      </m:func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)+</m:t>
                      </m:r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800" i="1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⁡(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02</m:t>
                              </m:r>
                            </m:sub>
                          </m:sSub>
                        </m:e>
                      </m:func>
                      <m:r>
                        <a:rPr lang="de-DE" sz="1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endParaRPr lang="de-DE" sz="1200" dirty="0" smtClean="0"/>
              </a:p>
              <a:p>
                <a:pPr marL="57150" indent="0">
                  <a:buNone/>
                </a:pPr>
                <a:r>
                  <a:rPr lang="de-DE" sz="1800" dirty="0" smtClean="0"/>
                  <a:t>kann mithilfe der trigonometrischen Additionstheoreme als eine nichtharmonische Schwingung dargestellt werden:</a:t>
                </a:r>
              </a:p>
              <a:p>
                <a:pPr marL="57150" indent="0">
                  <a:buNone/>
                </a:pPr>
                <a:endParaRPr lang="de-DE" sz="6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de-DE" sz="1800" i="1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d>
                        <m:dPr>
                          <m:ctrlPr>
                            <a:rPr lang="de-DE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8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1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800" i="1">
                                  <a:latin typeface="Cambria Math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de-DE" sz="1800" b="0" i="1" smtClean="0">
                              <a:latin typeface="Cambria Math"/>
                            </a:rPr>
                            <m:t>𝑔𝑒𝑠</m:t>
                          </m:r>
                        </m:sub>
                      </m:sSub>
                      <m:r>
                        <a:rPr lang="de-DE" sz="1800" b="0" i="1" smtClean="0">
                          <a:latin typeface="Cambria Math"/>
                        </a:rPr>
                        <m:t>(</m:t>
                      </m:r>
                      <m:r>
                        <a:rPr lang="de-DE" sz="1800" b="0" i="1" smtClean="0">
                          <a:latin typeface="Cambria Math"/>
                        </a:rPr>
                        <m:t>𝑡</m:t>
                      </m:r>
                      <m:r>
                        <a:rPr lang="de-DE" sz="1800" b="0" i="1" smtClean="0">
                          <a:latin typeface="Cambria Math"/>
                        </a:rPr>
                        <m:t>)∙</m:t>
                      </m:r>
                      <m:func>
                        <m:funcPr>
                          <m:ctrlPr>
                            <a:rPr lang="de-DE" sz="1800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180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de-DE" sz="1800" i="1">
                              <a:latin typeface="Cambria Math"/>
                              <a:ea typeface="Cambria Math"/>
                            </a:rPr>
                            <m:t>⁡(</m:t>
                          </m:r>
                        </m:fName>
                        <m:e>
                          <m:sSub>
                            <m:sSubPr>
                              <m:ctrlPr>
                                <a:rPr lang="de-DE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𝑔𝑒𝑠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de-DE" sz="1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pPr marL="57150" indent="0">
                  <a:buNone/>
                </a:pPr>
                <a:r>
                  <a:rPr lang="de-DE" sz="1800" dirty="0" smtClean="0"/>
                  <a:t>wobei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𝑔𝑒𝑠</m:t>
                        </m:r>
                      </m:sub>
                    </m:sSub>
                    <m:d>
                      <m:dPr>
                        <m:ctrlPr>
                          <a:rPr lang="de-DE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1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i="1">
                                        <a:latin typeface="Cambria Math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de-DE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sz="1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acc>
                              <m:accPr>
                                <m:chr m:val="̂"/>
                                <m:ctrlPr>
                                  <a:rPr lang="de-DE" sz="1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800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∙</m:t>
                        </m:r>
                        <m:func>
                          <m:funcPr>
                            <m:ctrlPr>
                              <a:rPr lang="de-DE" sz="18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sz="1800">
                                <a:latin typeface="Cambria Math"/>
                                <a:ea typeface="Cambria Math"/>
                              </a:rPr>
                              <m:t>cos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⁡(</m:t>
                            </m:r>
                          </m:fName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+∆</m:t>
                            </m:r>
                            <m:sSub>
                              <m:sSubPr>
                                <m:ctrlP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de-DE" sz="18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de-DE" sz="1800" dirty="0"/>
                          <m:t> </m:t>
                        </m:r>
                      </m:e>
                    </m:rad>
                  </m:oMath>
                </a14:m>
                <a:r>
                  <a:rPr lang="de-DE" sz="1800" dirty="0" smtClean="0"/>
                  <a:t> </a:t>
                </a:r>
              </a:p>
              <a:p>
                <a:pPr marL="57150" indent="0">
                  <a:buNone/>
                </a:pPr>
                <a:r>
                  <a:rPr lang="de-DE" sz="2000" dirty="0" smtClean="0"/>
                  <a:t>und</a:t>
                </a:r>
              </a:p>
              <a:p>
                <a:pPr marL="57150" indent="0">
                  <a:buNone/>
                </a:pPr>
                <a:r>
                  <a:rPr lang="de-DE" sz="2000" dirty="0" smtClean="0">
                    <a:ea typeface="Cambria Math"/>
                  </a:rPr>
                  <a:t>                      </a:t>
                </a:r>
                <a:r>
                  <a:rPr lang="de-DE" sz="18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sz="18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de-DE" sz="18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de-DE" sz="180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1800" dirty="0"/>
                  <a:t>        und </a:t>
                </a:r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de-DE" sz="1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01</m:t>
                        </m:r>
                      </m:sub>
                    </m:sSub>
                    <m:r>
                      <a:rPr lang="de-DE" sz="18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de-DE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02</m:t>
                        </m:r>
                      </m:sub>
                    </m:sSub>
                  </m:oMath>
                </a14:m>
                <a:endParaRPr lang="de-DE" sz="1800" i="1" dirty="0">
                  <a:latin typeface="Cambria Math"/>
                  <a:ea typeface="Cambria Math"/>
                </a:endParaRPr>
              </a:p>
              <a:p>
                <a:pPr marL="57150" indent="0">
                  <a:buNone/>
                </a:pPr>
                <a:endParaRPr lang="de-DE" sz="20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24744"/>
                <a:ext cx="8568952" cy="4968551"/>
              </a:xfrm>
              <a:blipFill rotWithShape="1">
                <a:blip r:embed="rId3"/>
                <a:stretch>
                  <a:fillRect l="-71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55576" y="5085184"/>
                <a:ext cx="7704856" cy="1175706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𝑔𝑒𝑠</m:t>
                        </m:r>
                      </m:sub>
                    </m:sSub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ändert sich periodisch mit der Schwebungsfrequenz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de-DE" sz="1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de-DE" sz="1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de-DE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Maximum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𝑔𝑒𝑠</m:t>
                        </m:r>
                      </m:sub>
                    </m:sSub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sz="1800" dirty="0" smtClean="0">
                  <a:solidFill>
                    <a:schemeClr val="bg1"/>
                  </a:solidFill>
                  <a:latin typeface="Arial" pitchFamily="34" charset="0"/>
                </a:endParaRPr>
              </a:p>
              <a:p>
                <a:endParaRPr lang="de-DE" sz="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Minimum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𝑔𝑒𝑠</m:t>
                        </m:r>
                      </m:sub>
                    </m:sSub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𝑡</m:t>
                    </m:r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sz="18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1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acc>
                          <m:accPr>
                            <m:chr m:val="̂"/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</m:acc>
                      </m:e>
                    </m:d>
                    <m:r>
                      <a:rPr lang="de-DE" sz="1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1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sz="1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de-DE" sz="1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sz="1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sz="1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85184"/>
                <a:ext cx="7704856" cy="11757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2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3293</Words>
  <Application>Microsoft Office PowerPoint</Application>
  <PresentationFormat>Bildschirmpräsentation (4:3)</PresentationFormat>
  <Paragraphs>553</Paragraphs>
  <Slides>49</Slides>
  <Notes>21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Powerpoint_ZPG</vt:lpstr>
      <vt:lpstr>Integration von Apps  in den Physikunterricht Teil 1  ZPG 6 </vt:lpstr>
      <vt:lpstr>Kompetenzzuwachs durch Apps? </vt:lpstr>
      <vt:lpstr>Kompetenzorientierter Einsatz von Apps </vt:lpstr>
      <vt:lpstr>Schwerpunkt dieser Präsentation </vt:lpstr>
      <vt:lpstr>Inhaltsübersicht </vt:lpstr>
      <vt:lpstr>Bildungsplanbezug Schwebungen </vt:lpstr>
      <vt:lpstr>Lehrerwissen: Fachliche Analyse Schwebungen </vt:lpstr>
      <vt:lpstr>Lehrerwissen: Fachliche Analyse Schwebungen</vt:lpstr>
      <vt:lpstr>Lehrerwissen: Fachliche Analyse Schwebungen </vt:lpstr>
      <vt:lpstr>Lehrerwissen: Fachliche Analyse Schwebungen  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Fachliche Analyse Schwebungen </vt:lpstr>
      <vt:lpstr>Lehrerwissen: Vertiefung Psychoakustik </vt:lpstr>
      <vt:lpstr>Lehrerwissen: Didaktische Analyse Schwebungen </vt:lpstr>
      <vt:lpstr>Lehrerwissen: Didaktische Analyse Schwebungen </vt:lpstr>
      <vt:lpstr>Lehrerwissen: Didaktische Analyse Schwebungen </vt:lpstr>
      <vt:lpstr>Lehrerwissen: Didaktische Analyse Schwebungen </vt:lpstr>
      <vt:lpstr>Lehrerwissen: Didaktische Analyse Schwebungen </vt:lpstr>
      <vt:lpstr>Lehrerwissen: Didaktische Analyse Schwebungen </vt:lpstr>
      <vt:lpstr>Lehrerwissen: Didaktische Analyse Schwebungen </vt:lpstr>
      <vt:lpstr>Lehrerwissen: Didaktische Analyse Schwebungen </vt:lpstr>
      <vt:lpstr>Lehrerwissen: Didaktische Analyse Schwebungen </vt:lpstr>
      <vt:lpstr>Lehrerwissen: Didaktische Analyse Schwebungen </vt:lpstr>
      <vt:lpstr>Lehrerwissen: Zusammenfassung</vt:lpstr>
      <vt:lpstr>Inhaltsübersicht </vt:lpstr>
      <vt:lpstr>Schwebungen – Eine Unterrichtssequenz   </vt:lpstr>
      <vt:lpstr>Schwebungen – Eine Unterrichtssequenz</vt:lpstr>
      <vt:lpstr>Schwebungen – Eine Unterrichtssequenz</vt:lpstr>
      <vt:lpstr>Schwebungen – Eine Unterrichtssequenz   </vt:lpstr>
      <vt:lpstr>Schwebungen – Einschub: Info für Lehrer   </vt:lpstr>
      <vt:lpstr>Schwebungen – Eine Unterrichtssequenz   </vt:lpstr>
      <vt:lpstr>Schwebungen – Eine Unterrichtssequenz   </vt:lpstr>
      <vt:lpstr>Schwebungen – Eine Unterrichtssequenz   </vt:lpstr>
      <vt:lpstr>Schwebungen – Eine Unterrichtssequenz  </vt:lpstr>
      <vt:lpstr>Schwebungen – Eine Unterrichtssequenz</vt:lpstr>
      <vt:lpstr>Schwebungen – Eine Unterrichtssequenz   </vt:lpstr>
      <vt:lpstr>Schwebungen – Eine Unterrichtssequenz</vt:lpstr>
      <vt:lpstr>Inhaltsübersicht </vt:lpstr>
      <vt:lpstr>Inhaltsübersicht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Gesundheitsprävention Vermeidung von Hörschäden</dc:title>
  <dc:subject>PowerPoint-Präsentation</dc:subject>
  <dc:creator>Dr. Markus Ziegler</dc:creator>
  <cp:lastModifiedBy>Markus Ziegler</cp:lastModifiedBy>
  <cp:revision>1056</cp:revision>
  <cp:lastPrinted>2018-10-10T10:58:27Z</cp:lastPrinted>
  <dcterms:created xsi:type="dcterms:W3CDTF">2015-12-07T07:50:25Z</dcterms:created>
  <dcterms:modified xsi:type="dcterms:W3CDTF">2020-05-08T06:26:30Z</dcterms:modified>
</cp:coreProperties>
</file>