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1" r:id="rId1"/>
  </p:sldMasterIdLst>
  <p:notesMasterIdLst>
    <p:notesMasterId r:id="rId35"/>
  </p:notesMasterIdLst>
  <p:handoutMasterIdLst>
    <p:handoutMasterId r:id="rId36"/>
  </p:handoutMasterIdLst>
  <p:sldIdLst>
    <p:sldId id="258" r:id="rId2"/>
    <p:sldId id="527" r:id="rId3"/>
    <p:sldId id="519" r:id="rId4"/>
    <p:sldId id="534" r:id="rId5"/>
    <p:sldId id="508" r:id="rId6"/>
    <p:sldId id="518" r:id="rId7"/>
    <p:sldId id="494" r:id="rId8"/>
    <p:sldId id="495" r:id="rId9"/>
    <p:sldId id="496" r:id="rId10"/>
    <p:sldId id="532" r:id="rId11"/>
    <p:sldId id="535" r:id="rId12"/>
    <p:sldId id="497" r:id="rId13"/>
    <p:sldId id="498" r:id="rId14"/>
    <p:sldId id="499" r:id="rId15"/>
    <p:sldId id="500" r:id="rId16"/>
    <p:sldId id="533" r:id="rId17"/>
    <p:sldId id="501" r:id="rId18"/>
    <p:sldId id="502" r:id="rId19"/>
    <p:sldId id="503" r:id="rId20"/>
    <p:sldId id="504" r:id="rId21"/>
    <p:sldId id="505" r:id="rId22"/>
    <p:sldId id="506" r:id="rId23"/>
    <p:sldId id="507" r:id="rId24"/>
    <p:sldId id="520" r:id="rId25"/>
    <p:sldId id="521" r:id="rId26"/>
    <p:sldId id="522" r:id="rId27"/>
    <p:sldId id="523" r:id="rId28"/>
    <p:sldId id="524" r:id="rId29"/>
    <p:sldId id="530" r:id="rId30"/>
    <p:sldId id="531" r:id="rId31"/>
    <p:sldId id="525" r:id="rId32"/>
    <p:sldId id="528" r:id="rId33"/>
    <p:sldId id="529" r:id="rId34"/>
  </p:sldIdLst>
  <p:sldSz cx="9144000" cy="6858000" type="screen4x3"/>
  <p:notesSz cx="6864350" cy="99964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71">
          <p15:clr>
            <a:srgbClr val="A4A3A4"/>
          </p15:clr>
        </p15:guide>
        <p15:guide id="2" orient="horz" pos="2069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3022">
          <p15:clr>
            <a:srgbClr val="A4A3A4"/>
          </p15:clr>
        </p15:guide>
        <p15:guide id="6" orient="horz" pos="3566">
          <p15:clr>
            <a:srgbClr val="A4A3A4"/>
          </p15:clr>
        </p15:guide>
        <p15:guide id="7" pos="292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lrath, Carmen (KM)" initials="Vo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33CC33"/>
    <a:srgbClr val="FF2F2F"/>
    <a:srgbClr val="008000"/>
    <a:srgbClr val="6600FF"/>
    <a:srgbClr val="99CC00"/>
    <a:srgbClr val="CCFF33"/>
    <a:srgbClr val="FFCC66"/>
    <a:srgbClr val="00FF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 autoAdjust="0"/>
    <p:restoredTop sz="93617" autoAdjust="0"/>
  </p:normalViewPr>
  <p:slideViewPr>
    <p:cSldViewPr>
      <p:cViewPr varScale="1">
        <p:scale>
          <a:sx n="86" d="100"/>
          <a:sy n="86" d="100"/>
        </p:scale>
        <p:origin x="-1786" y="-77"/>
      </p:cViewPr>
      <p:guideLst>
        <p:guide orient="horz" pos="1071"/>
        <p:guide orient="horz" pos="2069"/>
        <p:guide orient="horz" pos="1570"/>
        <p:guide orient="horz" pos="2568"/>
        <p:guide orient="horz" pos="3022"/>
        <p:guide orient="horz" pos="3566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756" y="4296"/>
      </p:cViewPr>
      <p:guideLst>
        <p:guide orient="horz" pos="3149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44064" y="583137"/>
            <a:ext cx="1029560" cy="15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44063" y="9330063"/>
            <a:ext cx="2384159" cy="15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Vortragender, Anlass, 1. Dezember 2003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81591" y="9330063"/>
            <a:ext cx="600577" cy="15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0A490618-A23A-42F9-955E-4E131AB85C2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345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9300"/>
            <a:ext cx="500062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4066" y="4748337"/>
            <a:ext cx="4576233" cy="449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4703" y="284796"/>
            <a:ext cx="600577" cy="15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F8FF1768-1DF2-410F-ABF6-E09C1CB8A556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75042" cy="50038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0424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4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5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251967" y="6453188"/>
            <a:ext cx="719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52389" y="260649"/>
            <a:ext cx="8640089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j-lt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E8B86-7985-4A79-82A1-69AEFB857783}" type="datetimeFigureOut">
              <a:rPr lang="de-DE"/>
              <a:pPr>
                <a:defRPr/>
              </a:pPr>
              <a:t>08.05.2020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4C106-E751-461C-A306-6D8B77CD49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66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3838" y="260712"/>
            <a:ext cx="8696325" cy="5760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8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217104" y="6345320"/>
            <a:ext cx="8712968" cy="36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5" r:id="rId2"/>
    <p:sldLayoutId id="2147483747" r:id="rId3"/>
    <p:sldLayoutId id="2147483748" r:id="rId4"/>
    <p:sldLayoutId id="214748374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aichinger-schallpegelmesser.de/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ertongesang.de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ichinger-schallpegelmesser.de/333_ueberlagerung_schwingungen_zg.ggb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aichinger-schallpegelmesser.de/physik.html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ichinger-schallpegelmesser.de/Anleitung_Schallanalysator.pdf" TargetMode="External"/><Relationship Id="rId2" Type="http://schemas.openxmlformats.org/officeDocument/2006/relationships/hyperlink" Target="https://www.spaichinger-schallpegelmesser.de/Experimente_MechanikZ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paichinger-schallpegelmesser.de/physik.html" TargetMode="External"/><Relationship Id="rId5" Type="http://schemas.openxmlformats.org/officeDocument/2006/relationships/hyperlink" Target="https://www.spaichinger-schallpegelmesser.de/Anleitung_Spaichinger_Schallpegelmesser.pdf" TargetMode="External"/><Relationship Id="rId4" Type="http://schemas.openxmlformats.org/officeDocument/2006/relationships/hyperlink" Target="https://www.spaichinger-schallpegelmesser.de/Praesentation_Schallanalysator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3456384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Integration von Apps </a:t>
            </a:r>
            <a:br>
              <a:rPr lang="de-DE" alt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in den Physikunterricht</a:t>
            </a:r>
            <a:br>
              <a:rPr lang="de-DE" alt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Teil 2</a:t>
            </a:r>
            <a:br>
              <a:rPr lang="de-DE" alt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ZPG 6</a:t>
            </a:r>
            <a:r>
              <a:rPr lang="de-DE" altLang="de-DE" b="1" dirty="0" smtClean="0"/>
              <a:t/>
            </a:r>
            <a:br>
              <a:rPr lang="de-DE" altLang="de-DE" b="1" dirty="0" smtClean="0"/>
            </a:br>
            <a:endParaRPr lang="de-DE" altLang="de-DE" b="1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5013176"/>
            <a:ext cx="6400800" cy="124854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Dr. Markus Ziegler</a:t>
            </a:r>
            <a:br>
              <a:rPr lang="de-DE" dirty="0" smtClean="0"/>
            </a:br>
            <a:r>
              <a:rPr lang="de-DE" dirty="0" smtClean="0"/>
              <a:t>Letzte Änderungen: 07.05.2020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782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Integration: Verstärkung </a:t>
            </a:r>
            <a:r>
              <a:rPr lang="de-DE" altLang="de-DE" sz="2800" dirty="0" err="1" smtClean="0">
                <a:latin typeface="Arial" pitchFamily="34" charset="0"/>
                <a:cs typeface="Arial" pitchFamily="34" charset="0"/>
              </a:rPr>
              <a:t>tieffrequenter</a:t>
            </a:r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 Störungen?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</p:spPr>
            <p:txBody>
              <a:bodyPr/>
              <a:lstStyle/>
              <a:p>
                <a:pPr marL="57150" indent="0">
                  <a:buNone/>
                </a:pPr>
                <a:r>
                  <a:rPr lang="de-DE" sz="2000" dirty="0" smtClean="0"/>
                  <a:t>Dem eigentlichen Signal sei eine sinusförmige Störung überlagert:</a:t>
                </a:r>
              </a:p>
              <a:p>
                <a:pPr marL="57150" indent="0">
                  <a:buNone/>
                </a:pPr>
                <a:endParaRPr lang="de-DE" sz="800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𝑚𝑒𝑠</m:t>
                          </m:r>
                        </m:sub>
                      </m:sSub>
                      <m:d>
                        <m:d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de-D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𝑠𝑡</m:t>
                          </m:r>
                          <m:r>
                            <a:rPr lang="de-D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ö</m:t>
                          </m:r>
                          <m:r>
                            <a:rPr lang="de-D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de-DE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/>
                                      <a:ea typeface="Cambria Math"/>
                                    </a:rPr>
                                    <m:t>𝑠𝑡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  <a:ea typeface="Cambria Math"/>
                                    </a:rPr>
                                    <m:t>ö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de-DE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de-DE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de-DE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de-DE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sz="2000" dirty="0" smtClean="0"/>
              </a:p>
              <a:p>
                <a:pPr marL="457200" lvl="1" indent="0">
                  <a:buNone/>
                </a:pPr>
                <a:endParaRPr lang="de-DE" sz="800" dirty="0" smtClean="0"/>
              </a:p>
              <a:p>
                <a:pPr marL="57150" indent="0">
                  <a:buNone/>
                </a:pPr>
                <a:r>
                  <a:rPr lang="de-DE" sz="2000" dirty="0" smtClean="0"/>
                  <a:t>Dann erhalte durch Integration bzw. zweifache Integration:</a:t>
                </a:r>
              </a:p>
              <a:p>
                <a:pPr marL="57150" indent="0">
                  <a:buNone/>
                </a:pPr>
                <a:endParaRPr lang="de-DE" sz="800" dirty="0" smtClean="0"/>
              </a:p>
              <a:p>
                <a:pPr marL="57150" lvl="1" indent="0">
                  <a:buClr>
                    <a:srgbClr val="7F7F7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DE" sz="2000" i="1">
                              <a:latin typeface="Cambria Math"/>
                            </a:rPr>
                            <m:t>𝑚𝑒𝑠</m:t>
                          </m:r>
                        </m:sub>
                      </m:sSub>
                      <m:d>
                        <m:dPr>
                          <m:ctrlPr>
                            <a:rPr lang="de-DE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2000" i="1">
                          <a:latin typeface="Cambria Math"/>
                        </a:rPr>
                        <m:t>=</m:t>
                      </m:r>
                      <m:r>
                        <a:rPr lang="de-DE" sz="2000" b="0" i="1" smtClean="0"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de-D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𝑠𝑡</m:t>
                              </m:r>
                              <m:r>
                                <a:rPr lang="de-DE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ö</m:t>
                              </m:r>
                              <m:r>
                                <a:rPr lang="de-DE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𝑠𝑡</m:t>
                              </m:r>
                              <m:r>
                                <a:rPr lang="de-DE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ö</m:t>
                              </m:r>
                              <m:r>
                                <a:rPr lang="de-DE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de-DE" sz="2000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de-DE" sz="200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00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/>
                                      <a:ea typeface="Cambria Math"/>
                                    </a:rPr>
                                    <m:t>𝑠𝑡</m:t>
                                  </m:r>
                                  <m:r>
                                    <a:rPr lang="de-DE" sz="2000" i="1">
                                      <a:latin typeface="Cambria Math"/>
                                      <a:ea typeface="Cambria Math"/>
                                    </a:rPr>
                                    <m:t>ö</m:t>
                                  </m:r>
                                  <m:r>
                                    <a:rPr lang="de-DE" sz="20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de-DE" sz="20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de-DE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de-DE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de-DE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sz="2000" dirty="0" smtClean="0"/>
              </a:p>
              <a:p>
                <a:pPr marL="57150" lvl="1" indent="0">
                  <a:buClr>
                    <a:srgbClr val="7F7F7F"/>
                  </a:buClr>
                  <a:buNone/>
                </a:pPr>
                <a:endParaRPr lang="de-DE" sz="800" dirty="0" smtClean="0"/>
              </a:p>
              <a:p>
                <a:pPr marL="57150" lvl="1" indent="0">
                  <a:buClr>
                    <a:srgbClr val="7F7F7F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2000" i="1">
                              <a:latin typeface="Cambria Math"/>
                            </a:rPr>
                            <m:t>𝑚𝑒𝑠</m:t>
                          </m:r>
                        </m:sub>
                      </m:sSub>
                      <m:d>
                        <m:dPr>
                          <m:ctrlPr>
                            <a:rPr lang="de-DE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2000" i="1">
                          <a:latin typeface="Cambria Math"/>
                        </a:rPr>
                        <m:t>=</m:t>
                      </m:r>
                      <m:r>
                        <a:rPr lang="de-DE" sz="2000" b="0" i="1" smtClean="0"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de-D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𝑠𝑡</m:t>
                              </m:r>
                              <m:r>
                                <a:rPr lang="de-DE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ö</m:t>
                              </m:r>
                              <m:r>
                                <a:rPr lang="de-DE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𝑠𝑡</m:t>
                                  </m:r>
                                  <m:r>
                                    <a:rPr lang="de-DE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ö</m:t>
                                  </m:r>
                                  <m:r>
                                    <a:rPr lang="de-DE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de-DE" sz="2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00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DE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/>
                                      <a:ea typeface="Cambria Math"/>
                                    </a:rPr>
                                    <m:t>𝑠𝑡</m:t>
                                  </m:r>
                                  <m:r>
                                    <a:rPr lang="de-DE" sz="2000" i="1">
                                      <a:latin typeface="Cambria Math"/>
                                      <a:ea typeface="Cambria Math"/>
                                    </a:rPr>
                                    <m:t>ö</m:t>
                                  </m:r>
                                  <m:r>
                                    <a:rPr lang="de-DE" sz="20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de-DE" sz="20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de-DE" sz="2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de-DE" sz="20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de-DE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de-DE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sz="2000" dirty="0"/>
              </a:p>
              <a:p>
                <a:pPr marL="57150" indent="0">
                  <a:buNone/>
                </a:pPr>
                <a:endParaRPr lang="de-DE" sz="800" dirty="0" smtClean="0"/>
              </a:p>
              <a:p>
                <a:pPr marL="57150" indent="0">
                  <a:buNone/>
                </a:pPr>
                <a:r>
                  <a:rPr lang="de-DE" sz="2000" dirty="0" smtClean="0"/>
                  <a:t>Je kleiner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𝑠𝑡</m:t>
                        </m:r>
                        <m:r>
                          <a:rPr lang="de-D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ö</m:t>
                        </m:r>
                        <m:r>
                          <a:rPr lang="de-D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de-DE" sz="2000" dirty="0" smtClean="0"/>
                  <a:t>, desto größer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𝑠𝑡</m:t>
                            </m:r>
                            <m: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ö</m:t>
                            </m:r>
                            <m: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𝑠𝑡</m:t>
                            </m:r>
                            <m: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ö</m:t>
                            </m:r>
                            <m: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2000" dirty="0" smtClean="0"/>
                  <a:t> 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𝑠𝑡</m:t>
                            </m:r>
                            <m: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ö</m:t>
                            </m:r>
                            <m: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𝑠𝑡</m:t>
                                </m:r>
                                <m:r>
                                  <a:rPr lang="de-DE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ö</m:t>
                                </m:r>
                                <m:r>
                                  <a:rPr lang="de-DE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sub>
                            </m:sSub>
                          </m:e>
                          <m:sup>
                            <m:r>
                              <a:rPr lang="de-DE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sz="2000" dirty="0" smtClean="0"/>
              </a:p>
              <a:p>
                <a:pPr marL="57150" indent="0">
                  <a:buNone/>
                </a:pPr>
                <a:r>
                  <a:rPr lang="de-DE" sz="2000" dirty="0" smtClean="0"/>
                  <a:t>→ Verstärkung </a:t>
                </a:r>
                <a:r>
                  <a:rPr lang="de-DE" sz="2000" dirty="0" err="1" smtClean="0"/>
                  <a:t>tieffrequenter</a:t>
                </a:r>
                <a:r>
                  <a:rPr lang="de-DE" sz="2000" dirty="0" smtClean="0"/>
                  <a:t> Störungen</a:t>
                </a:r>
              </a:p>
              <a:p>
                <a:pPr marL="57150" indent="0">
                  <a:buNone/>
                </a:pPr>
                <a:r>
                  <a:rPr lang="de-DE" sz="2000" dirty="0" smtClean="0"/>
                  <a:t>→ Dämpfung hochfrequenter Störungen</a:t>
                </a:r>
              </a:p>
              <a:p>
                <a:pPr marL="457200" lvl="1" indent="0">
                  <a:buNone/>
                </a:pPr>
                <a:endParaRPr lang="de-DE" dirty="0" smtClean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 smtClean="0"/>
              </a:p>
              <a:p>
                <a:pPr lvl="1"/>
                <a:endParaRPr lang="de-DE" dirty="0" smtClean="0"/>
              </a:p>
              <a:p>
                <a:pPr lvl="1"/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2"/>
                <a:stretch>
                  <a:fillRect l="-71" t="-4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9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Integration: Verstärkung </a:t>
            </a:r>
            <a:r>
              <a:rPr lang="de-DE" altLang="de-DE" sz="2800" dirty="0" err="1" smtClean="0">
                <a:latin typeface="Arial" pitchFamily="34" charset="0"/>
                <a:cs typeface="Arial" pitchFamily="34" charset="0"/>
              </a:rPr>
              <a:t>tieffrequenter</a:t>
            </a:r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 Störungen?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</p:spPr>
            <p:txBody>
              <a:bodyPr/>
              <a:lstStyle/>
              <a:p>
                <a:pPr marL="57150" indent="0">
                  <a:buNone/>
                </a:pPr>
                <a:r>
                  <a:rPr lang="de-DE" sz="2000" dirty="0" smtClean="0"/>
                  <a:t>Dem eigentlichen Signal sei eine </a:t>
                </a:r>
                <a:r>
                  <a:rPr lang="de-DE" sz="2000" dirty="0" smtClean="0"/>
                  <a:t>beliebige </a:t>
                </a:r>
                <a:r>
                  <a:rPr lang="de-DE" sz="2000" dirty="0" smtClean="0"/>
                  <a:t>Störung </a:t>
                </a:r>
                <a:r>
                  <a:rPr lang="de-DE" sz="2000" dirty="0" smtClean="0"/>
                  <a:t>überlagert:</a:t>
                </a:r>
              </a:p>
              <a:p>
                <a:pPr marL="57150" indent="0">
                  <a:buNone/>
                </a:pPr>
                <a:endParaRPr lang="de-DE" sz="800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𝑚𝑒𝑠</m:t>
                          </m:r>
                        </m:sub>
                      </m:sSub>
                      <m:d>
                        <m:d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𝑠𝑡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ö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</a:rPr>
                        <m:t>(</m:t>
                      </m:r>
                      <m:r>
                        <a:rPr lang="de-DE" sz="2000" b="0" i="1" smtClean="0">
                          <a:latin typeface="Cambria Math"/>
                        </a:rPr>
                        <m:t>𝑡</m:t>
                      </m:r>
                      <m:r>
                        <a:rPr lang="de-DE" sz="2000" b="0" i="1" smtClean="0">
                          <a:latin typeface="Cambria Math"/>
                        </a:rPr>
                        <m:t>)+</m:t>
                      </m:r>
                      <m:r>
                        <a:rPr lang="de-DE" sz="2000" i="1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de-DE" sz="20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de-DE" sz="20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sz="20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sz="800" dirty="0" smtClean="0"/>
              </a:p>
              <a:p>
                <a:pPr marL="57150" indent="0">
                  <a:buNone/>
                </a:pPr>
                <a:endParaRPr lang="de-DE" sz="2000" dirty="0" smtClean="0"/>
              </a:p>
              <a:p>
                <a:pPr marL="57150" indent="0">
                  <a:buNone/>
                </a:pPr>
                <a:r>
                  <a:rPr lang="de-DE" sz="2000" dirty="0" smtClean="0"/>
                  <a:t>Entwickelt man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𝑠𝑡</m:t>
                        </m:r>
                        <m:r>
                          <a:rPr lang="de-DE" sz="2000" i="1">
                            <a:latin typeface="Cambria Math"/>
                          </a:rPr>
                          <m:t>ö</m:t>
                        </m:r>
                        <m:r>
                          <a:rPr lang="de-DE" sz="20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de-DE" sz="2000" i="1">
                        <a:latin typeface="Cambria Math"/>
                      </a:rPr>
                      <m:t>(</m:t>
                    </m:r>
                    <m:r>
                      <a:rPr lang="de-DE" sz="2000" i="1">
                        <a:latin typeface="Cambria Math"/>
                      </a:rPr>
                      <m:t>𝑡</m:t>
                    </m:r>
                    <m:r>
                      <a:rPr lang="de-DE" sz="2000" i="1">
                        <a:latin typeface="Cambria Math"/>
                      </a:rPr>
                      <m:t>)</m:t>
                    </m:r>
                  </m:oMath>
                </a14:m>
                <a:r>
                  <a:rPr lang="de-DE" sz="2000" dirty="0" smtClean="0"/>
                  <a:t> in eine </a:t>
                </a:r>
                <a:r>
                  <a:rPr lang="de-DE" sz="2000" dirty="0" err="1" smtClean="0"/>
                  <a:t>Fourierreihe</a:t>
                </a:r>
                <a:r>
                  <a:rPr lang="de-DE" sz="2000" dirty="0" smtClean="0"/>
                  <a:t>, dann erkennt man, dass für die Störungen von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/>
                      </a:rPr>
                      <m:t>𝑣</m:t>
                    </m:r>
                    <m:r>
                      <a:rPr lang="de-DE" sz="2000" b="0" i="1" smtClean="0">
                        <a:latin typeface="Cambria Math"/>
                      </a:rPr>
                      <m:t>(</m:t>
                    </m:r>
                    <m:r>
                      <a:rPr lang="de-DE" sz="2000" b="0" i="1" smtClean="0">
                        <a:latin typeface="Cambria Math"/>
                      </a:rPr>
                      <m:t>𝑡</m:t>
                    </m:r>
                    <m:r>
                      <a:rPr lang="de-DE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sz="20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/>
                        <a:ea typeface="Cambria Math"/>
                      </a:rPr>
                      <m:t>𝑠</m:t>
                    </m:r>
                    <m:r>
                      <a:rPr lang="de-DE" sz="20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de-DE" sz="20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sz="2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de-DE" sz="2000" dirty="0" smtClean="0"/>
                  <a:t> das Folgende gilt:</a:t>
                </a:r>
                <a:endParaRPr lang="de-DE" sz="2000" dirty="0"/>
              </a:p>
              <a:p>
                <a:pPr marL="400050"/>
                <a:r>
                  <a:rPr lang="de-DE" sz="2000" dirty="0"/>
                  <a:t>d</a:t>
                </a:r>
                <a:r>
                  <a:rPr lang="de-DE" sz="2000" dirty="0" smtClean="0"/>
                  <a:t>ie Terme mit kleinen Frequenzen werden verstärkt</a:t>
                </a:r>
              </a:p>
              <a:p>
                <a:pPr marL="400050"/>
                <a:r>
                  <a:rPr lang="de-DE" sz="2000" dirty="0" smtClean="0"/>
                  <a:t>Die Terme mit großen Frequenzen werden gedämpft</a:t>
                </a:r>
                <a:endParaRPr lang="de-DE" sz="2000" dirty="0" smtClean="0"/>
              </a:p>
              <a:p>
                <a:pPr marL="400050"/>
                <a:endParaRPr lang="de-DE" sz="2000" dirty="0" smtClean="0"/>
              </a:p>
              <a:p>
                <a:pPr marL="57150" indent="0">
                  <a:buNone/>
                </a:pPr>
                <a:endParaRPr lang="de-DE" sz="800" dirty="0" smtClean="0"/>
              </a:p>
              <a:p>
                <a:pPr marL="57150" lvl="1" indent="0">
                  <a:buClr>
                    <a:srgbClr val="7F7F7F"/>
                  </a:buClr>
                  <a:buNone/>
                </a:pPr>
                <a:endParaRPr lang="de-DE" sz="2000" dirty="0" smtClean="0"/>
              </a:p>
              <a:p>
                <a:pPr marL="457200" lvl="1" indent="0">
                  <a:buNone/>
                </a:pPr>
                <a:endParaRPr lang="de-DE" dirty="0" smtClean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 smtClean="0"/>
              </a:p>
              <a:p>
                <a:pPr lvl="1"/>
                <a:endParaRPr lang="de-DE" dirty="0" smtClean="0"/>
              </a:p>
              <a:p>
                <a:pPr lvl="1"/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2"/>
                <a:stretch>
                  <a:fillRect l="-71" t="-4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1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Vertikales Federpendel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2"/>
            <a:ext cx="2839433" cy="5039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7"/>
            <a:ext cx="2839432" cy="503999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Gerade Verbindung mit Pfeil 3"/>
          <p:cNvCxnSpPr/>
          <p:nvPr/>
        </p:nvCxnSpPr>
        <p:spPr>
          <a:xfrm>
            <a:off x="4427984" y="1308829"/>
            <a:ext cx="1008112" cy="463987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51520" y="908719"/>
            <a:ext cx="8640960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Schwingungsoptimierung aktivieren für optimale Ergebnisse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50825" y="5471688"/>
            <a:ext cx="7325429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Option „Schwingungsoptimierung“ liefert geeignete Anfangswerte und </a:t>
            </a: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eduktion des Integrationsfehlers durch geeigneten Hochpassfilter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3203848" y="1308829"/>
            <a:ext cx="1224136" cy="240820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866820" y="6453336"/>
            <a:ext cx="5112568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Schwingungsoptimierung aktiv</a:t>
            </a:r>
          </a:p>
        </p:txBody>
      </p:sp>
    </p:spTree>
    <p:extLst>
      <p:ext uri="{BB962C8B-B14F-4D97-AF65-F5344CB8AC3E}">
        <p14:creationId xmlns:p14="http://schemas.microsoft.com/office/powerpoint/2010/main" val="6111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Vertikales Federpendel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2"/>
            <a:ext cx="2839432" cy="5039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6"/>
            <a:ext cx="2839432" cy="503999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Gerade Verbindung mit Pfeil 3"/>
          <p:cNvCxnSpPr/>
          <p:nvPr/>
        </p:nvCxnSpPr>
        <p:spPr>
          <a:xfrm flipV="1">
            <a:off x="6704366" y="4602126"/>
            <a:ext cx="0" cy="84309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85639" y="874708"/>
            <a:ext cx="3168352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Durchführung Sinusfit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50099" y="5445224"/>
            <a:ext cx="7325429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Sehr geringe Abweichung von Sinusform durch Option „Schwingungsoptimierung“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271636" y="891163"/>
            <a:ext cx="3168352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 Sinusfit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7539888" y="2661918"/>
            <a:ext cx="0" cy="278330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866820" y="6453336"/>
            <a:ext cx="5112568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Schwingungsoptimierung aktiv</a:t>
            </a:r>
          </a:p>
        </p:txBody>
      </p:sp>
    </p:spTree>
    <p:extLst>
      <p:ext uri="{BB962C8B-B14F-4D97-AF65-F5344CB8AC3E}">
        <p14:creationId xmlns:p14="http://schemas.microsoft.com/office/powerpoint/2010/main" val="10336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Vertikales Federpendel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2"/>
            <a:ext cx="2839432" cy="5039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7"/>
            <a:ext cx="2839432" cy="5039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2843808" y="2132856"/>
            <a:ext cx="2664296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Genaue Frequenz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91545" y="908720"/>
            <a:ext cx="7870374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 Sinusfit mit Option „Schwingungsoptimierung“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1865759" y="2363688"/>
            <a:ext cx="1008112" cy="6460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112060" y="5445224"/>
            <a:ext cx="3487504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Geringe Abweichung von Sinusform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866820" y="6453336"/>
            <a:ext cx="5112568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Schwingungsoptimierung aktiv</a:t>
            </a:r>
          </a:p>
        </p:txBody>
      </p:sp>
    </p:spTree>
    <p:extLst>
      <p:ext uri="{BB962C8B-B14F-4D97-AF65-F5344CB8AC3E}">
        <p14:creationId xmlns:p14="http://schemas.microsoft.com/office/powerpoint/2010/main" val="4995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Vertikales Federpendel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3"/>
            <a:ext cx="2839432" cy="5039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7"/>
            <a:ext cx="2839431" cy="5039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691545" y="908720"/>
            <a:ext cx="7870374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 Sinusfit mit Option „Schwingungsoptimierung“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123728" y="5805264"/>
            <a:ext cx="5184576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eringe Abweichung von Sinusform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66820" y="6453336"/>
            <a:ext cx="5112568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Schwingungsoptimierung aktiv</a:t>
            </a:r>
          </a:p>
        </p:txBody>
      </p:sp>
    </p:spTree>
    <p:extLst>
      <p:ext uri="{BB962C8B-B14F-4D97-AF65-F5344CB8AC3E}">
        <p14:creationId xmlns:p14="http://schemas.microsoft.com/office/powerpoint/2010/main" val="9188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Vertikales Federpendel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3"/>
            <a:ext cx="2839432" cy="5039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7"/>
            <a:ext cx="2839431" cy="5039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3275856" y="2970146"/>
            <a:ext cx="1859318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Tiefpassfilter-</a:t>
            </a:r>
          </a:p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auswählen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91545" y="908720"/>
            <a:ext cx="7870374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Gegebenenfalls zusätzliche Elimination von hochfrequenten Störungen:</a:t>
            </a:r>
          </a:p>
        </p:txBody>
      </p:sp>
      <p:cxnSp>
        <p:nvCxnSpPr>
          <p:cNvPr id="11" name="Gerade Verbindung mit Pfeil 10"/>
          <p:cNvCxnSpPr>
            <a:stCxn id="6" idx="1"/>
          </p:cNvCxnSpPr>
          <p:nvPr/>
        </p:nvCxnSpPr>
        <p:spPr>
          <a:xfrm flipH="1" flipV="1">
            <a:off x="2301974" y="3285928"/>
            <a:ext cx="973882" cy="738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87777" y="6453336"/>
            <a:ext cx="7877909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Tiefpassfilter aktiv und Schwingungsoptimierung ( = Hochpassfilter) aktiv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131840" y="1556792"/>
            <a:ext cx="1841878" cy="92333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Tiefpassfilter</a:t>
            </a:r>
          </a:p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aktivieren </a:t>
            </a:r>
            <a:b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 einstellen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Gerade Verbindung mit Pfeil 14"/>
          <p:cNvCxnSpPr>
            <a:stCxn id="13" idx="3"/>
          </p:cNvCxnSpPr>
          <p:nvPr/>
        </p:nvCxnSpPr>
        <p:spPr>
          <a:xfrm flipV="1">
            <a:off x="4973718" y="1879959"/>
            <a:ext cx="462378" cy="13849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4973718" y="2276872"/>
            <a:ext cx="614778" cy="7200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3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Vertikales Federpendel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3"/>
            <a:ext cx="2839432" cy="5039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7"/>
            <a:ext cx="2839431" cy="5039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950099" y="919080"/>
            <a:ext cx="7325428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Einblenden der Tangenten an die Fitschaubilder ist möglich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615618" y="2492896"/>
            <a:ext cx="1872207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Tangenten-</a:t>
            </a:r>
          </a:p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steigung</a:t>
            </a:r>
          </a:p>
        </p:txBody>
      </p:sp>
      <p:cxnSp>
        <p:nvCxnSpPr>
          <p:cNvPr id="12" name="Gerade Verbindung mit Pfeil 11"/>
          <p:cNvCxnSpPr>
            <a:stCxn id="10" idx="0"/>
          </p:cNvCxnSpPr>
          <p:nvPr/>
        </p:nvCxnSpPr>
        <p:spPr>
          <a:xfrm flipH="1" flipV="1">
            <a:off x="3684932" y="1735014"/>
            <a:ext cx="866790" cy="75788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0" idx="3"/>
          </p:cNvCxnSpPr>
          <p:nvPr/>
        </p:nvCxnSpPr>
        <p:spPr>
          <a:xfrm>
            <a:off x="5487825" y="2816062"/>
            <a:ext cx="1964495" cy="84656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866820" y="6453336"/>
            <a:ext cx="5112568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Schwingungsoptimierung aktiv</a:t>
            </a:r>
          </a:p>
        </p:txBody>
      </p:sp>
    </p:spTree>
    <p:extLst>
      <p:ext uri="{BB962C8B-B14F-4D97-AF65-F5344CB8AC3E}">
        <p14:creationId xmlns:p14="http://schemas.microsoft.com/office/powerpoint/2010/main" val="7391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Horizontales Federpendel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866820" y="6453336"/>
            <a:ext cx="5112568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Messung mit Option „Messung (schiefe) Ebene“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46" y="1594883"/>
            <a:ext cx="6368915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Horizontales Federpendel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2"/>
            <a:ext cx="2839433" cy="5039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7"/>
            <a:ext cx="2839431" cy="503999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Gerade Verbindung mit Pfeil 3"/>
          <p:cNvCxnSpPr/>
          <p:nvPr/>
        </p:nvCxnSpPr>
        <p:spPr>
          <a:xfrm>
            <a:off x="4427984" y="1308829"/>
            <a:ext cx="1008112" cy="463987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51520" y="908719"/>
            <a:ext cx="8640960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Schwingungsoptimierung aktivieren für optimale Ergebnisse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50098" y="5474934"/>
            <a:ext cx="7325429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Option „Schwingungsoptimierung“ liefert geeignete Anfangswerte und </a:t>
            </a: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eduktion des Integrationsfehlers durch geeigneten Hochpassfilter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3203848" y="1308829"/>
            <a:ext cx="1224136" cy="240820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866820" y="6453336"/>
            <a:ext cx="5112568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Schwingungsoptimierung aktiv</a:t>
            </a:r>
          </a:p>
        </p:txBody>
      </p:sp>
    </p:spTree>
    <p:extLst>
      <p:ext uri="{BB962C8B-B14F-4D97-AF65-F5344CB8AC3E}">
        <p14:creationId xmlns:p14="http://schemas.microsoft.com/office/powerpoint/2010/main" val="19735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Inhaltsübersicht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Planung einer Unterrichtssequenz zum Thema Schwebungen unter Einbeziehung von Apps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Beispiel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einer Unterrichtssequenz zum Thema Schwebungen unter Einbeziehung von Apps 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smtClean="0"/>
              <a:t>Harmonische Schwingungen </a:t>
            </a:r>
            <a:br>
              <a:rPr lang="de-DE" sz="2000" dirty="0" smtClean="0"/>
            </a:br>
            <a:r>
              <a:rPr lang="de-DE" sz="2000" dirty="0" smtClean="0"/>
              <a:t>mit App MechanikZ: </a:t>
            </a:r>
          </a:p>
          <a:p>
            <a:pPr lvl="2"/>
            <a:r>
              <a:rPr lang="de-DE" sz="1800" dirty="0" smtClean="0"/>
              <a:t>Vertikales Federpendel</a:t>
            </a:r>
          </a:p>
          <a:p>
            <a:pPr lvl="2"/>
            <a:r>
              <a:rPr lang="de-DE" sz="1800" dirty="0" smtClean="0"/>
              <a:t>Horizontales Federpendel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000" dirty="0" smtClean="0"/>
              <a:t>Überlagerung von Schwingungen</a:t>
            </a:r>
            <a:br>
              <a:rPr lang="de-DE" sz="2000" dirty="0" smtClean="0"/>
            </a:br>
            <a:r>
              <a:rPr lang="de-DE" sz="2000" dirty="0" smtClean="0"/>
              <a:t>mit </a:t>
            </a:r>
            <a:r>
              <a:rPr lang="de-DE" sz="2000" dirty="0"/>
              <a:t>App Schallanalysator oder Spaichinger Schallpegelmesser:</a:t>
            </a:r>
            <a:endParaRPr lang="de-DE" sz="2000" dirty="0" smtClean="0"/>
          </a:p>
          <a:p>
            <a:pPr lvl="2"/>
            <a:r>
              <a:rPr lang="de-DE" sz="1800" dirty="0" smtClean="0"/>
              <a:t>Frequenzspektrum</a:t>
            </a:r>
          </a:p>
          <a:p>
            <a:pPr lvl="2"/>
            <a:r>
              <a:rPr lang="de-DE" sz="1800" dirty="0" smtClean="0"/>
              <a:t>Grund- und Oberschwingungen (Klang von Musikinstrumenten)</a:t>
            </a:r>
          </a:p>
          <a:p>
            <a:pPr lvl="2"/>
            <a:r>
              <a:rPr lang="de-DE" sz="1800" dirty="0" smtClean="0"/>
              <a:t>Phasenverschiebung bei gleicher Frequenz</a:t>
            </a:r>
          </a:p>
          <a:p>
            <a:pPr lvl="2"/>
            <a:r>
              <a:rPr lang="de-DE" sz="1800" dirty="0" smtClean="0"/>
              <a:t>Erklärung mit Zeigerdiagramm (</a:t>
            </a:r>
            <a:r>
              <a:rPr lang="de-DE" sz="1800" dirty="0" err="1" smtClean="0"/>
              <a:t>GeoGebra</a:t>
            </a:r>
            <a:r>
              <a:rPr lang="de-DE" sz="1800" dirty="0" smtClean="0"/>
              <a:t>)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1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Horizontales Federpendel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3"/>
            <a:ext cx="2839431" cy="5039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7"/>
            <a:ext cx="2839431" cy="5039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827585" y="919082"/>
            <a:ext cx="3595520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 Schwingungsoptimierung</a:t>
            </a:r>
          </a:p>
          <a:p>
            <a:pPr algn="ctr"/>
            <a:r>
              <a:rPr lang="de-D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Ohne Filter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(Tiefpassfilter)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23528" y="5770097"/>
            <a:ext cx="8496944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Elimination von Vibrationen aus dem </a:t>
            </a:r>
            <a:r>
              <a:rPr lang="de-DE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</a:t>
            </a:r>
            <a:r>
              <a:rPr lang="de-DE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(t)-Schaubild 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durch Tiefpassfilter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66820" y="6453336"/>
            <a:ext cx="5112568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Schwingungsoptimierung aktiv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010604" y="919082"/>
            <a:ext cx="3690413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 Schwingungsoptimierung</a:t>
            </a:r>
          </a:p>
          <a:p>
            <a:pPr algn="ctr"/>
            <a:r>
              <a:rPr lang="de-D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 100% Filter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(Tiefpassfilter)</a:t>
            </a:r>
          </a:p>
        </p:txBody>
      </p:sp>
    </p:spTree>
    <p:extLst>
      <p:ext uri="{BB962C8B-B14F-4D97-AF65-F5344CB8AC3E}">
        <p14:creationId xmlns:p14="http://schemas.microsoft.com/office/powerpoint/2010/main" val="22005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Horizontales Federpendel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3"/>
            <a:ext cx="2839431" cy="5039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7"/>
            <a:ext cx="2839430" cy="5039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feld 13"/>
          <p:cNvSpPr txBox="1"/>
          <p:nvPr/>
        </p:nvSpPr>
        <p:spPr>
          <a:xfrm>
            <a:off x="1259632" y="908720"/>
            <a:ext cx="6408712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Frequenzbestimmung durch Sinusfit möglich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763688" y="6453336"/>
            <a:ext cx="5832648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Schwingungsoptimierung und Tiefpassfilter 100 % aktiv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463988" y="2420888"/>
            <a:ext cx="1044116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1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Horizontales Federpendel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3"/>
            <a:ext cx="2839430" cy="5039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7"/>
            <a:ext cx="2839430" cy="5039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feld 13"/>
          <p:cNvSpPr txBox="1"/>
          <p:nvPr/>
        </p:nvSpPr>
        <p:spPr>
          <a:xfrm>
            <a:off x="1259632" y="908720"/>
            <a:ext cx="6408712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Frequenzbestimmung durch Sinusfit möglich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763688" y="6453336"/>
            <a:ext cx="5832648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Schwingungsoptimierung und Tiefpassfilter 100 % aktiv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463988" y="2420888"/>
            <a:ext cx="1044116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9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Horizontales Federpendel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3"/>
            <a:ext cx="2839431" cy="5039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7"/>
            <a:ext cx="2839430" cy="5039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feld 13"/>
          <p:cNvSpPr txBox="1"/>
          <p:nvPr/>
        </p:nvSpPr>
        <p:spPr>
          <a:xfrm>
            <a:off x="179512" y="5770097"/>
            <a:ext cx="8856984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Sehr gute Ergebnisse mit Schwingungsoptimierung und Tiefpassfilter 100%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763688" y="6453336"/>
            <a:ext cx="5832648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Schwingungsoptimierung und Tiefpassfilter 100 % aktiv</a:t>
            </a:r>
          </a:p>
        </p:txBody>
      </p:sp>
    </p:spTree>
    <p:extLst>
      <p:ext uri="{BB962C8B-B14F-4D97-AF65-F5344CB8AC3E}">
        <p14:creationId xmlns:p14="http://schemas.microsoft.com/office/powerpoint/2010/main" val="12944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Inhaltsübersicht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Planung einer Unterrichtssequenz zum Thema Schwebungen unter Einbeziehung von Apps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Beispiel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einer Unterrichtssequenz zum Thema Schwebungen unter Einbeziehung von Apps 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Harmonische Schwingungen </a:t>
            </a:r>
            <a:b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mit App MechanikZ: </a:t>
            </a: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Vertikales Federpendel</a:t>
            </a: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Horizontales Federpendel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000" dirty="0" smtClean="0"/>
              <a:t>Überlagerung von Schwingungen</a:t>
            </a:r>
            <a:br>
              <a:rPr lang="de-DE" sz="2000" dirty="0" smtClean="0"/>
            </a:br>
            <a:r>
              <a:rPr lang="de-DE" sz="2000" dirty="0" smtClean="0"/>
              <a:t>mit App Schallanalysator oder Spaichinger Schallpegelmesser:</a:t>
            </a:r>
          </a:p>
          <a:p>
            <a:pPr lvl="2"/>
            <a:r>
              <a:rPr lang="de-DE" sz="1800" dirty="0" smtClean="0"/>
              <a:t>Frequenzspektrum</a:t>
            </a:r>
          </a:p>
          <a:p>
            <a:pPr lvl="2"/>
            <a:r>
              <a:rPr lang="de-DE" sz="1800" dirty="0" smtClean="0"/>
              <a:t>Grund- und Oberschwingungen (Klang von Musikinstrumenten)</a:t>
            </a:r>
          </a:p>
          <a:p>
            <a:pPr lvl="2"/>
            <a:r>
              <a:rPr lang="de-DE" sz="1800" dirty="0" smtClean="0"/>
              <a:t>Phasenverschiebung bei gleicher Frequenz</a:t>
            </a:r>
          </a:p>
          <a:p>
            <a:pPr lvl="2"/>
            <a:r>
              <a:rPr lang="de-DE" sz="1800" dirty="0" smtClean="0"/>
              <a:t>Erklärung mit Zeigerdiagramm (</a:t>
            </a:r>
            <a:r>
              <a:rPr lang="de-DE" sz="1800" dirty="0" err="1" smtClean="0"/>
              <a:t>GeoGebra</a:t>
            </a:r>
            <a:r>
              <a:rPr lang="de-DE" sz="1800" dirty="0" smtClean="0"/>
              <a:t>)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18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Was ist ein (relatives) Frequenzspektrum?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4"/>
            <a:ext cx="2839430" cy="50399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feld 13"/>
          <p:cNvSpPr txBox="1"/>
          <p:nvPr/>
        </p:nvSpPr>
        <p:spPr>
          <a:xfrm>
            <a:off x="4205879" y="2516996"/>
            <a:ext cx="4248472" cy="120032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Spiele nur ein Ton ab.</a:t>
            </a:r>
            <a:b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Variiere zunächst die Frequenz und dann die Amplitude.</a:t>
            </a:r>
            <a:b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Beobachte hierbei das Spektrum.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05879" y="1710100"/>
            <a:ext cx="4248472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„Direkt“ aktivieren</a:t>
            </a:r>
          </a:p>
        </p:txBody>
      </p:sp>
      <p:cxnSp>
        <p:nvCxnSpPr>
          <p:cNvPr id="11" name="Gerade Verbindung mit Pfeil 10"/>
          <p:cNvCxnSpPr>
            <a:stCxn id="9" idx="1"/>
          </p:cNvCxnSpPr>
          <p:nvPr/>
        </p:nvCxnSpPr>
        <p:spPr>
          <a:xfrm flipH="1" flipV="1">
            <a:off x="3429489" y="1588150"/>
            <a:ext cx="776390" cy="30661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205879" y="3958473"/>
            <a:ext cx="4248472" cy="120032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Spiele zwei Töne gleichzeitig ab.</a:t>
            </a:r>
            <a:b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Variiere zunächst die Frequenzen und dann die Amplituden.</a:t>
            </a:r>
            <a:b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Beobachte hierbei das Spektrum.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205879" y="1124744"/>
            <a:ext cx="4248472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Gerätelautstärke ganz leise stellen</a:t>
            </a:r>
          </a:p>
        </p:txBody>
      </p:sp>
    </p:spTree>
    <p:extLst>
      <p:ext uri="{BB962C8B-B14F-4D97-AF65-F5344CB8AC3E}">
        <p14:creationId xmlns:p14="http://schemas.microsoft.com/office/powerpoint/2010/main" val="22068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Klang von Musikinstrumenten</a:t>
            </a:r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4"/>
            <a:ext cx="2839430" cy="5039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8"/>
            <a:ext cx="2839429" cy="50399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Gerade Verbindung mit Pfeil 8"/>
          <p:cNvCxnSpPr/>
          <p:nvPr/>
        </p:nvCxnSpPr>
        <p:spPr>
          <a:xfrm flipH="1" flipV="1">
            <a:off x="3635896" y="4365104"/>
            <a:ext cx="776390" cy="30661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499992" y="4077072"/>
            <a:ext cx="864096" cy="14401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7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Klang von Musikinstrumenten</a:t>
            </a:r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4"/>
            <a:ext cx="2839429" cy="5039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9"/>
            <a:ext cx="2839429" cy="503998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Gerade Verbindung mit Pfeil 10"/>
          <p:cNvCxnSpPr/>
          <p:nvPr/>
        </p:nvCxnSpPr>
        <p:spPr>
          <a:xfrm>
            <a:off x="5004048" y="5373216"/>
            <a:ext cx="1440160" cy="43204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789528" y="2981941"/>
            <a:ext cx="1646567" cy="286232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ZZ aktivieren</a:t>
            </a:r>
          </a:p>
          <a:p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Vergrößern</a:t>
            </a:r>
          </a:p>
          <a:p>
            <a:endParaRPr lang="de-DE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 Zoom-Zentrum auf Peaks fahren</a:t>
            </a:r>
          </a:p>
          <a:p>
            <a:endParaRPr lang="de-DE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Jeweils f ablesen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5292080" y="3861048"/>
            <a:ext cx="1512168" cy="86409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Klang von Musikinstrumenten</a:t>
            </a:r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5"/>
            <a:ext cx="2839429" cy="5039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4132780" y="1484784"/>
            <a:ext cx="4032448" cy="92333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Überlagerung von Grund- und Obertönen:</a:t>
            </a:r>
          </a:p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Kein Sinus, aber periodisch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25972" y="4466729"/>
            <a:ext cx="4032448" cy="92333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Klang eines Musikinstruments hängt von Einschwingvorgang und Spektrum ab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165743" y="3139603"/>
            <a:ext cx="4032448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Frequenzen der Obertöne sind Vielfache der Grundfrequenz</a:t>
            </a:r>
          </a:p>
        </p:txBody>
      </p:sp>
    </p:spTree>
    <p:extLst>
      <p:ext uri="{BB962C8B-B14F-4D97-AF65-F5344CB8AC3E}">
        <p14:creationId xmlns:p14="http://schemas.microsoft.com/office/powerpoint/2010/main" val="36369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Klang von 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Musikinstrumenten - Obertongesang</a:t>
            </a:r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4"/>
            <a:ext cx="2839430" cy="5039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9"/>
            <a:ext cx="2839429" cy="503998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Gerade Verbindung mit Pfeil 8"/>
          <p:cNvCxnSpPr/>
          <p:nvPr/>
        </p:nvCxnSpPr>
        <p:spPr>
          <a:xfrm flipH="1" flipV="1">
            <a:off x="3635896" y="4365104"/>
            <a:ext cx="776390" cy="30661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551287" y="5013176"/>
            <a:ext cx="864096" cy="14401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0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Weitere Beispiele für App-Einsatz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457200" lvl="1" indent="0">
              <a:buNone/>
            </a:pPr>
            <a:r>
              <a:rPr lang="de-DE" sz="2000" dirty="0" smtClean="0"/>
              <a:t>Im Folgenden werden folgende Apps benötigt:</a:t>
            </a:r>
          </a:p>
          <a:p>
            <a:pPr lvl="1"/>
            <a:r>
              <a:rPr lang="de-DE" sz="2000" dirty="0" smtClean="0"/>
              <a:t>MechanikZ Version 1.7 oder höher (Android, iOS)</a:t>
            </a:r>
          </a:p>
          <a:p>
            <a:pPr lvl="1"/>
            <a:r>
              <a:rPr lang="de-DE" sz="2000" dirty="0" smtClean="0"/>
              <a:t>Schallanalysator Version 2.2 oder höher (Android, iOS) </a:t>
            </a:r>
            <a:br>
              <a:rPr lang="de-DE" sz="2000" dirty="0" smtClean="0"/>
            </a:br>
            <a:r>
              <a:rPr lang="de-DE" sz="2000" b="1" dirty="0" smtClean="0"/>
              <a:t>oder</a:t>
            </a:r>
            <a:r>
              <a:rPr lang="de-DE" dirty="0" smtClean="0"/>
              <a:t> </a:t>
            </a:r>
            <a:r>
              <a:rPr lang="de-DE" sz="2000" dirty="0" smtClean="0"/>
              <a:t>Spaichinger Schallpegelmesser Version 4.3 oder höher (Microsoft Windows)</a:t>
            </a:r>
          </a:p>
          <a:p>
            <a:pPr marL="457200" lvl="1" indent="0">
              <a:buNone/>
            </a:pPr>
            <a:endParaRPr lang="de-DE" sz="1200" dirty="0" smtClean="0"/>
          </a:p>
          <a:p>
            <a:pPr marL="457200" lvl="1" indent="0">
              <a:buNone/>
            </a:pPr>
            <a:r>
              <a:rPr lang="de-DE" sz="2000" dirty="0" smtClean="0"/>
              <a:t>Die aktuellen Downloadlinks finden Sie unter </a:t>
            </a:r>
            <a:br>
              <a:rPr lang="de-DE" sz="2000" dirty="0" smtClean="0"/>
            </a:br>
            <a:r>
              <a:rPr lang="de-DE" sz="2000" dirty="0" smtClean="0">
                <a:hlinkClick r:id="rId2"/>
              </a:rPr>
              <a:t>www.spaichinger-schallpegelmesser.de</a:t>
            </a:r>
            <a:endParaRPr lang="de-DE" sz="2000" dirty="0" smtClean="0"/>
          </a:p>
          <a:p>
            <a:pPr marL="457200" lvl="1" indent="0">
              <a:buNone/>
            </a:pPr>
            <a:endParaRPr lang="de-DE" sz="1200" dirty="0"/>
          </a:p>
          <a:p>
            <a:pPr marL="457200" lvl="1" indent="0">
              <a:buNone/>
            </a:pPr>
            <a:r>
              <a:rPr lang="de-DE" sz="2000" b="1" dirty="0" smtClean="0"/>
              <a:t>Android: </a:t>
            </a:r>
            <a:r>
              <a:rPr lang="de-DE" sz="2000" dirty="0" smtClean="0"/>
              <a:t>Momentan können für Android die aktuellen Versionen MechanikZ 1.7 und Schallanalysator 2.2 nur direkt von der Homepage </a:t>
            </a:r>
            <a:r>
              <a:rPr lang="de-DE" sz="2000" dirty="0" smtClean="0">
                <a:hlinkClick r:id="rId2"/>
              </a:rPr>
              <a:t>www.spaichinger-schallpegelmesser.de</a:t>
            </a:r>
            <a:r>
              <a:rPr lang="de-DE" sz="2000" dirty="0" smtClean="0"/>
              <a:t> geladen werden. Im Google-Play-Store befinden sich derzeit nur die alten Versionen.</a:t>
            </a:r>
          </a:p>
          <a:p>
            <a:pPr marL="457200" lvl="1" indent="0">
              <a:buNone/>
            </a:pPr>
            <a:endParaRPr lang="de-DE" sz="1200" dirty="0" smtClean="0"/>
          </a:p>
          <a:p>
            <a:pPr marL="457200" lvl="1" indent="0">
              <a:buNone/>
            </a:pPr>
            <a:r>
              <a:rPr lang="de-DE" sz="2000" b="1" dirty="0" smtClean="0"/>
              <a:t>iOS: </a:t>
            </a:r>
            <a:r>
              <a:rPr lang="de-DE" sz="2000" dirty="0" smtClean="0"/>
              <a:t>Die aktuellen Versionen befinden sich im Apple-App-Store</a:t>
            </a:r>
            <a:endParaRPr lang="de-DE" sz="2000" dirty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9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Klang von 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Musikinstrumenten - Obertongesang</a:t>
            </a:r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112567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5"/>
            <a:ext cx="2839428" cy="5039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4211960" y="1081275"/>
            <a:ext cx="4032448" cy="1477328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Klingt wie wenn ein Sänger von einem Musikinstrument begleitet wird.</a:t>
            </a:r>
          </a:p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Wirklichkeit ist </a:t>
            </a:r>
            <a:r>
              <a:rPr lang="de-D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kein Musikinstrument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beteiligt, sondern es singt </a:t>
            </a:r>
            <a:r>
              <a:rPr lang="de-D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nur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ein </a:t>
            </a:r>
            <a:r>
              <a:rPr lang="de-D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einzelner Sänger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55004" y="4509120"/>
            <a:ext cx="4032448" cy="1477328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Hohe Obertöne klingen wie ein Musikinstrument.</a:t>
            </a:r>
          </a:p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Einige Menschen hören eine kristallklare Flöte, andere </a:t>
            </a: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ein 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australisches </a:t>
            </a:r>
            <a:r>
              <a:rPr lang="de-DE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Didgeridoos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244923" y="3717032"/>
            <a:ext cx="4032448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Grundton und tiefe Obertöne klingen wie Gesang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44923" y="2677938"/>
            <a:ext cx="4032448" cy="92333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Trick: Unterdrückung der mittleren Obertöne und Verstärkung der hohen 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Obertöne </a:t>
            </a:r>
            <a:r>
              <a:rPr lang="de-DE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durch Resonanzraum 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1763688" y="4009917"/>
            <a:ext cx="2481235" cy="64321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2411760" y="4805536"/>
            <a:ext cx="1851145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950098" y="6381328"/>
            <a:ext cx="7337354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Infos zu Obertongesang: 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www.obertongesang.de</a:t>
            </a:r>
            <a:endParaRPr lang="de-DE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Phasenverschiebung bei gleicher Frequenz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4"/>
            <a:ext cx="2839430" cy="50399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feld 13"/>
          <p:cNvSpPr txBox="1"/>
          <p:nvPr/>
        </p:nvSpPr>
        <p:spPr>
          <a:xfrm>
            <a:off x="4205879" y="2516996"/>
            <a:ext cx="4248472" cy="1477328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Spiele gleichzeitig 2 Töne mit gleicher Frequenz und </a:t>
            </a:r>
            <a:r>
              <a:rPr lang="de-D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gleicher Amplitude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ab.</a:t>
            </a:r>
            <a:b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Variiere die Phasenverschiebung.</a:t>
            </a: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Beobachte das Oszilloskop.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05879" y="1710100"/>
            <a:ext cx="4248472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„Direkt“ aktivieren</a:t>
            </a:r>
          </a:p>
        </p:txBody>
      </p:sp>
      <p:cxnSp>
        <p:nvCxnSpPr>
          <p:cNvPr id="11" name="Gerade Verbindung mit Pfeil 10"/>
          <p:cNvCxnSpPr>
            <a:stCxn id="9" idx="1"/>
          </p:cNvCxnSpPr>
          <p:nvPr/>
        </p:nvCxnSpPr>
        <p:spPr>
          <a:xfrm flipH="1" flipV="1">
            <a:off x="3429489" y="1588150"/>
            <a:ext cx="776390" cy="30661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205879" y="4509120"/>
            <a:ext cx="4248472" cy="1477328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Spiele gleichzeitig 2 Töne mit gleicher Frequenz und </a:t>
            </a:r>
            <a:r>
              <a:rPr lang="de-D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unterschiedlicher Amplitude </a:t>
            </a: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ab.</a:t>
            </a:r>
            <a:b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Variiere die Phasenverschiebung.</a:t>
            </a:r>
            <a:b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Beobachte das 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Oszilloskop.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205879" y="1124744"/>
            <a:ext cx="4248472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Gerätelautstärke eventuell leise stellen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3581889" y="3226735"/>
            <a:ext cx="776390" cy="30661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5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Phasenverschiebung bei gleicher Frequenz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4" y="1052736"/>
            <a:ext cx="8216696" cy="5292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51520" y="980728"/>
            <a:ext cx="8640960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Erklärung mit Zeigerdiagramm: 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333_ueberlagerung_schwingungen_zg.ggb</a:t>
            </a:r>
            <a:endParaRPr lang="de-DE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Weitere Beispiele für App-Einsatz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57150" indent="0">
              <a:buNone/>
            </a:pPr>
            <a:r>
              <a:rPr lang="de-DE" dirty="0" smtClean="0"/>
              <a:t>Eine Vielzahl weiterer Experimente mit den Apps</a:t>
            </a:r>
          </a:p>
          <a:p>
            <a:pPr marL="57150" indent="0">
              <a:buNone/>
            </a:pPr>
            <a:endParaRPr lang="de-DE" dirty="0" smtClean="0"/>
          </a:p>
          <a:p>
            <a:r>
              <a:rPr lang="de-DE" dirty="0" smtClean="0"/>
              <a:t>MechanikZ (iOS und Android)</a:t>
            </a:r>
          </a:p>
          <a:p>
            <a:r>
              <a:rPr lang="de-DE" dirty="0" smtClean="0"/>
              <a:t>Schallanalysator (iOS und Android)</a:t>
            </a:r>
          </a:p>
          <a:p>
            <a:r>
              <a:rPr lang="de-DE" dirty="0" smtClean="0"/>
              <a:t>Spaichinger Schallpegelmesser (Windows-Notebook)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</a:t>
            </a:r>
            <a:r>
              <a:rPr lang="de-DE" dirty="0" smtClean="0"/>
              <a:t>inden Sie unter:</a:t>
            </a:r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www.spaichinger-schallpegelmesser.de/physik.html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46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Bedienungsanleitungen und Experimente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4968551"/>
          </a:xfrm>
        </p:spPr>
        <p:txBody>
          <a:bodyPr/>
          <a:lstStyle/>
          <a:p>
            <a:pPr marL="400050"/>
            <a:r>
              <a:rPr lang="de-DE" sz="2000" dirty="0" smtClean="0"/>
              <a:t>Bedienungsanleitung für App MechanikZ (iOS, Android):</a:t>
            </a:r>
            <a:r>
              <a:rPr lang="de-DE" sz="2200" dirty="0" smtClean="0"/>
              <a:t> </a:t>
            </a:r>
          </a:p>
          <a:p>
            <a:pPr marL="800100" lvl="1"/>
            <a:r>
              <a:rPr lang="de-DE" sz="1600" dirty="0" smtClean="0">
                <a:hlinkClick r:id="rId2"/>
              </a:rPr>
              <a:t>www.spaichinger-schallpegelmesser.de/Experimente_MechanikZ.pdf</a:t>
            </a:r>
            <a:endParaRPr lang="de-DE" sz="1600" dirty="0"/>
          </a:p>
          <a:p>
            <a:pPr marL="800100" lvl="1"/>
            <a:r>
              <a:rPr lang="de-DE" sz="1600" dirty="0" smtClean="0"/>
              <a:t>Integriert in die App:</a:t>
            </a:r>
            <a:r>
              <a:rPr lang="de-DE" sz="1600" dirty="0"/>
              <a:t> </a:t>
            </a:r>
            <a:r>
              <a:rPr lang="de-DE" sz="1600" dirty="0" smtClean="0"/>
              <a:t>Start → Hinweise: Messoptionen</a:t>
            </a:r>
          </a:p>
          <a:p>
            <a:pPr marL="514350" lvl="1" indent="0">
              <a:buNone/>
            </a:pPr>
            <a:endParaRPr lang="de-DE" sz="1600" dirty="0" smtClean="0"/>
          </a:p>
          <a:p>
            <a:pPr marL="457200"/>
            <a:r>
              <a:rPr lang="de-DE" sz="2000" dirty="0"/>
              <a:t>Bedienungsanleitung für App Schallanalysator (iOS, Android):</a:t>
            </a:r>
          </a:p>
          <a:p>
            <a:pPr marL="857250" lvl="1"/>
            <a:r>
              <a:rPr lang="de-DE" sz="1600" dirty="0" smtClean="0">
                <a:hlinkClick r:id="rId3"/>
              </a:rPr>
              <a:t>www.spaichinger-schallpegelmesser.de/Anleitung_Schallanalysator.pdf</a:t>
            </a:r>
            <a:endParaRPr lang="de-DE" sz="1600" dirty="0"/>
          </a:p>
          <a:p>
            <a:pPr marL="857250" lvl="1"/>
            <a:r>
              <a:rPr lang="de-DE" sz="1600" dirty="0" smtClean="0">
                <a:hlinkClick r:id="rId4"/>
              </a:rPr>
              <a:t>www.spaichinger-schallpegelmesser.de/Praesentation_Schallanalysator.pdf</a:t>
            </a:r>
            <a:endParaRPr lang="de-DE" sz="1600" dirty="0" smtClean="0"/>
          </a:p>
          <a:p>
            <a:pPr marL="857250" lvl="1"/>
            <a:endParaRPr lang="de-DE" sz="1600" dirty="0" smtClean="0"/>
          </a:p>
          <a:p>
            <a:pPr marL="457200"/>
            <a:r>
              <a:rPr lang="de-DE" sz="2000" dirty="0" smtClean="0"/>
              <a:t>Bedienungsanleitung </a:t>
            </a:r>
            <a:r>
              <a:rPr lang="de-DE" sz="2000" dirty="0"/>
              <a:t>für Spaichinger </a:t>
            </a:r>
            <a:r>
              <a:rPr lang="de-DE" sz="2000" dirty="0" smtClean="0"/>
              <a:t>Schallpegelmesser (Windows):</a:t>
            </a:r>
          </a:p>
          <a:p>
            <a:pPr marL="800100" lvl="1"/>
            <a:r>
              <a:rPr lang="de-DE" sz="1600" dirty="0" smtClean="0">
                <a:hlinkClick r:id="rId5"/>
              </a:rPr>
              <a:t>www.spaichinger-schallpegelmesser.de/Anleitung_Spaichinger_Schallpegelmesser.pdf</a:t>
            </a:r>
            <a:endParaRPr lang="de-DE" sz="1600" dirty="0" smtClean="0"/>
          </a:p>
          <a:p>
            <a:pPr marL="514350" lvl="1" indent="0">
              <a:buNone/>
            </a:pPr>
            <a:endParaRPr lang="de-DE" sz="1600" dirty="0" smtClean="0"/>
          </a:p>
          <a:p>
            <a:pPr marL="457200"/>
            <a:r>
              <a:rPr lang="de-DE" sz="2000" dirty="0" smtClean="0"/>
              <a:t>Umfangreiche </a:t>
            </a:r>
            <a:r>
              <a:rPr lang="de-DE" sz="2000" dirty="0"/>
              <a:t>Sammlung von </a:t>
            </a:r>
            <a:r>
              <a:rPr lang="de-DE" sz="2000" dirty="0" smtClean="0"/>
              <a:t>Experimenten mit </a:t>
            </a:r>
            <a:r>
              <a:rPr lang="de-DE" sz="2000" dirty="0"/>
              <a:t>MechanikZ, Schallanalysator und Spaichinger Schallpegelmesser:</a:t>
            </a:r>
          </a:p>
          <a:p>
            <a:pPr lvl="1"/>
            <a:r>
              <a:rPr lang="de-DE" sz="1600" dirty="0" smtClean="0">
                <a:hlinkClick r:id="rId6"/>
              </a:rPr>
              <a:t>www.spaichinger-schallpegelmesser.de/physik.html</a:t>
            </a:r>
            <a:endParaRPr lang="de-DE" sz="1600" dirty="0" smtClean="0"/>
          </a:p>
          <a:p>
            <a:pPr marL="0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5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Weitere Beispiele für App-Einsatz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457200" lvl="1" indent="0">
              <a:buNone/>
            </a:pPr>
            <a:r>
              <a:rPr lang="de-DE" b="1" dirty="0" smtClean="0"/>
              <a:t>Arbeitsauftrag an Lehrer:</a:t>
            </a:r>
          </a:p>
          <a:p>
            <a:pPr marL="457200" lvl="1" indent="0">
              <a:buNone/>
            </a:pPr>
            <a:endParaRPr lang="de-DE" b="1" dirty="0" smtClean="0"/>
          </a:p>
          <a:p>
            <a:pPr marL="457200" lvl="1" indent="0">
              <a:buNone/>
            </a:pPr>
            <a:r>
              <a:rPr lang="de-DE" dirty="0"/>
              <a:t>Wie </a:t>
            </a:r>
            <a:r>
              <a:rPr lang="de-DE" dirty="0" smtClean="0"/>
              <a:t>können Sie folgende </a:t>
            </a:r>
            <a:r>
              <a:rPr lang="de-DE" dirty="0"/>
              <a:t>Experimente bzw. Hilfsmittel im Sinne der Kompetenzorientierung gewinnbringend in Ihren Unterricht </a:t>
            </a:r>
            <a:r>
              <a:rPr lang="de-DE" dirty="0" smtClean="0"/>
              <a:t>integrieren?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78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Inhaltsübersicht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Planung einer Unterrichtssequenz zum Thema Schwebungen unter Einbeziehung von Apps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Beispiel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einer Unterrichtssequenz zum Thema Schwebungen unter Einbeziehung von Apps 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smtClean="0"/>
              <a:t>Harmonische Schwingungen </a:t>
            </a:r>
            <a:br>
              <a:rPr lang="de-DE" sz="2000" dirty="0" smtClean="0"/>
            </a:br>
            <a:r>
              <a:rPr lang="de-DE" sz="2000" dirty="0" smtClean="0"/>
              <a:t>mit App MechanikZ: </a:t>
            </a:r>
          </a:p>
          <a:p>
            <a:pPr lvl="2"/>
            <a:r>
              <a:rPr lang="de-DE" sz="1800" dirty="0" smtClean="0"/>
              <a:t>Vertikales Federpendel</a:t>
            </a:r>
          </a:p>
          <a:p>
            <a:pPr lvl="2"/>
            <a:r>
              <a:rPr lang="de-DE" sz="1800" dirty="0" smtClean="0"/>
              <a:t>Horizontales Federpendel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Überlagerung von Schwingungen</a:t>
            </a:r>
            <a:b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mit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App Schallanalysator oder Spaichinger Schallpegelmesser</a:t>
            </a: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Frequenzspektrum</a:t>
            </a: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Grund- und Oberschwingungen (Klang von Musikinstrumenten)</a:t>
            </a: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Phasenverschiebung bei gleicher Frequenz</a:t>
            </a: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Erklärung mit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Zeigerdiagramm (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GeoGebra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914400" lvl="2" indent="0">
              <a:buNone/>
            </a:pPr>
            <a:endParaRPr lang="de-DE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Vertikales Federpendel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7" y="1078020"/>
            <a:ext cx="3359999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5"/>
            <a:ext cx="2839433" cy="5039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755577" y="908720"/>
            <a:ext cx="7560840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Echtzeitbetrachtung direkt oder mit Beamer:</a:t>
            </a:r>
            <a:b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Beschleunigungs- oder Kraftvektor bei Schwingung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866820" y="6453336"/>
            <a:ext cx="5112568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Messung mit Option „Messung (schiefe) Ebene“</a:t>
            </a:r>
          </a:p>
        </p:txBody>
      </p:sp>
    </p:spTree>
    <p:extLst>
      <p:ext uri="{BB962C8B-B14F-4D97-AF65-F5344CB8AC3E}">
        <p14:creationId xmlns:p14="http://schemas.microsoft.com/office/powerpoint/2010/main" val="20980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Vertikales Federpendel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1"/>
            <a:ext cx="2839434" cy="5039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5"/>
            <a:ext cx="2839433" cy="50399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Gerade Verbindung mit Pfeil 3"/>
          <p:cNvCxnSpPr>
            <a:stCxn id="9" idx="0"/>
          </p:cNvCxnSpPr>
          <p:nvPr/>
        </p:nvCxnSpPr>
        <p:spPr>
          <a:xfrm flipV="1">
            <a:off x="4690149" y="4745388"/>
            <a:ext cx="1847590" cy="62782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950099" y="908720"/>
            <a:ext cx="7325430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Auswertung nach der Messung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32424" y="5373216"/>
            <a:ext cx="7515450" cy="92333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Sehr große Abweichung von der Sinusform, da Standardstartwerte vy(0)=0 und sy(0)=0 nicht zu einer harmonischen Schwingung passen und </a:t>
            </a:r>
            <a:r>
              <a:rPr lang="de-DE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DE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ieffrequente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Störungen durch Integration verstärkt werden. 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Vertikales Federpendel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1"/>
            <a:ext cx="2839433" cy="5039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6"/>
            <a:ext cx="2839433" cy="503999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Gerade Verbindung mit Pfeil 3"/>
          <p:cNvCxnSpPr>
            <a:stCxn id="11" idx="0"/>
          </p:cNvCxnSpPr>
          <p:nvPr/>
        </p:nvCxnSpPr>
        <p:spPr>
          <a:xfrm flipV="1">
            <a:off x="4690149" y="4272854"/>
            <a:ext cx="1583621" cy="110036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950099" y="908719"/>
            <a:ext cx="7325430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Nach Zoom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66820" y="6453336"/>
            <a:ext cx="5112568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Schwingungsoptimierung nicht aktiv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32424" y="5373216"/>
            <a:ext cx="7515450" cy="92333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Sehr große Abweichung von der Sinusform, da Standardstartwerte vy(0)=0 und sy(0)=0 nicht zu einer harmonischen Schwingung passen und </a:t>
            </a:r>
            <a:r>
              <a:rPr lang="de-DE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DE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ieffrequente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Störungen durch Integration verstärkt werden. 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ZP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2015-04-05 G8 BP 2016 Physik-Leitperspektiven-pbK-ibK" id="{6D46AD23-E355-604C-B451-29306F04266A}" vid="{4DAB78A5-37DC-6748-8711-6A30687A6D40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Powerpoint_ZPG</Template>
  <TotalTime>0</TotalTime>
  <Words>1007</Words>
  <Application>Microsoft Office PowerPoint</Application>
  <PresentationFormat>Bildschirmpräsentation (4:3)</PresentationFormat>
  <Paragraphs>347</Paragraphs>
  <Slides>33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Powerpoint_ZPG</vt:lpstr>
      <vt:lpstr>Integration von Apps  in den Physikunterricht Teil 2  ZPG 6 </vt:lpstr>
      <vt:lpstr>Inhaltsübersicht </vt:lpstr>
      <vt:lpstr>Weitere Beispiele für App-Einsatz </vt:lpstr>
      <vt:lpstr>Bedienungsanleitungen und Experimente </vt:lpstr>
      <vt:lpstr>Weitere Beispiele für App-Einsatz </vt:lpstr>
      <vt:lpstr>Inhaltsübersicht </vt:lpstr>
      <vt:lpstr>Vertikales Federpendel   </vt:lpstr>
      <vt:lpstr>Vertikales Federpendel   </vt:lpstr>
      <vt:lpstr>Vertikales Federpendel   </vt:lpstr>
      <vt:lpstr>Integration: Verstärkung tieffrequenter Störungen? </vt:lpstr>
      <vt:lpstr>Integration: Verstärkung tieffrequenter Störungen? </vt:lpstr>
      <vt:lpstr>Vertikales Federpendel   </vt:lpstr>
      <vt:lpstr>Vertikales Federpendel   </vt:lpstr>
      <vt:lpstr>Vertikales Federpendel   </vt:lpstr>
      <vt:lpstr>Vertikales Federpendel   </vt:lpstr>
      <vt:lpstr>Vertikales Federpendel   </vt:lpstr>
      <vt:lpstr>Vertikales Federpendel   </vt:lpstr>
      <vt:lpstr>Horizontales Federpendel   </vt:lpstr>
      <vt:lpstr>Horizontales Federpendel   </vt:lpstr>
      <vt:lpstr>Horizontales Federpendel   </vt:lpstr>
      <vt:lpstr>Horizontales Federpendel   </vt:lpstr>
      <vt:lpstr>Horizontales Federpendel   </vt:lpstr>
      <vt:lpstr>Horizontales Federpendel   </vt:lpstr>
      <vt:lpstr>Inhaltsübersicht </vt:lpstr>
      <vt:lpstr>Was ist ein (relatives) Frequenzspektrum?   </vt:lpstr>
      <vt:lpstr>Klang von Musikinstrumenten   </vt:lpstr>
      <vt:lpstr>Klang von Musikinstrumenten   </vt:lpstr>
      <vt:lpstr>Klang von Musikinstrumenten   </vt:lpstr>
      <vt:lpstr>Klang von Musikinstrumenten - Obertongesang   </vt:lpstr>
      <vt:lpstr>Klang von Musikinstrumenten - Obertongesang   </vt:lpstr>
      <vt:lpstr>Phasenverschiebung bei gleicher Frequenz   </vt:lpstr>
      <vt:lpstr>Phasenverschiebung bei gleicher Frequenz   </vt:lpstr>
      <vt:lpstr>Weitere Beispiele für App-Einsatz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Gesundheitsprävention Vermeidung von Hörschäden</dc:title>
  <dc:subject>PowerPoint-Präsentation</dc:subject>
  <dc:creator>Dr. Markus Ziegler</dc:creator>
  <cp:lastModifiedBy>Markus Ziegler</cp:lastModifiedBy>
  <cp:revision>1037</cp:revision>
  <cp:lastPrinted>2020-03-08T09:42:06Z</cp:lastPrinted>
  <dcterms:created xsi:type="dcterms:W3CDTF">2015-12-07T07:50:25Z</dcterms:created>
  <dcterms:modified xsi:type="dcterms:W3CDTF">2020-05-08T06:45:01Z</dcterms:modified>
</cp:coreProperties>
</file>