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741" r:id="rId1"/>
  </p:sldMasterIdLst>
  <p:notesMasterIdLst>
    <p:notesMasterId r:id="rId24"/>
  </p:notesMasterIdLst>
  <p:handoutMasterIdLst>
    <p:handoutMasterId r:id="rId25"/>
  </p:handoutMasterIdLst>
  <p:sldIdLst>
    <p:sldId id="258" r:id="rId2"/>
    <p:sldId id="259" r:id="rId3"/>
    <p:sldId id="267" r:id="rId4"/>
    <p:sldId id="263" r:id="rId5"/>
    <p:sldId id="264" r:id="rId6"/>
    <p:sldId id="283" r:id="rId7"/>
    <p:sldId id="268" r:id="rId8"/>
    <p:sldId id="269" r:id="rId9"/>
    <p:sldId id="270" r:id="rId10"/>
    <p:sldId id="265" r:id="rId11"/>
    <p:sldId id="284" r:id="rId12"/>
    <p:sldId id="285" r:id="rId13"/>
    <p:sldId id="271" r:id="rId14"/>
    <p:sldId id="272" r:id="rId15"/>
    <p:sldId id="273" r:id="rId16"/>
    <p:sldId id="274" r:id="rId17"/>
    <p:sldId id="275" r:id="rId18"/>
    <p:sldId id="278" r:id="rId19"/>
    <p:sldId id="277" r:id="rId20"/>
    <p:sldId id="282" r:id="rId21"/>
    <p:sldId id="287" r:id="rId22"/>
    <p:sldId id="286" r:id="rId23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orient="horz" pos="2069">
          <p15:clr>
            <a:srgbClr val="A4A3A4"/>
          </p15:clr>
        </p15:guide>
        <p15:guide id="3" orient="horz" pos="1570">
          <p15:clr>
            <a:srgbClr val="A4A3A4"/>
          </p15:clr>
        </p15:guide>
        <p15:guide id="4" orient="horz" pos="2568">
          <p15:clr>
            <a:srgbClr val="A4A3A4"/>
          </p15:clr>
        </p15:guide>
        <p15:guide id="5" orient="horz" pos="3022">
          <p15:clr>
            <a:srgbClr val="A4A3A4"/>
          </p15:clr>
        </p15:guide>
        <p15:guide id="6" orient="horz" pos="3566">
          <p15:clr>
            <a:srgbClr val="A4A3A4"/>
          </p15:clr>
        </p15:guide>
        <p15:guide id="7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ollrath, Carmen (KM)" initials="Vo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2F2F"/>
    <a:srgbClr val="660066"/>
    <a:srgbClr val="FFFF99"/>
    <a:srgbClr val="6600FF"/>
    <a:srgbClr val="00FF99"/>
    <a:srgbClr val="99CC00"/>
    <a:srgbClr val="33CC33"/>
    <a:srgbClr val="CCFF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 autoAdjust="0"/>
    <p:restoredTop sz="85096" autoAdjust="0"/>
  </p:normalViewPr>
  <p:slideViewPr>
    <p:cSldViewPr>
      <p:cViewPr varScale="1">
        <p:scale>
          <a:sx n="96" d="100"/>
          <a:sy n="96" d="100"/>
        </p:scale>
        <p:origin x="1890" y="84"/>
      </p:cViewPr>
      <p:guideLst>
        <p:guide orient="horz" pos="1071"/>
        <p:guide orient="horz" pos="2069"/>
        <p:guide orient="horz" pos="1570"/>
        <p:guide orient="horz" pos="2568"/>
        <p:guide orient="horz" pos="3022"/>
        <p:guide orient="horz" pos="3566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50" d="100"/>
          <a:sy n="150" d="100"/>
        </p:scale>
        <p:origin x="-756" y="42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3ECE56-63E2-456B-9162-15970E99FBB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99919870-E6A9-46E2-9EE2-29DC87DE7E61}">
      <dgm:prSet phldrT="[Text]"/>
      <dgm:spPr>
        <a:xfrm>
          <a:off x="3920688" y="535786"/>
          <a:ext cx="3464004" cy="1261530"/>
        </a:xfrm>
        <a:prstGeom prst="round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999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de-DE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Phase 3:</a:t>
          </a:r>
        </a:p>
        <a:p>
          <a:r>
            <a:rPr lang="de-DE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Einarbeitung in Sachthemen</a:t>
          </a:r>
          <a:endParaRPr lang="de-DE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620255F4-374D-49D3-91A0-A690BDD05381}" type="parTrans" cxnId="{9C022A73-1FDA-45A1-B388-13B164372198}">
      <dgm:prSet/>
      <dgm:spPr/>
      <dgm:t>
        <a:bodyPr/>
        <a:lstStyle/>
        <a:p>
          <a:endParaRPr lang="de-DE"/>
        </a:p>
      </dgm:t>
    </dgm:pt>
    <dgm:pt modelId="{DBA6F549-444A-44DC-B4B0-E1646A4C5666}" type="sibTrans" cxnId="{9C022A73-1FDA-45A1-B388-13B164372198}">
      <dgm:prSet/>
      <dgm:spPr/>
      <dgm:t>
        <a:bodyPr/>
        <a:lstStyle/>
        <a:p>
          <a:endParaRPr lang="de-DE"/>
        </a:p>
      </dgm:t>
    </dgm:pt>
    <dgm:pt modelId="{A255DFB5-6FB7-4257-8F15-72BF233F9650}">
      <dgm:prSet phldrT="[Text]"/>
      <dgm:spPr>
        <a:xfrm>
          <a:off x="3925399" y="1974926"/>
          <a:ext cx="3464004" cy="1261530"/>
        </a:xfrm>
        <a:prstGeom prst="round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999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de-DE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Phase 2: </a:t>
          </a:r>
        </a:p>
        <a:p>
          <a:r>
            <a:rPr lang="de-DE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Kompetenztraining</a:t>
          </a:r>
          <a:endParaRPr lang="de-DE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9C5BE100-7CCE-4679-9C54-B14719F1F5D0}" type="parTrans" cxnId="{DD58875D-D022-4AEB-A865-8C4BD4A96A30}">
      <dgm:prSet/>
      <dgm:spPr/>
      <dgm:t>
        <a:bodyPr/>
        <a:lstStyle/>
        <a:p>
          <a:endParaRPr lang="de-DE"/>
        </a:p>
      </dgm:t>
    </dgm:pt>
    <dgm:pt modelId="{A910441F-EAB7-4E81-9D96-CE364054EFD7}" type="sibTrans" cxnId="{DD58875D-D022-4AEB-A865-8C4BD4A96A30}">
      <dgm:prSet/>
      <dgm:spPr/>
      <dgm:t>
        <a:bodyPr/>
        <a:lstStyle/>
        <a:p>
          <a:endParaRPr lang="de-DE"/>
        </a:p>
      </dgm:t>
    </dgm:pt>
    <dgm:pt modelId="{424F82E8-639A-4A6F-BFE2-BB40800D5AA7}">
      <dgm:prSet phldrT="[Text]"/>
      <dgm:spPr>
        <a:xfrm>
          <a:off x="3925399" y="3456120"/>
          <a:ext cx="3464004" cy="1261530"/>
        </a:xfrm>
        <a:prstGeom prst="round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999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de-DE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Phase 1: </a:t>
          </a:r>
        </a:p>
        <a:p>
          <a:r>
            <a:rPr lang="de-DE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Inhaltliche Basisbausteine</a:t>
          </a:r>
          <a:endParaRPr lang="de-DE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7F261CAC-76B4-4B92-A212-4808072BDA31}" type="parTrans" cxnId="{43416F90-2806-41FB-B281-17A4911EE579}">
      <dgm:prSet/>
      <dgm:spPr/>
      <dgm:t>
        <a:bodyPr/>
        <a:lstStyle/>
        <a:p>
          <a:endParaRPr lang="de-DE"/>
        </a:p>
      </dgm:t>
    </dgm:pt>
    <dgm:pt modelId="{09BE3478-84FB-424E-BEEF-A1036F71C4DE}" type="sibTrans" cxnId="{43416F90-2806-41FB-B281-17A4911EE579}">
      <dgm:prSet/>
      <dgm:spPr/>
      <dgm:t>
        <a:bodyPr/>
        <a:lstStyle/>
        <a:p>
          <a:endParaRPr lang="de-DE"/>
        </a:p>
      </dgm:t>
    </dgm:pt>
    <dgm:pt modelId="{245CC0F7-D571-4342-93C4-896CEC90A9D8}" type="pres">
      <dgm:prSet presAssocID="{9B3ECE56-63E2-456B-9162-15970E99FBB1}" presName="compositeShape" presStyleCnt="0">
        <dgm:presLayoutVars>
          <dgm:dir/>
          <dgm:resizeHandles/>
        </dgm:presLayoutVars>
      </dgm:prSet>
      <dgm:spPr/>
    </dgm:pt>
    <dgm:pt modelId="{036277FD-6124-44D3-BFC5-919BA31DB260}" type="pres">
      <dgm:prSet presAssocID="{9B3ECE56-63E2-456B-9162-15970E99FBB1}" presName="pyramid" presStyleLbl="node1" presStyleIdx="0" presStyleCnt="1" custLinFactNeighborX="735" custLinFactNeighborY="13"/>
      <dgm:spPr>
        <a:xfrm>
          <a:off x="1256069" y="0"/>
          <a:ext cx="5329238" cy="5329238"/>
        </a:xfrm>
        <a:prstGeom prst="triangle">
          <a:avLst/>
        </a:prstGeom>
        <a:solidFill>
          <a:srgbClr val="FFFF00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0B88C57F-5F6F-435D-B603-770982670837}" type="pres">
      <dgm:prSet presAssocID="{9B3ECE56-63E2-456B-9162-15970E99FBB1}" presName="theList" presStyleCnt="0"/>
      <dgm:spPr/>
    </dgm:pt>
    <dgm:pt modelId="{3C1323D6-42BE-42C9-8812-4002FAA675BA}" type="pres">
      <dgm:prSet presAssocID="{99919870-E6A9-46E2-9EE2-29DC87DE7E61}" presName="aNode" presStyleLbl="fgAcc1" presStyleIdx="0" presStyleCnt="3" custLinFactNeighborX="-957" custLinFactNeighborY="2596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AC2EE28-5305-4114-9F45-2B7AA240A9D0}" type="pres">
      <dgm:prSet presAssocID="{99919870-E6A9-46E2-9EE2-29DC87DE7E61}" presName="aSpace" presStyleCnt="0"/>
      <dgm:spPr/>
    </dgm:pt>
    <dgm:pt modelId="{D28537F3-0351-4242-BE14-C554480B5523}" type="pres">
      <dgm:prSet presAssocID="{A255DFB5-6FB7-4257-8F15-72BF233F9650}" presName="aNode" presStyleLbl="fgAcc1" presStyleIdx="1" presStyleCnt="3" custLinFactNeighborX="-957" custLinFactNeighborY="3924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E3E16C8-55A5-454A-BC6E-087F836F7DC8}" type="pres">
      <dgm:prSet presAssocID="{A255DFB5-6FB7-4257-8F15-72BF233F9650}" presName="aSpace" presStyleCnt="0"/>
      <dgm:spPr/>
    </dgm:pt>
    <dgm:pt modelId="{B2AC4819-4AA9-4D22-AAA3-04785C37161B}" type="pres">
      <dgm:prSet presAssocID="{424F82E8-639A-4A6F-BFE2-BB40800D5AA7}" presName="aNode" presStyleLbl="fgAcc1" presStyleIdx="2" presStyleCnt="3" custLinFactNeighborX="136" custLinFactNeighborY="5193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555D1D6-05BE-4BC9-86C6-868626D4B9F6}" type="pres">
      <dgm:prSet presAssocID="{424F82E8-639A-4A6F-BFE2-BB40800D5AA7}" presName="aSpace" presStyleCnt="0"/>
      <dgm:spPr/>
    </dgm:pt>
  </dgm:ptLst>
  <dgm:cxnLst>
    <dgm:cxn modelId="{9C022A73-1FDA-45A1-B388-13B164372198}" srcId="{9B3ECE56-63E2-456B-9162-15970E99FBB1}" destId="{99919870-E6A9-46E2-9EE2-29DC87DE7E61}" srcOrd="0" destOrd="0" parTransId="{620255F4-374D-49D3-91A0-A690BDD05381}" sibTransId="{DBA6F549-444A-44DC-B4B0-E1646A4C5666}"/>
    <dgm:cxn modelId="{43416F90-2806-41FB-B281-17A4911EE579}" srcId="{9B3ECE56-63E2-456B-9162-15970E99FBB1}" destId="{424F82E8-639A-4A6F-BFE2-BB40800D5AA7}" srcOrd="2" destOrd="0" parTransId="{7F261CAC-76B4-4B92-A212-4808072BDA31}" sibTransId="{09BE3478-84FB-424E-BEEF-A1036F71C4DE}"/>
    <dgm:cxn modelId="{DD58875D-D022-4AEB-A865-8C4BD4A96A30}" srcId="{9B3ECE56-63E2-456B-9162-15970E99FBB1}" destId="{A255DFB5-6FB7-4257-8F15-72BF233F9650}" srcOrd="1" destOrd="0" parTransId="{9C5BE100-7CCE-4679-9C54-B14719F1F5D0}" sibTransId="{A910441F-EAB7-4E81-9D96-CE364054EFD7}"/>
    <dgm:cxn modelId="{92E451EA-AE57-4C93-97FD-F9BCF2B8ADB9}" type="presOf" srcId="{424F82E8-639A-4A6F-BFE2-BB40800D5AA7}" destId="{B2AC4819-4AA9-4D22-AAA3-04785C37161B}" srcOrd="0" destOrd="0" presId="urn:microsoft.com/office/officeart/2005/8/layout/pyramid2"/>
    <dgm:cxn modelId="{E64597FD-8B52-40E9-A6C1-5A6E77B85EDC}" type="presOf" srcId="{A255DFB5-6FB7-4257-8F15-72BF233F9650}" destId="{D28537F3-0351-4242-BE14-C554480B5523}" srcOrd="0" destOrd="0" presId="urn:microsoft.com/office/officeart/2005/8/layout/pyramid2"/>
    <dgm:cxn modelId="{4A3DECE4-011F-4349-B9DD-17DA09E23E0B}" type="presOf" srcId="{99919870-E6A9-46E2-9EE2-29DC87DE7E61}" destId="{3C1323D6-42BE-42C9-8812-4002FAA675BA}" srcOrd="0" destOrd="0" presId="urn:microsoft.com/office/officeart/2005/8/layout/pyramid2"/>
    <dgm:cxn modelId="{76FADF0D-B9C3-4149-8951-59268A2C93CB}" type="presOf" srcId="{9B3ECE56-63E2-456B-9162-15970E99FBB1}" destId="{245CC0F7-D571-4342-93C4-896CEC90A9D8}" srcOrd="0" destOrd="0" presId="urn:microsoft.com/office/officeart/2005/8/layout/pyramid2"/>
    <dgm:cxn modelId="{FACC7F62-D552-413A-B3C3-31A77C88C24F}" type="presParOf" srcId="{245CC0F7-D571-4342-93C4-896CEC90A9D8}" destId="{036277FD-6124-44D3-BFC5-919BA31DB260}" srcOrd="0" destOrd="0" presId="urn:microsoft.com/office/officeart/2005/8/layout/pyramid2"/>
    <dgm:cxn modelId="{BA94DE54-B0EA-4011-A52A-9706A80965B4}" type="presParOf" srcId="{245CC0F7-D571-4342-93C4-896CEC90A9D8}" destId="{0B88C57F-5F6F-435D-B603-770982670837}" srcOrd="1" destOrd="0" presId="urn:microsoft.com/office/officeart/2005/8/layout/pyramid2"/>
    <dgm:cxn modelId="{723C660C-CCB9-4F4D-8F7C-412FC0E9FFAA}" type="presParOf" srcId="{0B88C57F-5F6F-435D-B603-770982670837}" destId="{3C1323D6-42BE-42C9-8812-4002FAA675BA}" srcOrd="0" destOrd="0" presId="urn:microsoft.com/office/officeart/2005/8/layout/pyramid2"/>
    <dgm:cxn modelId="{C44CD21A-BF2F-4455-9AF2-F65EDFD4A2B2}" type="presParOf" srcId="{0B88C57F-5F6F-435D-B603-770982670837}" destId="{BAC2EE28-5305-4114-9F45-2B7AA240A9D0}" srcOrd="1" destOrd="0" presId="urn:microsoft.com/office/officeart/2005/8/layout/pyramid2"/>
    <dgm:cxn modelId="{AB6312C8-A771-46F4-87FA-CB1D78460A20}" type="presParOf" srcId="{0B88C57F-5F6F-435D-B603-770982670837}" destId="{D28537F3-0351-4242-BE14-C554480B5523}" srcOrd="2" destOrd="0" presId="urn:microsoft.com/office/officeart/2005/8/layout/pyramid2"/>
    <dgm:cxn modelId="{DBA04BEB-36B2-4153-9E5E-A45486205544}" type="presParOf" srcId="{0B88C57F-5F6F-435D-B603-770982670837}" destId="{9E3E16C8-55A5-454A-BC6E-087F836F7DC8}" srcOrd="3" destOrd="0" presId="urn:microsoft.com/office/officeart/2005/8/layout/pyramid2"/>
    <dgm:cxn modelId="{6C599E95-5814-4FAF-8C14-BB172B682692}" type="presParOf" srcId="{0B88C57F-5F6F-435D-B603-770982670837}" destId="{B2AC4819-4AA9-4D22-AAA3-04785C37161B}" srcOrd="4" destOrd="0" presId="urn:microsoft.com/office/officeart/2005/8/layout/pyramid2"/>
    <dgm:cxn modelId="{C5530507-06A1-43DA-8977-ADFAD8C48D25}" type="presParOf" srcId="{0B88C57F-5F6F-435D-B603-770982670837}" destId="{8555D1D6-05BE-4BC9-86C6-868626D4B9F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277FD-6124-44D3-BFC5-919BA31DB260}">
      <dsp:nvSpPr>
        <dsp:cNvPr id="0" name=""/>
        <dsp:cNvSpPr/>
      </dsp:nvSpPr>
      <dsp:spPr>
        <a:xfrm>
          <a:off x="1295239" y="0"/>
          <a:ext cx="5329238" cy="5329238"/>
        </a:xfrm>
        <a:prstGeom prst="triangle">
          <a:avLst/>
        </a:prstGeom>
        <a:solidFill>
          <a:srgbClr val="FFFF00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1323D6-42BE-42C9-8812-4002FAA675BA}">
      <dsp:nvSpPr>
        <dsp:cNvPr id="0" name=""/>
        <dsp:cNvSpPr/>
      </dsp:nvSpPr>
      <dsp:spPr>
        <a:xfrm>
          <a:off x="3887537" y="576735"/>
          <a:ext cx="3464004" cy="1261530"/>
        </a:xfrm>
        <a:prstGeom prst="round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999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Phase 3: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Einarbeitung in Sachthemen</a:t>
          </a:r>
          <a:endParaRPr lang="de-DE" sz="21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3949120" y="638318"/>
        <a:ext cx="3340838" cy="1138364"/>
      </dsp:txXfrm>
    </dsp:sp>
    <dsp:sp modelId="{D28537F3-0351-4242-BE14-C554480B5523}">
      <dsp:nvSpPr>
        <dsp:cNvPr id="0" name=""/>
        <dsp:cNvSpPr/>
      </dsp:nvSpPr>
      <dsp:spPr>
        <a:xfrm>
          <a:off x="3887537" y="2016894"/>
          <a:ext cx="3464004" cy="1261530"/>
        </a:xfrm>
        <a:prstGeom prst="round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999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Phase 2: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Kompetenztraining</a:t>
          </a:r>
          <a:endParaRPr lang="de-DE" sz="21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3949120" y="2078477"/>
        <a:ext cx="3340838" cy="1138364"/>
      </dsp:txXfrm>
    </dsp:sp>
    <dsp:sp modelId="{B2AC4819-4AA9-4D22-AAA3-04785C37161B}">
      <dsp:nvSpPr>
        <dsp:cNvPr id="0" name=""/>
        <dsp:cNvSpPr/>
      </dsp:nvSpPr>
      <dsp:spPr>
        <a:xfrm>
          <a:off x="3925399" y="3456120"/>
          <a:ext cx="3464004" cy="1261530"/>
        </a:xfrm>
        <a:prstGeom prst="round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999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Phase 1: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Inhaltliche Basisbausteine</a:t>
          </a:r>
          <a:endParaRPr lang="de-DE" sz="21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3986982" y="3517703"/>
        <a:ext cx="3340838" cy="1138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32951" y="579062"/>
            <a:ext cx="1019560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dirty="0"/>
              <a:t>Titel des Vortrags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32950" y="9264869"/>
            <a:ext cx="2361001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dirty="0"/>
              <a:t>Vortragender, Anlass, 1. Dezember 2003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32232" y="9264869"/>
            <a:ext cx="594743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dirty="0"/>
              <a:t>Seite </a:t>
            </a:r>
            <a:fld id="{0A490618-A23A-42F9-955E-4E131AB85C2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13458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2953" y="4715158"/>
            <a:ext cx="4531783" cy="446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Textformatierung des Masters zu bearbeiten.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0189" y="282806"/>
            <a:ext cx="594743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dirty="0"/>
              <a:t>Seite </a:t>
            </a:r>
            <a:fld id="{F8FF1768-1DF2-410F-ABF6-E09C1CB8A556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504245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Seite </a:t>
            </a:r>
            <a:fld id="{F8FF1768-1DF2-410F-ABF6-E09C1CB8A556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4707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4848" y="908720"/>
            <a:ext cx="4038600" cy="495801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5848" y="908720"/>
            <a:ext cx="4038600" cy="495801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>
          <a:xfrm>
            <a:off x="251967" y="6453188"/>
            <a:ext cx="719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2390" y="908720"/>
            <a:ext cx="8640089" cy="532859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252389" y="260649"/>
            <a:ext cx="8640089" cy="64807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+mj-lt"/>
              </a:defRPr>
            </a:lvl1pPr>
          </a:lstStyle>
          <a:p>
            <a:r>
              <a:rPr lang="de-DE" dirty="0"/>
              <a:t>Titel durch Klicken bearbeiten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Titel: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Titel: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Titel: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23838" y="260712"/>
            <a:ext cx="8696325" cy="576000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Bild 8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flipV="1">
            <a:off x="217104" y="6345320"/>
            <a:ext cx="8712968" cy="360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5" r:id="rId2"/>
    <p:sldLayoutId id="2147483747" r:id="rId3"/>
    <p:sldLayoutId id="214748374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/>
              <a:t>Kompetenzorientierung im Basisfach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/>
          <a:lstStyle/>
          <a:p>
            <a:r>
              <a:rPr lang="de-DE" dirty="0" smtClean="0"/>
              <a:t>Hermann Krämer</a:t>
            </a:r>
          </a:p>
          <a:p>
            <a:r>
              <a:rPr lang="de-DE" dirty="0" smtClean="0"/>
              <a:t>ZPG </a:t>
            </a:r>
            <a:r>
              <a:rPr lang="de-DE" dirty="0"/>
              <a:t>VI </a:t>
            </a:r>
            <a:r>
              <a:rPr lang="de-DE" dirty="0" smtClean="0"/>
              <a:t>– Physik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604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Beispiele aus </a:t>
            </a:r>
            <a:r>
              <a:rPr lang="de-DE" altLang="de-DE" dirty="0" smtClean="0"/>
              <a:t>dem Schülerübungsheft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10</a:t>
            </a:fld>
            <a:endParaRPr lang="de-DE" dirty="0"/>
          </a:p>
        </p:txBody>
      </p:sp>
      <p:pic>
        <p:nvPicPr>
          <p:cNvPr id="1026" name="Picture 2" descr="C:\Users\Hermann\Pictures\ZPG VI\Kompetenztrainer 1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052736"/>
            <a:ext cx="6163216" cy="4948405"/>
          </a:xfrm>
          <a:prstGeom prst="rect">
            <a:avLst/>
          </a:prstGeom>
          <a:noFill/>
        </p:spPr>
      </p:pic>
      <p:cxnSp>
        <p:nvCxnSpPr>
          <p:cNvPr id="7" name="Gerade Verbindung mit Pfeil 6"/>
          <p:cNvCxnSpPr/>
          <p:nvPr/>
        </p:nvCxnSpPr>
        <p:spPr>
          <a:xfrm flipV="1">
            <a:off x="755576" y="1340768"/>
            <a:ext cx="648072" cy="151216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0" y="2852936"/>
            <a:ext cx="1763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Button zur </a:t>
            </a:r>
          </a:p>
          <a:p>
            <a:r>
              <a:rPr lang="de-DE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Kennzeichnung </a:t>
            </a:r>
          </a:p>
          <a:p>
            <a:r>
              <a:rPr lang="de-DE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„elektrisches Feld“</a:t>
            </a:r>
            <a:endParaRPr lang="de-DE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43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Elektr.Feld 2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988840"/>
            <a:ext cx="8640762" cy="4186849"/>
          </a:xfr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Beispiele aus </a:t>
            </a:r>
            <a:r>
              <a:rPr lang="de-DE" altLang="de-DE" dirty="0" smtClean="0"/>
              <a:t>dem Schülerübungsheft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115616" y="98072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Einführungstext in Basisthemen</a:t>
            </a:r>
            <a:endParaRPr lang="de-DE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3347864" y="1412776"/>
            <a:ext cx="504056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Elektrisches Feld 3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8640762" cy="2131796"/>
          </a:xfr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Beispiele aus </a:t>
            </a:r>
            <a:r>
              <a:rPr lang="de-DE" altLang="de-DE" dirty="0" smtClean="0"/>
              <a:t>dem Schülerübungsheft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12</a:t>
            </a:fld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>
          <a:xfrm flipH="1">
            <a:off x="1403648" y="1196752"/>
            <a:ext cx="936104" cy="1440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2411760" y="980728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Leichtere Aufgaben in den Basisthemen</a:t>
            </a:r>
            <a:endParaRPr lang="de-DE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Beispiele aus </a:t>
            </a:r>
            <a:r>
              <a:rPr lang="de-DE" altLang="de-DE" dirty="0" smtClean="0"/>
              <a:t>dem Schülerübungsheft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13</a:t>
            </a:fld>
            <a:endParaRPr lang="de-DE" dirty="0"/>
          </a:p>
        </p:txBody>
      </p:sp>
      <p:pic>
        <p:nvPicPr>
          <p:cNvPr id="1026" name="Picture 2" descr="C:\Users\Hermann\Pictures\ZPG VI\Schülerarbeitsheft\Phys. Interpretieren 1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7072042" cy="4956689"/>
          </a:xfrm>
          <a:prstGeom prst="rect">
            <a:avLst/>
          </a:prstGeom>
          <a:noFill/>
        </p:spPr>
      </p:pic>
      <p:cxnSp>
        <p:nvCxnSpPr>
          <p:cNvPr id="7" name="Gerade Verbindung mit Pfeil 6"/>
          <p:cNvCxnSpPr/>
          <p:nvPr/>
        </p:nvCxnSpPr>
        <p:spPr>
          <a:xfrm flipV="1">
            <a:off x="683568" y="4941168"/>
            <a:ext cx="432048" cy="9361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251520" y="5949280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Konkrete methodische Anleitungen </a:t>
            </a:r>
            <a:endParaRPr lang="de-DE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Beispiele aus </a:t>
            </a:r>
            <a:r>
              <a:rPr lang="de-DE" altLang="de-DE" dirty="0" smtClean="0"/>
              <a:t>dem Schülerübungsheft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14</a:t>
            </a:fld>
            <a:endParaRPr lang="de-DE" dirty="0"/>
          </a:p>
        </p:txBody>
      </p:sp>
      <p:pic>
        <p:nvPicPr>
          <p:cNvPr id="2050" name="Picture 2" descr="C:\Users\Hermann\Pictures\ZPG VI\Schülerarbeitsheft\Phys. Interpretieren 2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052736"/>
            <a:ext cx="6476798" cy="493197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Beispiele aus </a:t>
            </a:r>
            <a:r>
              <a:rPr lang="de-DE" altLang="de-DE" dirty="0" smtClean="0"/>
              <a:t>dem Schülerübungsheft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15</a:t>
            </a:fld>
            <a:endParaRPr lang="de-DE" dirty="0"/>
          </a:p>
        </p:txBody>
      </p:sp>
      <p:pic>
        <p:nvPicPr>
          <p:cNvPr id="3074" name="Picture 2" descr="C:\Users\Hermann\Pictures\ZPG VI\Schülerarbeitsheft\Analogien 1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684733" cy="4032448"/>
          </a:xfrm>
          <a:prstGeom prst="rect">
            <a:avLst/>
          </a:prstGeom>
          <a:noFill/>
        </p:spPr>
      </p:pic>
      <p:cxnSp>
        <p:nvCxnSpPr>
          <p:cNvPr id="7" name="Gerade Verbindung mit Pfeil 6"/>
          <p:cNvCxnSpPr/>
          <p:nvPr/>
        </p:nvCxnSpPr>
        <p:spPr>
          <a:xfrm flipV="1">
            <a:off x="899592" y="5157192"/>
            <a:ext cx="144016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83568" y="5805264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Methodische Hilfestellungen</a:t>
            </a:r>
            <a:endParaRPr lang="de-DE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Beispiele aus </a:t>
            </a:r>
            <a:r>
              <a:rPr lang="de-DE" altLang="de-DE" dirty="0" smtClean="0"/>
              <a:t>dem Schülerübungsheft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16</a:t>
            </a:fld>
            <a:endParaRPr lang="de-DE" dirty="0"/>
          </a:p>
        </p:txBody>
      </p:sp>
      <p:pic>
        <p:nvPicPr>
          <p:cNvPr id="4098" name="Picture 2" descr="C:\Users\Hermann\Pictures\ZPG VI\Schülerarbeitsheft\Analogien 2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893625"/>
            <a:ext cx="6048672" cy="5414750"/>
          </a:xfrm>
          <a:prstGeom prst="rect">
            <a:avLst/>
          </a:prstGeom>
          <a:noFill/>
        </p:spPr>
      </p:pic>
      <p:cxnSp>
        <p:nvCxnSpPr>
          <p:cNvPr id="6" name="Gerade Verbindung mit Pfeil 5"/>
          <p:cNvCxnSpPr/>
          <p:nvPr/>
        </p:nvCxnSpPr>
        <p:spPr>
          <a:xfrm flipV="1">
            <a:off x="539552" y="1124744"/>
            <a:ext cx="864096" cy="165618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251520" y="2852936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Analogiebetrach-tungen</a:t>
            </a:r>
            <a:r>
              <a:rPr lang="de-DE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thematisch eingeordnet</a:t>
            </a:r>
            <a:endParaRPr lang="de-DE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Beispiele aus </a:t>
            </a:r>
            <a:r>
              <a:rPr lang="de-DE" altLang="de-DE" dirty="0" smtClean="0"/>
              <a:t>dem Schülerübungsheft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17</a:t>
            </a:fld>
            <a:endParaRPr lang="de-DE" dirty="0"/>
          </a:p>
        </p:txBody>
      </p:sp>
      <p:pic>
        <p:nvPicPr>
          <p:cNvPr id="5122" name="Picture 2" descr="C:\Users\Hermann\Pictures\ZPG VI\Schülerarbeitsheft\Analogien 3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8310787" cy="266429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Beispiele aus </a:t>
            </a:r>
            <a:r>
              <a:rPr lang="de-DE" altLang="de-DE" dirty="0" smtClean="0"/>
              <a:t>dem Schülerübungsheft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18</a:t>
            </a:fld>
            <a:endParaRPr lang="de-DE" dirty="0"/>
          </a:p>
        </p:txBody>
      </p:sp>
      <p:pic>
        <p:nvPicPr>
          <p:cNvPr id="6146" name="Picture 2" descr="C:\Users\Hermann\Pictures\ZPG VI\Schülerarbeitsheft\Formeln 1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80728"/>
            <a:ext cx="7116790" cy="520740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Beispiele aus </a:t>
            </a:r>
            <a:r>
              <a:rPr lang="de-DE" altLang="de-DE" dirty="0" smtClean="0"/>
              <a:t>dem Schülerübungsheft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19</a:t>
            </a:fld>
            <a:endParaRPr lang="de-DE" dirty="0"/>
          </a:p>
        </p:txBody>
      </p:sp>
      <p:pic>
        <p:nvPicPr>
          <p:cNvPr id="7170" name="Picture 2" descr="C:\Users\Hermann\Pictures\ZPG VI\Schülerarbeitsheft\Formel 2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408711" cy="452528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de-DE" dirty="0" smtClean="0"/>
              <a:t>    </a:t>
            </a:r>
          </a:p>
          <a:p>
            <a:pPr marL="0" indent="0">
              <a:buNone/>
            </a:pPr>
            <a:r>
              <a:rPr lang="en-US" altLang="de-DE" sz="2400" dirty="0" err="1" smtClean="0"/>
              <a:t>Kompetenzorientierung</a:t>
            </a:r>
            <a:r>
              <a:rPr lang="en-US" altLang="de-DE" sz="2400" dirty="0" smtClean="0"/>
              <a:t>:</a:t>
            </a:r>
          </a:p>
          <a:p>
            <a:pPr marL="0" indent="0">
              <a:buNone/>
            </a:pPr>
            <a:endParaRPr lang="de-DE" altLang="de-DE" sz="2400" dirty="0" smtClean="0"/>
          </a:p>
          <a:p>
            <a:pPr marL="358775" indent="-358775">
              <a:buNone/>
              <a:tabLst>
                <a:tab pos="719138" algn="l"/>
              </a:tabLst>
            </a:pPr>
            <a:r>
              <a:rPr lang="de-DE" altLang="de-DE" sz="2400" dirty="0" smtClean="0"/>
              <a:t>    L       →  Einbindung in Lebenswelt</a:t>
            </a:r>
          </a:p>
          <a:p>
            <a:pPr marL="358775" indent="-358775">
              <a:tabLst>
                <a:tab pos="719138" algn="l"/>
              </a:tabLst>
            </a:pPr>
            <a:endParaRPr lang="de-DE" altLang="de-DE" sz="2400" dirty="0" smtClean="0"/>
          </a:p>
          <a:p>
            <a:pPr>
              <a:buNone/>
            </a:pPr>
            <a:r>
              <a:rPr lang="de-DE" altLang="de-DE" sz="2400" dirty="0" smtClean="0"/>
              <a:t>    </a:t>
            </a:r>
            <a:r>
              <a:rPr lang="de-DE" altLang="de-DE" sz="2400" dirty="0" err="1" smtClean="0"/>
              <a:t>ibK</a:t>
            </a:r>
            <a:r>
              <a:rPr lang="de-DE" altLang="de-DE" sz="2400" dirty="0" smtClean="0"/>
              <a:t>    →  </a:t>
            </a:r>
            <a:r>
              <a:rPr lang="de-DE" altLang="de-DE" sz="2400" dirty="0" smtClean="0">
                <a:solidFill>
                  <a:srgbClr val="FF0000"/>
                </a:solidFill>
              </a:rPr>
              <a:t>inhaltliche Grundlagen (Unterschied zu LF)</a:t>
            </a:r>
          </a:p>
          <a:p>
            <a:pPr>
              <a:buNone/>
            </a:pPr>
            <a:r>
              <a:rPr lang="de-DE" altLang="de-DE" sz="2400" dirty="0" smtClean="0">
                <a:solidFill>
                  <a:srgbClr val="FF0000"/>
                </a:solidFill>
              </a:rPr>
              <a:t>    </a:t>
            </a:r>
          </a:p>
          <a:p>
            <a:pPr>
              <a:buNone/>
            </a:pPr>
            <a:r>
              <a:rPr lang="de-DE" altLang="de-DE" sz="2400" dirty="0" smtClean="0">
                <a:solidFill>
                  <a:srgbClr val="FF0000"/>
                </a:solidFill>
              </a:rPr>
              <a:t>    </a:t>
            </a:r>
            <a:r>
              <a:rPr lang="de-DE" altLang="de-DE" sz="2400" dirty="0" err="1" smtClean="0"/>
              <a:t>pbK</a:t>
            </a:r>
            <a:r>
              <a:rPr lang="de-DE" altLang="de-DE" sz="2400" dirty="0" smtClean="0"/>
              <a:t>   →  </a:t>
            </a:r>
            <a:r>
              <a:rPr lang="de-DE" altLang="de-DE" sz="2400" dirty="0" smtClean="0">
                <a:solidFill>
                  <a:srgbClr val="008000"/>
                </a:solidFill>
              </a:rPr>
              <a:t>Physik als Prozess</a:t>
            </a:r>
          </a:p>
          <a:p>
            <a:pPr>
              <a:buNone/>
            </a:pPr>
            <a:endParaRPr lang="de-DE" altLang="de-DE" sz="2400" dirty="0" smtClean="0">
              <a:solidFill>
                <a:srgbClr val="FF0000"/>
              </a:solidFill>
            </a:endParaRPr>
          </a:p>
          <a:p>
            <a:endParaRPr lang="de-DE" altLang="de-DE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altLang="de-DE" sz="2400" dirty="0" smtClean="0">
                <a:solidFill>
                  <a:srgbClr val="008000"/>
                </a:solidFill>
              </a:rPr>
              <a:t>                Chance durch zusätzliche 3. Stunde!!</a:t>
            </a:r>
          </a:p>
          <a:p>
            <a:endParaRPr lang="de-DE" altLang="de-DE" sz="2400" dirty="0"/>
          </a:p>
          <a:p>
            <a:endParaRPr lang="de-DE" altLang="de-DE" sz="2400" dirty="0" smtClean="0"/>
          </a:p>
          <a:p>
            <a:pPr>
              <a:buNone/>
            </a:pPr>
            <a:r>
              <a:rPr lang="de-DE" altLang="de-DE" sz="2400" dirty="0" smtClean="0"/>
              <a:t>   </a:t>
            </a:r>
            <a:endParaRPr lang="de-DE" altLang="de-DE" sz="2400" dirty="0"/>
          </a:p>
          <a:p>
            <a:pPr>
              <a:buNone/>
            </a:pPr>
            <a:endParaRPr lang="de-DE" alt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altLang="de-DE" dirty="0"/>
              <a:t>Merkmale des </a:t>
            </a:r>
            <a:r>
              <a:rPr lang="de-DE" altLang="de-DE" dirty="0" smtClean="0"/>
              <a:t>Basisfaches </a:t>
            </a:r>
            <a:r>
              <a:rPr lang="de-DE" altLang="de-DE" dirty="0"/>
              <a:t>Physik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2</a:t>
            </a:fld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3851920" y="4509120"/>
            <a:ext cx="0" cy="7920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32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Beispiele aus </a:t>
            </a:r>
            <a:r>
              <a:rPr lang="de-DE" altLang="de-DE" dirty="0" smtClean="0"/>
              <a:t>dem Schülerübungsheft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20</a:t>
            </a:fld>
            <a:endParaRPr lang="de-DE" dirty="0"/>
          </a:p>
        </p:txBody>
      </p:sp>
      <p:pic>
        <p:nvPicPr>
          <p:cNvPr id="8194" name="Picture 2" descr="C:\Users\Hermann\Pictures\ZPG VI\Schülerarbeitsheft\Formeln 3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8028730" cy="417555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 smtClean="0"/>
          </a:p>
          <a:p>
            <a:pPr marL="514350" indent="-514350">
              <a:buAutoNum type="arabicParenR"/>
            </a:pPr>
            <a:r>
              <a:rPr lang="de-DE" dirty="0" smtClean="0"/>
              <a:t>Untersuchen Sie, mit welchen Ideen in dem betreffenden Kapitel Kompetenzen vermittelt werden sollen.</a:t>
            </a:r>
          </a:p>
          <a:p>
            <a:pPr marL="514350" indent="-514350">
              <a:buAutoNum type="arabicParenR"/>
            </a:pPr>
            <a:endParaRPr lang="de-DE" dirty="0" smtClean="0"/>
          </a:p>
          <a:p>
            <a:pPr marL="514350" indent="-514350">
              <a:buAutoNum type="arabicParenR"/>
            </a:pPr>
            <a:r>
              <a:rPr lang="de-DE" dirty="0" smtClean="0"/>
              <a:t>Bringen Sie eigene Erfahrungen ein, wie Sie Kompetenzen im Unterricht vermitteln.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Diskussionsangebot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21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de-DE" u="sng" dirty="0" smtClean="0"/>
              <a:t>Gruppenbildung:</a:t>
            </a:r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Gruppe 1: Physikalisches Interpretieren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Gruppe 2: Experimente planen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Gruppe 3: Analogien und Strukturen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Gruppe 4: Mathe und Physik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Mögliche Gruppenbildung für Diskussion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22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     Physik als </a:t>
            </a:r>
            <a:r>
              <a:rPr lang="de-DE" dirty="0" smtClean="0">
                <a:solidFill>
                  <a:srgbClr val="008000"/>
                </a:solidFill>
              </a:rPr>
              <a:t>Prozess</a:t>
            </a:r>
            <a:r>
              <a:rPr lang="de-DE" dirty="0" smtClean="0"/>
              <a:t>:</a:t>
            </a:r>
          </a:p>
          <a:p>
            <a:pPr>
              <a:buNone/>
            </a:pPr>
            <a:endParaRPr lang="de-DE" dirty="0" smtClean="0"/>
          </a:p>
          <a:p>
            <a:pPr marL="261938" indent="-261938">
              <a:buNone/>
            </a:pPr>
            <a:r>
              <a:rPr lang="de-DE" sz="2400" dirty="0" smtClean="0"/>
              <a:t>   1)  Mit welchen </a:t>
            </a:r>
            <a:r>
              <a:rPr lang="de-DE" sz="2400" b="1" dirty="0" smtClean="0"/>
              <a:t>didaktischen „Bausteinen“ </a:t>
            </a:r>
            <a:r>
              <a:rPr lang="de-DE" sz="2400" dirty="0" smtClean="0"/>
              <a:t>kann der  </a:t>
            </a:r>
          </a:p>
          <a:p>
            <a:pPr marL="269875" indent="-269875">
              <a:buNone/>
            </a:pPr>
            <a:r>
              <a:rPr lang="de-DE" sz="2400" dirty="0" smtClean="0"/>
              <a:t>        Kompetenzerwerb unterstützt werden?</a:t>
            </a:r>
          </a:p>
          <a:p>
            <a:pPr marL="261938" indent="-261938">
              <a:buNone/>
            </a:pPr>
            <a:r>
              <a:rPr lang="de-DE" sz="2400" dirty="0" smtClean="0"/>
              <a:t>   </a:t>
            </a:r>
          </a:p>
          <a:p>
            <a:pPr marL="719138" indent="-719138">
              <a:buNone/>
            </a:pPr>
            <a:r>
              <a:rPr lang="de-DE" sz="2400" dirty="0" smtClean="0"/>
              <a:t>   2)  Gibt es Möglichkeiten einer engen </a:t>
            </a:r>
            <a:r>
              <a:rPr lang="de-DE" sz="2400" b="1" dirty="0" smtClean="0"/>
              <a:t>Verzahnung</a:t>
            </a:r>
            <a:r>
              <a:rPr lang="de-DE" sz="2400" dirty="0" smtClean="0"/>
              <a:t> zwischen      Wissenserwerb und Kompetenztraining?</a:t>
            </a:r>
          </a:p>
          <a:p>
            <a:pPr marL="620713" indent="-620713">
              <a:buNone/>
            </a:pPr>
            <a:endParaRPr lang="de-DE" sz="2400" dirty="0" smtClean="0"/>
          </a:p>
          <a:p>
            <a:pPr marL="717550" indent="-717550">
              <a:buNone/>
            </a:pPr>
            <a:r>
              <a:rPr lang="de-DE" sz="2400" dirty="0" smtClean="0"/>
              <a:t>   3)  Gibt es Möglichkeiten einer  stärkeren </a:t>
            </a:r>
            <a:r>
              <a:rPr lang="de-DE" sz="2400" b="1" dirty="0" smtClean="0"/>
              <a:t>Vernetzung </a:t>
            </a:r>
            <a:r>
              <a:rPr lang="de-DE" sz="2400" dirty="0" smtClean="0"/>
              <a:t>der      Inhalte?</a:t>
            </a:r>
          </a:p>
          <a:p>
            <a:pPr marL="620713" indent="-620713">
              <a:buNone/>
            </a:pPr>
            <a:endParaRPr lang="de-DE" sz="2000" dirty="0" smtClean="0"/>
          </a:p>
          <a:p>
            <a:pPr marL="620713" indent="-620713">
              <a:buNone/>
            </a:pPr>
            <a:endParaRPr lang="de-DE" sz="2000" dirty="0" smtClean="0"/>
          </a:p>
          <a:p>
            <a:pPr marL="620713" indent="-620713">
              <a:buNone/>
            </a:pPr>
            <a:endParaRPr lang="de-DE" sz="2400" dirty="0" smtClean="0"/>
          </a:p>
          <a:p>
            <a:pPr marL="620713" indent="-620713">
              <a:buNone/>
            </a:pPr>
            <a:endParaRPr lang="de-DE" sz="2400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Leitfragen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sz="2800" dirty="0"/>
              <a:t>Beispiel für </a:t>
            </a:r>
            <a:r>
              <a:rPr lang="de-DE" altLang="de-DE" sz="2800" dirty="0" smtClean="0"/>
              <a:t>einen kompetenzorientierten Unterrichtsgang</a:t>
            </a:r>
            <a:endParaRPr lang="de-DE" sz="2800" dirty="0"/>
          </a:p>
        </p:txBody>
      </p:sp>
      <p:graphicFrame>
        <p:nvGraphicFramePr>
          <p:cNvPr id="5" name="Inhaltsplatzhalter 3"/>
          <p:cNvGraphicFramePr>
            <a:graphicFrameLocks noGrp="1"/>
          </p:cNvGraphicFramePr>
          <p:nvPr>
            <p:ph sz="half" idx="1"/>
          </p:nvPr>
        </p:nvGraphicFramePr>
        <p:xfrm>
          <a:off x="252413" y="908050"/>
          <a:ext cx="8640762" cy="5329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4</a:t>
            </a:fld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 flipH="1">
            <a:off x="3347864" y="5013176"/>
            <a:ext cx="7920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3347864" y="3501008"/>
            <a:ext cx="7920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V="1">
            <a:off x="3347864" y="3501008"/>
            <a:ext cx="0" cy="151216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395536" y="407707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Schülerübungsheft</a:t>
            </a:r>
            <a:endParaRPr lang="de-D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3275856" y="2204864"/>
            <a:ext cx="864096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1115616" y="1772816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Experimente  Sachtexte </a:t>
            </a:r>
            <a:endParaRPr lang="de-D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90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de-DE" altLang="de-DE" sz="2400" dirty="0"/>
          </a:p>
          <a:p>
            <a:r>
              <a:rPr lang="de-DE" altLang="de-DE" sz="2000" u="sng" dirty="0" smtClean="0"/>
              <a:t>Phase 1: Grundlagenbildung</a:t>
            </a:r>
          </a:p>
          <a:p>
            <a:pPr>
              <a:buNone/>
            </a:pPr>
            <a:r>
              <a:rPr lang="de-DE" altLang="de-DE" sz="2000" dirty="0" smtClean="0"/>
              <a:t>     Inhaltliche „Basisthemen“  werden </a:t>
            </a:r>
            <a:r>
              <a:rPr lang="de-DE" altLang="de-DE" sz="2000" dirty="0"/>
              <a:t>zunächst </a:t>
            </a:r>
            <a:r>
              <a:rPr lang="de-DE" altLang="de-DE" sz="2000" dirty="0" smtClean="0"/>
              <a:t>behandelt              (Orientierung an </a:t>
            </a:r>
            <a:r>
              <a:rPr lang="de-DE" altLang="de-DE" sz="2000" dirty="0" err="1" smtClean="0"/>
              <a:t>ibK</a:t>
            </a:r>
            <a:r>
              <a:rPr lang="de-DE" altLang="de-DE" sz="2000" dirty="0" smtClean="0"/>
              <a:t> in den Grundlagen)</a:t>
            </a:r>
            <a:endParaRPr lang="de-DE" altLang="de-DE" sz="2000" dirty="0"/>
          </a:p>
          <a:p>
            <a:endParaRPr lang="de-DE" altLang="de-DE" sz="2000" dirty="0" smtClean="0"/>
          </a:p>
          <a:p>
            <a:r>
              <a:rPr lang="de-DE" altLang="de-DE" sz="2000" u="sng" dirty="0" smtClean="0"/>
              <a:t>Phase 2: Vernetzung und  Vertiefung der  Basisthemen</a:t>
            </a:r>
            <a:endParaRPr lang="de-DE" altLang="de-DE" sz="2000" u="sng" dirty="0"/>
          </a:p>
          <a:p>
            <a:pPr>
              <a:buNone/>
            </a:pPr>
            <a:r>
              <a:rPr lang="de-DE" altLang="de-DE" sz="2000" dirty="0" smtClean="0"/>
              <a:t>     Prozessbezogene Kompetenzen (</a:t>
            </a:r>
            <a:r>
              <a:rPr lang="de-DE" altLang="de-DE" sz="2000" dirty="0" err="1" smtClean="0"/>
              <a:t>pbK</a:t>
            </a:r>
            <a:r>
              <a:rPr lang="de-DE" altLang="de-DE" sz="2000" dirty="0" smtClean="0"/>
              <a:t>) werden </a:t>
            </a:r>
            <a:r>
              <a:rPr lang="de-DE" altLang="de-DE" sz="2000" dirty="0"/>
              <a:t>mittels kompetenzorientierter </a:t>
            </a:r>
            <a:r>
              <a:rPr lang="de-DE" altLang="de-DE" sz="2000" dirty="0" smtClean="0"/>
              <a:t> Aufgaben thematisiert und vertieft</a:t>
            </a:r>
          </a:p>
          <a:p>
            <a:pPr>
              <a:buNone/>
            </a:pPr>
            <a:endParaRPr lang="de-DE" altLang="de-DE" sz="2000" dirty="0"/>
          </a:p>
          <a:p>
            <a:r>
              <a:rPr lang="de-DE" altLang="de-DE" sz="2000" u="sng" dirty="0" smtClean="0"/>
              <a:t>Phase 3: Umsetzung der </a:t>
            </a:r>
            <a:r>
              <a:rPr lang="de-DE" altLang="de-DE" sz="2000" u="sng" dirty="0" err="1" smtClean="0"/>
              <a:t>pbk</a:t>
            </a:r>
            <a:r>
              <a:rPr lang="de-DE" altLang="de-DE" sz="2000" u="sng" dirty="0" smtClean="0"/>
              <a:t> in </a:t>
            </a:r>
            <a:r>
              <a:rPr lang="de-DE" altLang="de-DE" sz="2000" u="sng" dirty="0" err="1" smtClean="0"/>
              <a:t>Erarbeitunsphasen</a:t>
            </a:r>
            <a:endParaRPr lang="de-DE" altLang="de-DE" sz="2000" u="sng" dirty="0"/>
          </a:p>
          <a:p>
            <a:pPr>
              <a:buNone/>
            </a:pPr>
            <a:r>
              <a:rPr lang="de-DE" sz="2000" dirty="0" smtClean="0"/>
              <a:t>     z:B. Erarbeiten von Sachtexten, Planung von Experimenten</a:t>
            </a:r>
            <a:endParaRPr lang="de-DE" sz="2000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Phasen  </a:t>
            </a:r>
            <a:r>
              <a:rPr lang="de-DE" altLang="de-DE" dirty="0"/>
              <a:t>des </a:t>
            </a:r>
            <a:r>
              <a:rPr lang="de-DE" altLang="de-DE" dirty="0" smtClean="0"/>
              <a:t>Unterrichtsganges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5</a:t>
            </a:fld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7740352" y="1196752"/>
            <a:ext cx="0" cy="4032448"/>
          </a:xfrm>
          <a:prstGeom prst="straightConnector1">
            <a:avLst/>
          </a:prstGeom>
          <a:ln w="254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868144" y="5373216"/>
            <a:ext cx="29790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8000"/>
                </a:solidFill>
              </a:rPr>
              <a:t>Curriculares Vertiefen </a:t>
            </a:r>
          </a:p>
          <a:p>
            <a:r>
              <a:rPr lang="de-DE" dirty="0" smtClean="0">
                <a:solidFill>
                  <a:srgbClr val="008000"/>
                </a:solidFill>
              </a:rPr>
              <a:t>           der Themen</a:t>
            </a:r>
            <a:endParaRPr lang="de-DE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4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Schülerübungsheft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9218" name="Picture 2" descr="C:\Users\Hermann\Pictures\ZPG VI\Schülerarbeitsheft\Deckblatt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6925017" cy="352839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Struktur </a:t>
            </a:r>
            <a:r>
              <a:rPr lang="de-DE" dirty="0" smtClean="0"/>
              <a:t>Schülerübungsheft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980728"/>
            <a:ext cx="2267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Möglichkeit 1: Unterrichtseinsatz nach Abfolge der Kapitel</a:t>
            </a:r>
            <a:endParaRPr lang="de-DE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164288" y="1124744"/>
            <a:ext cx="1656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Möglichkeit 2:</a:t>
            </a:r>
          </a:p>
          <a:p>
            <a:r>
              <a:rPr lang="de-DE" sz="1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einzelne Basisthemen direkt vertiefen</a:t>
            </a:r>
          </a:p>
          <a:p>
            <a:r>
              <a:rPr lang="de-DE" sz="1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→ mit Buttons direkt </a:t>
            </a:r>
            <a:r>
              <a:rPr lang="de-DE" sz="16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ansteuerbar</a:t>
            </a:r>
            <a:endParaRPr lang="de-DE" sz="16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3131840" y="3140968"/>
            <a:ext cx="0" cy="2160240"/>
          </a:xfrm>
          <a:prstGeom prst="straightConnector1">
            <a:avLst/>
          </a:prstGeom>
          <a:ln w="254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3491880" y="3140968"/>
            <a:ext cx="0" cy="2736304"/>
          </a:xfrm>
          <a:prstGeom prst="straightConnector1">
            <a:avLst/>
          </a:prstGeom>
          <a:ln w="254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1835696" y="1484784"/>
            <a:ext cx="0" cy="45365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2339752" y="3140968"/>
            <a:ext cx="1728192" cy="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323528" y="3645024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Phase 1</a:t>
            </a:r>
            <a:endParaRPr lang="de-D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3528" y="5229200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 hier</a:t>
            </a:r>
          </a:p>
          <a:p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Phase 2</a:t>
            </a:r>
            <a:endParaRPr lang="de-D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Inhaltsplatzhalter 14" descr="Inhaltsverzeichnis neu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376975" y="1133928"/>
            <a:ext cx="4391638" cy="4877481"/>
          </a:xfrm>
        </p:spPr>
      </p:pic>
      <p:cxnSp>
        <p:nvCxnSpPr>
          <p:cNvPr id="19" name="Gerade Verbindung 18"/>
          <p:cNvCxnSpPr/>
          <p:nvPr/>
        </p:nvCxnSpPr>
        <p:spPr>
          <a:xfrm>
            <a:off x="2699792" y="3284984"/>
            <a:ext cx="1440160" cy="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3275856" y="3284984"/>
            <a:ext cx="0" cy="1944216"/>
          </a:xfrm>
          <a:prstGeom prst="straightConnector1">
            <a:avLst/>
          </a:prstGeom>
          <a:ln w="254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3635896" y="3284984"/>
            <a:ext cx="0" cy="2232248"/>
          </a:xfrm>
          <a:prstGeom prst="straightConnector1">
            <a:avLst/>
          </a:prstGeom>
          <a:ln w="254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Heft Inhalt 2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916832"/>
            <a:ext cx="7068059" cy="2736304"/>
          </a:xfr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Struktur </a:t>
            </a:r>
            <a:r>
              <a:rPr lang="de-DE" dirty="0" smtClean="0"/>
              <a:t>Schülerübungsheft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8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Heft Inhalt 3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052736"/>
            <a:ext cx="6512515" cy="4752528"/>
          </a:xfr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Struktur </a:t>
            </a:r>
            <a:r>
              <a:rPr lang="de-DE" dirty="0" smtClean="0"/>
              <a:t>Schülerübungsheft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9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5-04-05 G8 BP 2016 Physik-Leitperspektiven-pbK-ibK" id="{6D46AD23-E355-604C-B451-29306F04266A}" vid="{4DAB78A5-37DC-6748-8711-6A30687A6D40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Powerpoint_ZPG</Template>
  <TotalTime>0</TotalTime>
  <Words>388</Words>
  <Application>Microsoft Office PowerPoint</Application>
  <PresentationFormat>Bildschirmpräsentation (4:3)</PresentationFormat>
  <Paragraphs>117</Paragraphs>
  <Slides>22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</vt:lpstr>
      <vt:lpstr>Wingdings</vt:lpstr>
      <vt:lpstr>Design1</vt:lpstr>
      <vt:lpstr>Kompetenzorientierung im Basisfach</vt:lpstr>
      <vt:lpstr>Merkmale des Basisfaches Physik</vt:lpstr>
      <vt:lpstr>Leitfragen</vt:lpstr>
      <vt:lpstr>Beispiel für einen kompetenzorientierten Unterrichtsgang</vt:lpstr>
      <vt:lpstr>Phasen  des Unterrichtsganges</vt:lpstr>
      <vt:lpstr>Schülerübungsheft</vt:lpstr>
      <vt:lpstr>Struktur Schülerübungsheft</vt:lpstr>
      <vt:lpstr>Struktur Schülerübungsheft</vt:lpstr>
      <vt:lpstr>Struktur Schülerübungsheft</vt:lpstr>
      <vt:lpstr>Beispiele aus dem Schülerübungsheft</vt:lpstr>
      <vt:lpstr>Beispiele aus dem Schülerübungsheft</vt:lpstr>
      <vt:lpstr>Beispiele aus dem Schülerübungsheft</vt:lpstr>
      <vt:lpstr>Beispiele aus dem Schülerübungsheft</vt:lpstr>
      <vt:lpstr>Beispiele aus dem Schülerübungsheft</vt:lpstr>
      <vt:lpstr>Beispiele aus dem Schülerübungsheft</vt:lpstr>
      <vt:lpstr>Beispiele aus dem Schülerübungsheft</vt:lpstr>
      <vt:lpstr>Beispiele aus dem Schülerübungsheft</vt:lpstr>
      <vt:lpstr>Beispiele aus dem Schülerübungsheft</vt:lpstr>
      <vt:lpstr>Beispiele aus dem Schülerübungsheft</vt:lpstr>
      <vt:lpstr>Beispiele aus dem Schülerübungsheft</vt:lpstr>
      <vt:lpstr>Diskussionsangebot</vt:lpstr>
      <vt:lpstr>Mögliche Gruppenbildung für Diskussion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 Medien im Mechanik-Unterricht der Klassenstufe 10</dc:title>
  <dc:subject>PowerPoint-Präsentation</dc:subject>
  <dc:creator>Hermann Krämer</dc:creator>
  <cp:lastModifiedBy>Krämer, Hermann (RPF)</cp:lastModifiedBy>
  <cp:revision>211</cp:revision>
  <cp:lastPrinted>2014-11-07T09:42:53Z</cp:lastPrinted>
  <dcterms:created xsi:type="dcterms:W3CDTF">2017-01-31T07:32:23Z</dcterms:created>
  <dcterms:modified xsi:type="dcterms:W3CDTF">2020-06-27T12:50:57Z</dcterms:modified>
</cp:coreProperties>
</file>